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0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2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9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4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5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0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3DCC-8397-4852-869A-784F2415C75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DFB4-8A8D-4518-BF60-2AB7A1E4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5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3742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558" y="637763"/>
            <a:ext cx="9889797" cy="2874471"/>
          </a:xfrm>
        </p:spPr>
        <p:txBody>
          <a:bodyPr anchor="ctr">
            <a:normAutofit/>
          </a:bodyPr>
          <a:lstStyle/>
          <a:p>
            <a:pPr algn="l"/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 AFRICA CENTERS OF EXCELLENCE IMPACT PROJECT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3742597"/>
            <a:ext cx="12191990" cy="31154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558" y="4298806"/>
            <a:ext cx="9544153" cy="1906846"/>
          </a:xfrm>
        </p:spPr>
        <p:txBody>
          <a:bodyPr anchor="t">
            <a:normAutofit/>
          </a:bodyPr>
          <a:lstStyle/>
          <a:p>
            <a:pPr algn="l"/>
            <a:endParaRPr lang="en-US" sz="3200" b="1"/>
          </a:p>
          <a:p>
            <a:pPr algn="l"/>
            <a:r>
              <a:rPr lang="en-US" sz="3200" b="1"/>
              <a:t>PERFORMANCE REPORT FOR THE PERIOD AUGUST 2019 TO JANUARY 2020</a:t>
            </a:r>
            <a:endParaRPr lang="en-US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101097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49E89B-63A5-45DA-A170-5B661FCE4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4444163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11" y="767258"/>
            <a:ext cx="3209335" cy="5323484"/>
          </a:xfrm>
        </p:spPr>
        <p:txBody>
          <a:bodyPr>
            <a:norm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831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893" y="767258"/>
            <a:ext cx="5287923" cy="532348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/>
              <a:t>SUMMARY PERFORMANCE REPORT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/>
              <a:t>DETAILED PERFORMANCE REPORT </a:t>
            </a:r>
          </a:p>
        </p:txBody>
      </p:sp>
    </p:spTree>
    <p:extLst>
      <p:ext uri="{BB962C8B-B14F-4D97-AF65-F5344CB8AC3E}">
        <p14:creationId xmlns:p14="http://schemas.microsoft.com/office/powerpoint/2010/main" val="112155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184" y="679730"/>
            <a:ext cx="4442419" cy="4035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SUMMARY PERFORMANCE REPORT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7FD112-A4E5-42B9-8ADE-05FE5DAB3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509430"/>
              </p:ext>
            </p:extLst>
          </p:nvPr>
        </p:nvGraphicFramePr>
        <p:xfrm>
          <a:off x="5640572" y="1261828"/>
          <a:ext cx="5608831" cy="4223769"/>
        </p:xfrm>
        <a:graphic>
          <a:graphicData uri="http://schemas.openxmlformats.org/drawingml/2006/table">
            <a:tbl>
              <a:tblPr firstRow="1" firstCol="1" bandRow="1">
                <a:noFill/>
                <a:tableStyleId>{3B4B98B0-60AC-42C2-AFA5-B58CD77FA1E5}</a:tableStyleId>
              </a:tblPr>
              <a:tblGrid>
                <a:gridCol w="3897236">
                  <a:extLst>
                    <a:ext uri="{9D8B030D-6E8A-4147-A177-3AD203B41FA5}">
                      <a16:colId xmlns:a16="http://schemas.microsoft.com/office/drawing/2014/main" val="544862165"/>
                    </a:ext>
                  </a:extLst>
                </a:gridCol>
                <a:gridCol w="1711595">
                  <a:extLst>
                    <a:ext uri="{9D8B030D-6E8A-4147-A177-3AD203B41FA5}">
                      <a16:colId xmlns:a16="http://schemas.microsoft.com/office/drawing/2014/main" val="1611148785"/>
                    </a:ext>
                  </a:extLst>
                </a:gridCol>
              </a:tblGrid>
              <a:tr h="709068">
                <a:tc>
                  <a:txBody>
                    <a:bodyPr/>
                    <a:lstStyle/>
                    <a:p>
                      <a:endParaRPr lang="en-GH" sz="20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     $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83693"/>
                  </a:ext>
                </a:extLst>
              </a:tr>
              <a:tr h="105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TOTAL CASH RECEIVED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GH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1,382,952</a:t>
                      </a:r>
                      <a:endParaRPr lang="en-GH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48456"/>
                  </a:ext>
                </a:extLst>
              </a:tr>
              <a:tr h="140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TOTAL EXPENDITURE FOR PERIOD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GH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1,120,442</a:t>
                      </a:r>
                      <a:endParaRPr lang="en-GH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866973"/>
                  </a:ext>
                </a:extLst>
              </a:tr>
              <a:tr h="105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FFFFFF"/>
                          </a:solidFill>
                          <a:effectLst/>
                        </a:rPr>
                        <a:t>BALANCE</a:t>
                      </a:r>
                      <a:endParaRPr lang="en-GH" sz="20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n-GH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262,510</a:t>
                      </a:r>
                      <a:endParaRPr lang="en-GH" sz="20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2778" marR="169667" marT="169667" marB="16966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690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4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DETAILED PERFORMANCE REPORT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B96845-8375-4553-ABC7-DD4838F53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24376"/>
              </p:ext>
            </p:extLst>
          </p:nvPr>
        </p:nvGraphicFramePr>
        <p:xfrm>
          <a:off x="556532" y="1855935"/>
          <a:ext cx="10992003" cy="4506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392">
                  <a:extLst>
                    <a:ext uri="{9D8B030D-6E8A-4147-A177-3AD203B41FA5}">
                      <a16:colId xmlns:a16="http://schemas.microsoft.com/office/drawing/2014/main" val="2290397652"/>
                    </a:ext>
                  </a:extLst>
                </a:gridCol>
                <a:gridCol w="5291585">
                  <a:extLst>
                    <a:ext uri="{9D8B030D-6E8A-4147-A177-3AD203B41FA5}">
                      <a16:colId xmlns:a16="http://schemas.microsoft.com/office/drawing/2014/main" val="3432877482"/>
                    </a:ext>
                  </a:extLst>
                </a:gridCol>
                <a:gridCol w="1551593">
                  <a:extLst>
                    <a:ext uri="{9D8B030D-6E8A-4147-A177-3AD203B41FA5}">
                      <a16:colId xmlns:a16="http://schemas.microsoft.com/office/drawing/2014/main" val="2290005981"/>
                    </a:ext>
                  </a:extLst>
                </a:gridCol>
                <a:gridCol w="1686515">
                  <a:extLst>
                    <a:ext uri="{9D8B030D-6E8A-4147-A177-3AD203B41FA5}">
                      <a16:colId xmlns:a16="http://schemas.microsoft.com/office/drawing/2014/main" val="917407175"/>
                    </a:ext>
                  </a:extLst>
                </a:gridCol>
                <a:gridCol w="1635918">
                  <a:extLst>
                    <a:ext uri="{9D8B030D-6E8A-4147-A177-3AD203B41FA5}">
                      <a16:colId xmlns:a16="http://schemas.microsoft.com/office/drawing/2014/main" val="150823816"/>
                    </a:ext>
                  </a:extLst>
                </a:gridCol>
              </a:tblGrid>
              <a:tr h="92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H" sz="1600" b="1" u="none" strike="noStrike" dirty="0">
                          <a:effectLst/>
                        </a:rPr>
                        <a:t> 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BUDGET (12 MONTHS)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ACTUAL EXPENDITURE</a:t>
                      </a:r>
                      <a:br>
                        <a:rPr lang="en-US" sz="1600" b="1" u="none" strike="noStrike">
                          <a:effectLst/>
                        </a:rPr>
                      </a:br>
                      <a:r>
                        <a:rPr lang="en-US" sz="1600" b="1" u="none" strike="noStrike">
                          <a:effectLst/>
                        </a:rPr>
                        <a:t>(6 MONTHS)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BALANCE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:a16="http://schemas.microsoft.com/office/drawing/2014/main" val="1744002940"/>
                  </a:ext>
                </a:extLst>
              </a:tr>
              <a:tr h="34177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US$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US$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US$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:a16="http://schemas.microsoft.com/office/drawing/2014/main" val="1487025858"/>
                  </a:ext>
                </a:extLst>
              </a:tr>
              <a:tr h="377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Efficient Coordination and Organization of Project Steering Committee Meeting &amp; Regional Workshops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 hMerge="1">
                  <a:txBody>
                    <a:bodyPr/>
                    <a:lstStyle/>
                    <a:p>
                      <a:endParaRPr lang="en-G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00372"/>
                  </a:ext>
                </a:extLst>
              </a:tr>
              <a:tr h="63110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1.1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Organize Project Steering Committee Meeting and Regional Workshops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919,128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559,406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359,722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:a16="http://schemas.microsoft.com/office/drawing/2014/main" val="3909820100"/>
                  </a:ext>
                </a:extLst>
              </a:tr>
              <a:tr h="63110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1.2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>
                          <a:effectLst/>
                        </a:rPr>
                        <a:t>Annual Support for the 11 participating countries in their review meetings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31,900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31,900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:a16="http://schemas.microsoft.com/office/drawing/2014/main" val="2346570356"/>
                  </a:ext>
                </a:extLst>
              </a:tr>
              <a:tr h="63110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1.3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>
                          <a:effectLst/>
                        </a:rPr>
                        <a:t>Organize Project Coordination meeting for regular updates with stakeholders (WB)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:a16="http://schemas.microsoft.com/office/drawing/2014/main" val="3604115942"/>
                  </a:ext>
                </a:extLst>
              </a:tr>
              <a:tr h="63110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1.4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>
                          <a:effectLst/>
                        </a:rPr>
                        <a:t>Organize  Weekly Internal (RFU) ACE Impact Team Meetings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:a16="http://schemas.microsoft.com/office/drawing/2014/main" val="663933981"/>
                  </a:ext>
                </a:extLst>
              </a:tr>
              <a:tr h="34177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Sub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>
                          <a:effectLst/>
                        </a:rPr>
                        <a:t>951,028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>
                          <a:effectLst/>
                        </a:rPr>
                        <a:t>559,406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391,622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:a16="http://schemas.microsoft.com/office/drawing/2014/main" val="812172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19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DETAILED PERFORMANCE REPORT CONT’D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D3D453-2059-4E9A-A85B-A11406D66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821165"/>
              </p:ext>
            </p:extLst>
          </p:nvPr>
        </p:nvGraphicFramePr>
        <p:xfrm>
          <a:off x="752474" y="1657350"/>
          <a:ext cx="10782298" cy="4838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120">
                  <a:extLst>
                    <a:ext uri="{9D8B030D-6E8A-4147-A177-3AD203B41FA5}">
                      <a16:colId xmlns:a16="http://schemas.microsoft.com/office/drawing/2014/main" val="181533741"/>
                    </a:ext>
                  </a:extLst>
                </a:gridCol>
                <a:gridCol w="5132041">
                  <a:extLst>
                    <a:ext uri="{9D8B030D-6E8A-4147-A177-3AD203B41FA5}">
                      <a16:colId xmlns:a16="http://schemas.microsoft.com/office/drawing/2014/main" val="4211228294"/>
                    </a:ext>
                  </a:extLst>
                </a:gridCol>
                <a:gridCol w="1537940">
                  <a:extLst>
                    <a:ext uri="{9D8B030D-6E8A-4147-A177-3AD203B41FA5}">
                      <a16:colId xmlns:a16="http://schemas.microsoft.com/office/drawing/2014/main" val="3870793361"/>
                    </a:ext>
                  </a:extLst>
                </a:gridCol>
                <a:gridCol w="1671674">
                  <a:extLst>
                    <a:ext uri="{9D8B030D-6E8A-4147-A177-3AD203B41FA5}">
                      <a16:colId xmlns:a16="http://schemas.microsoft.com/office/drawing/2014/main" val="3950566430"/>
                    </a:ext>
                  </a:extLst>
                </a:gridCol>
                <a:gridCol w="1621523">
                  <a:extLst>
                    <a:ext uri="{9D8B030D-6E8A-4147-A177-3AD203B41FA5}">
                      <a16:colId xmlns:a16="http://schemas.microsoft.com/office/drawing/2014/main" val="3308750048"/>
                    </a:ext>
                  </a:extLst>
                </a:gridCol>
              </a:tblGrid>
              <a:tr h="902914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BUDGET (12 MONTHS)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ACTUAL EXPENDITURE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(6 MONTHS)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53603720"/>
                  </a:ext>
                </a:extLst>
              </a:tr>
              <a:tr h="90291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2. Support the monitoring and evaluation needs of the selected ACEs as well as aggregated M&amp;E needs of the overall project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049575"/>
                  </a:ext>
                </a:extLst>
              </a:tr>
              <a:tr h="1203888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2.1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Expert site/ supervision visit to centers for technical backstopping, assessing progress, review and approval of Workplans, Implementation plans and Financial Disbursement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499,400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185,923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313,477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7286821"/>
                  </a:ext>
                </a:extLst>
              </a:tr>
              <a:tr h="902914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2.2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Organize and support M &amp; E DLI Verification  for the ACEs by the independent experts (Include subject matter and Technopolis)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262,000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150,554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111,446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2149128"/>
                  </a:ext>
                </a:extLst>
              </a:tr>
              <a:tr h="613521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2.3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Development of an online  M&amp; E database platform for reporting and database management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9042495"/>
                  </a:ext>
                </a:extLst>
              </a:tr>
              <a:tr h="312548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Sub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861,400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336,476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524,924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3257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51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3183"/>
            <a:ext cx="12192000" cy="7275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dirty="0">
                <a:solidFill>
                  <a:schemeClr val="bg1"/>
                </a:solidFill>
              </a:rPr>
              <a:t>DETAILED PERFORMANCE REPORT CONT’D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F8142B-502E-4765-8B1E-E386D540D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82121"/>
              </p:ext>
            </p:extLst>
          </p:nvPr>
        </p:nvGraphicFramePr>
        <p:xfrm>
          <a:off x="981076" y="1009650"/>
          <a:ext cx="10496550" cy="5353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413">
                  <a:extLst>
                    <a:ext uri="{9D8B030D-6E8A-4147-A177-3AD203B41FA5}">
                      <a16:colId xmlns:a16="http://schemas.microsoft.com/office/drawing/2014/main" val="990799967"/>
                    </a:ext>
                  </a:extLst>
                </a:gridCol>
                <a:gridCol w="4996032">
                  <a:extLst>
                    <a:ext uri="{9D8B030D-6E8A-4147-A177-3AD203B41FA5}">
                      <a16:colId xmlns:a16="http://schemas.microsoft.com/office/drawing/2014/main" val="3808627217"/>
                    </a:ext>
                  </a:extLst>
                </a:gridCol>
                <a:gridCol w="1497182">
                  <a:extLst>
                    <a:ext uri="{9D8B030D-6E8A-4147-A177-3AD203B41FA5}">
                      <a16:colId xmlns:a16="http://schemas.microsoft.com/office/drawing/2014/main" val="1912705722"/>
                    </a:ext>
                  </a:extLst>
                </a:gridCol>
                <a:gridCol w="1627372">
                  <a:extLst>
                    <a:ext uri="{9D8B030D-6E8A-4147-A177-3AD203B41FA5}">
                      <a16:colId xmlns:a16="http://schemas.microsoft.com/office/drawing/2014/main" val="1728484822"/>
                    </a:ext>
                  </a:extLst>
                </a:gridCol>
                <a:gridCol w="1578551">
                  <a:extLst>
                    <a:ext uri="{9D8B030D-6E8A-4147-A177-3AD203B41FA5}">
                      <a16:colId xmlns:a16="http://schemas.microsoft.com/office/drawing/2014/main" val="4069841167"/>
                    </a:ext>
                  </a:extLst>
                </a:gridCol>
              </a:tblGrid>
              <a:tr h="842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BUDGET (12 MONTHS)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ACTUAL EXPENDITURE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(6 MONTHS)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02956749"/>
                  </a:ext>
                </a:extLst>
              </a:tr>
              <a:tr h="55200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3. Enhance  Communication, Publicity and Information dissemination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53626"/>
                  </a:ext>
                </a:extLst>
              </a:tr>
              <a:tr h="564288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3.1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Develop a Communication Strategy/plan for ACE Impact project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10,000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1145451"/>
                  </a:ext>
                </a:extLst>
              </a:tr>
              <a:tr h="842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3.2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Prepare and  print communication materials for ACE Impact ( Newsletter, Meeting Banners,Brochures, Flyers and Pull ups)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30,000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1,174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28,826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08892622"/>
                  </a:ext>
                </a:extLst>
              </a:tr>
              <a:tr h="564288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3.3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Promote ACE Impact Activities on Social Media Platforms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5,000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  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5,000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93937152"/>
                  </a:ext>
                </a:extLst>
              </a:tr>
              <a:tr h="286484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3.4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Develop and Maintain ACE Impact Website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  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10,000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0721899"/>
                  </a:ext>
                </a:extLst>
              </a:tr>
              <a:tr h="842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3.5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Develop and deployment of workshop support platforms ( survey monkey for registration and workshop evaluation) and Workshop App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   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10,000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56594173"/>
                  </a:ext>
                </a:extLst>
              </a:tr>
              <a:tr h="286484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3.6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Procure Video Conferencing Facilities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35,000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>
                          <a:effectLst/>
                        </a:rPr>
                        <a:t>  -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35,000</a:t>
                      </a:r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7019696"/>
                  </a:ext>
                </a:extLst>
              </a:tr>
              <a:tr h="286616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3.7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ACE Impact Document Translation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20,000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   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20,000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7967013"/>
                  </a:ext>
                </a:extLst>
              </a:tr>
              <a:tr h="286616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Sub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120,000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1,174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118</a:t>
                      </a:r>
                      <a:r>
                        <a:rPr lang="en-GH" sz="1800" b="1" u="none" strike="noStrike" dirty="0">
                          <a:effectLst/>
                        </a:rPr>
                        <a:t>,826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8024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06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3183"/>
            <a:ext cx="12192000" cy="7275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dirty="0">
                <a:solidFill>
                  <a:schemeClr val="bg1"/>
                </a:solidFill>
              </a:rPr>
              <a:t>DETAILED PERFORMANCE REPORT CONT’D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5CD229-C398-419B-9DE2-AE0394875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14106"/>
              </p:ext>
            </p:extLst>
          </p:nvPr>
        </p:nvGraphicFramePr>
        <p:xfrm>
          <a:off x="1009650" y="1257299"/>
          <a:ext cx="10210799" cy="4837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704">
                  <a:extLst>
                    <a:ext uri="{9D8B030D-6E8A-4147-A177-3AD203B41FA5}">
                      <a16:colId xmlns:a16="http://schemas.microsoft.com/office/drawing/2014/main" val="918532206"/>
                    </a:ext>
                  </a:extLst>
                </a:gridCol>
                <a:gridCol w="4860024">
                  <a:extLst>
                    <a:ext uri="{9D8B030D-6E8A-4147-A177-3AD203B41FA5}">
                      <a16:colId xmlns:a16="http://schemas.microsoft.com/office/drawing/2014/main" val="3766198236"/>
                    </a:ext>
                  </a:extLst>
                </a:gridCol>
                <a:gridCol w="1456424">
                  <a:extLst>
                    <a:ext uri="{9D8B030D-6E8A-4147-A177-3AD203B41FA5}">
                      <a16:colId xmlns:a16="http://schemas.microsoft.com/office/drawing/2014/main" val="1379670782"/>
                    </a:ext>
                  </a:extLst>
                </a:gridCol>
                <a:gridCol w="1583069">
                  <a:extLst>
                    <a:ext uri="{9D8B030D-6E8A-4147-A177-3AD203B41FA5}">
                      <a16:colId xmlns:a16="http://schemas.microsoft.com/office/drawing/2014/main" val="2485799702"/>
                    </a:ext>
                  </a:extLst>
                </a:gridCol>
                <a:gridCol w="1535578">
                  <a:extLst>
                    <a:ext uri="{9D8B030D-6E8A-4147-A177-3AD203B41FA5}">
                      <a16:colId xmlns:a16="http://schemas.microsoft.com/office/drawing/2014/main" val="3086013566"/>
                    </a:ext>
                  </a:extLst>
                </a:gridCol>
              </a:tblGrid>
              <a:tr h="889889"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 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600" b="1" u="none" strike="noStrike" dirty="0">
                          <a:effectLst/>
                        </a:rPr>
                        <a:t> 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BUDGET (12 MONTHS)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ACTUAL EXPENDITURE</a:t>
                      </a:r>
                      <a:br>
                        <a:rPr lang="en-US" sz="1600" b="1" u="none" strike="noStrike" dirty="0">
                          <a:effectLst/>
                        </a:rPr>
                      </a:br>
                      <a:r>
                        <a:rPr lang="en-US" sz="1600" b="1" u="none" strike="noStrike" dirty="0">
                          <a:effectLst/>
                        </a:rPr>
                        <a:t>(6 MONTHS)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BALANCE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19456850"/>
                  </a:ext>
                </a:extLst>
              </a:tr>
              <a:tr h="34226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4. Capacity Building for the ACE Impact Centers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21765"/>
                  </a:ext>
                </a:extLst>
              </a:tr>
              <a:tr h="604668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4.1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Capacity Building in M&amp;E, Project Management and Fudicury Trainings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10,000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                           -   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10,000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142970"/>
                  </a:ext>
                </a:extLst>
              </a:tr>
              <a:tr h="308039"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 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Sub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10,000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                           -   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10,000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2517088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600" u="none" strike="noStrike" dirty="0">
                          <a:effectLst/>
                        </a:rPr>
                        <a:t> 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98678858"/>
                  </a:ext>
                </a:extLst>
              </a:tr>
              <a:tr h="59325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5. Support Networking and Partnerships of the ACE Impact Centers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86164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 dirty="0">
                          <a:effectLst/>
                        </a:rPr>
                        <a:t> 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6008903"/>
                  </a:ext>
                </a:extLst>
              </a:tr>
              <a:tr h="29663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5.1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Partnering with IBM on skills development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                     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                           -   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                          -   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571045"/>
                  </a:ext>
                </a:extLst>
              </a:tr>
              <a:tr h="593258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5.2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Support for Higher Education Policy Studies (to be discused with ECOWAS)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                         -   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                       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                          -   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49430405"/>
                  </a:ext>
                </a:extLst>
              </a:tr>
              <a:tr h="308039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5.3</a:t>
                      </a:r>
                      <a:endParaRPr lang="en-GH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Implementing activities in collaboration with AFD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>
                          <a:effectLst/>
                        </a:rPr>
                        <a:t>                         -   </a:t>
                      </a:r>
                      <a:endParaRPr lang="en-GH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                       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600" u="none" strike="noStrike" dirty="0">
                          <a:effectLst/>
                        </a:rPr>
                        <a:t>                          -   </a:t>
                      </a:r>
                      <a:endParaRPr lang="en-GH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1891071"/>
                  </a:ext>
                </a:extLst>
              </a:tr>
              <a:tr h="308039"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>
                          <a:effectLst/>
                        </a:rPr>
                        <a:t> 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Sub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>
                          <a:effectLst/>
                        </a:rPr>
                        <a:t>                         -   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>
                          <a:effectLst/>
                        </a:rPr>
                        <a:t>                           -   </a:t>
                      </a:r>
                      <a:endParaRPr lang="en-GH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600" b="1" u="none" strike="noStrike" dirty="0">
                          <a:effectLst/>
                        </a:rPr>
                        <a:t>                          -   </a:t>
                      </a:r>
                      <a:endParaRPr lang="en-GH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38735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6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3183"/>
            <a:ext cx="12192000" cy="7275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dirty="0">
                <a:solidFill>
                  <a:schemeClr val="bg1"/>
                </a:solidFill>
              </a:rPr>
              <a:t>DETAILED PERFORMANCE REPORT CONT’D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5A341FD-B6A2-45F1-9516-ADF1846BC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22927"/>
              </p:ext>
            </p:extLst>
          </p:nvPr>
        </p:nvGraphicFramePr>
        <p:xfrm>
          <a:off x="562622" y="1038754"/>
          <a:ext cx="10620374" cy="5733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819">
                  <a:extLst>
                    <a:ext uri="{9D8B030D-6E8A-4147-A177-3AD203B41FA5}">
                      <a16:colId xmlns:a16="http://schemas.microsoft.com/office/drawing/2014/main" val="2998180161"/>
                    </a:ext>
                  </a:extLst>
                </a:gridCol>
                <a:gridCol w="5054969">
                  <a:extLst>
                    <a:ext uri="{9D8B030D-6E8A-4147-A177-3AD203B41FA5}">
                      <a16:colId xmlns:a16="http://schemas.microsoft.com/office/drawing/2014/main" val="2359638467"/>
                    </a:ext>
                  </a:extLst>
                </a:gridCol>
                <a:gridCol w="1514844">
                  <a:extLst>
                    <a:ext uri="{9D8B030D-6E8A-4147-A177-3AD203B41FA5}">
                      <a16:colId xmlns:a16="http://schemas.microsoft.com/office/drawing/2014/main" val="3152813690"/>
                    </a:ext>
                  </a:extLst>
                </a:gridCol>
                <a:gridCol w="1646570">
                  <a:extLst>
                    <a:ext uri="{9D8B030D-6E8A-4147-A177-3AD203B41FA5}">
                      <a16:colId xmlns:a16="http://schemas.microsoft.com/office/drawing/2014/main" val="962673802"/>
                    </a:ext>
                  </a:extLst>
                </a:gridCol>
                <a:gridCol w="1597172">
                  <a:extLst>
                    <a:ext uri="{9D8B030D-6E8A-4147-A177-3AD203B41FA5}">
                      <a16:colId xmlns:a16="http://schemas.microsoft.com/office/drawing/2014/main" val="945343664"/>
                    </a:ext>
                  </a:extLst>
                </a:gridCol>
              </a:tblGrid>
              <a:tr h="77992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800" b="1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BUDGET (12 MONTHS)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ACTUAL EXPENDITURE</a:t>
                      </a:r>
                      <a:br>
                        <a:rPr lang="en-US" sz="1800" b="1" u="none" strike="noStrike">
                          <a:effectLst/>
                        </a:rPr>
                      </a:br>
                      <a:r>
                        <a:rPr lang="en-US" sz="1800" b="1" u="none" strike="noStrike">
                          <a:effectLst/>
                        </a:rPr>
                        <a:t>(6 MONTHS)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BALANCE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10782399"/>
                  </a:ext>
                </a:extLst>
              </a:tr>
              <a:tr h="2752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6. Provide project implementation support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741091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6.1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Procure office equipment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35,000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957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34,043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7009469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6.2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Staff salaries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415,411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184,538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230,874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70950514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6.3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Provision for proposed increament in Staff Salaries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41,541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41,541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2467136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6.4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Project Financial and Narrative Reports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-</a:t>
                      </a:r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               </a:t>
                      </a:r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825910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6.5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Cost of financial audit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10,000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H" sz="1800" u="none" strike="noStrike" dirty="0">
                          <a:effectLst/>
                        </a:rPr>
                        <a:t>               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52050917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6.6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Capacity Building for RFU (trainings)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3303280"/>
                  </a:ext>
                </a:extLst>
              </a:tr>
              <a:tr h="389386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6.7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Procure  Vehicles for official duties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70,000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70,000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7021354"/>
                  </a:ext>
                </a:extLst>
              </a:tr>
              <a:tr h="284443"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6.8</a:t>
                      </a:r>
                      <a:endParaRPr lang="en-GH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Recruitment of Safegards Specialist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>
                          <a:effectLst/>
                        </a:rPr>
                        <a:t>30,000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713785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Sub 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>
                          <a:effectLst/>
                        </a:rPr>
                        <a:t>631,952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>
                          <a:effectLst/>
                        </a:rPr>
                        <a:t>195,495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436,457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44769150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2855286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2,574,380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1,092,551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1,4</a:t>
                      </a:r>
                      <a:r>
                        <a:rPr lang="en-US" sz="1800" b="1" u="none" strike="noStrike" dirty="0">
                          <a:effectLst/>
                        </a:rPr>
                        <a:t>81</a:t>
                      </a:r>
                      <a:r>
                        <a:rPr lang="en-GH" sz="1800" b="1" u="none" strike="noStrike" dirty="0">
                          <a:effectLst/>
                        </a:rPr>
                        <a:t>,830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18716522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77886165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7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Administrative costs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128,719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27,892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H" sz="1800" u="none" strike="noStrike" dirty="0">
                          <a:effectLst/>
                        </a:rPr>
                        <a:t>100,827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47731040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8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Contingency (5%)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128,719</a:t>
                      </a:r>
                      <a:endParaRPr lang="en-GH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 dirty="0">
                          <a:effectLst/>
                        </a:rPr>
                        <a:t>  -   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 dirty="0">
                          <a:effectLst/>
                        </a:rPr>
                        <a:t>128,719</a:t>
                      </a:r>
                      <a:endParaRPr lang="en-GH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4342071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>
                          <a:effectLst/>
                        </a:rPr>
                        <a:t> </a:t>
                      </a:r>
                      <a:endParaRPr lang="en-GH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1890304"/>
                  </a:ext>
                </a:extLst>
              </a:tr>
              <a:tr h="266090"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 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GRAND 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2,831,818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1,120,442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H" sz="1800" b="1" u="none" strike="noStrike" dirty="0">
                          <a:effectLst/>
                        </a:rPr>
                        <a:t>1,</a:t>
                      </a:r>
                      <a:r>
                        <a:rPr lang="en-US" sz="1800" b="1" u="none" strike="noStrike" dirty="0">
                          <a:effectLst/>
                        </a:rPr>
                        <a:t>711</a:t>
                      </a:r>
                      <a:r>
                        <a:rPr lang="en-GH" sz="1800" b="1" u="none" strike="noStrike" dirty="0">
                          <a:effectLst/>
                        </a:rPr>
                        <a:t>,376</a:t>
                      </a:r>
                      <a:endParaRPr lang="en-GH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918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53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12191990" cy="45510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55558" y="637762"/>
            <a:ext cx="9889797" cy="3574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1035"/>
            <a:ext cx="12191990" cy="23069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866503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4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703</Words>
  <Application>Microsoft Office PowerPoint</Application>
  <PresentationFormat>Widescreen</PresentationFormat>
  <Paragraphs>266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       AFRICA CENTERS OF EXCELLENCE IMPACT PROJECT 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 AFRICA CENTERS OF EXCELLENCE IMPACT PROJECT </dc:title>
  <dc:creator>frank</dc:creator>
  <cp:lastModifiedBy>frank</cp:lastModifiedBy>
  <cp:revision>5</cp:revision>
  <dcterms:created xsi:type="dcterms:W3CDTF">2020-02-23T23:16:12Z</dcterms:created>
  <dcterms:modified xsi:type="dcterms:W3CDTF">2020-02-24T00:41:14Z</dcterms:modified>
</cp:coreProperties>
</file>