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526" r:id="rId5"/>
    <p:sldId id="484" r:id="rId6"/>
    <p:sldId id="507" r:id="rId7"/>
    <p:sldId id="456" r:id="rId8"/>
    <p:sldId id="419" r:id="rId9"/>
    <p:sldId id="413" r:id="rId10"/>
    <p:sldId id="509" r:id="rId11"/>
    <p:sldId id="511" r:id="rId12"/>
    <p:sldId id="510" r:id="rId13"/>
    <p:sldId id="513" r:id="rId14"/>
    <p:sldId id="515" r:id="rId15"/>
    <p:sldId id="516" r:id="rId16"/>
    <p:sldId id="519" r:id="rId17"/>
    <p:sldId id="522" r:id="rId18"/>
    <p:sldId id="520" r:id="rId19"/>
    <p:sldId id="523" r:id="rId20"/>
    <p:sldId id="524" r:id="rId21"/>
    <p:sldId id="525" r:id="rId22"/>
    <p:sldId id="477" r:id="rId23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>
          <p15:clr>
            <a:srgbClr val="A4A3A4"/>
          </p15:clr>
        </p15:guide>
        <p15:guide id="2" pos="4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e McDermott" initials="CM" lastIdx="1" clrIdx="0">
    <p:extLst>
      <p:ext uri="{19B8F6BF-5375-455C-9EA6-DF929625EA0E}">
        <p15:presenceInfo xmlns:p15="http://schemas.microsoft.com/office/powerpoint/2012/main" userId="Clare McDermo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B5C"/>
    <a:srgbClr val="36B66D"/>
    <a:srgbClr val="231F20"/>
    <a:srgbClr val="DE7035"/>
    <a:srgbClr val="154786"/>
    <a:srgbClr val="5E6C8A"/>
    <a:srgbClr val="5C5378"/>
    <a:srgbClr val="000033"/>
    <a:srgbClr val="C05220"/>
    <a:srgbClr val="7C1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64312" autoAdjust="0"/>
  </p:normalViewPr>
  <p:slideViewPr>
    <p:cSldViewPr>
      <p:cViewPr varScale="1">
        <p:scale>
          <a:sx n="70" d="100"/>
          <a:sy n="70" d="100"/>
        </p:scale>
        <p:origin x="2070" y="78"/>
      </p:cViewPr>
      <p:guideLst>
        <p:guide orient="horz" pos="527"/>
        <p:guide pos="4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812" y="4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C5E76EF-7342-43E3-85B9-A1B435058E47}" type="datetimeFigureOut">
              <a:rPr lang="en-GB"/>
              <a:pPr>
                <a:defRPr/>
              </a:pPr>
              <a:t>24/02/2020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9AD0391-1F93-4169-A732-A98B7819A70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78529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03F958-B8F1-4921-8F54-10878267CD39}" type="datetimeFigureOut">
              <a:rPr lang="en-GB"/>
              <a:pPr>
                <a:defRPr/>
              </a:pPr>
              <a:t>24/02/2020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9D171A9-E596-4029-8C13-B543E08684B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11263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474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10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475502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11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80984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12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18691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lvl="1" fontAlgn="base"/>
            <a:endParaRPr lang="en-GB" sz="1200" i="1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13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310772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14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0545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57748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79608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64350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73772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715160"/>
            <a:ext cx="5335270" cy="4190717"/>
          </a:xfrm>
        </p:spPr>
        <p:txBody>
          <a:bodyPr>
            <a:no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50572" y="9283799"/>
            <a:ext cx="2889938" cy="496332"/>
          </a:xfrm>
        </p:spPr>
        <p:txBody>
          <a:bodyPr/>
          <a:lstStyle/>
          <a:p>
            <a:fld id="{C763C422-10E5-4431-AA33-BB1F6CB77B56}" type="slidenum">
              <a:rPr lang="en-GB" smtClean="0">
                <a:latin typeface="Arial" panose="020B0604020202020204" pitchFamily="34" charset="0"/>
              </a:rPr>
              <a:pPr/>
              <a:t>19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62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6713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171A9-E596-4029-8C13-B543E08684B6}" type="slidenum">
              <a:rPr lang="en-GB" altLang="en-US" smtClean="0"/>
              <a:pPr/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9319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0248" y="4715154"/>
            <a:ext cx="5256585" cy="471343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2558EE-D9C9-4389-A669-C7D70E43A611}" type="slidenum">
              <a:rPr lang="en-GB" sz="10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sz="1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3C422-10E5-4431-AA33-BB1F6CB77B56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CA127D-B2ED-43DD-9532-ADFCD1379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05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6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19065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7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03731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8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62248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769" y="4689519"/>
            <a:ext cx="5438140" cy="38021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5F57E-B4C3-4A84-B6D5-8862D2671501}" type="slidenum">
              <a:rPr lang="en-GB" altLang="en-US" sz="1100"/>
              <a:pPr/>
              <a:t>9</a:t>
            </a:fld>
            <a:endParaRPr lang="en-GB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14061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Powerpointlar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39608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3568" y="2708920"/>
            <a:ext cx="7777360" cy="15845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3568" y="4365104"/>
            <a:ext cx="777686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83568" y="5445224"/>
            <a:ext cx="777686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baseline="0">
                <a:solidFill>
                  <a:srgbClr val="BB970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402868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55576" y="1556792"/>
            <a:ext cx="7560840" cy="403282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755576" y="5589240"/>
            <a:ext cx="7560840" cy="4320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aseline="0"/>
            </a:lvl1pPr>
            <a:lvl2pPr indent="0">
              <a:buNone/>
              <a:defRPr sz="2400"/>
            </a:lvl2pPr>
            <a:lvl3pPr indent="0">
              <a:buNone/>
              <a:defRPr sz="2400"/>
            </a:lvl3pPr>
            <a:lvl4pPr indent="0">
              <a:buNone/>
              <a:defRPr sz="2400"/>
            </a:lvl4pPr>
            <a:lvl5pPr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5576" y="836712"/>
            <a:ext cx="7560840" cy="7200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000" baseline="0"/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93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5576" y="836712"/>
            <a:ext cx="7560840" cy="7200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000" baseline="0"/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755576" y="5589240"/>
            <a:ext cx="3744416" cy="3600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2pPr indent="0">
              <a:buNone/>
              <a:defRPr sz="2400"/>
            </a:lvl2pPr>
            <a:lvl3pPr indent="0">
              <a:buNone/>
              <a:defRPr sz="2400"/>
            </a:lvl3pPr>
            <a:lvl4pPr indent="0">
              <a:buNone/>
              <a:defRPr sz="2400"/>
            </a:lvl4pPr>
            <a:lvl5pPr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55576" y="1628800"/>
            <a:ext cx="3744416" cy="39608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4572000" y="1628800"/>
            <a:ext cx="3744416" cy="39608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572000" y="5589240"/>
            <a:ext cx="3744416" cy="3600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2pPr indent="0">
              <a:buNone/>
              <a:defRPr sz="2400"/>
            </a:lvl2pPr>
            <a:lvl3pPr indent="0">
              <a:buNone/>
              <a:defRPr sz="2400"/>
            </a:lvl3pPr>
            <a:lvl4pPr indent="0">
              <a:buNone/>
              <a:defRPr sz="2400"/>
            </a:lvl4pPr>
            <a:lvl5pPr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7164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colou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26988"/>
            <a:ext cx="9180513" cy="6884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3" name="Picture 2" descr="qaa_4 co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79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3" name="Picture 2" descr="qaa_4 co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58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092825"/>
            <a:ext cx="100806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 txBox="1">
            <a:spLocks/>
          </p:cNvSpPr>
          <p:nvPr userDrawn="1"/>
        </p:nvSpPr>
        <p:spPr>
          <a:xfrm>
            <a:off x="1116013" y="3357563"/>
            <a:ext cx="7920037" cy="1800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baseline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aseline="30000" dirty="0">
                <a:latin typeface="+mn-lt"/>
                <a:cs typeface="+mn-cs"/>
              </a:rPr>
              <a:t>qaa.ac.uk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baseline="30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aseline="30000" dirty="0">
                <a:latin typeface="+mn-lt"/>
                <a:cs typeface="+mn-cs"/>
              </a:rPr>
              <a:t>enquiries@qaa.ac.uk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3200" baseline="30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aseline="30000" dirty="0">
                <a:latin typeface="+mn-lt"/>
                <a:cs typeface="+mn-cs"/>
              </a:rPr>
              <a:t>+44 (0) 1452 557000</a:t>
            </a:r>
          </a:p>
        </p:txBody>
      </p:sp>
      <p:pic>
        <p:nvPicPr>
          <p:cNvPr id="4" name="Picture 3" descr="Cal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5254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ll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24288"/>
            <a:ext cx="5254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ll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5254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395288" y="5300663"/>
            <a:ext cx="8353425" cy="936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baseline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aseline="30000" dirty="0">
                <a:latin typeface="+mn-lt"/>
                <a:cs typeface="+mn-cs"/>
              </a:rPr>
              <a:t>© The Quality Assurance Agency for Higher Education 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aseline="30000" dirty="0">
                <a:latin typeface="+mn-lt"/>
                <a:cs typeface="+mn-cs"/>
              </a:rPr>
              <a:t>Registered charity numbers: 1062746 and SC037786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2047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4" y="6307068"/>
            <a:ext cx="876300" cy="4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8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54063" y="848073"/>
            <a:ext cx="7777360" cy="15845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4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54063" y="2492896"/>
            <a:ext cx="777686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59468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60835" y="836613"/>
            <a:ext cx="7777360" cy="35287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4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57555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55576" y="1556792"/>
            <a:ext cx="7561263" cy="576287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3200">
                <a:solidFill>
                  <a:schemeClr val="accent3"/>
                </a:solidFill>
              </a:defRPr>
            </a:lvl1pPr>
            <a:lvl2pPr>
              <a:buFontTx/>
              <a:buNone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5576" y="836712"/>
            <a:ext cx="7560840" cy="647700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755576" y="2132856"/>
            <a:ext cx="7559675" cy="36004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002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5576" y="836712"/>
            <a:ext cx="7632848" cy="647700"/>
          </a:xfrm>
          <a:prstGeom prst="rect">
            <a:avLst/>
          </a:prstGeom>
        </p:spPr>
        <p:txBody>
          <a:bodyPr/>
          <a:lstStyle>
            <a:lvl1pPr marL="0">
              <a:buFontTx/>
              <a:buNone/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755577" y="1484784"/>
            <a:ext cx="7632847" cy="4248522"/>
          </a:xfrm>
          <a:prstGeom prst="rect">
            <a:avLst/>
          </a:prstGeom>
        </p:spPr>
        <p:txBody>
          <a:bodyPr numCol="2"/>
          <a:lstStyle>
            <a:lvl1pPr marL="0" indent="0">
              <a:buFontTx/>
              <a:buNone/>
              <a:defRPr sz="2400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67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755576" y="1556791"/>
            <a:ext cx="7561336" cy="417567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buFont typeface="Wingdings" pitchFamily="2" charset="2"/>
              <a:buChar char="§"/>
              <a:defRPr sz="2400"/>
            </a:lvl2pPr>
            <a:lvl3pPr marL="914400" indent="0">
              <a:buNone/>
              <a:defRPr sz="2000"/>
            </a:lvl3pPr>
            <a:lvl4pPr>
              <a:buFont typeface="Wingdings" pitchFamily="2" charset="2"/>
              <a:buChar char="§"/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6072" y="836712"/>
            <a:ext cx="7560840" cy="7200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000" baseline="0"/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11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6072" y="836712"/>
            <a:ext cx="7560840" cy="7200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000" baseline="0"/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755576" y="1628775"/>
            <a:ext cx="5041056" cy="39608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chart</a:t>
            </a:r>
            <a:endParaRPr lang="en-GB" noProof="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5940648" y="1628774"/>
            <a:ext cx="2376190" cy="39604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indent="0">
              <a:buNone/>
              <a:defRPr sz="2400"/>
            </a:lvl2pPr>
            <a:lvl3pPr indent="0">
              <a:buNone/>
              <a:defRPr sz="2400"/>
            </a:lvl3pPr>
            <a:lvl4pPr indent="0">
              <a:buNone/>
              <a:defRPr sz="2400"/>
            </a:lvl4pPr>
            <a:lvl5pPr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54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6072" y="836712"/>
            <a:ext cx="7560840" cy="7200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000" baseline="0"/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755576" y="1628775"/>
            <a:ext cx="3744912" cy="39608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chart</a:t>
            </a:r>
            <a:endParaRPr lang="en-GB" noProof="0" dirty="0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6"/>
          </p:nvPr>
        </p:nvSpPr>
        <p:spPr>
          <a:xfrm>
            <a:off x="4572496" y="1628800"/>
            <a:ext cx="3744912" cy="39608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54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qaa_4 co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53150"/>
            <a:ext cx="1008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755576" y="836712"/>
            <a:ext cx="7560840" cy="7200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000" baseline="0"/>
            </a:lvl1pPr>
            <a:lvl2pPr algn="l"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755576" y="1628800"/>
            <a:ext cx="4464496" cy="39604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  <a:lvl2pPr indent="0">
              <a:buNone/>
              <a:defRPr sz="2400"/>
            </a:lvl2pPr>
            <a:lvl3pPr indent="0">
              <a:buNone/>
              <a:defRPr sz="2400"/>
            </a:lvl3pPr>
            <a:lvl4pPr indent="0">
              <a:buNone/>
              <a:defRPr sz="2400"/>
            </a:lvl4pPr>
            <a:lvl5pPr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5292155" y="1628775"/>
            <a:ext cx="3024261" cy="39608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915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4" r:id="rId1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tmp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qmmunity.qaa.ac.uk/sites/activities/multimedia/PowerPointImages/QAAimage_3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42EE2F-6F8A-49C7-9AF5-AB6EC6CEE2A7}"/>
              </a:ext>
            </a:extLst>
          </p:cNvPr>
          <p:cNvSpPr/>
          <p:nvPr/>
        </p:nvSpPr>
        <p:spPr>
          <a:xfrm>
            <a:off x="0" y="0"/>
            <a:ext cx="9144000" cy="255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EFD28A5-0CC0-4CDE-AA54-3ACB331468ED}"/>
              </a:ext>
            </a:extLst>
          </p:cNvPr>
          <p:cNvSpPr txBox="1">
            <a:spLocks/>
          </p:cNvSpPr>
          <p:nvPr/>
        </p:nvSpPr>
        <p:spPr bwMode="auto">
          <a:xfrm>
            <a:off x="671615" y="2606824"/>
            <a:ext cx="7777163" cy="175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3600" b="1"/>
              <a:t>Delivering International Accreditation through International Quality Review (IQR)</a:t>
            </a:r>
            <a:endParaRPr lang="en-GB" alt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840C4-998B-44ED-B668-1F6C06E2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909" y="4430143"/>
            <a:ext cx="414568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GB" altLang="en-US" sz="3200" b="1" dirty="0">
                <a:solidFill>
                  <a:schemeClr val="accent3">
                    <a:lumMod val="75000"/>
                  </a:schemeClr>
                </a:solidFill>
              </a:rPr>
              <a:t>Douglas Blackstock</a:t>
            </a:r>
          </a:p>
          <a:p>
            <a:pPr algn="ctr">
              <a:spcAft>
                <a:spcPts val="1200"/>
              </a:spcAft>
            </a:pPr>
            <a:r>
              <a:rPr lang="en-GB" altLang="en-US" sz="3200" b="1" dirty="0">
                <a:solidFill>
                  <a:schemeClr val="accent3">
                    <a:lumMod val="75000"/>
                  </a:schemeClr>
                </a:solidFill>
              </a:rPr>
              <a:t>Chief Executive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A9576F-BF5B-4471-90F5-238A9D7FE122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56720D9-FAF3-4F39-A147-E0F4CEA20A94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3F4C5CB-9826-4942-9119-571B4FA138B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2" descr="Image result for QAA LOGO">
            <a:extLst>
              <a:ext uri="{FF2B5EF4-FFF2-40B4-BE49-F238E27FC236}">
                <a16:creationId xmlns:a16="http://schemas.microsoft.com/office/drawing/2014/main" id="{827FB5DE-5EC4-4E9B-B0AA-B2234C813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6" b="15744"/>
          <a:stretch/>
        </p:blipFill>
        <p:spPr bwMode="auto">
          <a:xfrm>
            <a:off x="2411909" y="757765"/>
            <a:ext cx="4608512" cy="17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2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5CC8884-7BAF-49B3-9249-F0C3AC0D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Quality Review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DE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4533F-4B6C-473A-B456-FB96274DAC5C}"/>
              </a:ext>
            </a:extLst>
          </p:cNvPr>
          <p:cNvSpPr txBox="1"/>
          <p:nvPr/>
        </p:nvSpPr>
        <p:spPr>
          <a:xfrm>
            <a:off x="276716" y="1124744"/>
            <a:ext cx="861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/>
              <a:t>IQR helps institutions build a </a:t>
            </a:r>
            <a:r>
              <a:rPr lang="en-GB" sz="2400" b="1" dirty="0"/>
              <a:t>global reputation</a:t>
            </a:r>
            <a:r>
              <a:rPr lang="en-GB" sz="2400" dirty="0"/>
              <a:t>, by providing accreditation against internationally recognized standards (ESG). The process is designed to help institutions: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813B9-360C-4C43-835A-1684B9445716}"/>
              </a:ext>
            </a:extLst>
          </p:cNvPr>
          <p:cNvSpPr/>
          <p:nvPr/>
        </p:nvSpPr>
        <p:spPr>
          <a:xfrm>
            <a:off x="416219" y="2430492"/>
            <a:ext cx="804421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Demonstrate </a:t>
            </a:r>
            <a:r>
              <a:rPr lang="en-GB" sz="2400" b="1" dirty="0"/>
              <a:t>effective quality assurance, </a:t>
            </a:r>
            <a:r>
              <a:rPr lang="en-GB" sz="2400" dirty="0"/>
              <a:t>measured against </a:t>
            </a:r>
            <a:r>
              <a:rPr lang="en-GB" sz="2400" b="1" dirty="0"/>
              <a:t>international benchmarks </a:t>
            </a:r>
            <a:r>
              <a:rPr lang="en-GB" sz="2400" dirty="0"/>
              <a:t>and comparable to </a:t>
            </a:r>
            <a:r>
              <a:rPr lang="en-GB" sz="2400" b="1" dirty="0"/>
              <a:t>international best practice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Drive </a:t>
            </a:r>
            <a:r>
              <a:rPr lang="en-GB" sz="2400" b="1" dirty="0"/>
              <a:t>improvement and excellence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Strengthen their </a:t>
            </a:r>
            <a:r>
              <a:rPr lang="en-GB" sz="2400" b="1" dirty="0"/>
              <a:t>global positioning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Develop</a:t>
            </a:r>
            <a:r>
              <a:rPr lang="en-GB" sz="2400" b="1" dirty="0"/>
              <a:t> partnerships </a:t>
            </a:r>
            <a:r>
              <a:rPr lang="en-GB" sz="2400" dirty="0"/>
              <a:t>with UK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404F05-BF57-4DFB-8D22-CB63C6279809}"/>
              </a:ext>
            </a:extLst>
          </p:cNvPr>
          <p:cNvSpPr txBox="1"/>
          <p:nvPr/>
        </p:nvSpPr>
        <p:spPr>
          <a:xfrm>
            <a:off x="5796136" y="54868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rgbClr val="DE7035"/>
                </a:solidFill>
              </a:rPr>
              <a:t>(QAA accreditation)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B8A2B-39B5-4939-A53F-A882D1E5A8A9}"/>
              </a:ext>
            </a:extLst>
          </p:cNvPr>
          <p:cNvGrpSpPr/>
          <p:nvPr/>
        </p:nvGrpSpPr>
        <p:grpSpPr>
          <a:xfrm>
            <a:off x="6342460" y="4532928"/>
            <a:ext cx="2124024" cy="1247864"/>
            <a:chOff x="6342460" y="4532928"/>
            <a:chExt cx="2124024" cy="1247864"/>
          </a:xfrm>
        </p:grpSpPr>
        <p:pic>
          <p:nvPicPr>
            <p:cNvPr id="14" name="Picture 2" descr="QAA_Global_review">
              <a:extLst>
                <a:ext uri="{FF2B5EF4-FFF2-40B4-BE49-F238E27FC236}">
                  <a16:creationId xmlns:a16="http://schemas.microsoft.com/office/drawing/2014/main" id="{0D3E0DAB-082D-465A-BA22-2C7CA8CB3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460" y="4532928"/>
              <a:ext cx="2124024" cy="124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21551B74-0526-4D43-BE0B-7C1CCD83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4579634"/>
              <a:ext cx="2031500" cy="1153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0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5CC8884-7BAF-49B3-9249-F0C3AC0D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5625C61-BBFC-44C1-8A4D-AB7DEEA342E4}"/>
              </a:ext>
            </a:extLst>
          </p:cNvPr>
          <p:cNvGrpSpPr/>
          <p:nvPr/>
        </p:nvGrpSpPr>
        <p:grpSpPr>
          <a:xfrm>
            <a:off x="4511203" y="1673580"/>
            <a:ext cx="4198510" cy="3600450"/>
            <a:chOff x="4511203" y="1673580"/>
            <a:chExt cx="4198510" cy="3600450"/>
          </a:xfrm>
        </p:grpSpPr>
        <p:pic>
          <p:nvPicPr>
            <p:cNvPr id="39" name="Picture 2" descr="Image result for enqa">
              <a:extLst>
                <a:ext uri="{FF2B5EF4-FFF2-40B4-BE49-F238E27FC236}">
                  <a16:creationId xmlns:a16="http://schemas.microsoft.com/office/drawing/2014/main" id="{6B0AD3B7-3677-44B3-B764-BE85D7A19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308" y="4254186"/>
              <a:ext cx="980348" cy="83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1F2B09-7885-4E25-B335-234B0AA59EA4}"/>
                </a:ext>
              </a:extLst>
            </p:cNvPr>
            <p:cNvSpPr txBox="1"/>
            <p:nvPr/>
          </p:nvSpPr>
          <p:spPr>
            <a:xfrm>
              <a:off x="5036868" y="2504309"/>
              <a:ext cx="367284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54786"/>
                  </a:solidFill>
                  <a:latin typeface="Bahnschrift" panose="020B0502040204020203" pitchFamily="34" charset="0"/>
                </a:rPr>
                <a:t>International Quality Review, offered by QAA to overseas providers, is established as a well-documented and demanding process, fully in line with the ESG.</a:t>
              </a:r>
              <a:endParaRPr lang="en-GB" sz="2000" b="1" dirty="0">
                <a:solidFill>
                  <a:srgbClr val="154786"/>
                </a:solidFill>
                <a:latin typeface="Bahnschrift" panose="020B0502040204020203" pitchFamily="34" charset="0"/>
              </a:endParaRPr>
            </a:p>
          </p:txBody>
        </p:sp>
        <p:pic>
          <p:nvPicPr>
            <p:cNvPr id="41" name="Picture 4" descr="Image result for quote marks">
              <a:extLst>
                <a:ext uri="{FF2B5EF4-FFF2-40B4-BE49-F238E27FC236}">
                  <a16:creationId xmlns:a16="http://schemas.microsoft.com/office/drawing/2014/main" id="{4C417A3E-DBC3-4331-AEF5-8EFD59EEB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203" y="1673580"/>
              <a:ext cx="4010025" cy="360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Quality Review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DE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4533F-4B6C-473A-B456-FB96274DAC5C}"/>
              </a:ext>
            </a:extLst>
          </p:cNvPr>
          <p:cNvSpPr txBox="1"/>
          <p:nvPr/>
        </p:nvSpPr>
        <p:spPr>
          <a:xfrm>
            <a:off x="276716" y="1124744"/>
            <a:ext cx="861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/>
              <a:t>Benchmarked against the Standards and Guidelines for Quality Assurance in the European Higher Education Area: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404F05-BF57-4DFB-8D22-CB63C6279809}"/>
              </a:ext>
            </a:extLst>
          </p:cNvPr>
          <p:cNvSpPr txBox="1"/>
          <p:nvPr/>
        </p:nvSpPr>
        <p:spPr>
          <a:xfrm>
            <a:off x="5796136" y="54868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rgbClr val="DE7035"/>
                </a:solidFill>
              </a:rPr>
              <a:t>(QAA accreditation)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69269" y="2099757"/>
            <a:ext cx="4058715" cy="3928682"/>
          </a:xfrm>
          <a:prstGeom prst="roundRect">
            <a:avLst>
              <a:gd name="adj" fmla="val 7919"/>
            </a:avLst>
          </a:prstGeom>
          <a:solidFill>
            <a:srgbClr val="DE703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171450" lvl="0" indent="-171450"/>
            <a:r>
              <a:rPr lang="en-GB" sz="1800" dirty="0"/>
              <a:t>Policy for quality assurance</a:t>
            </a:r>
          </a:p>
          <a:p>
            <a:pPr marL="171450" lvl="0" indent="-171450"/>
            <a:r>
              <a:rPr lang="en-GB" sz="1800" dirty="0"/>
              <a:t>Design and approval of programmes</a:t>
            </a:r>
          </a:p>
          <a:p>
            <a:pPr marL="171450" lvl="0" indent="-171450"/>
            <a:r>
              <a:rPr lang="en-GB" sz="1800" dirty="0"/>
              <a:t>Student-centred learning, teaching and assessment</a:t>
            </a:r>
          </a:p>
          <a:p>
            <a:pPr marL="171450" lvl="0" indent="-171450"/>
            <a:r>
              <a:rPr lang="en-GB" sz="1800" dirty="0"/>
              <a:t>Student admission, progression, recognition and certification</a:t>
            </a:r>
          </a:p>
          <a:p>
            <a:pPr marL="171450" lvl="0" indent="-171450"/>
            <a:r>
              <a:rPr lang="en-GB" sz="1800" dirty="0"/>
              <a:t>Teaching staff</a:t>
            </a:r>
          </a:p>
          <a:p>
            <a:pPr marL="171450" lvl="0" indent="-171450"/>
            <a:r>
              <a:rPr lang="en-GB" sz="1800" dirty="0"/>
              <a:t>Learning resources and student support</a:t>
            </a:r>
          </a:p>
          <a:p>
            <a:pPr marL="171450" lvl="0" indent="-171450"/>
            <a:r>
              <a:rPr lang="en-GB" sz="1800" dirty="0"/>
              <a:t>Information management</a:t>
            </a:r>
          </a:p>
          <a:p>
            <a:pPr marL="171450" lvl="0" indent="-171450"/>
            <a:r>
              <a:rPr lang="en-GB" sz="1800" dirty="0"/>
              <a:t>Public information</a:t>
            </a:r>
          </a:p>
          <a:p>
            <a:pPr marL="171450" lvl="0" indent="-171450"/>
            <a:r>
              <a:rPr lang="en-GB" sz="1800" dirty="0"/>
              <a:t>Ongoing monitoring and periodic review of programmes </a:t>
            </a:r>
          </a:p>
          <a:p>
            <a:pPr marL="171450" lvl="0" indent="-171450"/>
            <a:r>
              <a:rPr lang="en-GB" sz="1800" dirty="0"/>
              <a:t>Cyclical external quality assurance.</a:t>
            </a:r>
            <a:endParaRPr lang="en-GB" sz="1800" dirty="0">
              <a:solidFill>
                <a:srgbClr val="0066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91FDE-1B8A-4897-AD35-C5803BCEDEE3}"/>
              </a:ext>
            </a:extLst>
          </p:cNvPr>
          <p:cNvSpPr txBox="1"/>
          <p:nvPr/>
        </p:nvSpPr>
        <p:spPr>
          <a:xfrm>
            <a:off x="3419872" y="564208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ESG</a:t>
            </a:r>
          </a:p>
        </p:txBody>
      </p:sp>
    </p:spTree>
    <p:extLst>
      <p:ext uri="{BB962C8B-B14F-4D97-AF65-F5344CB8AC3E}">
        <p14:creationId xmlns:p14="http://schemas.microsoft.com/office/powerpoint/2010/main" val="3953074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5CC8884-7BAF-49B3-9249-F0C3AC0D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Quality Review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DE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4533F-4B6C-473A-B456-FB96274DAC5C}"/>
              </a:ext>
            </a:extLst>
          </p:cNvPr>
          <p:cNvSpPr txBox="1"/>
          <p:nvPr/>
        </p:nvSpPr>
        <p:spPr>
          <a:xfrm>
            <a:off x="276716" y="1124744"/>
            <a:ext cx="861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/>
              <a:t>Five-stage accreditation process;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404F05-BF57-4DFB-8D22-CB63C6279809}"/>
              </a:ext>
            </a:extLst>
          </p:cNvPr>
          <p:cNvSpPr txBox="1"/>
          <p:nvPr/>
        </p:nvSpPr>
        <p:spPr>
          <a:xfrm>
            <a:off x="5796136" y="54868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rgbClr val="DE7035"/>
                </a:solidFill>
              </a:rPr>
              <a:t>(QAA accreditation)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3C3C05-977A-4715-8867-134AA183B82F}"/>
              </a:ext>
            </a:extLst>
          </p:cNvPr>
          <p:cNvGrpSpPr/>
          <p:nvPr/>
        </p:nvGrpSpPr>
        <p:grpSpPr>
          <a:xfrm>
            <a:off x="363442" y="1771069"/>
            <a:ext cx="5684934" cy="3170099"/>
            <a:chOff x="363442" y="1656146"/>
            <a:chExt cx="5684934" cy="31700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6813B9-360C-4C43-835A-1684B9445716}"/>
                </a:ext>
              </a:extLst>
            </p:cNvPr>
            <p:cNvSpPr/>
            <p:nvPr/>
          </p:nvSpPr>
          <p:spPr>
            <a:xfrm>
              <a:off x="363442" y="1656146"/>
              <a:ext cx="5684934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spcAft>
                  <a:spcPts val="600"/>
                </a:spcAft>
                <a:buFont typeface="+mj-lt"/>
                <a:buAutoNum type="arabicPeriod"/>
              </a:pPr>
              <a:r>
                <a:rPr lang="en-GB" sz="3600" b="1" dirty="0">
                  <a:solidFill>
                    <a:srgbClr val="DE7035"/>
                  </a:solidFill>
                </a:rPr>
                <a:t>Application</a:t>
              </a:r>
            </a:p>
            <a:p>
              <a:pPr marL="457200" indent="-457200" algn="just">
                <a:spcAft>
                  <a:spcPts val="600"/>
                </a:spcAft>
                <a:buFont typeface="+mj-lt"/>
                <a:buAutoNum type="arabicPeriod"/>
              </a:pPr>
              <a:r>
                <a:rPr lang="en-GB" sz="3600" b="1" dirty="0">
                  <a:solidFill>
                    <a:srgbClr val="DE7035"/>
                  </a:solidFill>
                </a:rPr>
                <a:t>Scoping</a:t>
              </a:r>
            </a:p>
            <a:p>
              <a:pPr marL="457200" indent="-457200" algn="just">
                <a:spcAft>
                  <a:spcPts val="600"/>
                </a:spcAft>
                <a:buFont typeface="+mj-lt"/>
                <a:buAutoNum type="arabicPeriod"/>
              </a:pPr>
              <a:r>
                <a:rPr lang="en-GB" sz="3600" b="1" dirty="0">
                  <a:solidFill>
                    <a:srgbClr val="DE7035"/>
                  </a:solidFill>
                </a:rPr>
                <a:t>Review</a:t>
              </a:r>
            </a:p>
            <a:p>
              <a:pPr marL="457200" indent="-457200" algn="just">
                <a:spcAft>
                  <a:spcPts val="600"/>
                </a:spcAft>
                <a:buFont typeface="+mj-lt"/>
                <a:buAutoNum type="arabicPeriod"/>
              </a:pPr>
              <a:r>
                <a:rPr lang="en-GB" sz="3600" b="1" dirty="0">
                  <a:solidFill>
                    <a:srgbClr val="DE7035"/>
                  </a:solidFill>
                </a:rPr>
                <a:t>Accreditation</a:t>
              </a:r>
            </a:p>
            <a:p>
              <a:pPr marL="457200" indent="-457200" algn="just">
                <a:spcAft>
                  <a:spcPts val="600"/>
                </a:spcAft>
                <a:buFont typeface="+mj-lt"/>
                <a:buAutoNum type="arabicPeriod"/>
              </a:pPr>
              <a:r>
                <a:rPr lang="en-GB" sz="3600" b="1" dirty="0">
                  <a:solidFill>
                    <a:srgbClr val="DE7035"/>
                  </a:solidFill>
                </a:rPr>
                <a:t>Mid-cycle Review</a:t>
              </a:r>
            </a:p>
          </p:txBody>
        </p:sp>
        <p:pic>
          <p:nvPicPr>
            <p:cNvPr id="16386" name="Picture 2" descr="Image result for u turn arrow">
              <a:extLst>
                <a:ext uri="{FF2B5EF4-FFF2-40B4-BE49-F238E27FC236}">
                  <a16:creationId xmlns:a16="http://schemas.microsoft.com/office/drawing/2014/main" id="{DA004C43-4472-482D-9125-34B650F5E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779913" y="3348940"/>
              <a:ext cx="2005871" cy="1337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6D958162-25B6-4808-9B69-FF90AA97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775">
            <a:off x="6707744" y="2023545"/>
            <a:ext cx="1393457" cy="19759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8249F0-F649-4FA0-A586-13E85C065FAD}"/>
              </a:ext>
            </a:extLst>
          </p:cNvPr>
          <p:cNvGrpSpPr/>
          <p:nvPr/>
        </p:nvGrpSpPr>
        <p:grpSpPr>
          <a:xfrm>
            <a:off x="6342460" y="4532928"/>
            <a:ext cx="2124024" cy="1247864"/>
            <a:chOff x="6342460" y="4532928"/>
            <a:chExt cx="2124024" cy="1247864"/>
          </a:xfrm>
        </p:grpSpPr>
        <p:pic>
          <p:nvPicPr>
            <p:cNvPr id="20" name="Picture 2" descr="QAA_Global_review">
              <a:extLst>
                <a:ext uri="{FF2B5EF4-FFF2-40B4-BE49-F238E27FC236}">
                  <a16:creationId xmlns:a16="http://schemas.microsoft.com/office/drawing/2014/main" id="{68DEDD44-6F32-4DA2-BC5A-7BEC1BCF2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460" y="4532928"/>
              <a:ext cx="2124024" cy="124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A close up of a sign&#10;&#10;Description automatically generated">
              <a:extLst>
                <a:ext uri="{FF2B5EF4-FFF2-40B4-BE49-F238E27FC236}">
                  <a16:creationId xmlns:a16="http://schemas.microsoft.com/office/drawing/2014/main" id="{98D7ADE5-5B09-4D68-8E06-B2FA4C758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4579634"/>
              <a:ext cx="2031500" cy="1153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751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5CC8884-7BAF-49B3-9249-F0C3AC0D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Quality Review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Case Studies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231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DE7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84533F-4B6C-473A-B456-FB96274DAC5C}"/>
              </a:ext>
            </a:extLst>
          </p:cNvPr>
          <p:cNvSpPr txBox="1"/>
          <p:nvPr/>
        </p:nvSpPr>
        <p:spPr>
          <a:xfrm>
            <a:off x="249651" y="1455167"/>
            <a:ext cx="861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/>
              <a:t>We currently have 40-50 enquiries from across the world.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404F05-BF57-4DFB-8D22-CB63C6279809}"/>
              </a:ext>
            </a:extLst>
          </p:cNvPr>
          <p:cNvSpPr txBox="1"/>
          <p:nvPr/>
        </p:nvSpPr>
        <p:spPr>
          <a:xfrm>
            <a:off x="5796136" y="54868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solidFill>
                  <a:srgbClr val="DE7035"/>
                </a:solidFill>
              </a:rPr>
              <a:t>(QAA accreditation)</a:t>
            </a:r>
          </a:p>
        </p:txBody>
      </p:sp>
      <p:pic>
        <p:nvPicPr>
          <p:cNvPr id="17" name="Picture 16" descr="A picture containing air, flying&#10;&#10;Description automatically generated">
            <a:extLst>
              <a:ext uri="{FF2B5EF4-FFF2-40B4-BE49-F238E27FC236}">
                <a16:creationId xmlns:a16="http://schemas.microsoft.com/office/drawing/2014/main" id="{893D5F84-A8DB-47FF-9910-51C6377116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31132" r="13072" b="18958"/>
          <a:stretch/>
        </p:blipFill>
        <p:spPr>
          <a:xfrm>
            <a:off x="2770740" y="3356992"/>
            <a:ext cx="3817484" cy="20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1A8DD-3539-406A-9B29-97ADC65FEA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415" y="2080213"/>
            <a:ext cx="4289337" cy="1276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B7A95-2958-4D25-B823-B1CF97E07A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9"/>
          <a:stretch/>
        </p:blipFill>
        <p:spPr>
          <a:xfrm>
            <a:off x="316727" y="2636912"/>
            <a:ext cx="4039249" cy="134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QAA expertise</a:t>
            </a:r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A3C0E1-4685-4432-A5A0-486F956326CA}"/>
              </a:ext>
            </a:extLst>
          </p:cNvPr>
          <p:cNvSpPr/>
          <p:nvPr/>
        </p:nvSpPr>
        <p:spPr>
          <a:xfrm>
            <a:off x="755576" y="1411634"/>
            <a:ext cx="2111660" cy="635776"/>
          </a:xfrm>
          <a:prstGeom prst="roundRect">
            <a:avLst/>
          </a:prstGeom>
          <a:solidFill>
            <a:srgbClr val="4C624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Review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A64A04-8147-4167-9327-074271C26443}"/>
              </a:ext>
            </a:extLst>
          </p:cNvPr>
          <p:cNvSpPr/>
          <p:nvPr/>
        </p:nvSpPr>
        <p:spPr>
          <a:xfrm>
            <a:off x="3526422" y="1411634"/>
            <a:ext cx="2125697" cy="6561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Strategic Development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4E63EC-9C28-46FA-BB2E-BA6BA33B0B44}"/>
              </a:ext>
            </a:extLst>
          </p:cNvPr>
          <p:cNvSpPr/>
          <p:nvPr/>
        </p:nvSpPr>
        <p:spPr>
          <a:xfrm>
            <a:off x="6204429" y="1385977"/>
            <a:ext cx="2183995" cy="681852"/>
          </a:xfrm>
          <a:prstGeom prst="round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Training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36FB49-C130-40FB-AED5-5E002B0B9921}"/>
              </a:ext>
            </a:extLst>
          </p:cNvPr>
          <p:cNvSpPr/>
          <p:nvPr/>
        </p:nvSpPr>
        <p:spPr>
          <a:xfrm>
            <a:off x="903485" y="2251841"/>
            <a:ext cx="1833910" cy="901303"/>
          </a:xfrm>
          <a:prstGeom prst="roundRect">
            <a:avLst/>
          </a:prstGeom>
          <a:solidFill>
            <a:srgbClr val="4C624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International Quality Review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811741-0D99-4D4B-B7AD-83F042873908}"/>
              </a:ext>
            </a:extLst>
          </p:cNvPr>
          <p:cNvSpPr/>
          <p:nvPr/>
        </p:nvSpPr>
        <p:spPr>
          <a:xfrm>
            <a:off x="877051" y="3345058"/>
            <a:ext cx="1890160" cy="948037"/>
          </a:xfrm>
          <a:prstGeom prst="roundRect">
            <a:avLst/>
          </a:prstGeom>
          <a:solidFill>
            <a:srgbClr val="4C624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Bespoke Higher Education Review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BB7FCF-B0EE-4814-A97D-EE4BE7B48841}"/>
              </a:ext>
            </a:extLst>
          </p:cNvPr>
          <p:cNvSpPr/>
          <p:nvPr/>
        </p:nvSpPr>
        <p:spPr>
          <a:xfrm>
            <a:off x="914986" y="4497526"/>
            <a:ext cx="1852225" cy="968347"/>
          </a:xfrm>
          <a:prstGeom prst="roundRect">
            <a:avLst/>
          </a:prstGeom>
          <a:solidFill>
            <a:srgbClr val="4C624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Peer Review case study programme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A636DE-968C-4678-9231-26541F7E10A0}"/>
              </a:ext>
            </a:extLst>
          </p:cNvPr>
          <p:cNvSpPr/>
          <p:nvPr/>
        </p:nvSpPr>
        <p:spPr>
          <a:xfrm>
            <a:off x="6326816" y="4493143"/>
            <a:ext cx="1917592" cy="97273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Bespoke quality training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8D96A30-D6A0-44F0-B941-CEABD5D661E0}"/>
              </a:ext>
            </a:extLst>
          </p:cNvPr>
          <p:cNvSpPr/>
          <p:nvPr/>
        </p:nvSpPr>
        <p:spPr>
          <a:xfrm>
            <a:off x="6326816" y="3357425"/>
            <a:ext cx="1917592" cy="93567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International Quality Assurance Programme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F90357-36D2-434E-ACBB-B94F824FED56}"/>
              </a:ext>
            </a:extLst>
          </p:cNvPr>
          <p:cNvSpPr/>
          <p:nvPr/>
        </p:nvSpPr>
        <p:spPr>
          <a:xfrm>
            <a:off x="6293659" y="2251842"/>
            <a:ext cx="1950749" cy="89317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Concepts of Quality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460756-F2D8-4E57-BAA3-334E1BF4CE8D}"/>
              </a:ext>
            </a:extLst>
          </p:cNvPr>
          <p:cNvSpPr/>
          <p:nvPr/>
        </p:nvSpPr>
        <p:spPr>
          <a:xfrm>
            <a:off x="3645648" y="4493143"/>
            <a:ext cx="1862456" cy="9727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Capacity building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7EAAE6-78F1-4406-95BA-E6C4C33B886C}"/>
              </a:ext>
            </a:extLst>
          </p:cNvPr>
          <p:cNvSpPr/>
          <p:nvPr/>
        </p:nvSpPr>
        <p:spPr>
          <a:xfrm>
            <a:off x="3645648" y="3345058"/>
            <a:ext cx="1862456" cy="9480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Bespoke quality assurance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A6C178A-555D-4902-8A64-D58A0C864DD4}"/>
              </a:ext>
            </a:extLst>
          </p:cNvPr>
          <p:cNvSpPr/>
          <p:nvPr/>
        </p:nvSpPr>
        <p:spPr>
          <a:xfrm>
            <a:off x="3674331" y="2251842"/>
            <a:ext cx="1833773" cy="8931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Degree awarding powers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513D86-28CD-42BD-AED0-7AAF13B6E0E6}"/>
              </a:ext>
            </a:extLst>
          </p:cNvPr>
          <p:cNvSpPr/>
          <p:nvPr/>
        </p:nvSpPr>
        <p:spPr>
          <a:xfrm>
            <a:off x="465446" y="1196752"/>
            <a:ext cx="2770846" cy="468052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3C8F99-912A-4563-A6D8-B86FD6252178}"/>
              </a:ext>
            </a:extLst>
          </p:cNvPr>
          <p:cNvSpPr/>
          <p:nvPr/>
        </p:nvSpPr>
        <p:spPr>
          <a:xfrm>
            <a:off x="3298132" y="1196752"/>
            <a:ext cx="2619328" cy="468052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2C2554-F7E3-4342-8007-315470475A92}"/>
              </a:ext>
            </a:extLst>
          </p:cNvPr>
          <p:cNvSpPr/>
          <p:nvPr/>
        </p:nvSpPr>
        <p:spPr>
          <a:xfrm>
            <a:off x="5917460" y="1196752"/>
            <a:ext cx="2758995" cy="468052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464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7F26D5-F8F4-48D5-8B9E-45238F39B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4" t="13267" r="74770" b="40678"/>
          <a:stretch/>
        </p:blipFill>
        <p:spPr>
          <a:xfrm>
            <a:off x="5860388" y="908720"/>
            <a:ext cx="2984121" cy="42288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3EFC0-89B8-4498-AFEE-BDD8426A65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0590" y="1341561"/>
            <a:ext cx="4546073" cy="4175671"/>
          </a:xfrm>
        </p:spPr>
        <p:txBody>
          <a:bodyPr/>
          <a:lstStyle/>
          <a:p>
            <a:pPr marL="0" indent="0">
              <a:buNone/>
            </a:pPr>
            <a:r>
              <a:rPr lang="en-GB" sz="2000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Country Reports</a:t>
            </a:r>
          </a:p>
          <a:p>
            <a:r>
              <a:rPr lang="en-GB" sz="2000" dirty="0">
                <a:latin typeface="+mj-lt"/>
              </a:rPr>
              <a:t>Nigeria</a:t>
            </a:r>
          </a:p>
          <a:p>
            <a:r>
              <a:rPr lang="en-GB" sz="2000" dirty="0">
                <a:latin typeface="+mj-lt"/>
              </a:rPr>
              <a:t>China</a:t>
            </a:r>
          </a:p>
          <a:p>
            <a:r>
              <a:rPr lang="en-GB" sz="2000" dirty="0">
                <a:latin typeface="+mj-lt"/>
              </a:rPr>
              <a:t>Hong Kong</a:t>
            </a:r>
          </a:p>
          <a:p>
            <a:r>
              <a:rPr lang="en-GB" sz="2000" dirty="0">
                <a:latin typeface="+mj-lt"/>
              </a:rPr>
              <a:t>Pakistan</a:t>
            </a:r>
          </a:p>
          <a:p>
            <a:r>
              <a:rPr lang="en-GB" sz="2000" dirty="0">
                <a:latin typeface="+mj-lt"/>
              </a:rPr>
              <a:t>Ireland</a:t>
            </a:r>
          </a:p>
          <a:p>
            <a:r>
              <a:rPr lang="en-GB" sz="2000" dirty="0">
                <a:latin typeface="+mj-lt"/>
              </a:rPr>
              <a:t>United Arab Emirates</a:t>
            </a:r>
          </a:p>
          <a:p>
            <a:r>
              <a:rPr lang="en-GB" sz="2000" dirty="0">
                <a:latin typeface="+mj-lt"/>
              </a:rPr>
              <a:t>Philippines </a:t>
            </a:r>
          </a:p>
          <a:p>
            <a:r>
              <a:rPr lang="en-GB" sz="2000" dirty="0">
                <a:latin typeface="+mj-lt"/>
              </a:rPr>
              <a:t>Thailand</a:t>
            </a:r>
          </a:p>
          <a:p>
            <a:pPr marL="0" indent="0">
              <a:buNone/>
            </a:pPr>
            <a:r>
              <a:rPr lang="en-GB" sz="2000" u="sng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International Insights</a:t>
            </a:r>
          </a:p>
          <a:p>
            <a:r>
              <a:rPr lang="en-GB" sz="2000" dirty="0">
                <a:latin typeface="+mj-lt"/>
              </a:rPr>
              <a:t>Strengthening cross-border cooperation in quality assurance</a:t>
            </a:r>
          </a:p>
          <a:p>
            <a:r>
              <a:rPr lang="en-GB" sz="2000" dirty="0">
                <a:latin typeface="+mj-lt"/>
              </a:rPr>
              <a:t>Hosting regular webinars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70580D0-5058-4B3A-94BD-1040D57502FB}"/>
              </a:ext>
            </a:extLst>
          </p:cNvPr>
          <p:cNvSpPr txBox="1">
            <a:spLocks/>
          </p:cNvSpPr>
          <p:nvPr/>
        </p:nvSpPr>
        <p:spPr bwMode="auto">
          <a:xfrm>
            <a:off x="249651" y="260648"/>
            <a:ext cx="7202669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Reports and International Insights</a:t>
            </a:r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54D31-70BA-4346-B5A9-8C7150A508B4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ED53499-FD4B-4374-95AB-DC9644CE0318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0E6CD5B-D8FE-4755-9DB2-4418E9931EE3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F01F687-696D-45E1-9499-21A5FFB8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13236" r="66380" b="7680"/>
          <a:stretch/>
        </p:blipFill>
        <p:spPr>
          <a:xfrm>
            <a:off x="5364088" y="1485577"/>
            <a:ext cx="2953766" cy="4175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22F6CF-A2DF-4041-96FC-30CF990B7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36304"/>
            <a:ext cx="2678683" cy="37890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36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3E5ABE-AA94-4F04-ACF3-7B82E8E99E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6341" y="1052736"/>
            <a:ext cx="4295659" cy="3989437"/>
          </a:xfrm>
          <a:noFill/>
        </p:spPr>
        <p:txBody>
          <a:bodyPr/>
          <a:lstStyle/>
          <a:p>
            <a:r>
              <a:rPr lang="en-GB" sz="2400" dirty="0"/>
              <a:t>2 reports, published in 2015 and 2017</a:t>
            </a:r>
          </a:p>
          <a:p>
            <a:r>
              <a:rPr lang="en-GB" sz="2400" dirty="0"/>
              <a:t>Focuses on recent developments in higher education systems and their approaches to quality assurance</a:t>
            </a:r>
          </a:p>
          <a:p>
            <a:r>
              <a:rPr lang="en-GB" sz="2400" dirty="0"/>
              <a:t>Case studies from 9 countries across the world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94C4A-15EF-4A67-8E4C-7FA59BBEDE9B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60AD5C7-1F09-498C-8C14-73402B62C818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07AAEF0-5F16-42F3-B39D-877681E45961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0EE284-DBFD-4119-B3DB-B7454A9E5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70" t="12829" r="16590" b="8940"/>
          <a:stretch/>
        </p:blipFill>
        <p:spPr>
          <a:xfrm>
            <a:off x="5292080" y="1052736"/>
            <a:ext cx="3456384" cy="490163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4D34D85-2467-4E15-AFEE-50E130E9F63F}"/>
              </a:ext>
            </a:extLst>
          </p:cNvPr>
          <p:cNvSpPr txBox="1">
            <a:spLocks/>
          </p:cNvSpPr>
          <p:nvPr/>
        </p:nvSpPr>
        <p:spPr bwMode="auto">
          <a:xfrm>
            <a:off x="249651" y="260648"/>
            <a:ext cx="7202669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 of Quality Reports</a:t>
            </a:r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9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3E5ABE-AA94-4F04-ACF3-7B82E8E99E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3528" y="4923506"/>
            <a:ext cx="2751171" cy="593726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Sustainability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94C4A-15EF-4A67-8E4C-7FA59BBEDE9B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60AD5C7-1F09-498C-8C14-73402B62C818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07AAEF0-5F16-42F3-B39D-877681E45961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4D34D85-2467-4E15-AFEE-50E130E9F63F}"/>
              </a:ext>
            </a:extLst>
          </p:cNvPr>
          <p:cNvSpPr txBox="1">
            <a:spLocks/>
          </p:cNvSpPr>
          <p:nvPr/>
        </p:nvSpPr>
        <p:spPr bwMode="auto">
          <a:xfrm>
            <a:off x="249651" y="260648"/>
            <a:ext cx="7202669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briefings and insights</a:t>
            </a:r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5511552-927B-4FD1-AF60-F99970AEB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4443"/>
            <a:ext cx="2564551" cy="362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D4BCF-D6DF-47C5-AB9B-BB22B4A47A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0" t="13074" r="66521" b="8512"/>
          <a:stretch/>
        </p:blipFill>
        <p:spPr>
          <a:xfrm>
            <a:off x="6228184" y="1268760"/>
            <a:ext cx="2573896" cy="3633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6B4D0AF-8268-4246-B572-59CA67B1F3FF}"/>
              </a:ext>
            </a:extLst>
          </p:cNvPr>
          <p:cNvSpPr txBox="1">
            <a:spLocks/>
          </p:cNvSpPr>
          <p:nvPr/>
        </p:nvSpPr>
        <p:spPr>
          <a:xfrm>
            <a:off x="3275856" y="4923506"/>
            <a:ext cx="2751171" cy="5937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Contract Cheating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4F377DA-B5FA-47D3-9966-CCF9B0C7F0D8}"/>
              </a:ext>
            </a:extLst>
          </p:cNvPr>
          <p:cNvSpPr txBox="1">
            <a:spLocks/>
          </p:cNvSpPr>
          <p:nvPr/>
        </p:nvSpPr>
        <p:spPr>
          <a:xfrm>
            <a:off x="6141309" y="4923506"/>
            <a:ext cx="2751171" cy="5937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Entrepreneurship</a:t>
            </a:r>
          </a:p>
        </p:txBody>
      </p:sp>
      <p:pic>
        <p:nvPicPr>
          <p:cNvPr id="13" name="Picture 12" descr="A close up of a card&#10;&#10;Description automatically generated">
            <a:extLst>
              <a:ext uri="{FF2B5EF4-FFF2-40B4-BE49-F238E27FC236}">
                <a16:creationId xmlns:a16="http://schemas.microsoft.com/office/drawing/2014/main" id="{45ADBE3B-BEEB-4E89-9E5A-E5437EC2A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53136"/>
            <a:ext cx="2573896" cy="3640817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386363-F301-429A-8A11-173440D0E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3" y="1253136"/>
            <a:ext cx="2497274" cy="35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5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3E5ABE-AA94-4F04-ACF3-7B82E8E99E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44765" y="4303685"/>
            <a:ext cx="2751171" cy="593726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GB" sz="2400" dirty="0"/>
              <a:t>Dr Alison Felce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B94C4A-15EF-4A67-8E4C-7FA59BBEDE9B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60AD5C7-1F09-498C-8C14-73402B62C818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C07AAEF0-5F16-42F3-B39D-877681E45961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4D34D85-2467-4E15-AFEE-50E130E9F63F}"/>
              </a:ext>
            </a:extLst>
          </p:cNvPr>
          <p:cNvSpPr txBox="1">
            <a:spLocks/>
          </p:cNvSpPr>
          <p:nvPr/>
        </p:nvSpPr>
        <p:spPr bwMode="auto">
          <a:xfrm>
            <a:off x="249651" y="260648"/>
            <a:ext cx="7202669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QAA’s International Team</a:t>
            </a:r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6B4D0AF-8268-4246-B572-59CA67B1F3FF}"/>
              </a:ext>
            </a:extLst>
          </p:cNvPr>
          <p:cNvSpPr txBox="1">
            <a:spLocks/>
          </p:cNvSpPr>
          <p:nvPr/>
        </p:nvSpPr>
        <p:spPr>
          <a:xfrm>
            <a:off x="5287202" y="4303685"/>
            <a:ext cx="2751171" cy="5937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Mr Will Naylor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4F377DA-B5FA-47D3-9966-CCF9B0C7F0D8}"/>
              </a:ext>
            </a:extLst>
          </p:cNvPr>
          <p:cNvSpPr txBox="1">
            <a:spLocks/>
          </p:cNvSpPr>
          <p:nvPr/>
        </p:nvSpPr>
        <p:spPr>
          <a:xfrm>
            <a:off x="755576" y="4695299"/>
            <a:ext cx="3800395" cy="5937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/>
              <a:t>Accreditation &amp; International Services Operations Manager</a:t>
            </a:r>
            <a:endParaRPr lang="en-GB" sz="2000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C0916B3-93AA-4142-BE8F-C635A5BD0EF2}"/>
              </a:ext>
            </a:extLst>
          </p:cNvPr>
          <p:cNvSpPr txBox="1">
            <a:spLocks/>
          </p:cNvSpPr>
          <p:nvPr/>
        </p:nvSpPr>
        <p:spPr>
          <a:xfrm>
            <a:off x="4860032" y="4685604"/>
            <a:ext cx="3476357" cy="59372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/>
              <a:t>Quality Assurance Specialist</a:t>
            </a:r>
            <a:endParaRPr lang="en-GB" sz="2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9A8BEC-0D64-4413-84A8-62DD39972358}"/>
              </a:ext>
            </a:extLst>
          </p:cNvPr>
          <p:cNvSpPr/>
          <p:nvPr/>
        </p:nvSpPr>
        <p:spPr>
          <a:xfrm>
            <a:off x="1182163" y="1268760"/>
            <a:ext cx="2947220" cy="2947220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7A197D-98B9-4260-9280-929F08075328}"/>
              </a:ext>
            </a:extLst>
          </p:cNvPr>
          <p:cNvSpPr/>
          <p:nvPr/>
        </p:nvSpPr>
        <p:spPr>
          <a:xfrm>
            <a:off x="5186621" y="1268760"/>
            <a:ext cx="2947220" cy="2947220"/>
          </a:xfrm>
          <a:prstGeom prst="ellipse">
            <a:avLst/>
          </a:prstGeom>
          <a:blipFill dpi="0"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64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484784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3">
                    <a:lumMod val="50000"/>
                  </a:schemeClr>
                </a:solidFill>
              </a:rPr>
              <a:t>Thank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B67DEB-E103-4E31-A72A-D6940EA6271A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41F17F24-50C9-404F-979F-1573A60F2A9C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C802582-8CDB-4DBA-86C8-AA35755E1F28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ECB631D-AD12-4F1E-BDA2-A4BBF3D9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814F72-A8AE-4D43-B98D-4DE3B884E8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What I will cover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7B210-0562-41B4-B892-872E5710D2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063" y="1700808"/>
            <a:ext cx="7776864" cy="417646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About QAA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Our mission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Our UK-wide and international roles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QAA’s work with International Accreditation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Our International Quality Review process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Our globally-mapped accreditation benchmarking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IQR case studies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/>
              <a:t>Broader QAA expertise – support for accredited institutions with strategic development and capacity building.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38E002-D821-418B-855C-014FEB4B62C2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91EACC5-17C0-4006-9EDD-8D4BAA86FC14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6AC6045-E18C-48D4-8E46-99A1E1864E65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25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uk and nigeria flags">
            <a:extLst>
              <a:ext uri="{FF2B5EF4-FFF2-40B4-BE49-F238E27FC236}">
                <a16:creationId xmlns:a16="http://schemas.microsoft.com/office/drawing/2014/main" id="{9C8A7804-C61F-443F-BAD1-602E1F3A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0743"/>
            <a:ext cx="2160737" cy="14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C9ABE-E463-4380-B78E-21796FC057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5" b="57374"/>
          <a:stretch/>
        </p:blipFill>
        <p:spPr>
          <a:xfrm>
            <a:off x="1619672" y="4584600"/>
            <a:ext cx="7560840" cy="230078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E8767-A954-4742-B94D-3701A6D87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039" y="404664"/>
            <a:ext cx="7777360" cy="884634"/>
          </a:xfrm>
        </p:spPr>
        <p:txBody>
          <a:bodyPr/>
          <a:lstStyle/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UK and Nigeria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839A1-0CB8-4ED0-87A1-D0F75D8DA7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25" y="1268760"/>
            <a:ext cx="8168323" cy="314992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In 2017-18, Nigeria was the </a:t>
            </a:r>
          </a:p>
          <a:p>
            <a:pPr marL="457200" lvl="1" indent="0">
              <a:buNone/>
            </a:pPr>
            <a:r>
              <a:rPr lang="en-GB" sz="3600" b="1" dirty="0">
                <a:solidFill>
                  <a:schemeClr val="tx1"/>
                </a:solidFill>
              </a:rPr>
              <a:t>fifth-largest</a:t>
            </a:r>
            <a:r>
              <a:rPr lang="en-GB" sz="3600" dirty="0">
                <a:solidFill>
                  <a:schemeClr val="tx1"/>
                </a:solidFill>
              </a:rPr>
              <a:t> host country for UK TNE students (29,865) and the </a:t>
            </a:r>
            <a:r>
              <a:rPr lang="en-GB" sz="3600" b="1" dirty="0">
                <a:solidFill>
                  <a:schemeClr val="tx1"/>
                </a:solidFill>
              </a:rPr>
              <a:t>ninth-largest</a:t>
            </a:r>
            <a:r>
              <a:rPr lang="en-GB" sz="3600" dirty="0">
                <a:solidFill>
                  <a:schemeClr val="tx1"/>
                </a:solidFill>
              </a:rPr>
              <a:t> sending country of international students to the UK (10,500).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2019 British Council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QAA’s relationship with the NUC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D620F-E1D1-4276-B709-E76812FD02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810" y="4509120"/>
            <a:ext cx="2527472" cy="2034817"/>
          </a:xfrm>
          <a:prstGeom prst="rect">
            <a:avLst/>
          </a:prstGeom>
        </p:spPr>
      </p:pic>
      <p:pic>
        <p:nvPicPr>
          <p:cNvPr id="10" name="Picture 9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2402C2F9-080F-4FCF-8521-7DF0F8286F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8" t="3577" r="17926" b="19630"/>
          <a:stretch/>
        </p:blipFill>
        <p:spPr>
          <a:xfrm>
            <a:off x="1738971" y="4509120"/>
            <a:ext cx="1770911" cy="2034817"/>
          </a:xfrm>
          <a:prstGeom prst="rect">
            <a:avLst/>
          </a:prstGeom>
        </p:spPr>
      </p:pic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8AB2541-A9D5-4494-87F7-052F67E4AF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22839" r="28282" b="25437"/>
          <a:stretch/>
        </p:blipFill>
        <p:spPr>
          <a:xfrm>
            <a:off x="6281210" y="4398131"/>
            <a:ext cx="2267267" cy="21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40FA9-9F9B-4997-B691-5CD854DFC4AD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D3E26F2F-726B-4397-81C0-68DF16D70531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D8C566A-8844-4D44-981A-7106DACE6633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95536" y="476672"/>
            <a:ext cx="8424936" cy="5328592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3200" b="1" dirty="0">
                <a:solidFill>
                  <a:schemeClr val="accent3">
                    <a:lumMod val="50000"/>
                  </a:schemeClr>
                </a:solidFill>
              </a:rPr>
              <a:t>About QAA </a:t>
            </a:r>
          </a:p>
          <a:p>
            <a:pPr>
              <a:buClr>
                <a:srgbClr val="0A7265"/>
              </a:buClr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A7265"/>
              </a:buClr>
            </a:pPr>
            <a:r>
              <a:rPr lang="en-GB" sz="2800" dirty="0"/>
              <a:t>QAA is the UK’s independent, </a:t>
            </a:r>
          </a:p>
          <a:p>
            <a:pPr>
              <a:buClr>
                <a:srgbClr val="0A7265"/>
              </a:buClr>
            </a:pPr>
            <a:r>
              <a:rPr lang="en-GB" sz="2800" dirty="0"/>
              <a:t>expert, higher education quality </a:t>
            </a:r>
          </a:p>
          <a:p>
            <a:pPr>
              <a:buClr>
                <a:srgbClr val="0A7265"/>
              </a:buClr>
            </a:pPr>
            <a:r>
              <a:rPr lang="en-GB" sz="2800" dirty="0"/>
              <a:t>body </a:t>
            </a:r>
          </a:p>
          <a:p>
            <a:pPr>
              <a:buClr>
                <a:srgbClr val="0A7265"/>
              </a:buClr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A7265"/>
              </a:buClr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Tailored quality approaches for each of the four UK nations, supported by UK-wide work</a:t>
            </a:r>
          </a:p>
          <a:p>
            <a:pPr>
              <a:buClr>
                <a:srgbClr val="0A7265"/>
              </a:buClr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A7265"/>
              </a:buClr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Founded in 1997, we have </a:t>
            </a:r>
            <a:r>
              <a:rPr lang="en-GB" sz="2800" b="1" dirty="0"/>
              <a:t>257</a:t>
            </a:r>
            <a:r>
              <a:rPr lang="en-GB" sz="2800" dirty="0"/>
              <a:t> voluntary member institutions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>
                <a:solidFill>
                  <a:schemeClr val="tx1">
                    <a:lumMod val="75000"/>
                  </a:schemeClr>
                </a:solidFill>
              </a:rPr>
              <a:t>in the UK</a:t>
            </a:r>
            <a:endParaRPr lang="en-GB" sz="280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A7265"/>
              </a:buClr>
            </a:pPr>
            <a:endParaRPr lang="en-GB" sz="2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A7265"/>
              </a:buClr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/>
          </a:p>
          <a:p>
            <a:pPr>
              <a:buClr>
                <a:srgbClr val="0A7265"/>
              </a:buClr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3600" dirty="0">
              <a:solidFill>
                <a:schemeClr val="accent3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>
              <a:solidFill>
                <a:schemeClr val="accent3"/>
              </a:solidFill>
            </a:endParaRPr>
          </a:p>
          <a:p>
            <a:pPr>
              <a:defRPr/>
            </a:pPr>
            <a:endParaRPr lang="en-GB" sz="2000" dirty="0">
              <a:solidFill>
                <a:schemeClr val="tx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050" name="Picture 2" descr="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9970" y="490262"/>
            <a:ext cx="334786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36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3528" y="404664"/>
            <a:ext cx="8424936" cy="720080"/>
          </a:xfrm>
        </p:spPr>
        <p:txBody>
          <a:bodyPr/>
          <a:lstStyle/>
          <a:p>
            <a:r>
              <a:rPr lang="en-GB" sz="3200" b="1" dirty="0">
                <a:solidFill>
                  <a:schemeClr val="accent3">
                    <a:lumMod val="50000"/>
                  </a:schemeClr>
                </a:solidFill>
              </a:rPr>
              <a:t>Our mission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5"/>
          </p:nvPr>
        </p:nvSpPr>
        <p:spPr>
          <a:xfrm>
            <a:off x="467544" y="1412776"/>
            <a:ext cx="8316924" cy="4248471"/>
          </a:xfrm>
          <a:solidFill>
            <a:schemeClr val="bg2"/>
          </a:solidFill>
        </p:spPr>
        <p:txBody>
          <a:bodyPr/>
          <a:lstStyle/>
          <a:p>
            <a:pPr marL="0" indent="0" algn="ctr">
              <a:buNone/>
            </a:pPr>
            <a:r>
              <a:rPr lang="en-GB" sz="2400" b="1" dirty="0"/>
              <a:t>To safeguard standards and improve the quality of UK higher education, </a:t>
            </a:r>
            <a:r>
              <a:rPr lang="en-GB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wherever</a:t>
            </a:r>
            <a:r>
              <a:rPr lang="en-GB" sz="2400" b="1" dirty="0"/>
              <a:t> it is delivered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2400" dirty="0"/>
              <a:t>QAA works internationally to: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provide institutional accreditation and quality review</a:t>
            </a:r>
          </a:p>
          <a:p>
            <a:r>
              <a:rPr lang="en-GB" sz="2400" dirty="0"/>
              <a:t>support UK providers delivering transnational education</a:t>
            </a:r>
          </a:p>
          <a:p>
            <a:r>
              <a:rPr lang="en-GB" sz="2400" dirty="0"/>
              <a:t>build reputation, trust and understanding</a:t>
            </a:r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2203-F892-4143-92C3-DED785E23551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AF2F1A11-1FD3-42FF-81B8-28DA1D9AE0D9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E205577-556B-4F08-9EBE-8E1680D8EBEC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2764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320303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QAA’s UK-wide work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673" y="1179324"/>
            <a:ext cx="492040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dirty="0"/>
              <a:t>Quality assessment and assurance</a:t>
            </a:r>
          </a:p>
          <a:p>
            <a:pPr>
              <a:spcAft>
                <a:spcPts val="1800"/>
              </a:spcAft>
            </a:pPr>
            <a:r>
              <a:rPr lang="en-GB" sz="2400" dirty="0"/>
              <a:t>UK Quality Code</a:t>
            </a:r>
          </a:p>
          <a:p>
            <a:pPr>
              <a:spcAft>
                <a:spcPts val="1800"/>
              </a:spcAft>
            </a:pPr>
            <a:r>
              <a:rPr lang="en-GB" sz="2400" dirty="0"/>
              <a:t>Advice on degree awarding powers and university title</a:t>
            </a:r>
          </a:p>
          <a:p>
            <a:pPr>
              <a:spcAft>
                <a:spcPts val="1800"/>
              </a:spcAft>
            </a:pPr>
            <a:r>
              <a:rPr lang="en-GB" sz="2400" dirty="0"/>
              <a:t>Teaching Excellence Framework </a:t>
            </a:r>
          </a:p>
          <a:p>
            <a:pPr>
              <a:spcAft>
                <a:spcPts val="1800"/>
              </a:spcAft>
            </a:pPr>
            <a:r>
              <a:rPr lang="en-GB" sz="2400" dirty="0"/>
              <a:t>Assurance of transnational education</a:t>
            </a:r>
          </a:p>
          <a:p>
            <a:pPr>
              <a:spcAft>
                <a:spcPts val="1800"/>
              </a:spcAft>
            </a:pPr>
            <a:r>
              <a:rPr lang="en-GB" sz="2400" dirty="0"/>
              <a:t>Strategic international engagement</a:t>
            </a:r>
          </a:p>
          <a:p>
            <a:pPr>
              <a:spcAft>
                <a:spcPts val="1800"/>
              </a:spcAft>
            </a:pP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0D8FB-6547-574D-8AD1-F353F3B1A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04413"/>
            <a:ext cx="2958988" cy="47777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52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E1E7FAA-86D4-4EDA-9C2A-148437B7D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1"/>
            <a:ext cx="583587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Partnerships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716" y="1124744"/>
            <a:ext cx="847174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/>
              <a:t>QAA has links with agencies around the world, through Memoranda of Understanding and Cooperation.</a:t>
            </a:r>
          </a:p>
          <a:p>
            <a:pPr algn="just">
              <a:spcAft>
                <a:spcPts val="1800"/>
              </a:spcAft>
            </a:pPr>
            <a:r>
              <a:rPr lang="en-GB" sz="2400" dirty="0"/>
              <a:t>Through our partnerships, we have delivered world-leading capacity-building work.</a:t>
            </a:r>
            <a:endParaRPr lang="en-GB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B095DFE-1606-483C-8A7E-83DC9182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260648"/>
            <a:ext cx="8210781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Quality Assurance Programme (IQAP)</a:t>
            </a:r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651" y="1340768"/>
            <a:ext cx="8471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dirty="0"/>
              <a:t>Our professional development and capacity-building programme for higher education staff worldwide has welcomed </a:t>
            </a:r>
            <a:r>
              <a:rPr lang="en-GB" sz="2400" b="1" dirty="0"/>
              <a:t>over 120 delegates from more than 40 countries </a:t>
            </a:r>
            <a:r>
              <a:rPr lang="en-GB" sz="2400" dirty="0"/>
              <a:t>globally.</a:t>
            </a:r>
            <a:endParaRPr lang="en-GB" sz="1200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5E6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5C53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3CD8F195-DE2E-43E8-9448-A08E517C9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" t="34818" r="7476" b="17450"/>
          <a:stretch/>
        </p:blipFill>
        <p:spPr bwMode="auto">
          <a:xfrm>
            <a:off x="2080725" y="3242765"/>
            <a:ext cx="4982550" cy="198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3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5CC8884-7BAF-49B3-9249-F0C3AC0D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452646"/>
            <a:ext cx="6200133" cy="3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inqaahe">
            <a:extLst>
              <a:ext uri="{FF2B5EF4-FFF2-40B4-BE49-F238E27FC236}">
                <a16:creationId xmlns:a16="http://schemas.microsoft.com/office/drawing/2014/main" id="{A62884CB-964F-4390-A876-3ACE7F4C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r="10988"/>
          <a:stretch/>
        </p:blipFill>
        <p:spPr bwMode="auto">
          <a:xfrm>
            <a:off x="5485114" y="1334240"/>
            <a:ext cx="3373113" cy="130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9651" y="459012"/>
            <a:ext cx="8066765" cy="5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networks &amp; frameworks</a:t>
            </a:r>
          </a:p>
          <a:p>
            <a:endParaRPr lang="en-GB" alt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" y="1970088"/>
            <a:ext cx="6048375" cy="26463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GB" sz="1800" dirty="0">
              <a:solidFill>
                <a:srgbClr val="006600"/>
              </a:solidFill>
            </a:endParaRPr>
          </a:p>
          <a:p>
            <a:pPr lvl="0"/>
            <a:endParaRPr lang="en-GB" sz="18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0731-6F39-4C7B-9A9A-597E31FB9A2C}"/>
              </a:ext>
            </a:extLst>
          </p:cNvPr>
          <p:cNvGrpSpPr/>
          <p:nvPr/>
        </p:nvGrpSpPr>
        <p:grpSpPr>
          <a:xfrm>
            <a:off x="1835696" y="4898950"/>
            <a:ext cx="7344816" cy="1986435"/>
            <a:chOff x="1835696" y="4898950"/>
            <a:chExt cx="7344816" cy="1986435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BAC343E-C622-4960-B79B-3BC8F06C6593}"/>
                </a:ext>
              </a:extLst>
            </p:cNvPr>
            <p:cNvSpPr/>
            <p:nvPr/>
          </p:nvSpPr>
          <p:spPr>
            <a:xfrm>
              <a:off x="1835696" y="5661249"/>
              <a:ext cx="6624736" cy="1224136"/>
            </a:xfrm>
            <a:prstGeom prst="triangle">
              <a:avLst>
                <a:gd name="adj" fmla="val 99516"/>
              </a:avLst>
            </a:prstGeom>
            <a:solidFill>
              <a:srgbClr val="00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C97AD345-18DA-4715-863F-360478BF3DDE}"/>
                </a:ext>
              </a:extLst>
            </p:cNvPr>
            <p:cNvSpPr/>
            <p:nvPr/>
          </p:nvSpPr>
          <p:spPr>
            <a:xfrm>
              <a:off x="6660232" y="4898950"/>
              <a:ext cx="2520280" cy="1986434"/>
            </a:xfrm>
            <a:prstGeom prst="triangle">
              <a:avLst>
                <a:gd name="adj" fmla="val 100000"/>
              </a:avLst>
            </a:prstGeom>
            <a:solidFill>
              <a:srgbClr val="077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3DF448D-1EBB-41EB-B167-29934499DC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42" t="46268" r="25588" b="43490"/>
          <a:stretch/>
        </p:blipFill>
        <p:spPr>
          <a:xfrm>
            <a:off x="126040" y="5809572"/>
            <a:ext cx="1997688" cy="1003804"/>
          </a:xfrm>
          <a:prstGeom prst="rect">
            <a:avLst/>
          </a:prstGeom>
        </p:spPr>
      </p:pic>
      <p:pic>
        <p:nvPicPr>
          <p:cNvPr id="9218" name="Picture 2" descr="Image result for chea">
            <a:extLst>
              <a:ext uri="{FF2B5EF4-FFF2-40B4-BE49-F238E27FC236}">
                <a16:creationId xmlns:a16="http://schemas.microsoft.com/office/drawing/2014/main" id="{5BD344BE-A4B6-4910-B1B0-72D0A3A8C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3" y="1423792"/>
            <a:ext cx="3169755" cy="11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enqa">
            <a:extLst>
              <a:ext uri="{FF2B5EF4-FFF2-40B4-BE49-F238E27FC236}">
                <a16:creationId xmlns:a16="http://schemas.microsoft.com/office/drawing/2014/main" id="{E669B2CC-EF67-474D-90C8-91E0725A0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34" y="1158053"/>
            <a:ext cx="1768970" cy="147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european standards and guidelines">
            <a:extLst>
              <a:ext uri="{FF2B5EF4-FFF2-40B4-BE49-F238E27FC236}">
                <a16:creationId xmlns:a16="http://schemas.microsoft.com/office/drawing/2014/main" id="{65DDF662-F8BA-4243-8220-25F905C9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188">
            <a:off x="6581879" y="3175653"/>
            <a:ext cx="1758289" cy="25429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3347E-7408-40BA-9D09-234E5EAADA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68" t="12302" r="65978" b="3871"/>
          <a:stretch/>
        </p:blipFill>
        <p:spPr>
          <a:xfrm rot="21083974">
            <a:off x="1498045" y="3204451"/>
            <a:ext cx="1793095" cy="2545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762069"/>
      </p:ext>
    </p:extLst>
  </p:cSld>
  <p:clrMapOvr>
    <a:masterClrMapping/>
  </p:clrMapOvr>
</p:sld>
</file>

<file path=ppt/theme/theme1.xml><?xml version="1.0" encoding="utf-8"?>
<a:theme xmlns:a="http://schemas.openxmlformats.org/drawingml/2006/main" name="QAA-PowerPoint-template">
  <a:themeElements>
    <a:clrScheme name="QAA Brand">
      <a:dk1>
        <a:srgbClr val="53565A"/>
      </a:dk1>
      <a:lt1>
        <a:sysClr val="window" lastClr="FFFFFF"/>
      </a:lt1>
      <a:dk2>
        <a:srgbClr val="53565A"/>
      </a:dk2>
      <a:lt2>
        <a:srgbClr val="FFFFFF"/>
      </a:lt2>
      <a:accent1>
        <a:srgbClr val="064B7C"/>
      </a:accent1>
      <a:accent2>
        <a:srgbClr val="077286"/>
      </a:accent2>
      <a:accent3>
        <a:srgbClr val="BB9709"/>
      </a:accent3>
      <a:accent4>
        <a:srgbClr val="1065A2"/>
      </a:accent4>
      <a:accent5>
        <a:srgbClr val="55A0D5"/>
      </a:accent5>
      <a:accent6>
        <a:srgbClr val="BB3A00"/>
      </a:accent6>
      <a:hlink>
        <a:srgbClr val="17365D"/>
      </a:hlink>
      <a:folHlink>
        <a:srgbClr val="8DB3E2"/>
      </a:folHlink>
    </a:clrScheme>
    <a:fontScheme name="QAA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AA-PowerPoint-template.pptx" id="{D0F88B66-C95C-4A30-BD7D-A3B05A0C303E}" vid="{D285F800-7088-4E9A-83DD-5871658DEC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039072977D53468832B4104DD6B00A" ma:contentTypeVersion="10" ma:contentTypeDescription="Create a new document." ma:contentTypeScope="" ma:versionID="cd22b8be1acec2b67240936fbb9fe34f">
  <xsd:schema xmlns:xsd="http://www.w3.org/2001/XMLSchema" xmlns:xs="http://www.w3.org/2001/XMLSchema" xmlns:p="http://schemas.microsoft.com/office/2006/metadata/properties" xmlns:ns3="8602bf2e-f4d9-4fd0-b178-ae4e0e703614" xmlns:ns4="f792d0ce-b057-4154-8d16-e92bbd465442" targetNamespace="http://schemas.microsoft.com/office/2006/metadata/properties" ma:root="true" ma:fieldsID="cdaab8a48c71ee4426a6607b59c267fa" ns3:_="" ns4:_="">
    <xsd:import namespace="8602bf2e-f4d9-4fd0-b178-ae4e0e703614"/>
    <xsd:import namespace="f792d0ce-b057-4154-8d16-e92bbd4654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02bf2e-f4d9-4fd0-b178-ae4e0e7036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92d0ce-b057-4154-8d16-e92bbd4654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71F8F4-5B08-4899-AFC9-B7D98EE57D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1A48B3-2A43-4233-A14C-71FEFAA65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02bf2e-f4d9-4fd0-b178-ae4e0e703614"/>
    <ds:schemaRef ds:uri="f792d0ce-b057-4154-8d16-e92bbd4654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A21E8F-097F-4B99-8A04-7B876BCA22BE}">
  <ds:schemaRefs>
    <ds:schemaRef ds:uri="http://purl.org/dc/dcmitype/"/>
    <ds:schemaRef ds:uri="http://schemas.microsoft.com/office/infopath/2007/PartnerControls"/>
    <ds:schemaRef ds:uri="http://purl.org/dc/elements/1.1/"/>
    <ds:schemaRef ds:uri="8602bf2e-f4d9-4fd0-b178-ae4e0e703614"/>
    <ds:schemaRef ds:uri="http://schemas.microsoft.com/office/2006/documentManagement/types"/>
    <ds:schemaRef ds:uri="http://purl.org/dc/terms/"/>
    <ds:schemaRef ds:uri="f792d0ce-b057-4154-8d16-e92bbd465442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QAA-PowerPoint-template</Template>
  <TotalTime>11294</TotalTime>
  <Words>616</Words>
  <Application>Microsoft Office PowerPoint</Application>
  <PresentationFormat>On-screen Show (4:3)</PresentationFormat>
  <Paragraphs>151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Bahnschrift</vt:lpstr>
      <vt:lpstr>Calibri</vt:lpstr>
      <vt:lpstr>Wingdings</vt:lpstr>
      <vt:lpstr>QAA-PowerPoint-template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Grey</dc:creator>
  <cp:lastModifiedBy>Luke Myer</cp:lastModifiedBy>
  <cp:revision>522</cp:revision>
  <cp:lastPrinted>2020-02-21T09:08:44Z</cp:lastPrinted>
  <dcterms:created xsi:type="dcterms:W3CDTF">2016-03-17T15:58:32Z</dcterms:created>
  <dcterms:modified xsi:type="dcterms:W3CDTF">2020-02-24T15:38:37Z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0x010100F5039072977D53468832B4104DD6B00A</vt:lpwstr>
  </property>
</Properties>
</file>