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409" r:id="rId2"/>
    <p:sldId id="398" r:id="rId3"/>
    <p:sldId id="399" r:id="rId4"/>
    <p:sldId id="400" r:id="rId5"/>
    <p:sldId id="406" r:id="rId6"/>
    <p:sldId id="404" r:id="rId7"/>
    <p:sldId id="405" r:id="rId8"/>
    <p:sldId id="40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2">
          <p15:clr>
            <a:srgbClr val="A4A3A4"/>
          </p15:clr>
        </p15:guide>
        <p15:guide id="2" pos="2789">
          <p15:clr>
            <a:srgbClr val="A4A3A4"/>
          </p15:clr>
        </p15:guide>
        <p15:guide id="3" orient="horz" pos="405">
          <p15:clr>
            <a:srgbClr val="A4A3A4"/>
          </p15:clr>
        </p15:guide>
        <p15:guide id="4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0E62"/>
    <a:srgbClr val="DA291C"/>
    <a:srgbClr val="030000"/>
    <a:srgbClr val="35279F"/>
    <a:srgbClr val="E7141B"/>
    <a:srgbClr val="FF0000"/>
    <a:srgbClr val="1C0E5D"/>
    <a:srgbClr val="1C0D5D"/>
    <a:srgbClr val="150249"/>
    <a:srgbClr val="6DC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0971" autoAdjust="0"/>
  </p:normalViewPr>
  <p:slideViewPr>
    <p:cSldViewPr>
      <p:cViewPr varScale="1">
        <p:scale>
          <a:sx n="73" d="100"/>
          <a:sy n="73" d="100"/>
        </p:scale>
        <p:origin x="1320" y="72"/>
      </p:cViewPr>
      <p:guideLst>
        <p:guide orient="horz" pos="2172"/>
        <p:guide pos="2789"/>
        <p:guide orient="horz" pos="405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0DB99-3CFE-A049-BD9E-7FB31C116483}" type="datetime1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0BB57-DC73-764C-A58B-61339E1E8D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88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03147-2684-674F-8929-FD8FCA0CDEFF}" type="datetime1">
              <a:rPr lang="en-US" smtClean="0"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385B3-6F63-4903-BDA2-5A5BFDA7B33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296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385B3-6F63-4903-BDA2-5A5BFDA7B3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58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503439"/>
            <a:ext cx="6400800" cy="6229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>
                <a:solidFill>
                  <a:srgbClr val="DA291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 err="1" smtClean="0"/>
              <a:t>Sous-titre</a:t>
            </a:r>
            <a:endParaRPr lang="en-US" dirty="0"/>
          </a:p>
        </p:txBody>
      </p:sp>
      <p:sp>
        <p:nvSpPr>
          <p:cNvPr id="10" name="Date Placeholder 11"/>
          <p:cNvSpPr>
            <a:spLocks noGrp="1"/>
          </p:cNvSpPr>
          <p:nvPr>
            <p:ph type="dt" sz="half" idx="2"/>
          </p:nvPr>
        </p:nvSpPr>
        <p:spPr>
          <a:xfrm>
            <a:off x="251520" y="637624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50E62"/>
                </a:solidFill>
                <a:latin typeface="Century Gothic"/>
                <a:cs typeface="Century Gothic"/>
              </a:defRPr>
            </a:lvl1pPr>
          </a:lstStyle>
          <a:p>
            <a:pPr defTabSz="457200"/>
            <a:r>
              <a:rPr lang="fr-FR" smtClean="0"/>
              <a:t>03.01.17</a:t>
            </a:r>
            <a:endParaRPr lang="en-US" dirty="0" smtClean="0"/>
          </a:p>
        </p:txBody>
      </p:sp>
      <p:sp>
        <p:nvSpPr>
          <p:cNvPr id="11" name="Footer Placeholder 12"/>
          <p:cNvSpPr>
            <a:spLocks noGrp="1"/>
          </p:cNvSpPr>
          <p:nvPr>
            <p:ph type="ftr" sz="quarter" idx="3"/>
          </p:nvPr>
        </p:nvSpPr>
        <p:spPr>
          <a:xfrm>
            <a:off x="1115616" y="6376243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 b="1" i="0">
                <a:solidFill>
                  <a:srgbClr val="250E62"/>
                </a:solidFill>
                <a:latin typeface="Century Gothic"/>
                <a:cs typeface="Century Gothic"/>
              </a:defRPr>
            </a:lvl1pPr>
          </a:lstStyle>
          <a:p>
            <a:pPr defTabSz="457200"/>
            <a:r>
              <a:rPr lang="en-US" smtClean="0"/>
              <a:t>TITRE DE LA PRESENTATION</a:t>
            </a:r>
            <a:endParaRPr lang="en-US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1151620" y="2927375"/>
            <a:ext cx="6840760" cy="576833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b="1" baseline="0"/>
            </a:lvl1pPr>
          </a:lstStyle>
          <a:p>
            <a:pPr lvl="0"/>
            <a:r>
              <a:rPr lang="pt-PT" dirty="0" smtClean="0"/>
              <a:t>TITRE DE VOTRE INTERCALAIRE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24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93304" y="437455"/>
            <a:ext cx="7283152" cy="360040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latin typeface="Century Gothic" panose="020B0502020202020204" pitchFamily="34" charset="0"/>
              </a:defRPr>
            </a:lvl1pPr>
          </a:lstStyle>
          <a:p>
            <a:r>
              <a:rPr lang="pt-PT" dirty="0" smtClean="0"/>
              <a:t>TITRE SUR 1 LIGNE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393304" y="1711349"/>
            <a:ext cx="7283152" cy="4525963"/>
          </a:xfrm>
          <a:prstGeom prst="rect">
            <a:avLst/>
          </a:prstGeom>
        </p:spPr>
        <p:txBody>
          <a:bodyPr/>
          <a:lstStyle>
            <a:lvl1pPr marL="285750" indent="-285750">
              <a:buSzPct val="100000"/>
              <a:buFontTx/>
              <a:buBlip>
                <a:blip r:embed="rId2"/>
              </a:buBlip>
              <a:defRPr sz="1800" b="1" baseline="0"/>
            </a:lvl1pPr>
            <a:lvl2pPr marL="742950" indent="-285750">
              <a:buFont typeface="Courier New"/>
              <a:buChar char="o"/>
              <a:defRPr sz="1600">
                <a:solidFill>
                  <a:srgbClr val="DA291C"/>
                </a:solidFill>
              </a:defRPr>
            </a:lvl2pPr>
            <a:lvl3pPr>
              <a:defRPr sz="1400" b="1"/>
            </a:lvl3pPr>
            <a:lvl4pPr marL="1543050" indent="-171450">
              <a:buSzPct val="100000"/>
              <a:buFontTx/>
              <a:buBlip>
                <a:blip r:embed="rId3"/>
              </a:buBlip>
              <a:defRPr sz="1200"/>
            </a:lvl4pPr>
          </a:lstStyle>
          <a:p>
            <a:pPr lvl="0"/>
            <a:r>
              <a:rPr lang="pt-PT" dirty="0" smtClean="0"/>
              <a:t>PUCE DE NIVEAU 1</a:t>
            </a:r>
          </a:p>
          <a:p>
            <a:pPr lvl="1"/>
            <a:r>
              <a:rPr lang="pt-PT" dirty="0" err="1" smtClean="0"/>
              <a:t>Puce</a:t>
            </a:r>
            <a:r>
              <a:rPr lang="pt-PT" dirty="0" smtClean="0"/>
              <a:t> de </a:t>
            </a:r>
            <a:r>
              <a:rPr lang="pt-PT" dirty="0" err="1" smtClean="0"/>
              <a:t>niveau</a:t>
            </a:r>
            <a:r>
              <a:rPr lang="pt-PT" dirty="0" smtClean="0"/>
              <a:t> 2</a:t>
            </a:r>
          </a:p>
          <a:p>
            <a:pPr lvl="2"/>
            <a:r>
              <a:rPr lang="pt-PT" dirty="0" err="1" smtClean="0"/>
              <a:t>Puce</a:t>
            </a:r>
            <a:r>
              <a:rPr lang="pt-PT" dirty="0" smtClean="0"/>
              <a:t> de </a:t>
            </a:r>
            <a:r>
              <a:rPr lang="pt-PT" dirty="0" err="1" smtClean="0"/>
              <a:t>niveau</a:t>
            </a:r>
            <a:r>
              <a:rPr lang="pt-PT" dirty="0" smtClean="0"/>
              <a:t> 3</a:t>
            </a:r>
          </a:p>
          <a:p>
            <a:pPr lvl="3"/>
            <a:r>
              <a:rPr lang="pt-PT" dirty="0" err="1" smtClean="0"/>
              <a:t>Puce</a:t>
            </a:r>
            <a:r>
              <a:rPr lang="pt-PT" dirty="0" smtClean="0"/>
              <a:t> de </a:t>
            </a:r>
            <a:r>
              <a:rPr lang="pt-PT" dirty="0" err="1" smtClean="0"/>
              <a:t>niveau</a:t>
            </a:r>
            <a:r>
              <a:rPr lang="pt-PT" dirty="0" smtClean="0"/>
              <a:t> 4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393304" y="847253"/>
            <a:ext cx="7272338" cy="7920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aseline="0">
                <a:solidFill>
                  <a:srgbClr val="250E62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pt-PT" dirty="0" smtClean="0"/>
              <a:t>SOUS-TITRE SUR UNE OU DEUX LIGNES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251520" y="476672"/>
            <a:ext cx="1080120" cy="7920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800"/>
            </a:lvl1pPr>
          </a:lstStyle>
          <a:p>
            <a:pPr lvl="0"/>
            <a:r>
              <a:rPr lang="pt-PT" dirty="0" smtClean="0"/>
              <a:t>01.</a:t>
            </a:r>
            <a:endParaRPr lang="en-US" dirty="0"/>
          </a:p>
        </p:txBody>
      </p:sp>
      <p:sp>
        <p:nvSpPr>
          <p:cNvPr id="10" name="Date Placeholder 11"/>
          <p:cNvSpPr>
            <a:spLocks noGrp="1"/>
          </p:cNvSpPr>
          <p:nvPr>
            <p:ph type="dt" sz="half" idx="2"/>
          </p:nvPr>
        </p:nvSpPr>
        <p:spPr>
          <a:xfrm>
            <a:off x="251520" y="637624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50E62"/>
                </a:solidFill>
                <a:latin typeface="Century Gothic"/>
                <a:cs typeface="Century Gothic"/>
              </a:defRPr>
            </a:lvl1pPr>
          </a:lstStyle>
          <a:p>
            <a:pPr defTabSz="457200"/>
            <a:r>
              <a:rPr lang="fr-FR" smtClean="0"/>
              <a:t>03.01.17</a:t>
            </a:r>
            <a:endParaRPr lang="en-US" dirty="0" smtClean="0"/>
          </a:p>
        </p:txBody>
      </p:sp>
      <p:sp>
        <p:nvSpPr>
          <p:cNvPr id="12" name="Footer Placeholder 12"/>
          <p:cNvSpPr>
            <a:spLocks noGrp="1"/>
          </p:cNvSpPr>
          <p:nvPr>
            <p:ph type="ftr" sz="quarter" idx="3"/>
          </p:nvPr>
        </p:nvSpPr>
        <p:spPr>
          <a:xfrm>
            <a:off x="1115616" y="6376243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 b="1" i="0">
                <a:solidFill>
                  <a:srgbClr val="250E62"/>
                </a:solidFill>
                <a:latin typeface="Century Gothic"/>
                <a:cs typeface="Century Gothic"/>
              </a:defRPr>
            </a:lvl1pPr>
          </a:lstStyle>
          <a:p>
            <a:pPr defTabSz="457200"/>
            <a:r>
              <a:rPr lang="en-US" smtClean="0"/>
              <a:t>TITRE DE LA PRESENTATION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397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552" y="836712"/>
            <a:ext cx="7942329" cy="562074"/>
          </a:xfrm>
          <a:prstGeom prst="rect">
            <a:avLst/>
          </a:prstGeom>
        </p:spPr>
        <p:txBody>
          <a:bodyPr vert="horz"/>
          <a:lstStyle>
            <a:lvl1pPr algn="l">
              <a:defRPr sz="2800" b="1" baseline="0"/>
            </a:lvl1pPr>
          </a:lstStyle>
          <a:p>
            <a:r>
              <a:rPr lang="pt-PT" dirty="0" smtClean="0"/>
              <a:t>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251520" y="6376243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fr-FR" smtClean="0"/>
              <a:t>03.01.17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115616" y="6376243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/>
              <a:t>TITRE DE LA PRESENTATION</a:t>
            </a:r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39553" y="1462187"/>
            <a:ext cx="7920879" cy="57641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>
                <a:solidFill>
                  <a:srgbClr val="FF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pt-PT" dirty="0" smtClean="0"/>
              <a:t>Sous-titre	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9552" y="2420838"/>
            <a:ext cx="7920880" cy="115183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2000" b="1"/>
            </a:lvl3pPr>
            <a:lvl4pPr marL="1371600" indent="0">
              <a:buNone/>
              <a:defRPr sz="2000" b="1"/>
            </a:lvl4pPr>
            <a:lvl5pPr marL="1828800" indent="0">
              <a:buNone/>
              <a:defRPr sz="2000" b="1"/>
            </a:lvl5pPr>
          </a:lstStyle>
          <a:p>
            <a:r>
              <a:rPr lang="en-GB" sz="2000" b="1" dirty="0" smtClean="0">
                <a:solidFill>
                  <a:srgbClr val="1C0E5D"/>
                </a:solidFill>
                <a:latin typeface="+mn-lt"/>
                <a:cs typeface="Century Gothic"/>
              </a:rPr>
              <a:t>Introduction </a:t>
            </a:r>
            <a:r>
              <a:rPr lang="en-GB" sz="2000" b="1" dirty="0" err="1" smtClean="0">
                <a:solidFill>
                  <a:srgbClr val="1C0E5D"/>
                </a:solidFill>
                <a:latin typeface="+mn-lt"/>
                <a:cs typeface="Century Gothic"/>
              </a:rPr>
              <a:t>sur</a:t>
            </a:r>
            <a:r>
              <a:rPr lang="en-GB" sz="2000" b="1" dirty="0" smtClean="0">
                <a:solidFill>
                  <a:srgbClr val="1C0E5D"/>
                </a:solidFill>
                <a:latin typeface="+mn-lt"/>
                <a:cs typeface="Century Gothic"/>
              </a:rPr>
              <a:t> 3 </a:t>
            </a:r>
            <a:r>
              <a:rPr lang="en-GB" sz="2000" b="1" dirty="0" err="1" smtClean="0">
                <a:solidFill>
                  <a:srgbClr val="1C0E5D"/>
                </a:solidFill>
                <a:latin typeface="+mn-lt"/>
                <a:cs typeface="Century Gothic"/>
              </a:rPr>
              <a:t>ou</a:t>
            </a:r>
            <a:r>
              <a:rPr lang="en-GB" sz="2000" b="1" dirty="0" smtClean="0">
                <a:solidFill>
                  <a:srgbClr val="1C0E5D"/>
                </a:solidFill>
                <a:latin typeface="+mn-lt"/>
                <a:cs typeface="Century Gothic"/>
              </a:rPr>
              <a:t> 4 </a:t>
            </a:r>
            <a:r>
              <a:rPr lang="en-GB" sz="2000" b="1" dirty="0" err="1" smtClean="0">
                <a:solidFill>
                  <a:srgbClr val="1C0E5D"/>
                </a:solidFill>
                <a:latin typeface="+mn-lt"/>
                <a:cs typeface="Century Gothic"/>
              </a:rPr>
              <a:t>lignes</a:t>
            </a:r>
            <a:r>
              <a:rPr lang="en-GB" sz="2000" b="1" dirty="0" smtClean="0">
                <a:solidFill>
                  <a:srgbClr val="1C0E5D"/>
                </a:solidFill>
                <a:latin typeface="+mn-lt"/>
                <a:cs typeface="Century Gothic"/>
              </a:rPr>
              <a:t> :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552" y="3645025"/>
            <a:ext cx="3888432" cy="2592288"/>
          </a:xfrm>
          <a:prstGeom prst="rect">
            <a:avLst/>
          </a:prstGeom>
        </p:spPr>
        <p:txBody>
          <a:bodyPr/>
          <a:lstStyle>
            <a:lvl1pPr marL="285750" indent="-285750">
              <a:buSzPct val="100000"/>
              <a:buFontTx/>
              <a:buBlip>
                <a:blip r:embed="rId2"/>
              </a:buBlip>
              <a:defRPr sz="1800" b="1" baseline="0"/>
            </a:lvl1pPr>
            <a:lvl2pPr marL="742950" indent="-285750">
              <a:buFont typeface="Courier New"/>
              <a:buChar char="o"/>
              <a:defRPr sz="1600">
                <a:solidFill>
                  <a:srgbClr val="DA291C"/>
                </a:solidFill>
              </a:defRPr>
            </a:lvl2pPr>
            <a:lvl3pPr>
              <a:defRPr sz="1400" b="1"/>
            </a:lvl3pPr>
            <a:lvl4pPr marL="1543050" indent="-171450">
              <a:buSzPct val="100000"/>
              <a:buFontTx/>
              <a:buBlip>
                <a:blip r:embed="rId3"/>
              </a:buBlip>
              <a:defRPr sz="1200"/>
            </a:lvl4pPr>
          </a:lstStyle>
          <a:p>
            <a:pPr lvl="0"/>
            <a:r>
              <a:rPr lang="pt-PT" dirty="0" smtClean="0"/>
              <a:t>PUCE DE NIVEAU 1</a:t>
            </a:r>
          </a:p>
          <a:p>
            <a:pPr lvl="1"/>
            <a:r>
              <a:rPr lang="pt-PT" dirty="0" err="1" smtClean="0"/>
              <a:t>Puce</a:t>
            </a:r>
            <a:r>
              <a:rPr lang="pt-PT" dirty="0" smtClean="0"/>
              <a:t> de </a:t>
            </a:r>
            <a:r>
              <a:rPr lang="pt-PT" dirty="0" err="1" smtClean="0"/>
              <a:t>niveau</a:t>
            </a:r>
            <a:r>
              <a:rPr lang="pt-PT" dirty="0" smtClean="0"/>
              <a:t> 2</a:t>
            </a:r>
          </a:p>
          <a:p>
            <a:pPr lvl="2"/>
            <a:r>
              <a:rPr lang="pt-PT" dirty="0" err="1" smtClean="0"/>
              <a:t>Puce</a:t>
            </a:r>
            <a:r>
              <a:rPr lang="pt-PT" dirty="0" smtClean="0"/>
              <a:t> de </a:t>
            </a:r>
            <a:r>
              <a:rPr lang="pt-PT" dirty="0" err="1" smtClean="0"/>
              <a:t>niveau</a:t>
            </a:r>
            <a:r>
              <a:rPr lang="pt-PT" dirty="0" smtClean="0"/>
              <a:t> 3</a:t>
            </a:r>
          </a:p>
          <a:p>
            <a:pPr lvl="3"/>
            <a:r>
              <a:rPr lang="pt-PT" dirty="0" err="1" smtClean="0"/>
              <a:t>Puce</a:t>
            </a:r>
            <a:r>
              <a:rPr lang="pt-PT" dirty="0" smtClean="0"/>
              <a:t> de </a:t>
            </a:r>
            <a:r>
              <a:rPr lang="pt-PT" dirty="0" err="1" smtClean="0"/>
              <a:t>niveau</a:t>
            </a:r>
            <a:r>
              <a:rPr lang="pt-PT" dirty="0" smtClean="0"/>
              <a:t> 4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572000" y="3645024"/>
            <a:ext cx="3888432" cy="2592288"/>
          </a:xfrm>
          <a:prstGeom prst="rect">
            <a:avLst/>
          </a:prstGeom>
        </p:spPr>
        <p:txBody>
          <a:bodyPr/>
          <a:lstStyle>
            <a:lvl1pPr marL="285750" indent="-285750">
              <a:buSzPct val="100000"/>
              <a:buFontTx/>
              <a:buBlip>
                <a:blip r:embed="rId2"/>
              </a:buBlip>
              <a:defRPr sz="1800" b="1" baseline="0"/>
            </a:lvl1pPr>
            <a:lvl2pPr marL="742950" indent="-285750">
              <a:buFont typeface="Courier New"/>
              <a:buChar char="o"/>
              <a:defRPr sz="1600">
                <a:solidFill>
                  <a:srgbClr val="DA291C"/>
                </a:solidFill>
              </a:defRPr>
            </a:lvl2pPr>
            <a:lvl3pPr>
              <a:defRPr sz="1400" b="1"/>
            </a:lvl3pPr>
            <a:lvl4pPr marL="1543050" indent="-171450">
              <a:buSzPct val="100000"/>
              <a:buFontTx/>
              <a:buBlip>
                <a:blip r:embed="rId3"/>
              </a:buBlip>
              <a:defRPr sz="1200"/>
            </a:lvl4pPr>
          </a:lstStyle>
          <a:p>
            <a:pPr lvl="0"/>
            <a:r>
              <a:rPr lang="pt-PT" dirty="0" smtClean="0"/>
              <a:t>PUCE DE NIVEAU 1</a:t>
            </a:r>
          </a:p>
          <a:p>
            <a:pPr lvl="1"/>
            <a:r>
              <a:rPr lang="pt-PT" dirty="0" err="1" smtClean="0"/>
              <a:t>Puce</a:t>
            </a:r>
            <a:r>
              <a:rPr lang="pt-PT" dirty="0" smtClean="0"/>
              <a:t> de </a:t>
            </a:r>
            <a:r>
              <a:rPr lang="pt-PT" dirty="0" err="1" smtClean="0"/>
              <a:t>niveau</a:t>
            </a:r>
            <a:r>
              <a:rPr lang="pt-PT" dirty="0" smtClean="0"/>
              <a:t> 2</a:t>
            </a:r>
          </a:p>
          <a:p>
            <a:pPr lvl="2"/>
            <a:r>
              <a:rPr lang="pt-PT" dirty="0" err="1" smtClean="0"/>
              <a:t>Puce</a:t>
            </a:r>
            <a:r>
              <a:rPr lang="pt-PT" dirty="0" smtClean="0"/>
              <a:t> de </a:t>
            </a:r>
            <a:r>
              <a:rPr lang="pt-PT" dirty="0" err="1" smtClean="0"/>
              <a:t>niveau</a:t>
            </a:r>
            <a:r>
              <a:rPr lang="pt-PT" dirty="0" smtClean="0"/>
              <a:t> 3</a:t>
            </a:r>
          </a:p>
          <a:p>
            <a:pPr lvl="3"/>
            <a:r>
              <a:rPr lang="pt-PT" dirty="0" err="1" smtClean="0"/>
              <a:t>Puce</a:t>
            </a:r>
            <a:r>
              <a:rPr lang="pt-PT" dirty="0" smtClean="0"/>
              <a:t> de </a:t>
            </a:r>
            <a:r>
              <a:rPr lang="pt-PT" dirty="0" err="1" smtClean="0"/>
              <a:t>niveau</a:t>
            </a:r>
            <a:r>
              <a:rPr lang="pt-PT" dirty="0" smtClean="0"/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141228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>
          <a:xfrm>
            <a:off x="251520" y="6376243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fr-FR" smtClean="0"/>
              <a:t>03.01.17</a:t>
            </a:r>
            <a:endParaRPr lang="en-US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115616" y="6376243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/>
              <a:t>TITRE DE LA PRESENTATION</a:t>
            </a:r>
            <a:endParaRPr lang="en-US" dirty="0" smtClean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9552" y="2420838"/>
            <a:ext cx="7920880" cy="115183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2000" b="1"/>
            </a:lvl3pPr>
            <a:lvl4pPr marL="1371600" indent="0">
              <a:buNone/>
              <a:defRPr sz="2000" b="1"/>
            </a:lvl4pPr>
            <a:lvl5pPr marL="1828800" indent="0">
              <a:buNone/>
              <a:defRPr sz="2000" b="1"/>
            </a:lvl5pPr>
          </a:lstStyle>
          <a:p>
            <a:r>
              <a:rPr lang="en-GB" sz="2000" b="1" dirty="0" smtClean="0">
                <a:solidFill>
                  <a:srgbClr val="1C0E5D"/>
                </a:solidFill>
                <a:latin typeface="+mn-lt"/>
                <a:cs typeface="Century Gothic"/>
              </a:rPr>
              <a:t>Introduction </a:t>
            </a:r>
            <a:r>
              <a:rPr lang="en-GB" sz="2000" b="1" dirty="0" err="1" smtClean="0">
                <a:solidFill>
                  <a:srgbClr val="1C0E5D"/>
                </a:solidFill>
                <a:latin typeface="+mn-lt"/>
                <a:cs typeface="Century Gothic"/>
              </a:rPr>
              <a:t>sur</a:t>
            </a:r>
            <a:r>
              <a:rPr lang="en-GB" sz="2000" b="1" dirty="0" smtClean="0">
                <a:solidFill>
                  <a:srgbClr val="1C0E5D"/>
                </a:solidFill>
                <a:latin typeface="+mn-lt"/>
                <a:cs typeface="Century Gothic"/>
              </a:rPr>
              <a:t> 3 </a:t>
            </a:r>
            <a:r>
              <a:rPr lang="en-GB" sz="2000" b="1" dirty="0" err="1" smtClean="0">
                <a:solidFill>
                  <a:srgbClr val="1C0E5D"/>
                </a:solidFill>
                <a:latin typeface="+mn-lt"/>
                <a:cs typeface="Century Gothic"/>
              </a:rPr>
              <a:t>ou</a:t>
            </a:r>
            <a:r>
              <a:rPr lang="en-GB" sz="2000" b="1" dirty="0" smtClean="0">
                <a:solidFill>
                  <a:srgbClr val="1C0E5D"/>
                </a:solidFill>
                <a:latin typeface="+mn-lt"/>
                <a:cs typeface="Century Gothic"/>
              </a:rPr>
              <a:t> 4 </a:t>
            </a:r>
            <a:r>
              <a:rPr lang="en-GB" sz="2000" b="1" dirty="0" err="1" smtClean="0">
                <a:solidFill>
                  <a:srgbClr val="1C0E5D"/>
                </a:solidFill>
                <a:latin typeface="+mn-lt"/>
                <a:cs typeface="Century Gothic"/>
              </a:rPr>
              <a:t>lignes</a:t>
            </a:r>
            <a:r>
              <a:rPr lang="en-GB" sz="2000" b="1" dirty="0" smtClean="0">
                <a:solidFill>
                  <a:srgbClr val="1C0E5D"/>
                </a:solidFill>
                <a:latin typeface="+mn-lt"/>
                <a:cs typeface="Century Gothic"/>
              </a:rPr>
              <a:t>, Introduction </a:t>
            </a:r>
            <a:r>
              <a:rPr lang="en-GB" sz="2000" b="1" dirty="0" err="1" smtClean="0">
                <a:solidFill>
                  <a:srgbClr val="1C0E5D"/>
                </a:solidFill>
                <a:latin typeface="+mn-lt"/>
                <a:cs typeface="Century Gothic"/>
              </a:rPr>
              <a:t>sur</a:t>
            </a:r>
            <a:r>
              <a:rPr lang="en-GB" sz="2000" b="1" dirty="0" smtClean="0">
                <a:solidFill>
                  <a:srgbClr val="1C0E5D"/>
                </a:solidFill>
                <a:latin typeface="+mn-lt"/>
                <a:cs typeface="Century Gothic"/>
              </a:rPr>
              <a:t> 3 </a:t>
            </a:r>
            <a:r>
              <a:rPr lang="en-GB" sz="2000" b="1" dirty="0" err="1" smtClean="0">
                <a:solidFill>
                  <a:srgbClr val="1C0E5D"/>
                </a:solidFill>
                <a:latin typeface="+mn-lt"/>
                <a:cs typeface="Century Gothic"/>
              </a:rPr>
              <a:t>ou</a:t>
            </a:r>
            <a:r>
              <a:rPr lang="en-GB" sz="2000" b="1" dirty="0" smtClean="0">
                <a:solidFill>
                  <a:srgbClr val="1C0E5D"/>
                </a:solidFill>
                <a:latin typeface="+mn-lt"/>
                <a:cs typeface="Century Gothic"/>
              </a:rPr>
              <a:t> 4 </a:t>
            </a:r>
            <a:r>
              <a:rPr lang="en-GB" sz="2000" b="1" dirty="0" err="1" smtClean="0">
                <a:solidFill>
                  <a:srgbClr val="1C0E5D"/>
                </a:solidFill>
                <a:latin typeface="+mn-lt"/>
                <a:cs typeface="Century Gothic"/>
              </a:rPr>
              <a:t>lignes</a:t>
            </a:r>
            <a:r>
              <a:rPr lang="en-GB" sz="2000" b="1" dirty="0" smtClean="0">
                <a:solidFill>
                  <a:srgbClr val="1C0E5D"/>
                </a:solidFill>
                <a:latin typeface="+mn-lt"/>
                <a:cs typeface="Century Gothic"/>
              </a:rPr>
              <a:t> :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39552" y="836712"/>
            <a:ext cx="7942329" cy="562074"/>
          </a:xfrm>
          <a:prstGeom prst="rect">
            <a:avLst/>
          </a:prstGeom>
        </p:spPr>
        <p:txBody>
          <a:bodyPr vert="horz"/>
          <a:lstStyle>
            <a:lvl1pPr algn="l">
              <a:defRPr sz="2800" b="1" baseline="0"/>
            </a:lvl1pPr>
          </a:lstStyle>
          <a:p>
            <a:r>
              <a:rPr lang="pt-PT" dirty="0" smtClean="0"/>
              <a:t>TITRE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39553" y="1462187"/>
            <a:ext cx="7920879" cy="57641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>
                <a:solidFill>
                  <a:srgbClr val="FF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pt-PT" dirty="0" smtClean="0"/>
              <a:t>Sous-titre	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552" y="3645025"/>
            <a:ext cx="7920880" cy="2592288"/>
          </a:xfrm>
          <a:prstGeom prst="rect">
            <a:avLst/>
          </a:prstGeom>
        </p:spPr>
        <p:txBody>
          <a:bodyPr/>
          <a:lstStyle>
            <a:lvl1pPr marL="285750" indent="-285750">
              <a:buSzPct val="100000"/>
              <a:buFontTx/>
              <a:buBlip>
                <a:blip r:embed="rId2"/>
              </a:buBlip>
              <a:defRPr sz="1800" b="1" baseline="0"/>
            </a:lvl1pPr>
            <a:lvl2pPr marL="742950" indent="-285750">
              <a:buFont typeface="Courier New"/>
              <a:buChar char="o"/>
              <a:defRPr sz="1600">
                <a:solidFill>
                  <a:srgbClr val="DA291C"/>
                </a:solidFill>
              </a:defRPr>
            </a:lvl2pPr>
            <a:lvl3pPr>
              <a:defRPr sz="1400" b="1"/>
            </a:lvl3pPr>
            <a:lvl4pPr marL="1543050" indent="-171450">
              <a:buSzPct val="100000"/>
              <a:buFontTx/>
              <a:buBlip>
                <a:blip r:embed="rId3"/>
              </a:buBlip>
              <a:defRPr sz="1200"/>
            </a:lvl4pPr>
          </a:lstStyle>
          <a:p>
            <a:pPr lvl="0"/>
            <a:r>
              <a:rPr lang="pt-PT" dirty="0" smtClean="0"/>
              <a:t>PUCE DE NIVEAU 1</a:t>
            </a:r>
          </a:p>
          <a:p>
            <a:pPr lvl="1"/>
            <a:r>
              <a:rPr lang="pt-PT" dirty="0" err="1" smtClean="0"/>
              <a:t>Puce</a:t>
            </a:r>
            <a:r>
              <a:rPr lang="pt-PT" dirty="0" smtClean="0"/>
              <a:t> de </a:t>
            </a:r>
            <a:r>
              <a:rPr lang="pt-PT" dirty="0" err="1" smtClean="0"/>
              <a:t>niveau</a:t>
            </a:r>
            <a:r>
              <a:rPr lang="pt-PT" dirty="0" smtClean="0"/>
              <a:t> 2</a:t>
            </a:r>
          </a:p>
          <a:p>
            <a:pPr lvl="2"/>
            <a:r>
              <a:rPr lang="pt-PT" dirty="0" err="1" smtClean="0"/>
              <a:t>Puce</a:t>
            </a:r>
            <a:r>
              <a:rPr lang="pt-PT" dirty="0" smtClean="0"/>
              <a:t> de </a:t>
            </a:r>
            <a:r>
              <a:rPr lang="pt-PT" dirty="0" err="1" smtClean="0"/>
              <a:t>niveau</a:t>
            </a:r>
            <a:r>
              <a:rPr lang="pt-PT" dirty="0" smtClean="0"/>
              <a:t> 3</a:t>
            </a:r>
          </a:p>
          <a:p>
            <a:pPr lvl="3"/>
            <a:r>
              <a:rPr lang="pt-PT" dirty="0" err="1" smtClean="0"/>
              <a:t>Puce</a:t>
            </a:r>
            <a:r>
              <a:rPr lang="pt-PT" dirty="0" smtClean="0"/>
              <a:t> de </a:t>
            </a:r>
            <a:r>
              <a:rPr lang="pt-PT" dirty="0" err="1" smtClean="0"/>
              <a:t>niveau</a:t>
            </a:r>
            <a:r>
              <a:rPr lang="pt-PT" dirty="0" smtClean="0"/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1422665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274441"/>
            <a:ext cx="7772400" cy="129857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200" b="1" i="0">
                <a:solidFill>
                  <a:srgbClr val="250E62"/>
                </a:solidFill>
                <a:latin typeface="Century Gothic"/>
                <a:cs typeface="Century Gothic"/>
              </a:defRPr>
            </a:lvl1pPr>
          </a:lstStyle>
          <a:p>
            <a:pPr>
              <a:lnSpc>
                <a:spcPct val="120000"/>
              </a:lnSpc>
            </a:pPr>
            <a:r>
              <a:rPr lang="en-GB" sz="3200" b="1" dirty="0">
                <a:solidFill>
                  <a:srgbClr val="1C0E5D"/>
                </a:solidFill>
                <a:latin typeface="Century Gothic"/>
                <a:cs typeface="Century Gothic"/>
              </a:rPr>
              <a:t>TITRE DE LA PRÉSENTATION</a:t>
            </a:r>
            <a:br>
              <a:rPr lang="en-GB" sz="3200" b="1" dirty="0">
                <a:solidFill>
                  <a:srgbClr val="1C0E5D"/>
                </a:solidFill>
                <a:latin typeface="Century Gothic"/>
                <a:cs typeface="Century Gothic"/>
              </a:rPr>
            </a:br>
            <a:r>
              <a:rPr lang="en-GB" sz="3200" b="1" dirty="0">
                <a:solidFill>
                  <a:srgbClr val="1C0E5D"/>
                </a:solidFill>
                <a:latin typeface="Century Gothic"/>
                <a:cs typeface="Century Gothic"/>
              </a:rPr>
              <a:t>SUR 1 </a:t>
            </a:r>
            <a:r>
              <a:rPr lang="en-GB" sz="3200" b="1" dirty="0" err="1">
                <a:solidFill>
                  <a:srgbClr val="1C0E5D"/>
                </a:solidFill>
                <a:latin typeface="Century Gothic"/>
                <a:cs typeface="Century Gothic"/>
              </a:rPr>
              <a:t>ou</a:t>
            </a:r>
            <a:r>
              <a:rPr lang="en-GB" sz="3200" b="1" dirty="0">
                <a:solidFill>
                  <a:srgbClr val="1C0E5D"/>
                </a:solidFill>
                <a:latin typeface="Century Gothic"/>
                <a:cs typeface="Century Gothic"/>
              </a:rPr>
              <a:t> 2 LIGNES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43608" y="3429000"/>
            <a:ext cx="7088832" cy="792088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0000"/>
              </a:lnSpc>
              <a:buNone/>
              <a:defRPr>
                <a:solidFill>
                  <a:srgbClr val="250E62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GB" sz="3200" dirty="0">
                <a:solidFill>
                  <a:srgbClr val="1C0E5D"/>
                </a:solidFill>
                <a:latin typeface="Century Gothic"/>
                <a:cs typeface="Century Gothic"/>
              </a:rPr>
              <a:t>Sous-titre </a:t>
            </a:r>
            <a:r>
              <a:rPr lang="en-GB" sz="3200" dirty="0" err="1">
                <a:solidFill>
                  <a:srgbClr val="1C0E5D"/>
                </a:solidFill>
                <a:latin typeface="Century Gothic"/>
                <a:cs typeface="Century Gothic"/>
              </a:rPr>
              <a:t>sur</a:t>
            </a:r>
            <a:r>
              <a:rPr lang="en-GB" sz="3200" dirty="0">
                <a:solidFill>
                  <a:srgbClr val="1C0E5D"/>
                </a:solidFill>
                <a:latin typeface="Century Gothic"/>
                <a:cs typeface="Century Gothic"/>
              </a:rPr>
              <a:t> </a:t>
            </a:r>
            <a:r>
              <a:rPr lang="en-GB" sz="3200" dirty="0" err="1">
                <a:solidFill>
                  <a:srgbClr val="1C0E5D"/>
                </a:solidFill>
                <a:latin typeface="Century Gothic"/>
                <a:cs typeface="Century Gothic"/>
              </a:rPr>
              <a:t>une</a:t>
            </a:r>
            <a:r>
              <a:rPr lang="en-GB" sz="3200" dirty="0">
                <a:solidFill>
                  <a:srgbClr val="1C0E5D"/>
                </a:solidFill>
                <a:latin typeface="Century Gothic"/>
                <a:cs typeface="Century Gothic"/>
              </a:rPr>
              <a:t> </a:t>
            </a:r>
            <a:r>
              <a:rPr lang="en-GB" sz="3200" dirty="0" err="1">
                <a:solidFill>
                  <a:srgbClr val="1C0E5D"/>
                </a:solidFill>
                <a:latin typeface="Century Gothic"/>
                <a:cs typeface="Century Gothic"/>
              </a:rPr>
              <a:t>ligne</a:t>
            </a:r>
            <a:endParaRPr lang="en-US" sz="3200" dirty="0">
              <a:solidFill>
                <a:srgbClr val="1C0E5D"/>
              </a:solidFill>
              <a:latin typeface="Century Gothic"/>
              <a:cs typeface="Century Gothic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3059113" y="4365625"/>
            <a:ext cx="2952750" cy="1150938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000" b="0" i="0" baseline="0">
                <a:solidFill>
                  <a:srgbClr val="250E62"/>
                </a:solidFill>
                <a:latin typeface="Century Gothic"/>
                <a:cs typeface="Century Gothic"/>
              </a:defRPr>
            </a:lvl1pPr>
          </a:lstStyle>
          <a:p>
            <a:pPr algn="ctr"/>
            <a:r>
              <a:rPr lang="en-GB" sz="2800" baseline="30000" dirty="0">
                <a:solidFill>
                  <a:srgbClr val="1C0E5D"/>
                </a:solidFill>
                <a:latin typeface="Century Gothic"/>
                <a:cs typeface="Century Gothic"/>
              </a:rPr>
              <a:t>Date au format local :</a:t>
            </a:r>
            <a:endParaRPr lang="en-US" sz="2800" dirty="0">
              <a:solidFill>
                <a:srgbClr val="1C0E5D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0044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esignation 1ligne_bleu.png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5" t="22158" r="6406" b="24374"/>
          <a:stretch/>
        </p:blipFill>
        <p:spPr>
          <a:xfrm>
            <a:off x="5437441" y="6376243"/>
            <a:ext cx="2950983" cy="276044"/>
          </a:xfrm>
          <a:prstGeom prst="rect">
            <a:avLst/>
          </a:prstGeom>
        </p:spPr>
      </p:pic>
      <p:pic>
        <p:nvPicPr>
          <p:cNvPr id="7" name="Picture 6" descr="bande.png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698"/>
          <a:stretch/>
        </p:blipFill>
        <p:spPr>
          <a:xfrm>
            <a:off x="0" y="0"/>
            <a:ext cx="9144000" cy="27819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8502800" y="6376243"/>
            <a:ext cx="3727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6F32C7B0-98E2-A343-B6F2-A0B5AE2167E7}" type="slidenum">
              <a:rPr lang="fr-FR" sz="1200" smtClean="0">
                <a:solidFill>
                  <a:srgbClr val="250E62"/>
                </a:solidFill>
              </a:rPr>
              <a:pPr/>
              <a:t>‹N°›</a:t>
            </a:fld>
            <a:endParaRPr lang="fr-FR" sz="1200" dirty="0">
              <a:solidFill>
                <a:srgbClr val="250E62"/>
              </a:solidFill>
            </a:endParaRPr>
          </a:p>
        </p:txBody>
      </p:sp>
      <p:sp>
        <p:nvSpPr>
          <p:cNvPr id="10" name="Date Placeholder 11"/>
          <p:cNvSpPr>
            <a:spLocks noGrp="1"/>
          </p:cNvSpPr>
          <p:nvPr>
            <p:ph type="dt" sz="half" idx="2"/>
          </p:nvPr>
        </p:nvSpPr>
        <p:spPr>
          <a:xfrm>
            <a:off x="251520" y="6376243"/>
            <a:ext cx="2133600" cy="293117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50E62"/>
                </a:solidFill>
                <a:latin typeface="Century Gothic"/>
                <a:cs typeface="Century Gothic"/>
              </a:defRPr>
            </a:lvl1pPr>
          </a:lstStyle>
          <a:p>
            <a:pPr defTabSz="457200"/>
            <a:r>
              <a:rPr lang="fr-FR" smtClean="0"/>
              <a:t>03.01.17</a:t>
            </a:r>
            <a:endParaRPr lang="en-US" dirty="0" smtClean="0"/>
          </a:p>
        </p:txBody>
      </p:sp>
      <p:sp>
        <p:nvSpPr>
          <p:cNvPr id="14" name="Footer Placeholder 12"/>
          <p:cNvSpPr>
            <a:spLocks noGrp="1"/>
          </p:cNvSpPr>
          <p:nvPr>
            <p:ph type="ftr" sz="quarter" idx="3"/>
          </p:nvPr>
        </p:nvSpPr>
        <p:spPr>
          <a:xfrm>
            <a:off x="1115616" y="6376243"/>
            <a:ext cx="2895600" cy="293117"/>
          </a:xfrm>
          <a:prstGeom prst="rect">
            <a:avLst/>
          </a:prstGeom>
        </p:spPr>
        <p:txBody>
          <a:bodyPr/>
          <a:lstStyle>
            <a:lvl1pPr>
              <a:defRPr sz="1200" b="1" i="0">
                <a:solidFill>
                  <a:srgbClr val="250E62"/>
                </a:solidFill>
                <a:latin typeface="Century Gothic"/>
                <a:cs typeface="Century Gothic"/>
              </a:defRPr>
            </a:lvl1pPr>
          </a:lstStyle>
          <a:p>
            <a:pPr defTabSz="457200"/>
            <a:r>
              <a:rPr lang="en-US" smtClean="0"/>
              <a:t>TITRE DE LA PRESENTATION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059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10" r:id="rId3"/>
    <p:sldLayoutId id="2147483711" r:id="rId4"/>
    <p:sldLayoutId id="2147483712" r:id="rId5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27384"/>
            <a:ext cx="9144000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11560" y="4975956"/>
            <a:ext cx="8352928" cy="1082551"/>
          </a:xfrm>
        </p:spPr>
        <p:txBody>
          <a:bodyPr/>
          <a:lstStyle/>
          <a:p>
            <a:r>
              <a:rPr lang="en-US" sz="3600" spc="-150" dirty="0" smtClean="0"/>
              <a:t>Workshop ACE Impact</a:t>
            </a:r>
            <a:r>
              <a:rPr lang="en-US" sz="2800" spc="-150" dirty="0" smtClean="0"/>
              <a:t/>
            </a:r>
            <a:br>
              <a:rPr lang="en-US" sz="2800" spc="-150" dirty="0" smtClean="0"/>
            </a:br>
            <a:r>
              <a:rPr lang="en-US" sz="2400" b="0" spc="-150" dirty="0" smtClean="0"/>
              <a:t>ABUJA – </a:t>
            </a:r>
            <a:r>
              <a:rPr lang="en-US" sz="2400" b="0" spc="-150" dirty="0" smtClean="0"/>
              <a:t>24-28 </a:t>
            </a:r>
            <a:r>
              <a:rPr lang="en-US" sz="2400" b="0" spc="-150" dirty="0" smtClean="0"/>
              <a:t>février 2020</a:t>
            </a:r>
            <a:endParaRPr lang="en-US" sz="2400" b="0" spc="-15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86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9755" y="548680"/>
            <a:ext cx="8147248" cy="615281"/>
          </a:xfrm>
        </p:spPr>
        <p:txBody>
          <a:bodyPr/>
          <a:lstStyle/>
          <a:p>
            <a:r>
              <a:rPr lang="fr-FR" sz="2800" dirty="0" smtClean="0"/>
              <a:t>Financement AFD – AFD Co-Financing</a:t>
            </a:r>
            <a:endParaRPr lang="fr-FR" sz="2800" dirty="0"/>
          </a:p>
        </p:txBody>
      </p:sp>
      <p:sp>
        <p:nvSpPr>
          <p:cNvPr id="8" name="Rectangle 7"/>
          <p:cNvSpPr/>
          <p:nvPr/>
        </p:nvSpPr>
        <p:spPr>
          <a:xfrm>
            <a:off x="-3132856" y="3007360"/>
            <a:ext cx="8820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2000" dirty="0"/>
          </a:p>
          <a:p>
            <a:pPr algn="just"/>
            <a:endParaRPr lang="fr-FR" sz="2000" b="1" dirty="0" smtClean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263189"/>
              </p:ext>
            </p:extLst>
          </p:nvPr>
        </p:nvGraphicFramePr>
        <p:xfrm>
          <a:off x="179512" y="1772816"/>
          <a:ext cx="8686195" cy="42243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1635704867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500994433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1613695317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3107312413"/>
                    </a:ext>
                  </a:extLst>
                </a:gridCol>
                <a:gridCol w="1989451">
                  <a:extLst>
                    <a:ext uri="{9D8B030D-6E8A-4147-A177-3AD203B41FA5}">
                      <a16:colId xmlns:a16="http://schemas.microsoft.com/office/drawing/2014/main" val="1370197021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Pays</a:t>
                      </a:r>
                    </a:p>
                    <a:p>
                      <a:pPr algn="ctr"/>
                      <a:r>
                        <a:rPr lang="fr-FR" b="0" dirty="0" smtClean="0"/>
                        <a:t>(country)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Montants</a:t>
                      </a:r>
                    </a:p>
                    <a:p>
                      <a:pPr algn="ctr"/>
                      <a:r>
                        <a:rPr lang="fr-FR" b="0" dirty="0" smtClean="0"/>
                        <a:t>(Funds)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Octroi</a:t>
                      </a:r>
                      <a:r>
                        <a:rPr lang="fr-FR" b="1" baseline="0" dirty="0" smtClean="0"/>
                        <a:t> en Conseil d’administration</a:t>
                      </a:r>
                    </a:p>
                    <a:p>
                      <a:pPr algn="ctr"/>
                      <a:r>
                        <a:rPr lang="fr-FR" b="0" baseline="0" dirty="0" smtClean="0"/>
                        <a:t>(AFD Board approval)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Négotiations</a:t>
                      </a:r>
                    </a:p>
                    <a:p>
                      <a:pPr algn="ctr"/>
                      <a:r>
                        <a:rPr lang="fr-FR" b="0" dirty="0" smtClean="0"/>
                        <a:t>(negotiations)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Signature de la</a:t>
                      </a:r>
                      <a:r>
                        <a:rPr lang="fr-FR" b="1" baseline="0" dirty="0" smtClean="0"/>
                        <a:t> convention de financement</a:t>
                      </a:r>
                    </a:p>
                    <a:p>
                      <a:pPr algn="ctr"/>
                      <a:r>
                        <a:rPr lang="fr-FR" b="0" baseline="0" dirty="0" smtClean="0"/>
                        <a:t>(CFA signing)</a:t>
                      </a:r>
                      <a:endParaRPr lang="fr-F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356803"/>
                  </a:ext>
                </a:extLst>
              </a:tr>
              <a:tr h="75549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Côte d’Ivoire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18,7 MEUR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10/07/2019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Novembre 2019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Mars 2020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429673"/>
                  </a:ext>
                </a:extLst>
              </a:tr>
              <a:tr h="76348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Nigeria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40 MUSD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19/12/2019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Déc-jan</a:t>
                      </a:r>
                      <a:r>
                        <a:rPr lang="fr-FR" baseline="0" dirty="0" smtClean="0"/>
                        <a:t> 2020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Mars 2020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788818"/>
                  </a:ext>
                </a:extLst>
              </a:tr>
              <a:tr h="71203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Bénin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 MEUR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29/01/2020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Février 2020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Mars 2020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634875"/>
                  </a:ext>
                </a:extLst>
              </a:tr>
              <a:tr h="80460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Projet PARTNER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r>
                        <a:rPr lang="fr-FR" baseline="0" dirty="0" smtClean="0"/>
                        <a:t> MEUR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4/12/2019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Janvier 2020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 février 2020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933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58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59782"/>
            <a:ext cx="7355160" cy="615281"/>
          </a:xfrm>
        </p:spPr>
        <p:txBody>
          <a:bodyPr/>
          <a:lstStyle/>
          <a:p>
            <a:r>
              <a:rPr lang="fr-FR" sz="2800" dirty="0" smtClean="0"/>
              <a:t>Projet PARTNER (1/3)</a:t>
            </a:r>
            <a:endParaRPr lang="fr-FR" sz="2800" dirty="0"/>
          </a:p>
        </p:txBody>
      </p:sp>
      <p:sp>
        <p:nvSpPr>
          <p:cNvPr id="8" name="Rectangle 7"/>
          <p:cNvSpPr/>
          <p:nvPr/>
        </p:nvSpPr>
        <p:spPr>
          <a:xfrm>
            <a:off x="734409" y="1844824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2000" b="1" dirty="0" smtClean="0"/>
          </a:p>
          <a:p>
            <a:pPr algn="just"/>
            <a:endParaRPr lang="fr-FR" sz="20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224457" y="776526"/>
            <a:ext cx="8579295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1" dirty="0" smtClean="0">
                <a:solidFill>
                  <a:srgbClr val="FF0000"/>
                </a:solidFill>
              </a:rPr>
              <a:t>Objectifs</a:t>
            </a:r>
          </a:p>
          <a:p>
            <a:pPr algn="just"/>
            <a:endParaRPr lang="fr-FR" sz="400" b="1" dirty="0" smtClean="0">
              <a:solidFill>
                <a:srgbClr val="FF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/>
              <a:t>R</a:t>
            </a:r>
            <a:r>
              <a:rPr lang="fr-FR" dirty="0" smtClean="0"/>
              <a:t>enforcer </a:t>
            </a:r>
            <a:r>
              <a:rPr lang="fr-FR" dirty="0"/>
              <a:t>les collaborations en formation et en recherche entre les CEA sur des thématiques </a:t>
            </a:r>
            <a:r>
              <a:rPr lang="fr-FR" dirty="0" smtClean="0"/>
              <a:t>communes;</a:t>
            </a:r>
          </a:p>
          <a:p>
            <a:pPr algn="just"/>
            <a:endParaRPr lang="fr-F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 smtClean="0"/>
              <a:t>Construire </a:t>
            </a:r>
            <a:r>
              <a:rPr lang="fr-FR" dirty="0"/>
              <a:t>des réseaux pérennes à partir d’un noyau de CEA en l’ouvrant progressivement à des acteurs </a:t>
            </a:r>
            <a:r>
              <a:rPr lang="fr-FR" dirty="0" smtClean="0"/>
              <a:t>périphériques: </a:t>
            </a:r>
            <a:r>
              <a:rPr lang="fr-FR" sz="1600" i="1" dirty="0" smtClean="0"/>
              <a:t>centres </a:t>
            </a:r>
            <a:r>
              <a:rPr lang="fr-FR" sz="1600" i="1" dirty="0"/>
              <a:t>émergents, </a:t>
            </a:r>
            <a:r>
              <a:rPr lang="fr-FR" sz="1600" i="1" dirty="0" smtClean="0"/>
              <a:t>universités </a:t>
            </a:r>
            <a:r>
              <a:rPr lang="fr-FR" sz="1600" i="1" dirty="0"/>
              <a:t>de la région, organismes de recherche, secteur privé, ONG, etc</a:t>
            </a:r>
            <a:r>
              <a:rPr lang="fr-FR" sz="1600" i="1" dirty="0" smtClean="0"/>
              <a:t>. </a:t>
            </a:r>
            <a:endParaRPr lang="fr-FR" sz="1600" i="1" dirty="0"/>
          </a:p>
          <a:p>
            <a:pPr algn="just"/>
            <a:endParaRPr lang="fr-FR" sz="2000" b="1" dirty="0" smtClean="0"/>
          </a:p>
          <a:p>
            <a:pPr algn="just"/>
            <a:r>
              <a:rPr lang="fr-FR" sz="2000" b="1" dirty="0" smtClean="0">
                <a:solidFill>
                  <a:srgbClr val="FF0000"/>
                </a:solidFill>
              </a:rPr>
              <a:t>Financement de 4 Réseaux thématiques: 6MEUR</a:t>
            </a:r>
          </a:p>
          <a:p>
            <a:pPr algn="just"/>
            <a:endParaRPr lang="fr-FR" sz="2000" b="1" dirty="0" smtClean="0">
              <a:solidFill>
                <a:srgbClr val="FF0000"/>
              </a:solidFill>
            </a:endParaRPr>
          </a:p>
          <a:p>
            <a:pPr algn="just"/>
            <a:r>
              <a:rPr lang="fr-FR" sz="2000" dirty="0" smtClean="0"/>
              <a:t> 	Mines durables	Gestion durable de l’eau</a:t>
            </a:r>
            <a:endParaRPr lang="fr-FR" sz="2000" dirty="0"/>
          </a:p>
          <a:p>
            <a:pPr algn="just"/>
            <a:r>
              <a:rPr lang="fr-FR" sz="2000" dirty="0" smtClean="0"/>
              <a:t>	</a:t>
            </a:r>
          </a:p>
          <a:p>
            <a:pPr algn="just"/>
            <a:r>
              <a:rPr lang="fr-FR" sz="2000" dirty="0"/>
              <a:t>	</a:t>
            </a:r>
            <a:r>
              <a:rPr lang="fr-FR" sz="2000" dirty="0" smtClean="0"/>
              <a:t>Sciences du numérique	  Santé</a:t>
            </a:r>
          </a:p>
          <a:p>
            <a:pPr algn="just"/>
            <a:endParaRPr lang="fr-FR" sz="2000" b="1" dirty="0" smtClean="0"/>
          </a:p>
          <a:p>
            <a:pPr algn="just"/>
            <a:endParaRPr lang="fr-FR" sz="200" b="1" dirty="0" smtClean="0">
              <a:solidFill>
                <a:srgbClr val="FF0000"/>
              </a:solidFill>
            </a:endParaRPr>
          </a:p>
          <a:p>
            <a:pPr algn="just"/>
            <a:r>
              <a:rPr lang="fr-FR" sz="2000" b="1" dirty="0" smtClean="0">
                <a:solidFill>
                  <a:srgbClr val="FF0000"/>
                </a:solidFill>
              </a:rPr>
              <a:t>Critères de sélection des Réseaux</a:t>
            </a:r>
          </a:p>
          <a:p>
            <a:pPr algn="just"/>
            <a:endParaRPr lang="fr-FR" sz="1200" dirty="0">
              <a:solidFill>
                <a:srgbClr val="FF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/>
              <a:t>Masse </a:t>
            </a:r>
            <a:r>
              <a:rPr lang="fr-FR" dirty="0" smtClean="0"/>
              <a:t>critique de Centres sur une thématique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 smtClean="0"/>
              <a:t>Collaborations préexistantes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 smtClean="0"/>
              <a:t>Travail en réseau depuis le workshop Djibouti</a:t>
            </a:r>
            <a:endParaRPr lang="fr-FR" dirty="0"/>
          </a:p>
          <a:p>
            <a:pPr algn="just"/>
            <a:endParaRPr lang="fr-FR" sz="2000" b="1" dirty="0"/>
          </a:p>
          <a:p>
            <a:pPr algn="just"/>
            <a:endParaRPr lang="fr-FR" sz="2000" b="1" dirty="0" smtClean="0"/>
          </a:p>
        </p:txBody>
      </p:sp>
      <p:pic>
        <p:nvPicPr>
          <p:cNvPr id="7" name="Imag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69" y="3727719"/>
            <a:ext cx="358140" cy="358140"/>
          </a:xfrm>
          <a:prstGeom prst="rect">
            <a:avLst/>
          </a:prstGeom>
        </p:spPr>
      </p:pic>
      <p:pic>
        <p:nvPicPr>
          <p:cNvPr id="9" name="Picture 8" descr="C:\Users\catalal\Desktop\LEA\ICONE\drop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731712"/>
            <a:ext cx="309245" cy="30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catalal\Downloads\online-learning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09" y="4338743"/>
            <a:ext cx="419100" cy="419100"/>
          </a:xfrm>
          <a:prstGeom prst="rect">
            <a:avLst/>
          </a:prstGeom>
          <a:noFill/>
          <a:extLst/>
        </p:spPr>
      </p:pic>
      <p:pic>
        <p:nvPicPr>
          <p:cNvPr id="11" name="Image 10" descr="RÃ©sultat de recherche d'images pour &quot;santÃ©&quot;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801" y="4334191"/>
            <a:ext cx="426085" cy="368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685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21904"/>
            <a:ext cx="7355160" cy="615281"/>
          </a:xfrm>
        </p:spPr>
        <p:txBody>
          <a:bodyPr/>
          <a:lstStyle/>
          <a:p>
            <a:r>
              <a:rPr lang="fr-FR" sz="2800" dirty="0" smtClean="0"/>
              <a:t>Projet PARTNER (2/3)</a:t>
            </a:r>
            <a:endParaRPr lang="fr-FR" sz="2800" dirty="0"/>
          </a:p>
        </p:txBody>
      </p:sp>
      <p:sp>
        <p:nvSpPr>
          <p:cNvPr id="8" name="Rectangle 7"/>
          <p:cNvSpPr/>
          <p:nvPr/>
        </p:nvSpPr>
        <p:spPr>
          <a:xfrm>
            <a:off x="734409" y="1844824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2000" b="1" dirty="0" smtClean="0"/>
          </a:p>
          <a:p>
            <a:pPr algn="just"/>
            <a:endParaRPr lang="fr-FR" sz="20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1520" y="1052736"/>
            <a:ext cx="877531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1" dirty="0" smtClean="0">
                <a:solidFill>
                  <a:srgbClr val="FF0000"/>
                </a:solidFill>
              </a:rPr>
              <a:t>Mode </a:t>
            </a:r>
            <a:r>
              <a:rPr lang="fr-FR" sz="2000" b="1" dirty="0">
                <a:solidFill>
                  <a:srgbClr val="FF0000"/>
                </a:solidFill>
              </a:rPr>
              <a:t>opératoire</a:t>
            </a:r>
          </a:p>
          <a:p>
            <a:pPr algn="just"/>
            <a:endParaRPr lang="fr-FR" sz="800" dirty="0">
              <a:solidFill>
                <a:srgbClr val="FF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IRD (Organisme de recherches spécialisé sur la recherche pour le développement) </a:t>
            </a:r>
            <a:r>
              <a:rPr lang="fr-FR" sz="1600" dirty="0"/>
              <a:t>en charge </a:t>
            </a:r>
            <a:r>
              <a:rPr lang="fr-FR" sz="1600" dirty="0" smtClean="0"/>
              <a:t>du suivi opérationnel, de l’appui pour </a:t>
            </a:r>
            <a:r>
              <a:rPr lang="fr-FR" sz="1600" dirty="0"/>
              <a:t>l’animation </a:t>
            </a:r>
            <a:r>
              <a:rPr lang="fr-FR" sz="1600" dirty="0" smtClean="0"/>
              <a:t>scientifique des Réseaux;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Soutien de l’IRD à l’AUA pour développer les capacités en management de la recherche;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Reporting périodique </a:t>
            </a:r>
            <a:r>
              <a:rPr lang="fr-FR" sz="1600" dirty="0"/>
              <a:t>du projet </a:t>
            </a:r>
            <a:r>
              <a:rPr lang="fr-FR" sz="1600" dirty="0" smtClean="0"/>
              <a:t>PartNER au </a:t>
            </a:r>
            <a:r>
              <a:rPr lang="fr-FR" sz="1600" dirty="0"/>
              <a:t>COPIL ACE Impact, via AUA </a:t>
            </a:r>
          </a:p>
          <a:p>
            <a:pPr algn="just"/>
            <a:endParaRPr lang="fr-FR" sz="1000" b="1" dirty="0" smtClean="0">
              <a:solidFill>
                <a:srgbClr val="FF0000"/>
              </a:solidFill>
            </a:endParaRPr>
          </a:p>
          <a:p>
            <a:pPr algn="just"/>
            <a:endParaRPr lang="fr-FR" sz="1000" b="1" dirty="0" smtClean="0">
              <a:solidFill>
                <a:srgbClr val="FF0000"/>
              </a:solidFill>
            </a:endParaRPr>
          </a:p>
          <a:p>
            <a:pPr algn="just"/>
            <a:r>
              <a:rPr lang="fr-FR" sz="2000" b="1" dirty="0" smtClean="0">
                <a:solidFill>
                  <a:srgbClr val="FF0000"/>
                </a:solidFill>
              </a:rPr>
              <a:t>Financement: enveloppe de 6 MEUR sur 4 ans</a:t>
            </a:r>
          </a:p>
          <a:p>
            <a:pPr algn="just"/>
            <a:endParaRPr lang="fr-FR" sz="1600" b="1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600" dirty="0"/>
              <a:t>Montant estimatif de </a:t>
            </a:r>
            <a:r>
              <a:rPr lang="fr-FR" sz="1600" dirty="0" smtClean="0"/>
              <a:t>1,4 MEUR par Réseau sur 4 ans;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Dépenses éligibles: bourses de mobilités, expertise, workshops;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IRD: recrutement d’un project manager, d’un staff en charge du suivi et desk, d’un spécialiste du management de la recherche (logé à AUA);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Réseaux: 1 coordonnateur recruté, 1 référent scientifique</a:t>
            </a:r>
          </a:p>
          <a:p>
            <a:pPr algn="just"/>
            <a:endParaRPr lang="fr-FR" sz="2000" b="1" dirty="0">
              <a:solidFill>
                <a:srgbClr val="FF0000"/>
              </a:solidFill>
            </a:endParaRPr>
          </a:p>
          <a:p>
            <a:pPr algn="just"/>
            <a:endParaRPr lang="fr-FR" sz="800" b="1" dirty="0">
              <a:solidFill>
                <a:srgbClr val="FF0000"/>
              </a:solidFill>
            </a:endParaRPr>
          </a:p>
          <a:p>
            <a:pPr algn="just"/>
            <a:endParaRPr lang="fr-FR" sz="2000" b="1" dirty="0" smtClean="0"/>
          </a:p>
          <a:p>
            <a:pPr algn="just"/>
            <a:endParaRPr lang="fr-FR" sz="2000" b="1" dirty="0"/>
          </a:p>
          <a:p>
            <a:pPr algn="just"/>
            <a:endParaRPr lang="fr-F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6629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21904"/>
            <a:ext cx="7355160" cy="615281"/>
          </a:xfrm>
        </p:spPr>
        <p:txBody>
          <a:bodyPr/>
          <a:lstStyle/>
          <a:p>
            <a:r>
              <a:rPr lang="fr-FR" sz="2800" dirty="0" smtClean="0"/>
              <a:t>Projet PARTNER (</a:t>
            </a:r>
            <a:r>
              <a:rPr lang="fr-FR" sz="2800" dirty="0"/>
              <a:t>3</a:t>
            </a:r>
            <a:r>
              <a:rPr lang="fr-FR" sz="2800" dirty="0" smtClean="0"/>
              <a:t>/3)</a:t>
            </a:r>
            <a:endParaRPr lang="fr-FR" sz="2800" dirty="0"/>
          </a:p>
        </p:txBody>
      </p:sp>
      <p:sp>
        <p:nvSpPr>
          <p:cNvPr id="8" name="Rectangle 7"/>
          <p:cNvSpPr/>
          <p:nvPr/>
        </p:nvSpPr>
        <p:spPr>
          <a:xfrm>
            <a:off x="734409" y="1844824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2000" b="1" dirty="0" smtClean="0"/>
          </a:p>
          <a:p>
            <a:pPr algn="just"/>
            <a:endParaRPr lang="fr-FR" sz="20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261185" y="836712"/>
            <a:ext cx="7839207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2000" b="1" dirty="0">
              <a:solidFill>
                <a:srgbClr val="FF0000"/>
              </a:solidFill>
            </a:endParaRPr>
          </a:p>
          <a:p>
            <a:pPr algn="just"/>
            <a:r>
              <a:rPr lang="fr-FR" sz="2000" b="1" dirty="0">
                <a:solidFill>
                  <a:srgbClr val="FF0000"/>
                </a:solidFill>
              </a:rPr>
              <a:t>Calendrier </a:t>
            </a:r>
            <a:r>
              <a:rPr lang="fr-FR" sz="2000" b="1" dirty="0" smtClean="0">
                <a:solidFill>
                  <a:srgbClr val="FF0000"/>
                </a:solidFill>
              </a:rPr>
              <a:t>d’octroi</a:t>
            </a:r>
          </a:p>
          <a:p>
            <a:pPr algn="just"/>
            <a:endParaRPr lang="fr-FR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600" dirty="0"/>
              <a:t>Discussion de la concept note COPIL ACE Impact : juillet </a:t>
            </a:r>
            <a:r>
              <a:rPr lang="fr-FR" sz="1600" dirty="0" smtClean="0"/>
              <a:t>2019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600" dirty="0"/>
              <a:t>Octroi en conseil d’administration AFD: 4 décembre </a:t>
            </a:r>
            <a:r>
              <a:rPr lang="fr-FR" sz="1600" dirty="0" smtClean="0"/>
              <a:t>2019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600" dirty="0"/>
              <a:t>Signature de la convention de financement avec l’IRD: 4 février </a:t>
            </a:r>
            <a:r>
              <a:rPr lang="fr-FR" sz="1600" dirty="0" smtClean="0"/>
              <a:t>2020</a:t>
            </a:r>
          </a:p>
          <a:p>
            <a:pPr algn="just"/>
            <a:endParaRPr lang="fr-FR" sz="1600" b="1" dirty="0" smtClean="0">
              <a:solidFill>
                <a:srgbClr val="FF0000"/>
              </a:solidFill>
            </a:endParaRPr>
          </a:p>
          <a:p>
            <a:pPr algn="just"/>
            <a:r>
              <a:rPr lang="fr-FR" sz="2000" b="1" dirty="0" smtClean="0">
                <a:solidFill>
                  <a:srgbClr val="FF0000"/>
                </a:solidFill>
              </a:rPr>
              <a:t>Prochaines </a:t>
            </a:r>
            <a:r>
              <a:rPr lang="fr-FR" sz="2000" b="1" dirty="0">
                <a:solidFill>
                  <a:srgbClr val="FF0000"/>
                </a:solidFill>
              </a:rPr>
              <a:t>étapes </a:t>
            </a:r>
            <a:endParaRPr lang="fr-FR" sz="2000" b="1" dirty="0" smtClean="0">
              <a:solidFill>
                <a:srgbClr val="FF0000"/>
              </a:solidFill>
            </a:endParaRPr>
          </a:p>
          <a:p>
            <a:pPr algn="just"/>
            <a:endParaRPr lang="fr-FR" sz="2000" b="1" dirty="0">
              <a:solidFill>
                <a:srgbClr val="FF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Elaboration des plans d’action de chaque Réseau: </a:t>
            </a:r>
            <a:r>
              <a:rPr lang="fr-FR" sz="1600" i="1" dirty="0" smtClean="0"/>
              <a:t>bootcamp</a:t>
            </a:r>
            <a:r>
              <a:rPr lang="fr-FR" sz="1600" dirty="0" smtClean="0"/>
              <a:t> prévus pour chaque Réseau avant juillet 2020;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Recrutement des coordonnateurs des Réseaux</a:t>
            </a:r>
            <a:endParaRPr lang="fr-FR" sz="1600" dirty="0"/>
          </a:p>
          <a:p>
            <a:pPr algn="just"/>
            <a:endParaRPr lang="fr-FR" sz="800" b="1" dirty="0">
              <a:solidFill>
                <a:srgbClr val="FF0000"/>
              </a:solidFill>
            </a:endParaRPr>
          </a:p>
          <a:p>
            <a:pPr algn="just"/>
            <a:endParaRPr lang="fr-FR" sz="2000" b="1" dirty="0" smtClean="0"/>
          </a:p>
          <a:p>
            <a:pPr algn="just"/>
            <a:endParaRPr lang="fr-FR" sz="2000" b="1" dirty="0"/>
          </a:p>
          <a:p>
            <a:pPr algn="just"/>
            <a:endParaRPr lang="fr-F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40785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4457" y="179576"/>
            <a:ext cx="8579295" cy="615281"/>
          </a:xfrm>
        </p:spPr>
        <p:txBody>
          <a:bodyPr/>
          <a:lstStyle/>
          <a:p>
            <a:r>
              <a:rPr lang="fr-FR" sz="2800" dirty="0" smtClean="0"/>
              <a:t>Project PARTNER (1/3)</a:t>
            </a:r>
            <a:endParaRPr lang="fr-FR" sz="2800" dirty="0"/>
          </a:p>
        </p:txBody>
      </p:sp>
      <p:sp>
        <p:nvSpPr>
          <p:cNvPr id="8" name="Rectangle 7"/>
          <p:cNvSpPr/>
          <p:nvPr/>
        </p:nvSpPr>
        <p:spPr>
          <a:xfrm>
            <a:off x="734409" y="1844824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2000" b="1" dirty="0" smtClean="0"/>
          </a:p>
          <a:p>
            <a:pPr algn="just"/>
            <a:endParaRPr lang="fr-FR" sz="20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224457" y="776526"/>
            <a:ext cx="8579295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1" dirty="0" smtClean="0">
                <a:solidFill>
                  <a:srgbClr val="FF0000"/>
                </a:solidFill>
              </a:rPr>
              <a:t>Objectives</a:t>
            </a:r>
          </a:p>
          <a:p>
            <a:pPr algn="just"/>
            <a:endParaRPr lang="fr-FR" sz="4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strengthening </a:t>
            </a:r>
            <a:r>
              <a:rPr lang="en-US" dirty="0"/>
              <a:t>Research networking between ACEs on Specific Topics (Thematic Networking) 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Building </a:t>
            </a:r>
            <a:r>
              <a:rPr lang="en-US" dirty="0"/>
              <a:t>sustainable Thematic Networks with a broader spectrum than ACEs by opening it to non-core ACE </a:t>
            </a:r>
            <a:r>
              <a:rPr lang="en-US" dirty="0" smtClean="0"/>
              <a:t>actors: </a:t>
            </a:r>
            <a:r>
              <a:rPr lang="en-US" sz="1400" i="1" dirty="0" smtClean="0"/>
              <a:t>emerging </a:t>
            </a:r>
            <a:r>
              <a:rPr lang="en-US" sz="1400" i="1" dirty="0"/>
              <a:t>ACEs, faculties and universities from ACE Impact countries, international research organizations, private sector, </a:t>
            </a:r>
            <a:r>
              <a:rPr lang="en-US" sz="1400" i="1" dirty="0" smtClean="0"/>
              <a:t>NGOs</a:t>
            </a:r>
            <a:r>
              <a:rPr lang="fr-FR" sz="1400" i="1" dirty="0" smtClean="0"/>
              <a:t> </a:t>
            </a:r>
            <a:endParaRPr lang="fr-FR" sz="1400" i="1" dirty="0"/>
          </a:p>
          <a:p>
            <a:pPr algn="just"/>
            <a:endParaRPr lang="fr-FR" sz="1400" b="1" dirty="0" smtClean="0"/>
          </a:p>
          <a:p>
            <a:pPr algn="just"/>
            <a:r>
              <a:rPr lang="fr-FR" sz="2000" b="1" dirty="0" smtClean="0">
                <a:solidFill>
                  <a:srgbClr val="FF0000"/>
                </a:solidFill>
              </a:rPr>
              <a:t>4 thematic network to be funded: 6MEUR</a:t>
            </a:r>
          </a:p>
          <a:p>
            <a:pPr algn="just"/>
            <a:endParaRPr lang="fr-FR" sz="2000" b="1" dirty="0" smtClean="0">
              <a:solidFill>
                <a:srgbClr val="FF0000"/>
              </a:solidFill>
            </a:endParaRPr>
          </a:p>
          <a:p>
            <a:pPr algn="just"/>
            <a:r>
              <a:rPr lang="fr-FR" sz="2000" dirty="0" smtClean="0"/>
              <a:t> 	Sustainable Mining	Water and Sanitation</a:t>
            </a:r>
            <a:endParaRPr lang="fr-FR" sz="2000" dirty="0"/>
          </a:p>
          <a:p>
            <a:pPr algn="just"/>
            <a:r>
              <a:rPr lang="fr-FR" sz="2000" dirty="0" smtClean="0"/>
              <a:t>	</a:t>
            </a:r>
          </a:p>
          <a:p>
            <a:pPr algn="just"/>
            <a:r>
              <a:rPr lang="fr-FR" sz="2000" dirty="0"/>
              <a:t>	</a:t>
            </a:r>
            <a:r>
              <a:rPr lang="fr-FR" sz="2000" dirty="0" smtClean="0"/>
              <a:t>ICT development		  Health</a:t>
            </a:r>
          </a:p>
          <a:p>
            <a:pPr algn="just"/>
            <a:endParaRPr lang="fr-FR" sz="1000" b="1" dirty="0" smtClean="0"/>
          </a:p>
          <a:p>
            <a:pPr algn="just"/>
            <a:endParaRPr lang="fr-FR" sz="200" b="1" dirty="0" smtClean="0">
              <a:solidFill>
                <a:srgbClr val="FF0000"/>
              </a:solidFill>
            </a:endParaRPr>
          </a:p>
          <a:p>
            <a:pPr algn="just"/>
            <a:r>
              <a:rPr lang="fr-FR" sz="2000" b="1" dirty="0" smtClean="0">
                <a:solidFill>
                  <a:srgbClr val="FF0000"/>
                </a:solidFill>
              </a:rPr>
              <a:t>Criteria for selection</a:t>
            </a:r>
          </a:p>
          <a:p>
            <a:pPr algn="just"/>
            <a:endParaRPr lang="fr-FR" sz="1200" dirty="0">
              <a:solidFill>
                <a:srgbClr val="FF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 smtClean="0"/>
              <a:t>Critical mass of ACEs on specific areas of research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 err="1" smtClean="0"/>
              <a:t>Pre</a:t>
            </a:r>
            <a:r>
              <a:rPr lang="fr-FR" dirty="0" smtClean="0"/>
              <a:t>-existing networking activities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smtClean="0"/>
              <a:t>Linkages </a:t>
            </a:r>
            <a:r>
              <a:rPr lang="en-US" dirty="0"/>
              <a:t>and upfront exchanges between ACEs since Djibouti bootcamp</a:t>
            </a:r>
            <a:endParaRPr lang="fr-FR" dirty="0"/>
          </a:p>
          <a:p>
            <a:pPr algn="just"/>
            <a:endParaRPr lang="fr-FR" sz="2000" b="1" dirty="0"/>
          </a:p>
          <a:p>
            <a:pPr algn="just"/>
            <a:endParaRPr lang="fr-FR" sz="2000" b="1" dirty="0" smtClean="0"/>
          </a:p>
        </p:txBody>
      </p:sp>
      <p:pic>
        <p:nvPicPr>
          <p:cNvPr id="7" name="Imag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69" y="3727719"/>
            <a:ext cx="358140" cy="358140"/>
          </a:xfrm>
          <a:prstGeom prst="rect">
            <a:avLst/>
          </a:prstGeom>
        </p:spPr>
      </p:pic>
      <p:pic>
        <p:nvPicPr>
          <p:cNvPr id="9" name="Picture 8" descr="C:\Users\catalal\Desktop\LEA\ICONE\drop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731712"/>
            <a:ext cx="309245" cy="30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catalal\Downloads\online-learning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09" y="4338743"/>
            <a:ext cx="419100" cy="419100"/>
          </a:xfrm>
          <a:prstGeom prst="rect">
            <a:avLst/>
          </a:prstGeom>
          <a:noFill/>
          <a:extLst/>
        </p:spPr>
      </p:pic>
      <p:pic>
        <p:nvPicPr>
          <p:cNvPr id="11" name="Image 10" descr="RÃ©sultat de recherche d'images pour &quot;santÃ©&quot;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801" y="4334191"/>
            <a:ext cx="426085" cy="368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347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21904"/>
            <a:ext cx="7355160" cy="615281"/>
          </a:xfrm>
        </p:spPr>
        <p:txBody>
          <a:bodyPr/>
          <a:lstStyle/>
          <a:p>
            <a:r>
              <a:rPr lang="fr-FR" sz="2800" dirty="0" smtClean="0"/>
              <a:t>Project PARTNER (2/3)</a:t>
            </a:r>
            <a:endParaRPr lang="fr-FR" sz="2800" dirty="0"/>
          </a:p>
        </p:txBody>
      </p:sp>
      <p:sp>
        <p:nvSpPr>
          <p:cNvPr id="8" name="Rectangle 7"/>
          <p:cNvSpPr/>
          <p:nvPr/>
        </p:nvSpPr>
        <p:spPr>
          <a:xfrm>
            <a:off x="734409" y="1844824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2000" b="1" dirty="0" smtClean="0"/>
          </a:p>
          <a:p>
            <a:pPr algn="just"/>
            <a:endParaRPr lang="fr-FR" sz="20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416843" y="1340768"/>
            <a:ext cx="8703303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1" dirty="0" smtClean="0">
                <a:solidFill>
                  <a:srgbClr val="FF0000"/>
                </a:solidFill>
              </a:rPr>
              <a:t>Implementation scheme</a:t>
            </a:r>
            <a:endParaRPr lang="fr-FR" sz="2000" b="1" dirty="0">
              <a:solidFill>
                <a:srgbClr val="FF0000"/>
              </a:solidFill>
            </a:endParaRPr>
          </a:p>
          <a:p>
            <a:pPr algn="just"/>
            <a:endParaRPr lang="fr-FR" sz="800" dirty="0">
              <a:solidFill>
                <a:srgbClr val="FF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IRD (research performing organizations specialized in Research for development) operating the project (operational tasks, scientific support, M&amp;E);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IRD support to AAU to develop a cluster on Research Management;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Periodic reporting </a:t>
            </a:r>
            <a:r>
              <a:rPr lang="fr-FR" sz="1600" dirty="0"/>
              <a:t>to </a:t>
            </a:r>
            <a:r>
              <a:rPr lang="fr-FR" sz="1600" dirty="0" smtClean="0"/>
              <a:t>ACE Impact PSC</a:t>
            </a:r>
            <a:r>
              <a:rPr lang="fr-FR" sz="1600" dirty="0"/>
              <a:t>, </a:t>
            </a:r>
            <a:r>
              <a:rPr lang="fr-FR" sz="1600" dirty="0" smtClean="0"/>
              <a:t>through AAU </a:t>
            </a:r>
          </a:p>
          <a:p>
            <a:pPr algn="just"/>
            <a:endParaRPr lang="fr-FR" sz="1600" dirty="0"/>
          </a:p>
          <a:p>
            <a:pPr algn="just"/>
            <a:endParaRPr lang="fr-FR" sz="1000" b="1" dirty="0" smtClean="0">
              <a:solidFill>
                <a:srgbClr val="FF0000"/>
              </a:solidFill>
            </a:endParaRPr>
          </a:p>
          <a:p>
            <a:pPr algn="just"/>
            <a:r>
              <a:rPr lang="fr-FR" sz="2000" b="1" dirty="0" smtClean="0">
                <a:solidFill>
                  <a:srgbClr val="FF0000"/>
                </a:solidFill>
              </a:rPr>
              <a:t>Funding: 6 MEUR over 4 years</a:t>
            </a:r>
          </a:p>
          <a:p>
            <a:pPr algn="just"/>
            <a:endParaRPr lang="fr-FR" sz="2000" b="1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1,4 MEUR for each Network over 4 years ;</a:t>
            </a:r>
          </a:p>
          <a:p>
            <a:pPr algn="just"/>
            <a:endParaRPr lang="fr-FR" sz="16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Eligible expenditures: Scholarships and mobility schemes, expertise, workshops;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600" dirty="0"/>
              <a:t>IRD: </a:t>
            </a:r>
            <a:r>
              <a:rPr lang="fr-FR" sz="1600" dirty="0" smtClean="0"/>
              <a:t>recruitment of a project </a:t>
            </a:r>
            <a:r>
              <a:rPr lang="fr-FR" sz="1600" dirty="0"/>
              <a:t>manager, </a:t>
            </a:r>
            <a:r>
              <a:rPr lang="fr-FR" sz="1600" dirty="0" smtClean="0"/>
              <a:t>staff for administrative follow up, research management specialist (hosted in AAU);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Each Network: recruitment of a coordinator, </a:t>
            </a:r>
            <a:r>
              <a:rPr lang="fr-FR" sz="1600" dirty="0"/>
              <a:t>1 </a:t>
            </a:r>
            <a:r>
              <a:rPr lang="fr-FR" sz="1600" dirty="0" smtClean="0"/>
              <a:t>scientific advisor</a:t>
            </a:r>
            <a:endParaRPr lang="fr-FR" sz="1600" dirty="0"/>
          </a:p>
          <a:p>
            <a:pPr algn="just"/>
            <a:endParaRPr lang="fr-FR" sz="2000" b="1" dirty="0">
              <a:solidFill>
                <a:srgbClr val="FF0000"/>
              </a:solidFill>
            </a:endParaRPr>
          </a:p>
          <a:p>
            <a:pPr algn="just"/>
            <a:endParaRPr lang="fr-FR" sz="800" b="1" dirty="0">
              <a:solidFill>
                <a:srgbClr val="FF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2000" dirty="0"/>
          </a:p>
          <a:p>
            <a:pPr algn="just"/>
            <a:endParaRPr lang="fr-FR" sz="2000" b="1" dirty="0" smtClean="0"/>
          </a:p>
          <a:p>
            <a:pPr algn="just"/>
            <a:endParaRPr lang="fr-FR" sz="2000" b="1" dirty="0"/>
          </a:p>
          <a:p>
            <a:pPr algn="just"/>
            <a:endParaRPr lang="fr-F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9699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21904"/>
            <a:ext cx="7355160" cy="615281"/>
          </a:xfrm>
        </p:spPr>
        <p:txBody>
          <a:bodyPr/>
          <a:lstStyle/>
          <a:p>
            <a:r>
              <a:rPr lang="fr-FR" sz="2800" dirty="0" smtClean="0"/>
              <a:t>Project PARTNER (3/3)</a:t>
            </a:r>
            <a:endParaRPr lang="fr-FR" sz="2800" dirty="0"/>
          </a:p>
        </p:txBody>
      </p:sp>
      <p:sp>
        <p:nvSpPr>
          <p:cNvPr id="8" name="Rectangle 7"/>
          <p:cNvSpPr/>
          <p:nvPr/>
        </p:nvSpPr>
        <p:spPr>
          <a:xfrm>
            <a:off x="734409" y="1844824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2000" b="1" dirty="0" smtClean="0"/>
          </a:p>
          <a:p>
            <a:pPr algn="just"/>
            <a:endParaRPr lang="fr-FR" sz="20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261185" y="836712"/>
            <a:ext cx="8703303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2000" b="1" dirty="0">
              <a:solidFill>
                <a:srgbClr val="FF0000"/>
              </a:solidFill>
            </a:endParaRPr>
          </a:p>
          <a:p>
            <a:pPr algn="just"/>
            <a:r>
              <a:rPr lang="fr-FR" sz="2000" b="1" dirty="0" smtClean="0">
                <a:solidFill>
                  <a:srgbClr val="FF0000"/>
                </a:solidFill>
              </a:rPr>
              <a:t>Appraisal schedule</a:t>
            </a:r>
          </a:p>
          <a:p>
            <a:pPr algn="just"/>
            <a:endParaRPr lang="fr-FR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Concept note to ACE Impact PSC : July 2019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AFD </a:t>
            </a:r>
            <a:r>
              <a:rPr lang="fr-FR" sz="1600" dirty="0"/>
              <a:t>Board approval: December 4th </a:t>
            </a:r>
            <a:r>
              <a:rPr lang="fr-FR" sz="1600" dirty="0" smtClean="0"/>
              <a:t>2019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600" dirty="0"/>
              <a:t>Signature of Financing agreement with IRD: February 4th </a:t>
            </a:r>
            <a:r>
              <a:rPr lang="fr-FR" sz="1600" dirty="0" smtClean="0"/>
              <a:t>2020</a:t>
            </a:r>
          </a:p>
          <a:p>
            <a:pPr algn="just"/>
            <a:endParaRPr lang="fr-FR" sz="1600" dirty="0" smtClean="0"/>
          </a:p>
          <a:p>
            <a:pPr algn="just"/>
            <a:endParaRPr lang="fr-FR" sz="1600" dirty="0"/>
          </a:p>
          <a:p>
            <a:pPr algn="just"/>
            <a:r>
              <a:rPr lang="fr-FR" sz="2000" b="1" dirty="0">
                <a:solidFill>
                  <a:srgbClr val="FF0000"/>
                </a:solidFill>
              </a:rPr>
              <a:t>Next </a:t>
            </a:r>
            <a:r>
              <a:rPr lang="fr-FR" sz="2000" b="1" dirty="0" smtClean="0">
                <a:solidFill>
                  <a:srgbClr val="FF0000"/>
                </a:solidFill>
              </a:rPr>
              <a:t>steps</a:t>
            </a:r>
          </a:p>
          <a:p>
            <a:pPr algn="just"/>
            <a:endParaRPr lang="fr-FR" sz="2000" b="1" dirty="0">
              <a:solidFill>
                <a:srgbClr val="FF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Implementation Plan for each Network: </a:t>
            </a:r>
            <a:r>
              <a:rPr lang="fr-FR" sz="1600" i="1" dirty="0" smtClean="0"/>
              <a:t>bootcamp</a:t>
            </a:r>
            <a:r>
              <a:rPr lang="fr-FR" sz="1600" dirty="0" smtClean="0"/>
              <a:t> scheduled before July 2020;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Recruitment of coordinators for Networks;</a:t>
            </a:r>
            <a:endParaRPr lang="fr-FR" sz="1600" dirty="0"/>
          </a:p>
          <a:p>
            <a:pPr algn="just"/>
            <a:endParaRPr lang="fr-FR" sz="800" b="1" dirty="0">
              <a:solidFill>
                <a:srgbClr val="FF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2000" dirty="0"/>
          </a:p>
          <a:p>
            <a:pPr algn="just"/>
            <a:endParaRPr lang="fr-FR" sz="2000" b="1" dirty="0" smtClean="0"/>
          </a:p>
          <a:p>
            <a:pPr algn="just"/>
            <a:endParaRPr lang="fr-FR" sz="2000" b="1" dirty="0"/>
          </a:p>
          <a:p>
            <a:pPr algn="just"/>
            <a:endParaRPr lang="fr-F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73358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AFD 1">
      <a:dk1>
        <a:srgbClr val="250E62"/>
      </a:dk1>
      <a:lt1>
        <a:sysClr val="window" lastClr="FFFFFF"/>
      </a:lt1>
      <a:dk2>
        <a:srgbClr val="250E62"/>
      </a:dk2>
      <a:lt2>
        <a:srgbClr val="FFFFFF"/>
      </a:lt2>
      <a:accent1>
        <a:srgbClr val="2F117D"/>
      </a:accent1>
      <a:accent2>
        <a:srgbClr val="DA291C"/>
      </a:accent2>
      <a:accent3>
        <a:srgbClr val="4D3AAC"/>
      </a:accent3>
      <a:accent4>
        <a:srgbClr val="626ED5"/>
      </a:accent4>
      <a:accent5>
        <a:srgbClr val="E6433C"/>
      </a:accent5>
      <a:accent6>
        <a:srgbClr val="F86D66"/>
      </a:accent6>
      <a:hlink>
        <a:srgbClr val="0000FF"/>
      </a:hlink>
      <a:folHlink>
        <a:srgbClr val="18A6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10590</TotalTime>
  <Words>645</Words>
  <Application>Microsoft Office PowerPoint</Application>
  <PresentationFormat>Affichage à l'écran (4:3)</PresentationFormat>
  <Paragraphs>152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Courier New</vt:lpstr>
      <vt:lpstr>1_Office Theme</vt:lpstr>
      <vt:lpstr>Workshop ACE Impact ABUJA – 24-28 février 2020</vt:lpstr>
      <vt:lpstr>Financement AFD – AFD Co-Financing</vt:lpstr>
      <vt:lpstr>Projet PARTNER (1/3)</vt:lpstr>
      <vt:lpstr>Projet PARTNER (2/3)</vt:lpstr>
      <vt:lpstr>Projet PARTNER (3/3)</vt:lpstr>
      <vt:lpstr>Project PARTNER (1/3)</vt:lpstr>
      <vt:lpstr>Project PARTNER (2/3)</vt:lpstr>
      <vt:lpstr>Project PARTNER (3/3)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Mihalchev</dc:creator>
  <cp:lastModifiedBy>DELPECH Quentin</cp:lastModifiedBy>
  <cp:revision>572</cp:revision>
  <dcterms:created xsi:type="dcterms:W3CDTF">2014-04-03T18:35:05Z</dcterms:created>
  <dcterms:modified xsi:type="dcterms:W3CDTF">2020-02-25T08:54:20Z</dcterms:modified>
</cp:coreProperties>
</file>