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  <p:sldMasterId id="2147483743" r:id="rId2"/>
  </p:sldMasterIdLst>
  <p:notesMasterIdLst>
    <p:notesMasterId r:id="rId20"/>
  </p:notesMasterIdLst>
  <p:sldIdLst>
    <p:sldId id="299" r:id="rId3"/>
    <p:sldId id="341" r:id="rId4"/>
    <p:sldId id="340" r:id="rId5"/>
    <p:sldId id="286" r:id="rId6"/>
    <p:sldId id="338" r:id="rId7"/>
    <p:sldId id="308" r:id="rId8"/>
    <p:sldId id="1828" r:id="rId9"/>
    <p:sldId id="1833" r:id="rId10"/>
    <p:sldId id="1834" r:id="rId11"/>
    <p:sldId id="1835" r:id="rId12"/>
    <p:sldId id="1836" r:id="rId13"/>
    <p:sldId id="1844" r:id="rId14"/>
    <p:sldId id="1842" r:id="rId15"/>
    <p:sldId id="1838" r:id="rId16"/>
    <p:sldId id="1840" r:id="rId17"/>
    <p:sldId id="1841" r:id="rId18"/>
    <p:sldId id="1843" r:id="rId19"/>
  </p:sldIdLst>
  <p:sldSz cx="9144000" cy="5143500" type="screen16x9"/>
  <p:notesSz cx="6858000" cy="9144000"/>
  <p:custDataLst>
    <p:tags r:id="rId21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BFB26DA-CB25-5C46-B2D1-0DC4DCF5209F}">
          <p14:sldIdLst>
            <p14:sldId id="299"/>
            <p14:sldId id="341"/>
          </p14:sldIdLst>
        </p14:section>
        <p14:section name="Recap of previous presentation" id="{53EB9D94-2220-0544-B2D1-FB2DF824D6CA}">
          <p14:sldIdLst>
            <p14:sldId id="340"/>
            <p14:sldId id="286"/>
            <p14:sldId id="338"/>
            <p14:sldId id="308"/>
            <p14:sldId id="1828"/>
          </p14:sldIdLst>
        </p14:section>
        <p14:section name="On Excellence" id="{F12EE533-77E1-984C-8A20-067839B46A32}">
          <p14:sldIdLst>
            <p14:sldId id="1833"/>
            <p14:sldId id="1834"/>
            <p14:sldId id="1835"/>
            <p14:sldId id="1836"/>
            <p14:sldId id="1844"/>
          </p14:sldIdLst>
        </p14:section>
        <p14:section name="Benefits of DigEdu" id="{9FC4B578-B565-E044-B575-6E415BD47F26}">
          <p14:sldIdLst>
            <p14:sldId id="1842"/>
          </p14:sldIdLst>
        </p14:section>
        <p14:section name="Do's and Don't's" id="{D9EAFFC3-FD00-404A-994B-8A4EE9D7664B}">
          <p14:sldIdLst>
            <p14:sldId id="1838"/>
            <p14:sldId id="1840"/>
            <p14:sldId id="1841"/>
            <p14:sldId id="18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7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412"/>
    <a:srgbClr val="202022"/>
    <a:srgbClr val="CB0012"/>
    <a:srgbClr val="262626"/>
    <a:srgbClr val="B7B7B7"/>
    <a:srgbClr val="17375E"/>
    <a:srgbClr val="FFFFFF"/>
    <a:srgbClr val="005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8"/>
    <p:restoredTop sz="88535"/>
  </p:normalViewPr>
  <p:slideViewPr>
    <p:cSldViewPr snapToGrid="0" snapToObjects="1">
      <p:cViewPr varScale="1">
        <p:scale>
          <a:sx n="46" d="100"/>
          <a:sy n="46" d="100"/>
        </p:scale>
        <p:origin x="36" y="492"/>
      </p:cViewPr>
      <p:guideLst>
        <p:guide orient="horz" pos="1620"/>
        <p:guide pos="7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3" d="100"/>
        <a:sy n="11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1B23D-8205-5047-86C9-84C9A9E2BE6A}" type="datetimeFigureOut">
              <a:rPr lang="fr-FR" smtClean="0"/>
              <a:t>02/10/2019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5100C-C33F-D24F-907D-4824B84578E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610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Outline</a:t>
            </a:r>
            <a:r>
              <a:rPr lang="fr-CH" dirty="0"/>
              <a:t>:</a:t>
            </a:r>
          </a:p>
          <a:p>
            <a:endParaRPr lang="fr-CH" dirty="0"/>
          </a:p>
          <a:p>
            <a:r>
              <a:rPr lang="fr-CH" dirty="0"/>
              <a:t>WHAT WE TEACH: Education for the digital </a:t>
            </a:r>
            <a:r>
              <a:rPr lang="fr-CH" dirty="0" err="1"/>
              <a:t>revolution</a:t>
            </a:r>
            <a:endParaRPr lang="fr-CH" dirty="0"/>
          </a:p>
          <a:p>
            <a:r>
              <a:rPr lang="fr-CH" dirty="0"/>
              <a:t>HOW WE TEACH; Education </a:t>
            </a:r>
            <a:r>
              <a:rPr lang="fr-CH" dirty="0" err="1"/>
              <a:t>with</a:t>
            </a:r>
            <a:r>
              <a:rPr lang="fr-CH" dirty="0"/>
              <a:t> digital </a:t>
            </a:r>
            <a:r>
              <a:rPr lang="fr-CH" dirty="0" err="1"/>
              <a:t>tools</a:t>
            </a:r>
            <a:r>
              <a:rPr lang="fr-CH" dirty="0"/>
              <a:t>, </a:t>
            </a:r>
            <a:r>
              <a:rPr lang="fr-CH" dirty="0" err="1"/>
              <a:t>education</a:t>
            </a:r>
            <a:r>
              <a:rPr lang="fr-CH" dirty="0"/>
              <a:t> in </a:t>
            </a:r>
            <a:r>
              <a:rPr lang="fr-CH" dirty="0" err="1"/>
              <a:t>context</a:t>
            </a:r>
            <a:r>
              <a:rPr lang="fr-CH" dirty="0"/>
              <a:t> via </a:t>
            </a:r>
            <a:r>
              <a:rPr lang="fr-CH" dirty="0" err="1"/>
              <a:t>projects</a:t>
            </a:r>
            <a:endParaRPr lang="fr-CH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5100C-C33F-D24F-907D-4824B84578ED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94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5100C-C33F-D24F-907D-4824B84578E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764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5100C-C33F-D24F-907D-4824B84578E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359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5100C-C33F-D24F-907D-4824B84578E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781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Monitoring and Evaluation of teaching should be standard practice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5100C-C33F-D24F-907D-4824B84578E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482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5100C-C33F-D24F-907D-4824B84578E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032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5100C-C33F-D24F-907D-4824B84578ED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04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5100C-C33F-D24F-907D-4824B84578E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552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already</a:t>
            </a:r>
            <a:r>
              <a:rPr lang="fr-CH" dirty="0"/>
              <a:t> know the future of the </a:t>
            </a:r>
            <a:r>
              <a:rPr lang="fr-CH" dirty="0" err="1"/>
              <a:t>classrooom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not the model on the </a:t>
            </a:r>
            <a:r>
              <a:rPr lang="fr-CH" dirty="0" err="1"/>
              <a:t>left</a:t>
            </a:r>
            <a:r>
              <a:rPr lang="fr-CH" dirty="0"/>
              <a:t>.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should</a:t>
            </a:r>
            <a:r>
              <a:rPr lang="fr-CH" dirty="0"/>
              <a:t> </a:t>
            </a:r>
            <a:r>
              <a:rPr lang="fr-CH" dirty="0" err="1"/>
              <a:t>really</a:t>
            </a:r>
            <a:r>
              <a:rPr lang="fr-CH" dirty="0"/>
              <a:t> </a:t>
            </a:r>
            <a:r>
              <a:rPr lang="fr-CH" dirty="0" err="1"/>
              <a:t>start</a:t>
            </a:r>
            <a:r>
              <a:rPr lang="fr-CH" dirty="0"/>
              <a:t> </a:t>
            </a:r>
            <a:r>
              <a:rPr lang="fr-CH" dirty="0" err="1"/>
              <a:t>aiming</a:t>
            </a:r>
            <a:r>
              <a:rPr lang="fr-CH" dirty="0"/>
              <a:t> at </a:t>
            </a:r>
            <a:r>
              <a:rPr lang="fr-CH" dirty="0" err="1"/>
              <a:t>sustainable</a:t>
            </a:r>
            <a:r>
              <a:rPr lang="fr-CH" dirty="0"/>
              <a:t> </a:t>
            </a:r>
            <a:r>
              <a:rPr lang="fr-CH" dirty="0" err="1"/>
              <a:t>learning</a:t>
            </a:r>
            <a:r>
              <a:rPr lang="fr-CH" dirty="0"/>
              <a:t> infrastructures. For </a:t>
            </a:r>
            <a:r>
              <a:rPr lang="fr-CH" dirty="0" err="1"/>
              <a:t>that</a:t>
            </a:r>
            <a:r>
              <a:rPr lang="fr-CH" dirty="0"/>
              <a:t> </a:t>
            </a:r>
            <a:r>
              <a:rPr lang="fr-CH" dirty="0" err="1"/>
              <a:t>we</a:t>
            </a:r>
            <a:r>
              <a:rPr lang="fr-CH" dirty="0"/>
              <a:t> must </a:t>
            </a:r>
            <a:r>
              <a:rPr lang="fr-CH" dirty="0" err="1"/>
              <a:t>invent</a:t>
            </a:r>
            <a:r>
              <a:rPr lang="fr-CH" dirty="0"/>
              <a:t> the campus of the future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5100C-C33F-D24F-907D-4824B84578E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4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Ex-cathedra teaching of STEM is of little use. Hands-on practice and active learning are the way to go.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552F6-AB5E-3940-A7A9-1CB032956C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33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Laboratory on systems control at EPFL. Students from Yaoundé were able to follow the MOOC and conduct the remote labs online.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BE14840-587C-1D4D-96E8-154FE96D3142}" type="slidenum">
              <a:rPr lang="fr-FR" sz="1200">
                <a:latin typeface="Calibri" charset="0"/>
                <a:cs typeface="Arial" charset="0"/>
              </a:rPr>
              <a:pPr/>
              <a:t>6</a:t>
            </a:fld>
            <a:endParaRPr lang="fr-FR" sz="1200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95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outcomes can be achieved through e-learning, via a combination of online community activities and computer-supported independent study activities</a:t>
            </a:r>
          </a:p>
          <a:p>
            <a:endParaRPr lang="en-US" dirty="0"/>
          </a:p>
          <a:p>
            <a:r>
              <a:rPr lang="en-US" dirty="0"/>
              <a:t>A revolution is happening and teachers need to be trained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5100C-C33F-D24F-907D-4824B84578E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367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 of MOOCs for Africa: We had to train the Profs on how to best use the MOOCs within their own teachings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dirty="0">
                <a:cs typeface="Arial"/>
              </a:rPr>
              <a:t>What are the expected outcomes of excellent educational programs? Define student skills and competencies 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5100C-C33F-D24F-907D-4824B84578E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185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5100C-C33F-D24F-907D-4824B84578E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739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5100C-C33F-D24F-907D-4824B84578E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901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iapora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132D04-DB0F-4616-976E-401F62A29C48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Présentation EPFL - Public  |  2017</a:t>
            </a:r>
          </a:p>
        </p:txBody>
      </p:sp>
      <p:sp>
        <p:nvSpPr>
          <p:cNvPr id="5" name="Titre 1"/>
          <p:cNvSpPr txBox="1">
            <a:spLocks/>
          </p:cNvSpPr>
          <p:nvPr userDrawn="1"/>
        </p:nvSpPr>
        <p:spPr bwMode="auto">
          <a:xfrm>
            <a:off x="1335726" y="376921"/>
            <a:ext cx="6605463" cy="52322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ts val="1200"/>
              </a:spcAft>
              <a:defRPr sz="2600" b="0" i="0" kern="1200" spc="100" baseline="0">
                <a:solidFill>
                  <a:schemeClr val="tx1"/>
                </a:solidFill>
                <a:latin typeface="Impact"/>
                <a:ea typeface="ＭＳ Ｐゴシック" charset="0"/>
                <a:cs typeface="Impact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4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ＭＳ Ｐゴシック" charset="0"/>
                <a:cs typeface="AlphaHeadlinePro-Bold"/>
              </a:rPr>
              <a:t>Ecole polytechnique fédérale de Lausanne</a:t>
            </a:r>
            <a:endParaRPr kumimoji="0" lang="fr-FR" sz="2800" b="0" i="0" u="none" strike="noStrike" kern="1200" cap="none" spc="4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lphaHeadlinePro-Bold"/>
              <a:ea typeface="ＭＳ Ｐゴシック" charset="0"/>
              <a:cs typeface="AlphaHeadlinePro-Bold"/>
            </a:endParaRPr>
          </a:p>
        </p:txBody>
      </p:sp>
      <p:pic>
        <p:nvPicPr>
          <p:cNvPr id="6" name="image2.png" descr="Logo_EPF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39" y="481644"/>
            <a:ext cx="1050492" cy="50423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335726" y="906546"/>
            <a:ext cx="6082871" cy="477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Titre de </a:t>
            </a:r>
            <a:r>
              <a:rPr lang="fr-FR"/>
              <a:t>la conférence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2" hasCustomPrompt="1"/>
          </p:nvPr>
        </p:nvSpPr>
        <p:spPr>
          <a:xfrm>
            <a:off x="1335726" y="1240898"/>
            <a:ext cx="6082871" cy="477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Nom </a:t>
            </a:r>
            <a:r>
              <a:rPr lang="fr-FR"/>
              <a:t>du présentateur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337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vide - Gris foncé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Présentation EPFL - Public  |  2017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1DA64F-6193-4C73-B0A3-E892119DB7E1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35008" y="139265"/>
            <a:ext cx="8682637" cy="454025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34003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avec titre - Noi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2.png" descr="Logo_EPF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83" y="4648517"/>
            <a:ext cx="839165" cy="402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Présentation EPFL - Public  |  2017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1DA64F-6193-4C73-B0A3-E892119DB7E1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235008" y="139265"/>
            <a:ext cx="8682637" cy="454025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35008" y="827963"/>
            <a:ext cx="8682638" cy="3727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69580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vide - Noi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Présentation EPFL - Public  |  2017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1DA64F-6193-4C73-B0A3-E892119DB7E1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35008" y="139265"/>
            <a:ext cx="8682637" cy="454025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106254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rci fin de présentation"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png" descr="Logo_EPF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83" y="4648517"/>
            <a:ext cx="839165" cy="402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Présentation EPFL - Public  |  2017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1DA64F-6193-4C73-B0A3-E892119DB7E1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13" name="ZoneTexte 12"/>
          <p:cNvSpPr txBox="1"/>
          <p:nvPr userDrawn="1"/>
        </p:nvSpPr>
        <p:spPr>
          <a:xfrm>
            <a:off x="1186534" y="1495065"/>
            <a:ext cx="678055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FFFF"/>
                </a:solidFill>
                <a:latin typeface="Arial"/>
                <a:cs typeface="Arial"/>
              </a:rPr>
              <a:t>Merci de</a:t>
            </a:r>
            <a:r>
              <a:rPr lang="fr-FR" sz="3600" b="1" baseline="0" dirty="0">
                <a:solidFill>
                  <a:srgbClr val="FFFFFF"/>
                </a:solidFill>
                <a:latin typeface="Arial"/>
                <a:cs typeface="Arial"/>
              </a:rPr>
              <a:t> votre attention</a:t>
            </a:r>
            <a:endParaRPr lang="fr-FR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734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avec titre -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64E4D0-E83B-6C40-BC71-C5AB62221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36" y="4556024"/>
            <a:ext cx="1142683" cy="494538"/>
          </a:xfrm>
          <a:prstGeom prst="rect">
            <a:avLst/>
          </a:prstGeom>
        </p:spPr>
      </p:pic>
      <p:sp>
        <p:nvSpPr>
          <p:cNvPr id="2" name="Shape 13"/>
          <p:cNvSpPr>
            <a:spLocks noGrp="1"/>
          </p:cNvSpPr>
          <p:nvPr>
            <p:ph type="title"/>
          </p:nvPr>
        </p:nvSpPr>
        <p:spPr>
          <a:xfrm>
            <a:off x="199936" y="147055"/>
            <a:ext cx="8737768" cy="4677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>
            <a:normAutofit/>
          </a:bodyPr>
          <a:lstStyle>
            <a:lvl1pPr algn="l">
              <a:spcBef>
                <a:spcPts val="1200"/>
              </a:spcBef>
              <a:defRPr sz="2400" spc="50"/>
            </a:lvl1pPr>
          </a:lstStyle>
          <a:p>
            <a:r>
              <a:rPr lang="fr-CH"/>
              <a:t>Cliquez et modifiez le titre</a:t>
            </a:r>
            <a:endParaRPr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2D04-DB0F-4616-976E-401F62A29C48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45086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5">
          <p15:clr>
            <a:srgbClr val="FBAE40"/>
          </p15:clr>
        </p15:guide>
        <p15:guide id="2" pos="557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vide -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CH">
                <a:solidFill>
                  <a:srgbClr val="FFFFFF">
                    <a:tint val="75000"/>
                  </a:srgbClr>
                </a:solidFill>
              </a:rPr>
              <a:t>EPFL Presentation  |  2018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1DA64F-6193-4C73-B0A3-E892119DB7E1}" type="slidenum">
              <a:rPr lang="fr-CH" smtClean="0">
                <a:solidFill>
                  <a:srgbClr val="FFFFFF"/>
                </a:solidFill>
              </a:rPr>
              <a:pPr/>
              <a:t>‹#›</a:t>
            </a:fld>
            <a:endParaRPr lang="fr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17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6350" y="663575"/>
            <a:ext cx="9159875" cy="96838"/>
          </a:xfrm>
          <a:prstGeom prst="rect">
            <a:avLst/>
          </a:prstGeom>
          <a:pattFill prst="ltUpDiag">
            <a:fgClr>
              <a:srgbClr val="000000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399796" y="136806"/>
            <a:ext cx="8229600" cy="623608"/>
          </a:xfrm>
          <a:prstGeom prst="rect">
            <a:avLst/>
          </a:prstGeom>
        </p:spPr>
        <p:txBody>
          <a:bodyPr/>
          <a:lstStyle>
            <a:lvl1pPr>
              <a:spcAft>
                <a:spcPts val="900"/>
              </a:spcAft>
              <a:defRPr sz="1950" b="0" i="0" spc="75" baseline="0">
                <a:latin typeface="Impact"/>
                <a:cs typeface="Impact"/>
              </a:defRPr>
            </a:lvl1pPr>
          </a:lstStyle>
          <a:p>
            <a:r>
              <a:rPr lang="fr-CH" dirty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0971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6350" y="663575"/>
            <a:ext cx="9159875" cy="96838"/>
          </a:xfrm>
          <a:prstGeom prst="rect">
            <a:avLst/>
          </a:prstGeom>
          <a:pattFill prst="ltUpDiag">
            <a:fgClr>
              <a:srgbClr val="000000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99796" y="136806"/>
            <a:ext cx="8229600" cy="623608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defRPr sz="2600" b="0" i="0" spc="100" baseline="0">
                <a:latin typeface="Impact"/>
                <a:cs typeface="Impact"/>
              </a:defRPr>
            </a:lvl1pPr>
          </a:lstStyle>
          <a:p>
            <a:r>
              <a:rPr lang="fr-CH" dirty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300845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vide -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2D04-DB0F-4616-976E-401F62A29C48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4" name="Shape 13"/>
          <p:cNvSpPr>
            <a:spLocks noGrp="1"/>
          </p:cNvSpPr>
          <p:nvPr>
            <p:ph type="title"/>
          </p:nvPr>
        </p:nvSpPr>
        <p:spPr>
          <a:xfrm>
            <a:off x="199936" y="147055"/>
            <a:ext cx="8737768" cy="46770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>
            <a:normAutofit/>
          </a:bodyPr>
          <a:lstStyle>
            <a:lvl1pPr algn="l">
              <a:spcBef>
                <a:spcPts val="1200"/>
              </a:spcBef>
              <a:defRPr sz="2400" spc="50"/>
            </a:lvl1pPr>
          </a:lstStyle>
          <a:p>
            <a:r>
              <a:rPr lang="fr-CH" dirty="0"/>
              <a:t>Cliquez et modifiez le titre</a:t>
            </a:r>
            <a:endParaRPr dirty="0"/>
          </a:p>
        </p:txBody>
      </p:sp>
      <p:pic>
        <p:nvPicPr>
          <p:cNvPr id="5" name="image1.png" descr="Logo EPFL noi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83" y="4648517"/>
            <a:ext cx="839165" cy="40204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23292" y="4914000"/>
            <a:ext cx="7200000" cy="216000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r"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8A22F-A739-534F-BADF-35713B63E3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36" y="4556024"/>
            <a:ext cx="1142683" cy="4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99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vide -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2D04-DB0F-4616-976E-401F62A29C48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23292" y="4914000"/>
            <a:ext cx="7200000" cy="216000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r"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D5C0E4-C6A2-6243-A0D2-705A4200B4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36" y="4556024"/>
            <a:ext cx="1142683" cy="4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5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avec titre - 2 col_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2D04-DB0F-4616-976E-401F62A29C48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Présentation EPFL - Public  |  2017</a:t>
            </a:r>
          </a:p>
        </p:txBody>
      </p:sp>
      <p:pic>
        <p:nvPicPr>
          <p:cNvPr id="3" name="image1.png" descr="Logo EPFL noi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83" y="4648517"/>
            <a:ext cx="839165" cy="40204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35008" y="139265"/>
            <a:ext cx="8682637" cy="45402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sz="half" idx="12"/>
          </p:nvPr>
        </p:nvSpPr>
        <p:spPr>
          <a:xfrm>
            <a:off x="235007" y="827963"/>
            <a:ext cx="4140440" cy="3262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2"/>
          </p:nvPr>
        </p:nvSpPr>
        <p:spPr>
          <a:xfrm>
            <a:off x="4777099" y="827963"/>
            <a:ext cx="4140546" cy="3262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06412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5">
          <p15:clr>
            <a:srgbClr val="FBAE40"/>
          </p15:clr>
        </p15:guide>
        <p15:guide id="2" pos="557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vide -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2D04-DB0F-4616-976E-401F62A29C48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23292" y="4914000"/>
            <a:ext cx="7200000" cy="216000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r"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/>
              <a:t>EPFL – VPE  – JSP  | 14 Sept. 2017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50597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avec titre - Gris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3"/>
          <p:cNvSpPr>
            <a:spLocks noGrp="1"/>
          </p:cNvSpPr>
          <p:nvPr>
            <p:ph type="title"/>
          </p:nvPr>
        </p:nvSpPr>
        <p:spPr>
          <a:xfrm>
            <a:off x="199936" y="147055"/>
            <a:ext cx="8737768" cy="46770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>
            <a:normAutofit/>
          </a:bodyPr>
          <a:lstStyle>
            <a:lvl1pPr algn="l">
              <a:spcBef>
                <a:spcPts val="1200"/>
              </a:spcBef>
              <a:defRPr sz="2400" spc="50"/>
            </a:lvl1pPr>
          </a:lstStyle>
          <a:p>
            <a:r>
              <a:rPr lang="fr-CH" dirty="0"/>
              <a:t>Cliquez et modifiez le titre</a:t>
            </a:r>
            <a:endParaRPr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2D04-DB0F-4616-976E-401F62A29C48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D856C-CD39-5946-9C34-85E74ECEE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36" y="4556024"/>
            <a:ext cx="1142683" cy="4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57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vide - Gris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2D04-DB0F-4616-976E-401F62A29C48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EPFL – VPE  – JSP  | 14 Sept. 2017</a:t>
            </a:r>
          </a:p>
        </p:txBody>
      </p:sp>
    </p:spTree>
    <p:extLst>
      <p:ext uri="{BB962C8B-B14F-4D97-AF65-F5344CB8AC3E}">
        <p14:creationId xmlns:p14="http://schemas.microsoft.com/office/powerpoint/2010/main" val="4137550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avec titre - Gris clair">
    <p:bg>
      <p:bgPr>
        <a:solidFill>
          <a:srgbClr val="B7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png" descr="Logo EPFL noi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83" y="4648517"/>
            <a:ext cx="839165" cy="4020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2D04-DB0F-4616-976E-401F62A29C48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Présentation EPFL - Public  |  2017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35008" y="139265"/>
            <a:ext cx="8682637" cy="45402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235008" y="827963"/>
            <a:ext cx="8682638" cy="3727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57030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vide - Gris clair">
    <p:bg>
      <p:bgPr>
        <a:solidFill>
          <a:srgbClr val="B7B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2D04-DB0F-4616-976E-401F62A29C48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Présentation EPFL - Public  |  2017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35008" y="139265"/>
            <a:ext cx="8682637" cy="45402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623210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plifier_Bleu"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png" descr="Logo_EPF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83" y="4648517"/>
            <a:ext cx="839165" cy="402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Présentation EPFL - Public  |  2017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1DA64F-6193-4C73-B0A3-E892119DB7E1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12" hasCustomPrompt="1"/>
          </p:nvPr>
        </p:nvSpPr>
        <p:spPr>
          <a:xfrm>
            <a:off x="1171310" y="1247239"/>
            <a:ext cx="6811000" cy="9495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Simplifier pour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1171310" y="2112289"/>
            <a:ext cx="6811000" cy="13068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amplifier</a:t>
            </a:r>
          </a:p>
        </p:txBody>
      </p:sp>
    </p:spTree>
    <p:extLst>
      <p:ext uri="{BB962C8B-B14F-4D97-AF65-F5344CB8AC3E}">
        <p14:creationId xmlns:p14="http://schemas.microsoft.com/office/powerpoint/2010/main" val="339123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plifier_Anthracite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png" descr="Logo_EPF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83" y="4648517"/>
            <a:ext cx="839165" cy="402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Présentation EPFL - Public  |  2017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1DA64F-6193-4C73-B0A3-E892119DB7E1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2" hasCustomPrompt="1"/>
          </p:nvPr>
        </p:nvSpPr>
        <p:spPr>
          <a:xfrm>
            <a:off x="1171310" y="1247239"/>
            <a:ext cx="6811000" cy="9495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6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Simplifier pour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1171310" y="2112289"/>
            <a:ext cx="6811000" cy="13068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amplifier</a:t>
            </a:r>
          </a:p>
        </p:txBody>
      </p:sp>
    </p:spTree>
    <p:extLst>
      <p:ext uri="{BB962C8B-B14F-4D97-AF65-F5344CB8AC3E}">
        <p14:creationId xmlns:p14="http://schemas.microsoft.com/office/powerpoint/2010/main" val="18126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avec titre - Bleu foncé"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CH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1DA64F-6193-4C73-B0A3-E892119DB7E1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35008" y="139265"/>
            <a:ext cx="8682637" cy="454025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235008" y="827963"/>
            <a:ext cx="8682638" cy="3727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50201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vide - Bleu foncé"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Présentation EPFL - Public  |  2017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1DA64F-6193-4C73-B0A3-E892119DB7E1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35008" y="139265"/>
            <a:ext cx="8682637" cy="454025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95017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avec titre - Gris foncé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2.png" descr="Logo_EPF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83" y="4648517"/>
            <a:ext cx="839165" cy="402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CH"/>
              <a:t>Présentation EPFL - Public  |  2017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1DA64F-6193-4C73-B0A3-E892119DB7E1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35008" y="139265"/>
            <a:ext cx="8682637" cy="454025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235008" y="827963"/>
            <a:ext cx="8682638" cy="3727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4169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29646" y="4914215"/>
            <a:ext cx="288000" cy="216000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r"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132D04-DB0F-4616-976E-401F62A29C48}" type="slidenum">
              <a:rPr lang="fr-CH" smtClean="0"/>
              <a:pPr/>
              <a:t>‹#›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23292" y="4914000"/>
            <a:ext cx="7200000" cy="216000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r"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/>
              <a:t>Présentation EPFL - Public  |  2017</a:t>
            </a:r>
          </a:p>
        </p:txBody>
      </p:sp>
    </p:spTree>
    <p:extLst>
      <p:ext uri="{BB962C8B-B14F-4D97-AF65-F5344CB8AC3E}">
        <p14:creationId xmlns:p14="http://schemas.microsoft.com/office/powerpoint/2010/main" val="215570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14" r:id="rId2"/>
    <p:sldLayoutId id="2147483686" r:id="rId3"/>
    <p:sldLayoutId id="2147483697" r:id="rId4"/>
    <p:sldLayoutId id="2147483695" r:id="rId5"/>
    <p:sldLayoutId id="2147483700" r:id="rId6"/>
    <p:sldLayoutId id="2147483699" r:id="rId7"/>
    <p:sldLayoutId id="2147483696" r:id="rId8"/>
    <p:sldLayoutId id="2147483693" r:id="rId9"/>
    <p:sldLayoutId id="2147483694" r:id="rId10"/>
    <p:sldLayoutId id="2147483691" r:id="rId11"/>
    <p:sldLayoutId id="2147483692" r:id="rId12"/>
    <p:sldLayoutId id="2147483715" r:id="rId13"/>
    <p:sldLayoutId id="2147483717" r:id="rId14"/>
    <p:sldLayoutId id="2147483776" r:id="rId15"/>
    <p:sldLayoutId id="2147483778" r:id="rId16"/>
    <p:sldLayoutId id="2147483780" r:id="rId1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5" userDrawn="1">
          <p15:clr>
            <a:srgbClr val="F26B43"/>
          </p15:clr>
        </p15:guide>
        <p15:guide id="2" pos="71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29646" y="4914215"/>
            <a:ext cx="288000" cy="216000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r"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132D04-DB0F-4616-976E-401F62A29C48}" type="slidenum">
              <a:rPr lang="fr-CH" smtClean="0"/>
              <a:pPr/>
              <a:t>‹#›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23292" y="4914000"/>
            <a:ext cx="7200000" cy="216000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r">
              <a:defRPr sz="7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/>
              <a:t>EPFL – VPE  – JSP  | 14 Sept. 2017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1184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5">
          <p15:clr>
            <a:srgbClr val="F26B43"/>
          </p15:clr>
        </p15:guide>
        <p15:guide id="2" pos="71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hyperlink" Target="file:///\\Users\noukakis\Documents\MOOCs\BAD%20and%20WB\WB%20ACE%20IMPACT\Presentation%20files\Atelier%20sur%20les%20microcontro&#770;leurs%20a&#768;%20l'ENSP%20de%20Yaounde&#769;,%20Cameroun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1"/>
          <p:cNvSpPr txBox="1">
            <a:spLocks/>
          </p:cNvSpPr>
          <p:nvPr/>
        </p:nvSpPr>
        <p:spPr bwMode="auto">
          <a:xfrm>
            <a:off x="696686" y="957276"/>
            <a:ext cx="8447314" cy="141413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ts val="1200"/>
              </a:spcAft>
              <a:defRPr sz="2600" b="0" i="0" kern="1200" spc="100" baseline="0">
                <a:solidFill>
                  <a:schemeClr val="tx1"/>
                </a:solidFill>
                <a:latin typeface="Impact"/>
                <a:ea typeface="ＭＳ Ｐゴシック" charset="0"/>
                <a:cs typeface="Impact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5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Digital Education :</a:t>
            </a:r>
          </a:p>
          <a:p>
            <a:pPr>
              <a:spcAft>
                <a:spcPts val="600"/>
              </a:spcAft>
              <a:defRPr/>
            </a:pPr>
            <a:r>
              <a:rPr lang="en-US" sz="5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The road to Excellence</a:t>
            </a:r>
          </a:p>
          <a:p>
            <a:pPr>
              <a:spcAft>
                <a:spcPts val="600"/>
              </a:spcAft>
              <a:defRPr/>
            </a:pPr>
            <a:endParaRPr lang="en-US" sz="4800" spc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/>
              <a:cs typeface="Arial"/>
            </a:endParaRPr>
          </a:p>
          <a:p>
            <a:pPr>
              <a:defRPr/>
            </a:pPr>
            <a:r>
              <a:rPr lang="en-US" sz="2400" spc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Dr</a:t>
            </a:r>
            <a:r>
              <a:rPr lang="en-US" sz="2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 Dimitrios Noukakis (Ecole </a:t>
            </a:r>
            <a:r>
              <a:rPr lang="en-US" sz="2400" spc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polytechnique</a:t>
            </a:r>
            <a:r>
              <a:rPr lang="en-US" sz="2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 </a:t>
            </a:r>
            <a:r>
              <a:rPr lang="en-US" sz="2400" spc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fédérale</a:t>
            </a:r>
            <a:r>
              <a:rPr lang="en-US" sz="2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 de Lausanne - EPFL)</a:t>
            </a:r>
          </a:p>
          <a:p>
            <a:pPr>
              <a:defRPr/>
            </a:pPr>
            <a:r>
              <a:rPr lang="en-US" sz="2400" spc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Dr</a:t>
            </a:r>
            <a:r>
              <a:rPr lang="en-US" sz="2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 </a:t>
            </a:r>
            <a:r>
              <a:rPr lang="en-US" sz="2400" spc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Abdourahmane</a:t>
            </a:r>
            <a:r>
              <a:rPr lang="en-US" sz="2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 </a:t>
            </a:r>
            <a:r>
              <a:rPr lang="en-US" sz="2400" spc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Mbengue</a:t>
            </a:r>
            <a:r>
              <a:rPr lang="en-US" sz="2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 (</a:t>
            </a:r>
            <a:r>
              <a:rPr lang="en-US" sz="2400" spc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Université</a:t>
            </a:r>
            <a:r>
              <a:rPr lang="en-US" sz="2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 </a:t>
            </a:r>
            <a:r>
              <a:rPr lang="en-US" sz="2400" spc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Virtuelle</a:t>
            </a:r>
            <a:r>
              <a:rPr lang="en-US" sz="2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 du </a:t>
            </a:r>
            <a:r>
              <a:rPr lang="en-US" sz="2400" spc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Sénégal</a:t>
            </a:r>
            <a:r>
              <a:rPr lang="en-US" sz="2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 - UVS)</a:t>
            </a:r>
          </a:p>
        </p:txBody>
      </p:sp>
    </p:spTree>
    <p:extLst>
      <p:ext uri="{BB962C8B-B14F-4D97-AF65-F5344CB8AC3E}">
        <p14:creationId xmlns:p14="http://schemas.microsoft.com/office/powerpoint/2010/main" val="1635330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1E6A-E37B-4C4C-9238-028D233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96" y="136806"/>
            <a:ext cx="8713032" cy="623608"/>
          </a:xfrm>
        </p:spPr>
        <p:txBody>
          <a:bodyPr/>
          <a:lstStyle/>
          <a:p>
            <a:pPr algn="l"/>
            <a:r>
              <a:rPr lang="en-US" dirty="0"/>
              <a:t>Excellence in (Higher) Education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C8E29-716A-7042-845E-A13D26F34AB0}"/>
              </a:ext>
            </a:extLst>
          </p:cNvPr>
          <p:cNvSpPr/>
          <p:nvPr/>
        </p:nvSpPr>
        <p:spPr>
          <a:xfrm>
            <a:off x="391889" y="1768473"/>
            <a:ext cx="8524748" cy="33009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  <a:buClr>
                <a:srgbClr val="C00000"/>
              </a:buClr>
            </a:pPr>
            <a:r>
              <a:rPr lang="en-US" sz="2400" dirty="0">
                <a:solidFill>
                  <a:srgbClr val="C00000"/>
                </a:solidFill>
              </a:rPr>
              <a:t>???</a:t>
            </a:r>
            <a:r>
              <a:rPr lang="en-US" sz="2400" dirty="0"/>
              <a:t> Is program accreditation enough to reach excellence </a:t>
            </a:r>
            <a:r>
              <a:rPr lang="en-US" sz="2400" dirty="0">
                <a:solidFill>
                  <a:srgbClr val="C00000"/>
                </a:solidFill>
              </a:rPr>
              <a:t>???</a:t>
            </a:r>
            <a:endParaRPr lang="en-US" dirty="0"/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Necessary but not sufficient. Too much focus on process and not enough on outcomes</a:t>
            </a: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Need QA systems committed to closely monitor over the long-term</a:t>
            </a:r>
          </a:p>
          <a:p>
            <a:pPr>
              <a:spcAft>
                <a:spcPts val="300"/>
              </a:spcAft>
              <a:buClr>
                <a:srgbClr val="C00000"/>
              </a:buClr>
            </a:pPr>
            <a:endParaRPr lang="en-US" sz="1200" dirty="0"/>
          </a:p>
          <a:p>
            <a:pPr>
              <a:spcAft>
                <a:spcPts val="300"/>
              </a:spcAft>
              <a:buClr>
                <a:srgbClr val="C00000"/>
              </a:buClr>
            </a:pPr>
            <a:r>
              <a:rPr lang="en-US" sz="2400" dirty="0">
                <a:solidFill>
                  <a:srgbClr val="C00000"/>
                </a:solidFill>
                <a:cs typeface="Arial"/>
              </a:rPr>
              <a:t>???</a:t>
            </a:r>
            <a:r>
              <a:rPr lang="en-US" sz="2400" dirty="0">
                <a:cs typeface="Arial"/>
              </a:rPr>
              <a:t> Appropriate benchmarking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? </a:t>
            </a:r>
            <a:r>
              <a:rPr lang="en-US" sz="2400" dirty="0">
                <a:cs typeface="Arial"/>
              </a:rPr>
              <a:t>Regional or Global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???</a:t>
            </a:r>
            <a:endParaRPr lang="en-US" sz="2400" dirty="0">
              <a:cs typeface="Arial"/>
            </a:endParaRP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cs typeface="Arial"/>
              </a:rPr>
              <a:t>Peer (regional) benchmarking AND Aspirational (Moon shooting) global benchmarking</a:t>
            </a:r>
          </a:p>
          <a:p>
            <a:pPr>
              <a:spcAft>
                <a:spcPts val="300"/>
              </a:spcAft>
              <a:buClr>
                <a:srgbClr val="C00000"/>
              </a:buClr>
            </a:pPr>
            <a:endParaRPr lang="en-US" sz="1200" dirty="0">
              <a:cs typeface="Arial"/>
            </a:endParaRPr>
          </a:p>
          <a:p>
            <a:pPr>
              <a:spcAft>
                <a:spcPts val="300"/>
              </a:spcAft>
              <a:buClr>
                <a:srgbClr val="C00000"/>
              </a:buClr>
            </a:pPr>
            <a:r>
              <a:rPr lang="en-US" sz="2400" dirty="0">
                <a:solidFill>
                  <a:srgbClr val="C00000"/>
                </a:solidFill>
                <a:cs typeface="Arial"/>
              </a:rPr>
              <a:t>???</a:t>
            </a:r>
            <a:r>
              <a:rPr lang="en-US" sz="2400" dirty="0">
                <a:cs typeface="Arial"/>
              </a:rPr>
              <a:t> Quality Assurance in line with excellence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? </a:t>
            </a:r>
            <a:r>
              <a:rPr lang="en-US" sz="2400" dirty="0">
                <a:cs typeface="Arial"/>
              </a:rPr>
              <a:t>Where to focus on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???</a:t>
            </a:r>
            <a:endParaRPr lang="en-US" dirty="0">
              <a:cs typeface="Arial"/>
            </a:endParaRP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cs typeface="Arial"/>
              </a:rPr>
              <a:t>Teaching environment (class and labs) + pedagogy tools of quality; Students’ evaluations</a:t>
            </a: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cs typeface="Arial"/>
              </a:rPr>
              <a:t>Self-assessment; External evaluation; Feedback from industry, employers and society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A5F788-7247-1B4F-9824-085AA3654BE2}"/>
              </a:ext>
            </a:extLst>
          </p:cNvPr>
          <p:cNvSpPr/>
          <p:nvPr/>
        </p:nvSpPr>
        <p:spPr>
          <a:xfrm>
            <a:off x="391889" y="1109273"/>
            <a:ext cx="6519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Quality standards in (Higher) Education</a:t>
            </a:r>
          </a:p>
        </p:txBody>
      </p:sp>
    </p:spTree>
    <p:extLst>
      <p:ext uri="{BB962C8B-B14F-4D97-AF65-F5344CB8AC3E}">
        <p14:creationId xmlns:p14="http://schemas.microsoft.com/office/powerpoint/2010/main" val="651960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1E6A-E37B-4C4C-9238-028D233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96" y="136806"/>
            <a:ext cx="8713032" cy="623608"/>
          </a:xfrm>
        </p:spPr>
        <p:txBody>
          <a:bodyPr/>
          <a:lstStyle/>
          <a:p>
            <a:pPr algn="l"/>
            <a:r>
              <a:rPr lang="en-US" dirty="0"/>
              <a:t>Excellence in (Higher) Education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C8E29-716A-7042-845E-A13D26F34AB0}"/>
              </a:ext>
            </a:extLst>
          </p:cNvPr>
          <p:cNvSpPr/>
          <p:nvPr/>
        </p:nvSpPr>
        <p:spPr>
          <a:xfrm>
            <a:off x="391889" y="1168840"/>
            <a:ext cx="8524748" cy="33162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  <a:buClr>
                <a:srgbClr val="C00000"/>
              </a:buClr>
            </a:pPr>
            <a:r>
              <a:rPr lang="en-US" sz="2400" dirty="0">
                <a:solidFill>
                  <a:srgbClr val="C00000"/>
                </a:solidFill>
              </a:rPr>
              <a:t>???	</a:t>
            </a:r>
            <a:r>
              <a:rPr lang="en-US" sz="2400" dirty="0"/>
              <a:t>Can African universities offer excellent education without going 	 	Digital </a:t>
            </a:r>
            <a:r>
              <a:rPr lang="en-US" sz="2400" dirty="0">
                <a:solidFill>
                  <a:srgbClr val="C00000"/>
                </a:solidFill>
              </a:rPr>
              <a:t>???</a:t>
            </a: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Not really. Digital alone will not make the difference but needs to be part of the implementation plan. A hybrid approach is often a good option.</a:t>
            </a:r>
          </a:p>
          <a:p>
            <a:pPr>
              <a:spcAft>
                <a:spcPts val="300"/>
              </a:spcAft>
              <a:buClr>
                <a:srgbClr val="C00000"/>
              </a:buClr>
            </a:pPr>
            <a:endParaRPr lang="en-US" sz="1200" dirty="0"/>
          </a:p>
          <a:p>
            <a:pPr>
              <a:spcAft>
                <a:spcPts val="300"/>
              </a:spcAft>
              <a:buClr>
                <a:srgbClr val="C00000"/>
              </a:buClr>
            </a:pPr>
            <a:r>
              <a:rPr lang="en-US" sz="2400" dirty="0">
                <a:solidFill>
                  <a:srgbClr val="C00000"/>
                </a:solidFill>
                <a:cs typeface="Arial"/>
              </a:rPr>
              <a:t>???</a:t>
            </a:r>
            <a:r>
              <a:rPr lang="en-US" sz="2400" dirty="0">
                <a:cs typeface="Arial"/>
              </a:rPr>
              <a:t> What are the options/alternatives to </a:t>
            </a:r>
            <a:r>
              <a:rPr lang="en-US" sz="2400" dirty="0" err="1">
                <a:cs typeface="Arial"/>
              </a:rPr>
              <a:t>Leapfroging</a:t>
            </a:r>
            <a:r>
              <a:rPr lang="en-US" sz="2400" dirty="0">
                <a:cs typeface="Arial"/>
              </a:rPr>
              <a:t>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???</a:t>
            </a:r>
            <a:endParaRPr lang="en-US" dirty="0"/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Conduct cutting-edge research and link it to the educational project</a:t>
            </a: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Involve the students in the planning and implementation of education</a:t>
            </a: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Relate educational programs to local relevance</a:t>
            </a:r>
          </a:p>
          <a:p>
            <a:pPr marL="800100" lvl="1" indent="-342900">
              <a:spcAft>
                <a:spcPts val="30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/>
              <a:t>Focus on Skills acquisition, Problem solving, Transferable competencies,…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925A2-3011-1148-9D75-377BF4976531}"/>
              </a:ext>
            </a:extLst>
          </p:cNvPr>
          <p:cNvSpPr txBox="1"/>
          <p:nvPr/>
        </p:nvSpPr>
        <p:spPr>
          <a:xfrm>
            <a:off x="399796" y="4563851"/>
            <a:ext cx="857613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cs typeface="Arial"/>
              </a:rPr>
              <a:t>???</a:t>
            </a:r>
            <a:r>
              <a:rPr lang="en-US" sz="2400" dirty="0">
                <a:cs typeface="Arial"/>
              </a:rPr>
              <a:t> What can Digital Education Technologies bring to reach excellence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603269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1E6A-E37B-4C4C-9238-028D233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96" y="136806"/>
            <a:ext cx="8713032" cy="623608"/>
          </a:xfrm>
        </p:spPr>
        <p:txBody>
          <a:bodyPr/>
          <a:lstStyle/>
          <a:p>
            <a:pPr algn="l"/>
            <a:r>
              <a:rPr lang="en-US" dirty="0"/>
              <a:t>Excellence in (Higher) Education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925A2-3011-1148-9D75-377BF4976531}"/>
              </a:ext>
            </a:extLst>
          </p:cNvPr>
          <p:cNvSpPr txBox="1"/>
          <p:nvPr/>
        </p:nvSpPr>
        <p:spPr>
          <a:xfrm>
            <a:off x="399796" y="1172281"/>
            <a:ext cx="8646662" cy="227754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C00000"/>
                </a:solidFill>
                <a:cs typeface="Arial"/>
              </a:rPr>
              <a:t>???</a:t>
            </a:r>
            <a:r>
              <a:rPr lang="en-US" sz="2400" dirty="0">
                <a:cs typeface="Arial"/>
              </a:rPr>
              <a:t> What can Digital Education Technologies bring to reach excellence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???</a:t>
            </a:r>
          </a:p>
          <a:p>
            <a:pPr marL="800100" lvl="1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cs typeface="Arial"/>
              </a:rPr>
              <a:t>Efficiency (in developing quality educational resources AND in teaching)</a:t>
            </a:r>
          </a:p>
          <a:p>
            <a:pPr marL="800100" lvl="1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cs typeface="Arial"/>
              </a:rPr>
              <a:t>Standardization of teaching resources</a:t>
            </a:r>
          </a:p>
          <a:p>
            <a:pPr marL="800100" lvl="1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cs typeface="Arial"/>
              </a:rPr>
              <a:t>Quality through peer-reviewing</a:t>
            </a:r>
          </a:p>
          <a:p>
            <a:pPr marL="800100" lvl="1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cs typeface="Arial"/>
              </a:rPr>
              <a:t>Collaboration in preparing educational material</a:t>
            </a:r>
          </a:p>
          <a:p>
            <a:pPr marL="800100" lvl="1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cs typeface="Arial"/>
              </a:rPr>
              <a:t>Life-long learning platforms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dirty="0">
              <a:solidFill>
                <a:srgbClr val="C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8660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1E6A-E37B-4C4C-9238-028D233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96" y="136806"/>
            <a:ext cx="8713032" cy="623608"/>
          </a:xfrm>
        </p:spPr>
        <p:txBody>
          <a:bodyPr/>
          <a:lstStyle/>
          <a:p>
            <a:pPr algn="l"/>
            <a:r>
              <a:rPr lang="en-US" sz="2800" dirty="0">
                <a:cs typeface="Arial"/>
              </a:rPr>
              <a:t>Benefits of Digital Education Technologies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C8E29-716A-7042-845E-A13D26F34AB0}"/>
              </a:ext>
            </a:extLst>
          </p:cNvPr>
          <p:cNvSpPr/>
          <p:nvPr/>
        </p:nvSpPr>
        <p:spPr>
          <a:xfrm>
            <a:off x="391889" y="1168840"/>
            <a:ext cx="8524748" cy="33778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Zapf Dingbats"/>
              <a:buChar char="❖"/>
            </a:pPr>
            <a:r>
              <a:rPr lang="fr-CH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Ressources de qualité, mises à jour, mais pas toujours pertinentes localement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Zapf Dingbats"/>
              <a:buChar char="❖"/>
            </a:pPr>
            <a:r>
              <a:rPr lang="fr-CH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 pédagogique des enseignants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Zapf Dingbats"/>
              <a:buChar char="❖"/>
            </a:pPr>
            <a:r>
              <a:rPr lang="fr-CH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 continue thématique et mise à jour des connaissances des enseignants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Zapf Dingbats"/>
              <a:buChar char="❖"/>
            </a:pPr>
            <a:r>
              <a:rPr lang="fr-CH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Méthodes d’enseignements modernes à l’aide de la technologie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Zapf Dingbats"/>
              <a:buChar char="❖"/>
            </a:pPr>
            <a:r>
              <a:rPr lang="fr-CH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Mutualisation et partage de ressources éducatives au niveau régional et global. Ressources éducatives dont la granularité permet le partage.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Zapf Dingbats"/>
              <a:buChar char="❖"/>
            </a:pPr>
            <a:r>
              <a:rPr lang="fr-CH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Contrôle qualité par la pression des pairs et l’</a:t>
            </a:r>
            <a:r>
              <a:rPr lang="fr-CH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auto-régulation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15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1E6A-E37B-4C4C-9238-028D233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96" y="136806"/>
            <a:ext cx="8713032" cy="623608"/>
          </a:xfrm>
        </p:spPr>
        <p:txBody>
          <a:bodyPr/>
          <a:lstStyle/>
          <a:p>
            <a:pPr algn="l"/>
            <a:r>
              <a:rPr lang="en-US" sz="2800" dirty="0">
                <a:cs typeface="Arial"/>
              </a:rPr>
              <a:t>DO’s and DON’T’s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C8E29-716A-7042-845E-A13D26F34AB0}"/>
              </a:ext>
            </a:extLst>
          </p:cNvPr>
          <p:cNvSpPr/>
          <p:nvPr/>
        </p:nvSpPr>
        <p:spPr>
          <a:xfrm>
            <a:off x="399796" y="1345189"/>
            <a:ext cx="8744204" cy="26545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Invest in synchronous broadcasting of ex-cathedra classes to thousands of students</a:t>
            </a: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 by investing in technical infrastructure for production studios and MME</a:t>
            </a: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digital educational material without taking into account what has already been produced “next door”</a:t>
            </a: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Think technology will solve all problems 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BCF45-93DE-7145-B421-E2A89B0BC411}"/>
              </a:ext>
            </a:extLst>
          </p:cNvPr>
          <p:cNvSpPr/>
          <p:nvPr/>
        </p:nvSpPr>
        <p:spPr>
          <a:xfrm>
            <a:off x="399796" y="760414"/>
            <a:ext cx="14997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DON’T’s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134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1E6A-E37B-4C4C-9238-028D233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96" y="136806"/>
            <a:ext cx="8713032" cy="623608"/>
          </a:xfrm>
        </p:spPr>
        <p:txBody>
          <a:bodyPr/>
          <a:lstStyle/>
          <a:p>
            <a:pPr algn="l"/>
            <a:r>
              <a:rPr lang="en-US" sz="2800" dirty="0">
                <a:cs typeface="Arial"/>
              </a:rPr>
              <a:t>DO’s and DON’T’s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C8E29-716A-7042-845E-A13D26F34AB0}"/>
              </a:ext>
            </a:extLst>
          </p:cNvPr>
          <p:cNvSpPr/>
          <p:nvPr/>
        </p:nvSpPr>
        <p:spPr>
          <a:xfrm>
            <a:off x="399796" y="1345189"/>
            <a:ext cx="8744204" cy="36240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a comprehensive plan for the introduction and long-term usage of Digital Resources and Technologies into the classes</a:t>
            </a: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 the institutional reforms to integrate TICE into teaching</a:t>
            </a:r>
          </a:p>
          <a:p>
            <a:pPr marL="34290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Invest in ubiquitous intranet access and “one-laptop-per-student” program</a:t>
            </a: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Revise old curricula and build new ones with a novel mindset</a:t>
            </a: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 techno-pedagogical units to manage support and continuing training of teachers on the long-term</a:t>
            </a: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BCF45-93DE-7145-B421-E2A89B0BC411}"/>
              </a:ext>
            </a:extLst>
          </p:cNvPr>
          <p:cNvSpPr/>
          <p:nvPr/>
        </p:nvSpPr>
        <p:spPr>
          <a:xfrm>
            <a:off x="399796" y="760414"/>
            <a:ext cx="957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DO’s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5751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1E6A-E37B-4C4C-9238-028D233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96" y="136806"/>
            <a:ext cx="8713032" cy="623608"/>
          </a:xfrm>
        </p:spPr>
        <p:txBody>
          <a:bodyPr/>
          <a:lstStyle/>
          <a:p>
            <a:pPr algn="l"/>
            <a:r>
              <a:rPr lang="en-US" sz="2800" dirty="0">
                <a:cs typeface="Arial"/>
              </a:rPr>
              <a:t>DO’s and DON’T’s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C8E29-716A-7042-845E-A13D26F34AB0}"/>
              </a:ext>
            </a:extLst>
          </p:cNvPr>
          <p:cNvSpPr/>
          <p:nvPr/>
        </p:nvSpPr>
        <p:spPr>
          <a:xfrm>
            <a:off x="399796" y="1345189"/>
            <a:ext cx="8744204" cy="27699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 faculty modern pedagogy and digital education (Passive to Active)</a:t>
            </a: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institutional incentives for the early adopters</a:t>
            </a: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Establish a long-term reward scheme for high-performing teachers</a:t>
            </a:r>
          </a:p>
          <a:p>
            <a:pPr marL="34290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Promote and value students’ informal learning</a:t>
            </a:r>
          </a:p>
          <a:p>
            <a:pPr marL="342900" lvl="0" indent="-342900">
              <a:spcAft>
                <a:spcPts val="900"/>
              </a:spcAft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Pool resources to develop and share quality and updated educational material within the ACE network and beyond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BCF45-93DE-7145-B421-E2A89B0BC411}"/>
              </a:ext>
            </a:extLst>
          </p:cNvPr>
          <p:cNvSpPr/>
          <p:nvPr/>
        </p:nvSpPr>
        <p:spPr>
          <a:xfrm>
            <a:off x="399796" y="760414"/>
            <a:ext cx="957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DO’s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49946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1"/>
          <p:cNvSpPr txBox="1">
            <a:spLocks/>
          </p:cNvSpPr>
          <p:nvPr/>
        </p:nvSpPr>
        <p:spPr bwMode="auto">
          <a:xfrm>
            <a:off x="737012" y="891962"/>
            <a:ext cx="7496040" cy="301601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ts val="1200"/>
              </a:spcAft>
              <a:defRPr sz="2600" b="0" i="0" kern="1200" spc="100" baseline="0">
                <a:solidFill>
                  <a:schemeClr val="tx1"/>
                </a:solidFill>
                <a:latin typeface="Impact"/>
                <a:ea typeface="ＭＳ Ｐゴシック" charset="0"/>
                <a:cs typeface="Impact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5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Merci de </a:t>
            </a:r>
            <a:r>
              <a:rPr lang="en-US" sz="5400" spc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votre</a:t>
            </a:r>
            <a:r>
              <a:rPr lang="en-US" sz="5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 attention</a:t>
            </a:r>
          </a:p>
          <a:p>
            <a:pPr algn="ctr">
              <a:spcAft>
                <a:spcPts val="600"/>
              </a:spcAft>
              <a:defRPr/>
            </a:pPr>
            <a:endParaRPr lang="en-US" sz="5400" spc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Narrow"/>
              <a:cs typeface="Arial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5400" spc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/>
                <a:cs typeface="Arial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99727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0CA4ED-EB64-164C-8FC5-259E6C7F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BF24DB-A5DF-174E-BBB3-8F8D8931B9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DA64F-6193-4C73-B0A3-E892119DB7E1}" type="slidenum">
              <a:rPr lang="fr-CH" smtClean="0">
                <a:solidFill>
                  <a:srgbClr val="FFFFFF"/>
                </a:solidFill>
              </a:rPr>
              <a:pPr/>
              <a:t>2</a:t>
            </a:fld>
            <a:endParaRPr lang="fr-CH">
              <a:solidFill>
                <a:srgbClr val="FFFFFF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467020-6138-1440-8E82-AA64C12A8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>
                <a:solidFill>
                  <a:srgbClr val="FFFFFF">
                    <a:tint val="75000"/>
                  </a:srgbClr>
                </a:solidFill>
              </a:rPr>
              <a:t>EPFL Presentation  |  2018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4DB598-2DE1-A443-B36E-273FFCEAA9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1963" y="828675"/>
            <a:ext cx="8682037" cy="3727450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Short review of Djibouti interactions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Defining Excellence in (Higher) Education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Digital tools, technologies and resources towards excellence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Findings of research on NPDL (New Pedagogies for Deep Learning)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Case study: Techno-pedagogical training of faculty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Discussion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DO’s and DON’T’s</a:t>
            </a:r>
          </a:p>
        </p:txBody>
      </p:sp>
    </p:spTree>
    <p:extLst>
      <p:ext uri="{BB962C8B-B14F-4D97-AF65-F5344CB8AC3E}">
        <p14:creationId xmlns:p14="http://schemas.microsoft.com/office/powerpoint/2010/main" val="231034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95FEFC-8521-9844-AEBB-E7C423BC0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Tectonic Lines of Education for the Next 10 years (as seen @EPFL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A268EE-BE0A-2D4E-BC86-5E5671683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50% will be blended learning dedicated to core technical competences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Personalized learning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Online content, with learning analytics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50% will be dedicated to projects and aiming at developing skills that give humans an edge </a:t>
            </a:r>
            <a:r>
              <a:rPr lang="en-US" dirty="0" err="1"/>
              <a:t>w.r.t</a:t>
            </a:r>
            <a:r>
              <a:rPr lang="en-US" dirty="0"/>
              <a:t> machines and algorithms: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Creativity, innovation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Solving problems with no training set 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Interdisciplinarity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Ethics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Identifying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Campus infrastructures need to be adapted accordingly !</a:t>
            </a:r>
          </a:p>
        </p:txBody>
      </p:sp>
    </p:spTree>
    <p:extLst>
      <p:ext uri="{BB962C8B-B14F-4D97-AF65-F5344CB8AC3E}">
        <p14:creationId xmlns:p14="http://schemas.microsoft.com/office/powerpoint/2010/main" val="16145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508" y="301336"/>
            <a:ext cx="3639348" cy="230298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32D04-DB0F-4616-976E-401F62A29C48}" type="slidenum">
              <a:rPr lang="fr-CH" smtClean="0"/>
              <a:pPr/>
              <a:t>4</a:t>
            </a:fld>
            <a:endParaRPr lang="fr-CH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9936" y="147055"/>
            <a:ext cx="8737768" cy="9560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>
            <a:normAutofit/>
          </a:bodyPr>
          <a:lstStyle>
            <a:lvl1pPr algn="l" defTabSz="457200" rtl="0" eaLnBrk="1" latinLnBrk="0" hangingPunct="1">
              <a:spcBef>
                <a:spcPts val="1200"/>
              </a:spcBef>
              <a:buNone/>
              <a:defRPr sz="2400" kern="1200" spc="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pc="100" dirty="0">
                <a:solidFill>
                  <a:sysClr val="windowText" lastClr="000000"/>
                </a:solidFill>
                <a:cs typeface="Impact"/>
              </a:rPr>
              <a:t>Invent the campus of the future</a:t>
            </a:r>
            <a:br>
              <a:rPr lang="en-US" spc="100" dirty="0">
                <a:solidFill>
                  <a:sysClr val="windowText" lastClr="000000"/>
                </a:solidFill>
                <a:cs typeface="Impact"/>
              </a:rPr>
            </a:br>
            <a:r>
              <a:rPr lang="en-US" spc="100" dirty="0">
                <a:solidFill>
                  <a:sysClr val="windowText" lastClr="000000"/>
                </a:solidFill>
                <a:cs typeface="Impact"/>
              </a:rPr>
              <a:t>and build it !</a:t>
            </a:r>
            <a:endParaRPr lang="en-ZA" sz="2000" b="1" dirty="0">
              <a:solidFill>
                <a:schemeClr val="accent1"/>
              </a:solidFill>
              <a:ea typeface="ヒラギノ角ゴ ProN W3"/>
            </a:endParaRPr>
          </a:p>
          <a:p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726" y="2632752"/>
            <a:ext cx="3737852" cy="24974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8" y="1387011"/>
            <a:ext cx="4478250" cy="298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76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66E6E0-660C-2F43-BE0C-5DDBE2B2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96" y="136806"/>
            <a:ext cx="8229600" cy="548994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From transmissive teaching to active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E2387-F638-9745-A898-73DB859DCAAC}"/>
              </a:ext>
            </a:extLst>
          </p:cNvPr>
          <p:cNvSpPr txBox="1"/>
          <p:nvPr/>
        </p:nvSpPr>
        <p:spPr>
          <a:xfrm>
            <a:off x="119921" y="1155561"/>
            <a:ext cx="408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Ex-cathedra course @Faculty of Sciences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D7DCB-4A21-CB46-915C-4351E23F7EE5}"/>
              </a:ext>
            </a:extLst>
          </p:cNvPr>
          <p:cNvSpPr txBox="1"/>
          <p:nvPr/>
        </p:nvSpPr>
        <p:spPr>
          <a:xfrm>
            <a:off x="5062344" y="1155561"/>
            <a:ext cx="396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Supervised group projects @Polytechnic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CCFF85-BC92-2F4E-BB15-70C6BF0CBD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5" y="1776809"/>
            <a:ext cx="4852096" cy="3013036"/>
          </a:xfrm>
          <a:prstGeom prst="rect">
            <a:avLst/>
          </a:prstGeom>
          <a:effectLst>
            <a:outerShdw blurRad="292100" dist="101600" dir="2700000" sx="99000" sy="99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3" name="Picture 2">
            <a:hlinkClick r:id="rId4" action="ppaction://hlinkfile"/>
            <a:extLst>
              <a:ext uri="{FF2B5EF4-FFF2-40B4-BE49-F238E27FC236}">
                <a16:creationId xmlns:a16="http://schemas.microsoft.com/office/drawing/2014/main" id="{C9EECF22-FB30-D145-94A6-60DE9A4FE6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2344" y="1812898"/>
            <a:ext cx="3998535" cy="2976947"/>
          </a:xfrm>
          <a:prstGeom prst="rect">
            <a:avLst/>
          </a:prstGeom>
          <a:effectLst>
            <a:outerShdw blurRad="292100" dist="101600" dir="2700000" sx="99000" sy="99000" algn="tl" rotWithShape="0">
              <a:srgbClr val="000000">
                <a:alpha val="65000"/>
              </a:srgbClr>
            </a:outerShdw>
          </a:effec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E43F8E6-E8EF-0C4F-A84F-EC298959EEC0}"/>
              </a:ext>
            </a:extLst>
          </p:cNvPr>
          <p:cNvSpPr/>
          <p:nvPr/>
        </p:nvSpPr>
        <p:spPr>
          <a:xfrm>
            <a:off x="2959100" y="2730501"/>
            <a:ext cx="3911600" cy="1282700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US" sz="3200" b="1" dirty="0">
                <a:latin typeface="Avenir Black" panose="02000503020000020003" pitchFamily="2" charset="0"/>
                <a:cs typeface="Big Caslon Medium" panose="02000603090000020003" pitchFamily="2" charset="-79"/>
              </a:rPr>
              <a:t>Transformation ?</a:t>
            </a:r>
          </a:p>
        </p:txBody>
      </p:sp>
    </p:spTree>
    <p:extLst>
      <p:ext uri="{BB962C8B-B14F-4D97-AF65-F5344CB8AC3E}">
        <p14:creationId xmlns:p14="http://schemas.microsoft.com/office/powerpoint/2010/main" val="46684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000" y="144000"/>
            <a:ext cx="8583108" cy="502657"/>
          </a:xfrm>
          <a:solidFill>
            <a:srgbClr val="FFFFFF"/>
          </a:solidFill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400" dirty="0"/>
              <a:t>Online courses / Onsite training / Distant labs – Open 365/365</a:t>
            </a:r>
          </a:p>
        </p:txBody>
      </p:sp>
      <p:sp>
        <p:nvSpPr>
          <p:cNvPr id="6" name="ZoneTexte 15"/>
          <p:cNvSpPr txBox="1"/>
          <p:nvPr/>
        </p:nvSpPr>
        <p:spPr>
          <a:xfrm>
            <a:off x="1732361" y="4229100"/>
            <a:ext cx="897731" cy="1440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defRPr/>
            </a:pPr>
            <a:r>
              <a:rPr lang="fr-CH" sz="600" kern="0" spc="28" dirty="0">
                <a:solidFill>
                  <a:srgbClr val="FFFFFF"/>
                </a:solidFill>
                <a:latin typeface="Arial Narrow"/>
                <a:cs typeface="Arial Narrow"/>
              </a:rPr>
              <a:t>EPFL</a:t>
            </a:r>
            <a:endParaRPr lang="fr-CH" sz="600" kern="0" spc="28" dirty="0">
              <a:latin typeface="Arial Narrow"/>
              <a:cs typeface="Arial Narrow"/>
            </a:endParaRPr>
          </a:p>
        </p:txBody>
      </p:sp>
      <p:sp>
        <p:nvSpPr>
          <p:cNvPr id="7" name="ZoneTexte 11"/>
          <p:cNvSpPr txBox="1"/>
          <p:nvPr/>
        </p:nvSpPr>
        <p:spPr>
          <a:xfrm>
            <a:off x="2805112" y="4226719"/>
            <a:ext cx="996554" cy="1440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defRPr/>
            </a:pPr>
            <a:r>
              <a:rPr lang="en-US" sz="600" kern="0" spc="28" dirty="0">
                <a:solidFill>
                  <a:srgbClr val="FFFFFF"/>
                </a:solidFill>
                <a:latin typeface="Arial Narrow"/>
                <a:cs typeface="Arial Narrow"/>
              </a:rPr>
              <a:t>MOOCs4@frica</a:t>
            </a:r>
            <a:endParaRPr lang="en-US" sz="600" kern="0" spc="28" dirty="0">
              <a:latin typeface="Arial Narrow"/>
              <a:cs typeface="Arial Narrow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85213C-21C3-3545-99C0-B9FF617AD6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001" y="1058203"/>
            <a:ext cx="2628947" cy="189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7278D0-7187-B540-84CF-562CC1CD299E}"/>
              </a:ext>
            </a:extLst>
          </p:cNvPr>
          <p:cNvSpPr txBox="1"/>
          <p:nvPr/>
        </p:nvSpPr>
        <p:spPr>
          <a:xfrm>
            <a:off x="659238" y="787058"/>
            <a:ext cx="2363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Electrical drive x 20 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285B2-9773-F647-8F82-4A5899D1FA4F}"/>
              </a:ext>
            </a:extLst>
          </p:cNvPr>
          <p:cNvSpPr txBox="1"/>
          <p:nvPr/>
        </p:nvSpPr>
        <p:spPr>
          <a:xfrm>
            <a:off x="6502733" y="2503671"/>
            <a:ext cx="24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 Roman" panose="02000503020000020003" pitchFamily="2" charset="0"/>
              </a:rPr>
              <a:t>Remote access x 20 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3327F7-394D-0C4E-801E-092D190A6385}"/>
              </a:ext>
            </a:extLst>
          </p:cNvPr>
          <p:cNvSpPr/>
          <p:nvPr/>
        </p:nvSpPr>
        <p:spPr>
          <a:xfrm>
            <a:off x="1143000" y="4700240"/>
            <a:ext cx="2785017" cy="4400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84B9AB-AE9F-4646-BBA6-092AF3712A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9968" y="2805545"/>
            <a:ext cx="5749141" cy="23379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078D90-C5BE-014B-AECA-033201014C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14" y="3146380"/>
            <a:ext cx="2462527" cy="1789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C591C-BB36-4643-BCB1-D3E11006919F}"/>
              </a:ext>
            </a:extLst>
          </p:cNvPr>
          <p:cNvSpPr txBox="1"/>
          <p:nvPr/>
        </p:nvSpPr>
        <p:spPr>
          <a:xfrm>
            <a:off x="5182876" y="730054"/>
            <a:ext cx="3796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Systems control teaching:</a:t>
            </a:r>
          </a:p>
          <a:p>
            <a:r>
              <a:rPr lang="en-US" sz="2400" dirty="0">
                <a:solidFill>
                  <a:srgbClr val="C00000"/>
                </a:solidFill>
              </a:rPr>
              <a:t>MOOC + experimental set up</a:t>
            </a:r>
          </a:p>
        </p:txBody>
      </p:sp>
    </p:spTree>
    <p:extLst>
      <p:ext uri="{BB962C8B-B14F-4D97-AF65-F5344CB8AC3E}">
        <p14:creationId xmlns:p14="http://schemas.microsoft.com/office/powerpoint/2010/main" val="381846253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1E6A-E37B-4C4C-9238-028D233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96" y="136806"/>
            <a:ext cx="8713032" cy="623608"/>
          </a:xfrm>
        </p:spPr>
        <p:txBody>
          <a:bodyPr/>
          <a:lstStyle/>
          <a:p>
            <a:pPr algn="l"/>
            <a:r>
              <a:rPr lang="en-US" dirty="0"/>
              <a:t>A Theory of Online Education -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75132-2DA5-7D48-95B3-0785D17EC92A}"/>
              </a:ext>
            </a:extLst>
          </p:cNvPr>
          <p:cNvSpPr txBox="1"/>
          <p:nvPr/>
        </p:nvSpPr>
        <p:spPr>
          <a:xfrm>
            <a:off x="0" y="891313"/>
            <a:ext cx="3352136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i="1" dirty="0"/>
              <a:t>Terry Anderson, Athabasca Univ. Canada, 2004</a:t>
            </a:r>
            <a:endParaRPr lang="en-US" sz="1400" b="1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C8E29-716A-7042-845E-A13D26F34AB0}"/>
              </a:ext>
            </a:extLst>
          </p:cNvPr>
          <p:cNvSpPr/>
          <p:nvPr/>
        </p:nvSpPr>
        <p:spPr>
          <a:xfrm>
            <a:off x="4351282" y="1560853"/>
            <a:ext cx="4761545" cy="33973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Symbol" pitchFamily="2" charset="2"/>
              <a:buChar char=""/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construct a </a:t>
            </a:r>
            <a:r>
              <a:rPr lang="en-US" sz="17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environment 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is simultaneously learner-centered, content-centered, community-centered, and assessment-centered.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Symbol" pitchFamily="2" charset="2"/>
              <a:buChar char=""/>
            </a:pPr>
            <a:r>
              <a:rPr lang="en-US" sz="17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single best media 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online learning, nor a specifications giving the best type of interaction with all type of learners and contexts. 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Symbol" pitchFamily="2" charset="2"/>
              <a:buChar char=""/>
            </a:pPr>
            <a:r>
              <a:rPr lang="en-US" sz="17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 must learn to widen their skills </a:t>
            </a: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that they can respond to both existing and emergent student and curriculum needs by developing a repertoire of </a:t>
            </a:r>
            <a:r>
              <a:rPr lang="en-US" sz="17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learning activities</a:t>
            </a:r>
            <a:endParaRPr lang="en-US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CF89A8-51D7-D84C-9F33-167EA067F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6067"/>
            <a:ext cx="4170325" cy="295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36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1E6A-E37B-4C4C-9238-028D233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96" y="136806"/>
            <a:ext cx="8713032" cy="623608"/>
          </a:xfrm>
        </p:spPr>
        <p:txBody>
          <a:bodyPr/>
          <a:lstStyle/>
          <a:p>
            <a:pPr algn="l"/>
            <a:r>
              <a:rPr lang="en-US" dirty="0"/>
              <a:t>Excellence in (Higher) Education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C8E29-716A-7042-845E-A13D26F34AB0}"/>
              </a:ext>
            </a:extLst>
          </p:cNvPr>
          <p:cNvSpPr/>
          <p:nvPr/>
        </p:nvSpPr>
        <p:spPr>
          <a:xfrm>
            <a:off x="399796" y="818061"/>
            <a:ext cx="8524748" cy="1084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</a:pPr>
            <a:r>
              <a:rPr lang="en-US" sz="3200" dirty="0">
                <a:solidFill>
                  <a:srgbClr val="C00000"/>
                </a:solidFill>
              </a:rPr>
              <a:t>Excellence</a:t>
            </a:r>
          </a:p>
          <a:p>
            <a:pPr lvl="0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</a:pPr>
            <a:r>
              <a:rPr lang="en-US" sz="2400" dirty="0"/>
              <a:t>	from Latin: </a:t>
            </a:r>
            <a:r>
              <a:rPr lang="en-US" sz="2400" i="1" dirty="0" err="1"/>
              <a:t>excellere</a:t>
            </a:r>
            <a:r>
              <a:rPr lang="en-US" sz="2400" i="1" dirty="0"/>
              <a:t> (to surpass)</a:t>
            </a:r>
            <a:endParaRPr lang="en-US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56CEBC-60B4-BD40-95E4-1E30325742FC}"/>
              </a:ext>
            </a:extLst>
          </p:cNvPr>
          <p:cNvGrpSpPr/>
          <p:nvPr/>
        </p:nvGrpSpPr>
        <p:grpSpPr>
          <a:xfrm>
            <a:off x="2513604" y="2458192"/>
            <a:ext cx="3741730" cy="2308324"/>
            <a:chOff x="399796" y="2458192"/>
            <a:chExt cx="3741730" cy="23083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EB9530-A3B1-0E4B-B61B-6644D3062221}"/>
                </a:ext>
              </a:extLst>
            </p:cNvPr>
            <p:cNvSpPr txBox="1"/>
            <p:nvPr/>
          </p:nvSpPr>
          <p:spPr>
            <a:xfrm>
              <a:off x="399796" y="2458192"/>
              <a:ext cx="3741730" cy="230832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”Plain vanilla” </a:t>
              </a:r>
              <a:r>
                <a:rPr lang="en-US" sz="2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HighEd</a:t>
              </a: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programs</a:t>
              </a:r>
            </a:p>
            <a:p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World-class branded curricula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B0332D5-79D2-4049-95E8-39E141CF52A1}"/>
                </a:ext>
              </a:extLst>
            </p:cNvPr>
            <p:cNvCxnSpPr/>
            <p:nvPr/>
          </p:nvCxnSpPr>
          <p:spPr>
            <a:xfrm>
              <a:off x="2042555" y="3137341"/>
              <a:ext cx="0" cy="950026"/>
            </a:xfrm>
            <a:prstGeom prst="straightConnector1">
              <a:avLst/>
            </a:prstGeom>
            <a:ln w="1270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326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1E6A-E37B-4C4C-9238-028D233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96" y="136806"/>
            <a:ext cx="8713032" cy="623608"/>
          </a:xfrm>
        </p:spPr>
        <p:txBody>
          <a:bodyPr/>
          <a:lstStyle/>
          <a:p>
            <a:pPr algn="l"/>
            <a:r>
              <a:rPr lang="en-US" dirty="0"/>
              <a:t>Excellence in (Higher) Education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C8E29-716A-7042-845E-A13D26F34AB0}"/>
              </a:ext>
            </a:extLst>
          </p:cNvPr>
          <p:cNvSpPr/>
          <p:nvPr/>
        </p:nvSpPr>
        <p:spPr>
          <a:xfrm>
            <a:off x="399796" y="984317"/>
            <a:ext cx="8421320" cy="8719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600"/>
              </a:spcAft>
              <a:buClr>
                <a:srgbClr val="C00000"/>
              </a:buClr>
            </a:pPr>
            <a:r>
              <a:rPr lang="en-US" sz="2400" dirty="0">
                <a:solidFill>
                  <a:srgbClr val="C00000"/>
                </a:solidFill>
              </a:rPr>
              <a:t>???</a:t>
            </a:r>
            <a:r>
              <a:rPr lang="en-US" sz="2400" dirty="0"/>
              <a:t> What does it take to be able to provide educational programs that are 	 of excellent quality and of local relevance </a:t>
            </a:r>
            <a:r>
              <a:rPr lang="en-US" sz="2400" dirty="0">
                <a:solidFill>
                  <a:srgbClr val="C00000"/>
                </a:solidFill>
              </a:rPr>
              <a:t>???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E61B30-FBEC-C94D-B0E1-ACF680CA93F0}"/>
              </a:ext>
            </a:extLst>
          </p:cNvPr>
          <p:cNvGrpSpPr/>
          <p:nvPr/>
        </p:nvGrpSpPr>
        <p:grpSpPr>
          <a:xfrm>
            <a:off x="4391620" y="1961370"/>
            <a:ext cx="4429496" cy="2386182"/>
            <a:chOff x="2173185" y="2317629"/>
            <a:chExt cx="4566299" cy="24598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CA9FCA-7CCF-C448-9942-C2C88E7F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6311" y="2317629"/>
              <a:ext cx="4483173" cy="224158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7A332A-8B33-6742-8285-9DD244C73666}"/>
                </a:ext>
              </a:extLst>
            </p:cNvPr>
            <p:cNvSpPr txBox="1"/>
            <p:nvPr/>
          </p:nvSpPr>
          <p:spPr>
            <a:xfrm>
              <a:off x="2173185" y="4523591"/>
              <a:ext cx="1401346" cy="253916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cs typeface="Arial"/>
                </a:rPr>
                <a:t>© MATT HARRIS, ED.D.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A80546-7E04-344F-BD7B-B380A829694B}"/>
              </a:ext>
            </a:extLst>
          </p:cNvPr>
          <p:cNvSpPr txBox="1"/>
          <p:nvPr/>
        </p:nvSpPr>
        <p:spPr>
          <a:xfrm>
            <a:off x="399797" y="4484252"/>
            <a:ext cx="871303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cs typeface="Arial"/>
              </a:rPr>
              <a:t>???</a:t>
            </a:r>
            <a:r>
              <a:rPr lang="en-US" sz="2400" dirty="0">
                <a:cs typeface="Arial"/>
              </a:rPr>
              <a:t> What are the expected outcomes of excellent educational programs </a:t>
            </a:r>
            <a:r>
              <a:rPr lang="en-US" sz="2400" dirty="0">
                <a:solidFill>
                  <a:srgbClr val="C00000"/>
                </a:solidFill>
                <a:cs typeface="Arial"/>
              </a:rPr>
              <a:t>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F4EE7-2699-FB46-B8C7-68687B874496}"/>
              </a:ext>
            </a:extLst>
          </p:cNvPr>
          <p:cNvSpPr txBox="1"/>
          <p:nvPr/>
        </p:nvSpPr>
        <p:spPr>
          <a:xfrm>
            <a:off x="914400" y="1961370"/>
            <a:ext cx="3174843" cy="1200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273050" indent="-27305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cs typeface="Arial"/>
              </a:rPr>
              <a:t>Planning, creativity, commitment</a:t>
            </a:r>
          </a:p>
          <a:p>
            <a:pPr marL="273050" indent="-27305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cs typeface="Arial"/>
              </a:rPr>
              <a:t>Multi-stakeholder engagements</a:t>
            </a:r>
          </a:p>
          <a:p>
            <a:pPr marL="273050" indent="-27305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cs typeface="Arial"/>
              </a:rPr>
              <a:t>Learning from others</a:t>
            </a:r>
          </a:p>
          <a:p>
            <a:pPr marL="273050" indent="-27305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cs typeface="Arial"/>
              </a:rPr>
              <a:t>Adapting to local context</a:t>
            </a:r>
          </a:p>
        </p:txBody>
      </p:sp>
    </p:spTree>
    <p:extLst>
      <p:ext uri="{BB962C8B-B14F-4D97-AF65-F5344CB8AC3E}">
        <p14:creationId xmlns:p14="http://schemas.microsoft.com/office/powerpoint/2010/main" val="1001264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4.0.8"/>
  <p:tag name="PPTVERSION" val="15"/>
  <p:tag name="TPOS" val="2"/>
</p:tagLst>
</file>

<file path=ppt/theme/theme1.xml><?xml version="1.0" encoding="utf-8"?>
<a:theme xmlns:a="http://schemas.openxmlformats.org/drawingml/2006/main" name="Style clair">
  <a:themeElements>
    <a:clrScheme name="Blanc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70015"/>
      </a:accent1>
      <a:accent2>
        <a:srgbClr val="A6A6A6"/>
      </a:accent2>
      <a:accent3>
        <a:srgbClr val="F58001"/>
      </a:accent3>
      <a:accent4>
        <a:srgbClr val="066FFF"/>
      </a:accent4>
      <a:accent5>
        <a:srgbClr val="09AA08"/>
      </a:accent5>
      <a:accent6>
        <a:srgbClr val="2B96A5"/>
      </a:accent6>
      <a:hlink>
        <a:srgbClr val="B40003"/>
      </a:hlink>
      <a:folHlink>
        <a:srgbClr val="F15316"/>
      </a:folHlink>
    </a:clrScheme>
    <a:fontScheme name="EPFL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sz="5600" b="1" dirty="0" smtClean="0">
            <a:solidFill>
              <a:srgbClr val="FFFFFF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Style clair">
  <a:themeElements>
    <a:clrScheme name="Blanc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70015"/>
      </a:accent1>
      <a:accent2>
        <a:srgbClr val="A6A6A6"/>
      </a:accent2>
      <a:accent3>
        <a:srgbClr val="F58001"/>
      </a:accent3>
      <a:accent4>
        <a:srgbClr val="066FFF"/>
      </a:accent4>
      <a:accent5>
        <a:srgbClr val="09AA08"/>
      </a:accent5>
      <a:accent6>
        <a:srgbClr val="2B96A5"/>
      </a:accent6>
      <a:hlink>
        <a:srgbClr val="B40003"/>
      </a:hlink>
      <a:folHlink>
        <a:srgbClr val="F15316"/>
      </a:folHlink>
    </a:clrScheme>
    <a:fontScheme name="EPFL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Arial Narrow" charset="0"/>
            <a:cs typeface="Arial Narrow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 emploi clean.thmx</Template>
  <TotalTime>15102</TotalTime>
  <Words>996</Words>
  <Application>Microsoft Office PowerPoint</Application>
  <PresentationFormat>On-screen Show (16:9)</PresentationFormat>
  <Paragraphs>149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AlphaHeadlinePro-Bold</vt:lpstr>
      <vt:lpstr>Arial</vt:lpstr>
      <vt:lpstr>Arial Narrow</vt:lpstr>
      <vt:lpstr>Avenir Black</vt:lpstr>
      <vt:lpstr>Avenir Roman</vt:lpstr>
      <vt:lpstr>Calibri</vt:lpstr>
      <vt:lpstr>Impact</vt:lpstr>
      <vt:lpstr>Symbol</vt:lpstr>
      <vt:lpstr>Wingdings</vt:lpstr>
      <vt:lpstr>Zapf Dingbats</vt:lpstr>
      <vt:lpstr>Style clair</vt:lpstr>
      <vt:lpstr>2_Style clair</vt:lpstr>
      <vt:lpstr>PowerPoint Presentation</vt:lpstr>
      <vt:lpstr>Outline</vt:lpstr>
      <vt:lpstr>The Tectonic Lines of Education for the Next 10 years (as seen @EPFL</vt:lpstr>
      <vt:lpstr>PowerPoint Presentation</vt:lpstr>
      <vt:lpstr>From transmissive teaching to active learning</vt:lpstr>
      <vt:lpstr>Online courses / Onsite training / Distant labs – Open 365/365</vt:lpstr>
      <vt:lpstr>A Theory of Online Education - Challenges</vt:lpstr>
      <vt:lpstr>Excellence in (Higher) Education</vt:lpstr>
      <vt:lpstr>Excellence in (Higher) Education</vt:lpstr>
      <vt:lpstr>Excellence in (Higher) Education</vt:lpstr>
      <vt:lpstr>Excellence in (Higher) Education</vt:lpstr>
      <vt:lpstr>Excellence in (Higher) Education</vt:lpstr>
      <vt:lpstr>Benefits of Digital Education Technologies</vt:lpstr>
      <vt:lpstr>DO’s and DON’T’s</vt:lpstr>
      <vt:lpstr>DO’s and DON’T’s</vt:lpstr>
      <vt:lpstr>DO’s and DON’T’s</vt:lpstr>
      <vt:lpstr>PowerPoint Presentation</vt:lpstr>
    </vt:vector>
  </TitlesOfParts>
  <Company>EPFL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 coderay</dc:creator>
  <cp:lastModifiedBy>ACE Comms Officer</cp:lastModifiedBy>
  <cp:revision>390</cp:revision>
  <cp:lastPrinted>2019-02-23T12:24:02Z</cp:lastPrinted>
  <dcterms:created xsi:type="dcterms:W3CDTF">2017-03-17T08:41:32Z</dcterms:created>
  <dcterms:modified xsi:type="dcterms:W3CDTF">2019-10-02T21:01:10Z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12085028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S8.2.3</vt:lpwstr>
  </property>
</Properties>
</file>