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418" r:id="rId3"/>
    <p:sldId id="576" r:id="rId4"/>
    <p:sldId id="577" r:id="rId5"/>
    <p:sldId id="573" r:id="rId6"/>
  </p:sldIdLst>
  <p:sldSz cx="9144000" cy="6858000" type="screen4x3"/>
  <p:notesSz cx="6956425" cy="1018698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C8A2E"/>
    <a:srgbClr val="D52B1E"/>
    <a:srgbClr val="008000"/>
    <a:srgbClr val="FF7900"/>
    <a:srgbClr val="B2B4B3"/>
    <a:srgbClr val="000000"/>
    <a:srgbClr val="00A1DE"/>
    <a:srgbClr val="C55E9B"/>
    <a:srgbClr val="005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36" autoAdjust="0"/>
    <p:restoredTop sz="99033" autoAdjust="0"/>
  </p:normalViewPr>
  <p:slideViewPr>
    <p:cSldViewPr snapToObjects="1">
      <p:cViewPr varScale="1">
        <p:scale>
          <a:sx n="70" d="100"/>
          <a:sy n="70" d="100"/>
        </p:scale>
        <p:origin x="1219" y="48"/>
      </p:cViewPr>
      <p:guideLst>
        <p:guide orient="horz" pos="21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40366" y="2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/>
          <a:lstStyle>
            <a:lvl1pPr algn="r">
              <a:defRPr sz="1200"/>
            </a:lvl1pPr>
          </a:lstStyle>
          <a:p>
            <a:fld id="{2FBE87CF-C40F-BD43-A5F3-D9721C6FB542}" type="datetime1">
              <a:rPr lang="fr-FR" smtClean="0"/>
              <a:pPr/>
              <a:t>27/09/2019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675873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40366" y="9675873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 anchor="b"/>
          <a:lstStyle>
            <a:lvl1pPr algn="r">
              <a:defRPr sz="1200"/>
            </a:lvl1pPr>
          </a:lstStyle>
          <a:p>
            <a:fld id="{39BAB186-DAC5-1545-8A44-4FC4EB088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28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40366" y="2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/>
          <a:lstStyle>
            <a:lvl1pPr algn="r">
              <a:defRPr sz="1200"/>
            </a:lvl1pPr>
          </a:lstStyle>
          <a:p>
            <a:fld id="{15F7DF32-BDED-2040-90BC-A18B2DBC5812}" type="datetime1">
              <a:rPr lang="fr-FR" smtClean="0"/>
              <a:pPr/>
              <a:t>27/09/2019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63588"/>
            <a:ext cx="5092700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17" tIns="46858" rIns="93717" bIns="4685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643" y="4838820"/>
            <a:ext cx="5565140" cy="4584144"/>
          </a:xfrm>
          <a:prstGeom prst="rect">
            <a:avLst/>
          </a:prstGeom>
        </p:spPr>
        <p:txBody>
          <a:bodyPr vert="horz" lIns="93717" tIns="46858" rIns="93717" bIns="46858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675873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40366" y="9675873"/>
            <a:ext cx="3014451" cy="509349"/>
          </a:xfrm>
          <a:prstGeom prst="rect">
            <a:avLst/>
          </a:prstGeom>
        </p:spPr>
        <p:txBody>
          <a:bodyPr vert="horz" lIns="93717" tIns="46858" rIns="93717" bIns="46858" rtlCol="0" anchor="b"/>
          <a:lstStyle>
            <a:lvl1pPr algn="r">
              <a:defRPr sz="1200"/>
            </a:lvl1pPr>
          </a:lstStyle>
          <a:p>
            <a:fld id="{F78D6091-60E2-A243-9C37-16A8BC02D7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7157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AE75-8C3C-DB4E-92A2-8D63A4AD4C6B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8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4246-3DBB-5946-B734-7B8CD7CE36A5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96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D53-2AA2-0945-B76F-6207409522EB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173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96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12CC-D023-BC41-BFF8-356F314A0EF5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37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60D3-2A58-C14D-8B06-AB98DA729581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1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14A5-17BF-4743-8234-F1035416D17D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5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B579-5AAC-F840-B1EC-E12325793F07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28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A9B6-769A-FF42-B340-D6AADC325CBE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00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280E-5D64-8140-A690-22FC76D91B3E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2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A4D-9631-E046-8967-299F5541A865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161-0A5E-CB4D-B047-6863260B47CB}" type="datetime3">
              <a:rPr lang="fr-FR" smtClean="0"/>
              <a:pPr/>
              <a:t>27.09.19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684215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9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32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46712" y="6169545"/>
            <a:ext cx="2133600" cy="415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rgbClr val="6C6F70"/>
                </a:solidFill>
                <a:latin typeface="Arial"/>
                <a:cs typeface="Arial"/>
              </a:defRPr>
            </a:lvl1pPr>
          </a:lstStyle>
          <a:p>
            <a:fld id="{9F0B4315-2513-444F-BF49-72AD0C16B1E3}" type="datetime3">
              <a:rPr lang="fr-FR" smtClean="0"/>
              <a:pPr/>
              <a:t>27.09.19</a:t>
            </a:fld>
            <a:endParaRPr lang="fr-FR" dirty="0"/>
          </a:p>
        </p:txBody>
      </p:sp>
      <p:pic>
        <p:nvPicPr>
          <p:cNvPr id="8" name="Image 7" descr="Logo_2iE_Marqueur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57"/>
          <a:stretch/>
        </p:blipFill>
        <p:spPr>
          <a:xfrm>
            <a:off x="7451762" y="6287512"/>
            <a:ext cx="1235038" cy="18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417" y="6167230"/>
            <a:ext cx="552668" cy="4205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531ADC4E-519F-4B42-B6D5-EA3459AA116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 flipH="1">
            <a:off x="1187624" y="6381328"/>
            <a:ext cx="5256584" cy="0"/>
          </a:xfrm>
          <a:prstGeom prst="line">
            <a:avLst/>
          </a:prstGeom>
          <a:ln w="3175" cmpd="sng">
            <a:solidFill>
              <a:srgbClr val="6C6F7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LOGO 2iE AFRIQUE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5" t="18525" r="18525" b="18525"/>
          <a:stretch/>
        </p:blipFill>
        <p:spPr>
          <a:xfrm>
            <a:off x="395536" y="6065911"/>
            <a:ext cx="680466" cy="67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6C6F7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 typeface="Lucida Grande"/>
        <a:buChar char="■"/>
        <a:defRPr sz="1400" kern="1200">
          <a:solidFill>
            <a:srgbClr val="6C6F7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■"/>
        <a:defRPr sz="1400" kern="1200">
          <a:solidFill>
            <a:srgbClr val="6C6F7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■"/>
        <a:defRPr sz="1400" kern="1200">
          <a:solidFill>
            <a:srgbClr val="6C6F7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■"/>
        <a:defRPr sz="1400" kern="1200">
          <a:solidFill>
            <a:srgbClr val="6C6F7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■"/>
        <a:defRPr sz="1400" kern="1200">
          <a:solidFill>
            <a:srgbClr val="6C6F7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 2iE AFRIQUE.png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66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6095" y="1700808"/>
            <a:ext cx="3024337" cy="2520280"/>
          </a:xfrm>
          <a:prstGeom prst="rect">
            <a:avLst/>
          </a:prstGeom>
          <a:effectLst>
            <a:glow rad="127000">
              <a:schemeClr val="bg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762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1370"/>
            <a:ext cx="9144512" cy="687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28" y="212743"/>
            <a:ext cx="2770924" cy="96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980" y="161617"/>
            <a:ext cx="1775083" cy="80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7" descr="AFD_embleme_horizontale_designation_RV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291" y="367508"/>
            <a:ext cx="1303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235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462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346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002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alt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55576" y="6320804"/>
            <a:ext cx="802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0000FF"/>
                </a:solidFill>
              </a:rPr>
              <a:t>Atelier </a:t>
            </a:r>
            <a:r>
              <a:rPr lang="fr-FR" b="1" i="1" dirty="0">
                <a:solidFill>
                  <a:srgbClr val="0000FF"/>
                </a:solidFill>
              </a:rPr>
              <a:t>des Projets CEA Impact et CEA </a:t>
            </a:r>
            <a:r>
              <a:rPr lang="fr-FR" b="1" i="1" dirty="0" smtClean="0">
                <a:solidFill>
                  <a:srgbClr val="0000FF"/>
                </a:solidFill>
              </a:rPr>
              <a:t>I, 23-27 Septembre 2019, Dakar (Sénégal) </a:t>
            </a:r>
            <a:endParaRPr lang="fr-FR" b="1" i="1" dirty="0">
              <a:solidFill>
                <a:srgbClr val="0000FF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3298" y="1988840"/>
            <a:ext cx="7772400" cy="1470025"/>
          </a:xfrm>
        </p:spPr>
        <p:txBody>
          <a:bodyPr>
            <a:normAutofit/>
          </a:bodyPr>
          <a:lstStyle/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fr-FR" b="1" dirty="0" smtClean="0">
                <a:solidFill>
                  <a:schemeClr val="tx1"/>
                </a:solidFill>
              </a:rPr>
              <a:t>COMPTE RENDU SESSION PARALLELE</a:t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sz="1200" b="1" dirty="0" smtClean="0">
                <a:solidFill>
                  <a:schemeClr val="tx1"/>
                </a:solidFill>
              </a:rPr>
              <a:t/>
            </a:r>
            <a:br>
              <a:rPr lang="fr-FR" sz="1200" b="1" dirty="0" smtClean="0">
                <a:solidFill>
                  <a:schemeClr val="tx1"/>
                </a:solidFill>
              </a:rPr>
            </a:br>
            <a:r>
              <a:rPr lang="fr-FR" sz="4000" b="1" dirty="0" smtClean="0">
                <a:solidFill>
                  <a:srgbClr val="0000FF"/>
                </a:solidFill>
              </a:rPr>
              <a:t>EAU &amp; MINES</a:t>
            </a:r>
            <a:endParaRPr lang="fr-FR" sz="4000" b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1680" y="3652977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FF"/>
                </a:solidFill>
              </a:rPr>
              <a:t>Burkina Faso, Bénin, Ghana, Côte d’Ivoire, Niger , Guinée</a:t>
            </a:r>
          </a:p>
          <a:p>
            <a:pPr algn="ctr"/>
            <a:endParaRPr lang="fr-FR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1370"/>
            <a:ext cx="9144512" cy="687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235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462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346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002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alt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-13394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6C6F7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2700" b="1" smtClean="0">
                <a:solidFill>
                  <a:srgbClr val="008000"/>
                </a:solidFill>
              </a:rPr>
              <a:t>1. Introduction des CEA et état de mise en œuvre du DLI1</a:t>
            </a:r>
            <a:endParaRPr lang="fr-FR" sz="2700" b="1" u="sng" dirty="0">
              <a:solidFill>
                <a:srgbClr val="008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7504" y="548680"/>
            <a:ext cx="8762527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FF"/>
                </a:solidFill>
              </a:rPr>
              <a:t>Présentation de chaque CEA </a:t>
            </a:r>
            <a:r>
              <a:rPr lang="fr-FR" b="1" dirty="0" smtClean="0"/>
              <a:t>: Equipes, objectifs, partenaires et résultats majeurs à atteindre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FF"/>
                </a:solidFill>
              </a:rPr>
              <a:t>Etat d’avancement du DLI1</a:t>
            </a:r>
            <a:r>
              <a:rPr lang="fr-FR" dirty="0" smtClean="0"/>
              <a:t> : </a:t>
            </a:r>
            <a:r>
              <a:rPr lang="fr-FR" b="1" dirty="0" smtClean="0"/>
              <a:t>la plupart des CEA sont en bonne voie pour l’atteinte du DLI1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FF"/>
                </a:solidFill>
              </a:rPr>
              <a:t>Difficultés </a:t>
            </a:r>
            <a:r>
              <a:rPr lang="fr-FR" b="1" dirty="0" smtClean="0">
                <a:solidFill>
                  <a:srgbClr val="0000FF"/>
                </a:solidFill>
              </a:rPr>
              <a:t>:</a:t>
            </a:r>
            <a:r>
              <a:rPr lang="fr-FR" dirty="0" smtClean="0"/>
              <a:t> </a:t>
            </a:r>
            <a:r>
              <a:rPr lang="fr-FR" b="1" dirty="0" smtClean="0"/>
              <a:t>Manque de fonds pour la mise en œuvre du projet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28802" y="2060848"/>
            <a:ext cx="902371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6C6F7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2700" b="1" dirty="0" smtClean="0">
                <a:solidFill>
                  <a:srgbClr val="008000"/>
                </a:solidFill>
              </a:rPr>
              <a:t>2. Partage d’expériences: </a:t>
            </a:r>
            <a:r>
              <a:rPr lang="fr-FR" sz="2700" b="1" dirty="0" smtClean="0">
                <a:solidFill>
                  <a:srgbClr val="0000FF"/>
                </a:solidFill>
              </a:rPr>
              <a:t>CEA existants        CEA nouveaux</a:t>
            </a:r>
            <a:endParaRPr lang="fr-FR" sz="2700" b="1" u="sng" dirty="0">
              <a:solidFill>
                <a:srgbClr val="00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504" y="2636912"/>
            <a:ext cx="88700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/>
              <a:t>La qualité des équipes de projets ainsi que l’implication des </a:t>
            </a:r>
            <a:r>
              <a:rPr lang="fr-FR" b="1" dirty="0" err="1" smtClean="0"/>
              <a:t>VCs</a:t>
            </a:r>
            <a:r>
              <a:rPr lang="fr-FR" b="1" dirty="0" smtClean="0"/>
              <a:t>/Présidents d’institutions restent déterminantes pour la réussite du projet:</a:t>
            </a: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S’assurer que les objectifs du CEA s’intègrent parfaitement dans la Stratégie de développement de l’Université</a:t>
            </a: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Favoriser l’implication de tous les acteurs et le travail en équipe</a:t>
            </a: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Renforcer la communication verticale et horizontale / interne et externe</a:t>
            </a: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Mettre en place une stratégie de motivation des équipes de projets</a:t>
            </a: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Assurer une autonomie de gestion technique et financière aux CEA pour plus d’</a:t>
            </a:r>
            <a:r>
              <a:rPr lang="fr-FR" dirty="0"/>
              <a:t>e</a:t>
            </a:r>
            <a:r>
              <a:rPr lang="fr-FR" dirty="0" smtClean="0"/>
              <a:t>fficacité dans la mise en œuvre du projet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/>
              <a:t>Recrutement et rétention des filles et étudiants régionaux dans les CEA:</a:t>
            </a:r>
          </a:p>
          <a:p>
            <a:pPr marL="742950" lvl="1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Mettre en place une stratégie d’attractivité des étudiants régionaux et des filles: communication, bourses, bonus critères de sélection, etc..</a:t>
            </a:r>
          </a:p>
          <a:p>
            <a:pPr marL="742950" lvl="1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dirty="0" smtClean="0"/>
              <a:t>Développer des mécanismes d’accompagnement spécifique pour les étudiants régionaux et les filles: accueil, Centre d’écoute, intégration, santé, coaching, etc…</a:t>
            </a:r>
          </a:p>
        </p:txBody>
      </p:sp>
      <p:sp>
        <p:nvSpPr>
          <p:cNvPr id="23" name="Double flèche horizontale 22"/>
          <p:cNvSpPr/>
          <p:nvPr/>
        </p:nvSpPr>
        <p:spPr>
          <a:xfrm>
            <a:off x="6156176" y="2318059"/>
            <a:ext cx="576064" cy="21602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4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1370"/>
            <a:ext cx="9144512" cy="687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235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462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346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002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alt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2778" y="58614"/>
            <a:ext cx="902371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6C6F7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2700" b="1" dirty="0" smtClean="0">
                <a:solidFill>
                  <a:srgbClr val="008000"/>
                </a:solidFill>
              </a:rPr>
              <a:t>3. Réseau Gestion Durable de l’Eau : </a:t>
            </a:r>
            <a:r>
              <a:rPr lang="fr-FR" sz="2700" b="1" dirty="0">
                <a:solidFill>
                  <a:srgbClr val="008000"/>
                </a:solidFill>
              </a:rPr>
              <a:t>P</a:t>
            </a:r>
            <a:r>
              <a:rPr lang="fr-FR" sz="2700" b="1" dirty="0" smtClean="0">
                <a:solidFill>
                  <a:srgbClr val="008000"/>
                </a:solidFill>
              </a:rPr>
              <a:t>lan d’actions pour les 2 premières années (financement AFD)</a:t>
            </a:r>
            <a:endParaRPr lang="fr-FR" sz="2700" b="1" u="sng" dirty="0">
              <a:solidFill>
                <a:srgbClr val="0000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1" y="780955"/>
            <a:ext cx="868957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>
                <a:solidFill>
                  <a:srgbClr val="0000FF"/>
                </a:solidFill>
              </a:rPr>
              <a:t>Année 1</a:t>
            </a:r>
            <a:r>
              <a:rPr lang="fr-FR" sz="2000" b="1" dirty="0" smtClean="0">
                <a:solidFill>
                  <a:srgbClr val="0000FF"/>
                </a:solidFill>
              </a:rPr>
              <a:t>: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Organisation </a:t>
            </a:r>
            <a:r>
              <a:rPr lang="fr-FR" b="1" dirty="0"/>
              <a:t>des mobilités du personnel (</a:t>
            </a:r>
            <a:r>
              <a:rPr lang="fr-FR" b="1" dirty="0" smtClean="0"/>
              <a:t>Enseignants, chercheurs, techniciens, administratifs) </a:t>
            </a:r>
            <a:r>
              <a:rPr lang="fr-FR" b="1" dirty="0"/>
              <a:t>et </a:t>
            </a:r>
            <a:r>
              <a:rPr lang="fr-FR" b="1" dirty="0" smtClean="0"/>
              <a:t>étudiants (stages de laboratoires)</a:t>
            </a:r>
            <a:endParaRPr lang="fr-FR" b="1" dirty="0"/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Mise </a:t>
            </a:r>
            <a:r>
              <a:rPr lang="fr-FR" b="1" dirty="0"/>
              <a:t>en place de </a:t>
            </a:r>
            <a:r>
              <a:rPr lang="fr-FR" b="1" dirty="0" smtClean="0"/>
              <a:t>cotutelles </a:t>
            </a:r>
            <a:r>
              <a:rPr lang="fr-FR" b="1" dirty="0"/>
              <a:t>de thèse adossées à des MOU entre les différents </a:t>
            </a:r>
            <a:r>
              <a:rPr lang="fr-FR" b="1" dirty="0" err="1" smtClean="0"/>
              <a:t>ACEs</a:t>
            </a:r>
            <a:endParaRPr lang="fr-FR" b="1" dirty="0" smtClean="0"/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Organisation </a:t>
            </a:r>
            <a:r>
              <a:rPr lang="fr-FR" b="1" dirty="0"/>
              <a:t>conjointe d'ateliers thématiques de </a:t>
            </a:r>
            <a:r>
              <a:rPr lang="fr-FR" b="1" dirty="0" smtClean="0"/>
              <a:t>conférences (Doctoriales, Ecoles </a:t>
            </a:r>
            <a:r>
              <a:rPr lang="fr-FR" b="1" dirty="0"/>
              <a:t>d'été, </a:t>
            </a:r>
            <a:r>
              <a:rPr lang="fr-FR" b="1" dirty="0" smtClean="0"/>
              <a:t>Ecoles </a:t>
            </a:r>
            <a:r>
              <a:rPr lang="fr-FR" b="1" dirty="0"/>
              <a:t>de </a:t>
            </a:r>
            <a:r>
              <a:rPr lang="fr-FR" b="1" dirty="0" smtClean="0"/>
              <a:t>terrain, etc..)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>
                <a:solidFill>
                  <a:srgbClr val="0000FF"/>
                </a:solidFill>
              </a:rPr>
              <a:t>Année 2:</a:t>
            </a:r>
            <a:r>
              <a:rPr lang="fr-FR" sz="2000" b="1" dirty="0" smtClean="0">
                <a:solidFill>
                  <a:srgbClr val="0000FF"/>
                </a:solidFill>
              </a:rPr>
              <a:t> </a:t>
            </a:r>
            <a:endParaRPr lang="fr-FR" sz="2000" b="1" dirty="0">
              <a:solidFill>
                <a:srgbClr val="0000FF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Acquisition </a:t>
            </a:r>
            <a:r>
              <a:rPr lang="fr-FR" b="1" dirty="0"/>
              <a:t>et/ou mise à jour des équipements de visio-conférence pour le renforcement de la communication entre les </a:t>
            </a:r>
            <a:r>
              <a:rPr lang="fr-FR" b="1" dirty="0" err="1" smtClean="0"/>
              <a:t>ACEs</a:t>
            </a:r>
            <a:endParaRPr lang="fr-FR" b="1" dirty="0" smtClean="0"/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Développement </a:t>
            </a:r>
            <a:r>
              <a:rPr lang="fr-FR" b="1" dirty="0"/>
              <a:t>d'un </a:t>
            </a:r>
            <a:r>
              <a:rPr lang="fr-FR" b="1" dirty="0" err="1"/>
              <a:t>MOOCs</a:t>
            </a:r>
            <a:r>
              <a:rPr lang="fr-FR" b="1" dirty="0"/>
              <a:t> rassemblant tous les centres sur une thématique pertinente sur la gestion durable de l'eau et de l'assainissement (pour les étudiants de </a:t>
            </a:r>
            <a:r>
              <a:rPr lang="fr-FR" b="1" dirty="0" smtClean="0"/>
              <a:t>Master </a:t>
            </a:r>
            <a:r>
              <a:rPr lang="fr-FR" b="1" dirty="0"/>
              <a:t>et </a:t>
            </a:r>
            <a:r>
              <a:rPr lang="fr-FR" b="1" dirty="0" smtClean="0"/>
              <a:t>PhD)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fr-FR" b="1" dirty="0"/>
              <a:t>R</a:t>
            </a:r>
            <a:r>
              <a:rPr lang="fr-FR" b="1" dirty="0" smtClean="0"/>
              <a:t>enforcement </a:t>
            </a:r>
            <a:r>
              <a:rPr lang="fr-FR" b="1" dirty="0"/>
              <a:t>des relations des </a:t>
            </a:r>
            <a:r>
              <a:rPr lang="fr-FR" b="1" dirty="0" smtClean="0"/>
              <a:t>Centres </a:t>
            </a:r>
            <a:r>
              <a:rPr lang="fr-FR" b="1" dirty="0"/>
              <a:t>avec le secteur privé </a:t>
            </a:r>
            <a:r>
              <a:rPr lang="fr-FR" b="1" dirty="0" smtClean="0"/>
              <a:t>: </a:t>
            </a:r>
            <a:r>
              <a:rPr lang="fr-FR" i="1" dirty="0" smtClean="0"/>
              <a:t>i</a:t>
            </a:r>
            <a:r>
              <a:rPr lang="fr-FR" i="1" dirty="0"/>
              <a:t>) soutien aux stages </a:t>
            </a:r>
            <a:r>
              <a:rPr lang="fr-FR" i="1" dirty="0" smtClean="0"/>
              <a:t>croisés </a:t>
            </a:r>
            <a:r>
              <a:rPr lang="fr-FR" i="1" dirty="0"/>
              <a:t>en </a:t>
            </a:r>
            <a:r>
              <a:rPr lang="fr-FR" i="1" dirty="0" smtClean="0"/>
              <a:t>entreprises </a:t>
            </a:r>
            <a:r>
              <a:rPr lang="fr-FR" i="1" dirty="0"/>
              <a:t>dans les pays des </a:t>
            </a:r>
            <a:r>
              <a:rPr lang="fr-FR" i="1" dirty="0" err="1"/>
              <a:t>CEAs</a:t>
            </a:r>
            <a:r>
              <a:rPr lang="fr-FR" i="1" dirty="0"/>
              <a:t> ; ii) renforcement des capacités dans les </a:t>
            </a:r>
            <a:r>
              <a:rPr lang="fr-FR" i="1" dirty="0" err="1"/>
              <a:t>CEAs</a:t>
            </a:r>
            <a:r>
              <a:rPr lang="fr-FR" i="1" dirty="0"/>
              <a:t> pour les enseignants et les étudiants (cours, séminaires</a:t>
            </a:r>
            <a:r>
              <a:rPr lang="fr-FR" i="1" dirty="0" smtClean="0"/>
              <a:t>...), </a:t>
            </a:r>
            <a:r>
              <a:rPr lang="fr-FR" i="1" dirty="0"/>
              <a:t>iii) organisation conjointe d'ateliers </a:t>
            </a:r>
            <a:r>
              <a:rPr lang="fr-FR" i="1" dirty="0" err="1" smtClean="0"/>
              <a:t>CEAs</a:t>
            </a:r>
            <a:r>
              <a:rPr lang="fr-FR" i="1" dirty="0" smtClean="0"/>
              <a:t>/entreprises </a:t>
            </a:r>
            <a:r>
              <a:rPr lang="fr-FR" i="1" dirty="0"/>
              <a:t>dans chaque pays, iv) </a:t>
            </a:r>
            <a:r>
              <a:rPr lang="fr-FR" i="1" dirty="0" smtClean="0"/>
              <a:t>soutiens </a:t>
            </a:r>
            <a:r>
              <a:rPr lang="fr-FR" i="1" dirty="0"/>
              <a:t>financiers aux projets innovants aux porteurs de projets.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b="1" u="sng" dirty="0" smtClean="0">
                <a:solidFill>
                  <a:srgbClr val="0000FF"/>
                </a:solidFill>
              </a:rPr>
              <a:t>Etapes suivantes</a:t>
            </a:r>
            <a:r>
              <a:rPr lang="fr-FR" sz="2000" b="1" dirty="0" smtClean="0">
                <a:solidFill>
                  <a:srgbClr val="0000FF"/>
                </a:solidFill>
              </a:rPr>
              <a:t>: </a:t>
            </a:r>
            <a:r>
              <a:rPr lang="fr-FR" b="1" dirty="0" smtClean="0">
                <a:solidFill>
                  <a:srgbClr val="C00000"/>
                </a:solidFill>
              </a:rPr>
              <a:t>Accord de collaboration / Plan d’actions détaillé et budgétisé / Atelier de lancement   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512" cy="687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2708920"/>
            <a:ext cx="5400000" cy="432048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/>
              <a:t>Merci</a:t>
            </a:r>
            <a:endParaRPr lang="fr-FR" sz="4000" b="1" dirty="0">
              <a:solidFill>
                <a:srgbClr val="6C6F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17704</TotalTime>
  <Words>457</Words>
  <Application>Microsoft Office PowerPoint</Application>
  <PresentationFormat>Affichage à l'écran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Grande</vt:lpstr>
      <vt:lpstr>Times New Roman</vt:lpstr>
      <vt:lpstr>Wingdings</vt:lpstr>
      <vt:lpstr>Thème Office</vt:lpstr>
      <vt:lpstr>Conception personnalisée</vt:lpstr>
      <vt:lpstr>COMPTE RENDU SESSION PARALLELE  EAU &amp; MINES</vt:lpstr>
      <vt:lpstr>Présentation PowerPoint</vt:lpstr>
      <vt:lpstr>Présentation PowerPoint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DOCUMENT</dc:title>
  <dc:creator>TBWa TBWA</dc:creator>
  <cp:lastModifiedBy>Harouna KARAMBIRI</cp:lastModifiedBy>
  <cp:revision>644</cp:revision>
  <cp:lastPrinted>2015-04-14T08:46:31Z</cp:lastPrinted>
  <dcterms:created xsi:type="dcterms:W3CDTF">2013-01-15T13:52:18Z</dcterms:created>
  <dcterms:modified xsi:type="dcterms:W3CDTF">2019-09-27T09:15:33Z</dcterms:modified>
</cp:coreProperties>
</file>