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78" r:id="rId3"/>
    <p:sldId id="369" r:id="rId4"/>
    <p:sldId id="370" r:id="rId5"/>
    <p:sldId id="355" r:id="rId6"/>
    <p:sldId id="360" r:id="rId7"/>
    <p:sldId id="353" r:id="rId8"/>
    <p:sldId id="362" r:id="rId9"/>
    <p:sldId id="363" r:id="rId10"/>
    <p:sldId id="364" r:id="rId11"/>
    <p:sldId id="377" r:id="rId12"/>
    <p:sldId id="365" r:id="rId13"/>
    <p:sldId id="36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32FF"/>
    <a:srgbClr val="0039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5"/>
    <p:restoredTop sz="79363" autoAdjust="0"/>
  </p:normalViewPr>
  <p:slideViewPr>
    <p:cSldViewPr>
      <p:cViewPr varScale="1">
        <p:scale>
          <a:sx n="54" d="100"/>
          <a:sy n="54" d="100"/>
        </p:scale>
        <p:origin x="1072" y="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file:///C:\Users\wb355303\AppData\Local\Microsoft\Windows\INetCache\Content.Outlook\QYOWEBEY\Graph%20presentation%20workshop%20feedback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oleObject" Target="file:///\\localhost\Users\jmba\Desktop\Desktop\WORLD%20BANK_ACE\ACE%20IMPLEMENTATION\SATISFACTION%20SURVEYS\ACE%20TRENDS_With%20Abidjan%20and%20Ouag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oleObject" Target="file:///\\localhost\Users\jmba\Desktop\Desktop\WORLD%20BANK_ACE\ACE%20IMPLEMENTATION\SATISFACTION%20SURVEYS\ACE%20TRENDS_With%20Abidja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Attendance</a:t>
            </a:r>
            <a:r>
              <a:rPr lang="en-US" baseline="0"/>
              <a:t> and Survey Response Rates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1"/>
          <c:tx>
            <c:v>Number of participants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Sheet1!$B$2:$J$2</c:f>
              <c:strCache>
                <c:ptCount val="9"/>
                <c:pt idx="0">
                  <c:v>ABUJA - May 2014</c:v>
                </c:pt>
                <c:pt idx="1">
                  <c:v>YAOUNDE - Nov 2014</c:v>
                </c:pt>
                <c:pt idx="2">
                  <c:v>BANJUL - May 2015</c:v>
                </c:pt>
                <c:pt idx="3">
                  <c:v>COTONU - Nov 2015</c:v>
                </c:pt>
                <c:pt idx="4">
                  <c:v>ACCRA - May 2016</c:v>
                </c:pt>
                <c:pt idx="5">
                  <c:v>ABIDJAN - Nov 2016 </c:v>
                </c:pt>
                <c:pt idx="6">
                  <c:v>LAGOS - May 2017</c:v>
                </c:pt>
                <c:pt idx="7">
                  <c:v>Ouaga - May 2018</c:v>
                </c:pt>
                <c:pt idx="8">
                  <c:v>Djibouti Feb 2019</c:v>
                </c:pt>
              </c:strCache>
            </c:strRef>
          </c:cat>
          <c:val>
            <c:numRef>
              <c:f>Sheet1!$B$4:$J$4</c:f>
              <c:numCache>
                <c:formatCode>0</c:formatCode>
                <c:ptCount val="9"/>
                <c:pt idx="0">
                  <c:v>120.0</c:v>
                </c:pt>
                <c:pt idx="1">
                  <c:v>110.0</c:v>
                </c:pt>
                <c:pt idx="2">
                  <c:v>142.0</c:v>
                </c:pt>
                <c:pt idx="3">
                  <c:v>175.0</c:v>
                </c:pt>
                <c:pt idx="4">
                  <c:v>190.0</c:v>
                </c:pt>
                <c:pt idx="5">
                  <c:v>198.0</c:v>
                </c:pt>
                <c:pt idx="6">
                  <c:v>215.0</c:v>
                </c:pt>
                <c:pt idx="7">
                  <c:v>282.0</c:v>
                </c:pt>
                <c:pt idx="8">
                  <c:v>473.0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6E5-422D-99F8-F117381B037C}"/>
            </c:ext>
          </c:extLst>
        </c:ser>
        <c:ser>
          <c:idx val="2"/>
          <c:order val="3"/>
          <c:tx>
            <c:v>Number of people who responded to the survey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Sheet1!$B$2:$J$3</c:f>
              <c:strCache>
                <c:ptCount val="9"/>
                <c:pt idx="0">
                  <c:v>ABUJA - May 2014</c:v>
                </c:pt>
                <c:pt idx="1">
                  <c:v>YAOUNDE - Nov 2014</c:v>
                </c:pt>
                <c:pt idx="2">
                  <c:v>BANJUL - May 2015</c:v>
                </c:pt>
                <c:pt idx="3">
                  <c:v>COTONU - Nov 2015</c:v>
                </c:pt>
                <c:pt idx="4">
                  <c:v>ACCRA - May 2016</c:v>
                </c:pt>
                <c:pt idx="5">
                  <c:v>ABIDJAN - Nov 2016 </c:v>
                </c:pt>
                <c:pt idx="6">
                  <c:v>LAGOS - May 2017</c:v>
                </c:pt>
                <c:pt idx="7">
                  <c:v>Ouaga - May 2018</c:v>
                </c:pt>
                <c:pt idx="8">
                  <c:v>Djibouti Feb 2019</c:v>
                </c:pt>
              </c:strCache>
            </c:strRef>
          </c:cat>
          <c:val>
            <c:numRef>
              <c:f>Sheet1!$B$5:$J$5</c:f>
              <c:numCache>
                <c:formatCode>0</c:formatCode>
                <c:ptCount val="9"/>
                <c:pt idx="0">
                  <c:v>47.0</c:v>
                </c:pt>
                <c:pt idx="1">
                  <c:v>55.0</c:v>
                </c:pt>
                <c:pt idx="2">
                  <c:v>134.0</c:v>
                </c:pt>
                <c:pt idx="3">
                  <c:v>126.0</c:v>
                </c:pt>
                <c:pt idx="4">
                  <c:v>124.0</c:v>
                </c:pt>
                <c:pt idx="5">
                  <c:v>153.0</c:v>
                </c:pt>
                <c:pt idx="6">
                  <c:v>180.0</c:v>
                </c:pt>
                <c:pt idx="7">
                  <c:v>132.0</c:v>
                </c:pt>
                <c:pt idx="8">
                  <c:v>113.0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6E5-422D-99F8-F117381B0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-2118512512"/>
        <c:axId val="-2118536368"/>
        <c:extLst xmlns:c16r2="http://schemas.microsoft.com/office/drawing/2015/06/chart">
          <c:ext xmlns:c15="http://schemas.microsoft.com/office/drawing/2012/chart" uri="{02D57815-91ED-43cb-92C2-25804820EDAC}">
            <c15:filteredBarSeries>
              <c15:ser>
                <c:idx val="0"/>
                <c:order val="0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 xmlns:c16r2="http://schemas.microsoft.com/office/drawing/2015/06/chart">
                      <c:ext uri="{02D57815-91ED-43cb-92C2-25804820EDAC}">
                        <c15:formulaRef>
                          <c15:sqref>Sheet1!$B$2:$J$2</c15:sqref>
                        </c15:formulaRef>
                      </c:ext>
                    </c:extLst>
                    <c:strCache>
                      <c:ptCount val="9"/>
                      <c:pt idx="0">
                        <c:v>ABUJA - May 2014</c:v>
                      </c:pt>
                      <c:pt idx="1">
                        <c:v>YAOUNDE - Nov 2014</c:v>
                      </c:pt>
                      <c:pt idx="2">
                        <c:v>BANJUL - May 2015</c:v>
                      </c:pt>
                      <c:pt idx="3">
                        <c:v>COTONU - Nov 2015</c:v>
                      </c:pt>
                      <c:pt idx="4">
                        <c:v>ACCRA - May 2016</c:v>
                      </c:pt>
                      <c:pt idx="5">
                        <c:v>ABIDJAN - Nov 2016 </c:v>
                      </c:pt>
                      <c:pt idx="6">
                        <c:v>LAGOS - May 2017</c:v>
                      </c:pt>
                      <c:pt idx="7">
                        <c:v>Ouaga - May 2018</c:v>
                      </c:pt>
                      <c:pt idx="8">
                        <c:v>Djibouti Feb 2019</c:v>
                      </c:pt>
                    </c:strCache>
                  </c:strRef>
                </c:cat>
                <c:val>
                  <c:numRef>
                    <c:extLst xmlns:c16r2="http://schemas.microsoft.com/office/drawing/2015/06/chart">
                      <c:ext uri="{02D57815-91ED-43cb-92C2-25804820EDAC}">
                        <c15:formulaRef>
                          <c15:sqref>Sheet1!$B$3:$J$3</c15:sqref>
                        </c15:formulaRef>
                      </c:ext>
                    </c:extLst>
                    <c:numCache>
                      <c:formatCode>General</c:formatCode>
                      <c:ptCount val="9"/>
                    </c:numCache>
                  </c:numRef>
                </c:val>
                <c:extLst xmlns:c16r2="http://schemas.microsoft.com/office/drawing/2015/06/chart">
                  <c:ext xmlns:c16="http://schemas.microsoft.com/office/drawing/2014/chart" uri="{C3380CC4-5D6E-409C-BE32-E72D297353CC}">
                    <c16:uniqueId val="{00000003-56E5-422D-99F8-F117381B037C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3"/>
          <c:order val="2"/>
          <c:tx>
            <c:v>Survey reponse rate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Sheet1!$B$2:$J$3</c:f>
              <c:strCache>
                <c:ptCount val="9"/>
                <c:pt idx="0">
                  <c:v>ABUJA - May 2014</c:v>
                </c:pt>
                <c:pt idx="1">
                  <c:v>YAOUNDE - Nov 2014</c:v>
                </c:pt>
                <c:pt idx="2">
                  <c:v>BANJUL - May 2015</c:v>
                </c:pt>
                <c:pt idx="3">
                  <c:v>COTONU - Nov 2015</c:v>
                </c:pt>
                <c:pt idx="4">
                  <c:v>ACCRA - May 2016</c:v>
                </c:pt>
                <c:pt idx="5">
                  <c:v>ABIDJAN - Nov 2016 </c:v>
                </c:pt>
                <c:pt idx="6">
                  <c:v>LAGOS - May 2017</c:v>
                </c:pt>
                <c:pt idx="7">
                  <c:v>Ouaga - May 2018</c:v>
                </c:pt>
                <c:pt idx="8">
                  <c:v>Djibouti Feb 2019</c:v>
                </c:pt>
              </c:strCache>
            </c:strRef>
          </c:cat>
          <c:val>
            <c:numRef>
              <c:f>Sheet1!$B$6:$J$6</c:f>
              <c:numCache>
                <c:formatCode>0%</c:formatCode>
                <c:ptCount val="9"/>
                <c:pt idx="0">
                  <c:v>0.39</c:v>
                </c:pt>
                <c:pt idx="1">
                  <c:v>0.5</c:v>
                </c:pt>
                <c:pt idx="2">
                  <c:v>0.94</c:v>
                </c:pt>
                <c:pt idx="3">
                  <c:v>0.72</c:v>
                </c:pt>
                <c:pt idx="4">
                  <c:v>0.65</c:v>
                </c:pt>
                <c:pt idx="5">
                  <c:v>0.77</c:v>
                </c:pt>
                <c:pt idx="6">
                  <c:v>0.84</c:v>
                </c:pt>
                <c:pt idx="7">
                  <c:v>0.47</c:v>
                </c:pt>
                <c:pt idx="8">
                  <c:v>0.24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56E5-422D-99F8-F117381B03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8250400"/>
        <c:axId val="-2118530512"/>
      </c:lineChart>
      <c:catAx>
        <c:axId val="-2118512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536368"/>
        <c:crosses val="autoZero"/>
        <c:auto val="1"/>
        <c:lblAlgn val="ctr"/>
        <c:lblOffset val="100"/>
        <c:noMultiLvlLbl val="0"/>
      </c:catAx>
      <c:valAx>
        <c:axId val="-211853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512512"/>
        <c:crosses val="autoZero"/>
        <c:crossBetween val="between"/>
      </c:valAx>
      <c:valAx>
        <c:axId val="-2118530512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250400"/>
        <c:crosses val="max"/>
        <c:crossBetween val="between"/>
      </c:valAx>
      <c:catAx>
        <c:axId val="-2118250400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-2118530512"/>
        <c:crosses val="max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Implementation Risk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Sheet1!$B$303:$C$303</c:f>
              <c:strCache>
                <c:ptCount val="2"/>
                <c:pt idx="0">
                  <c:v>Average risk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Sheet1!$D$302:$L$302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Sheet1!$D$303:$L$303</c:f>
              <c:numCache>
                <c:formatCode>General</c:formatCode>
                <c:ptCount val="9"/>
                <c:pt idx="0">
                  <c:v>3.44</c:v>
                </c:pt>
                <c:pt idx="1">
                  <c:v>3.06</c:v>
                </c:pt>
                <c:pt idx="2">
                  <c:v>3.17</c:v>
                </c:pt>
                <c:pt idx="3">
                  <c:v>3.09</c:v>
                </c:pt>
                <c:pt idx="4">
                  <c:v>3.1</c:v>
                </c:pt>
                <c:pt idx="5">
                  <c:v>2.95</c:v>
                </c:pt>
                <c:pt idx="6">
                  <c:v>3.1</c:v>
                </c:pt>
                <c:pt idx="7">
                  <c:v>3.1</c:v>
                </c:pt>
                <c:pt idx="8">
                  <c:v>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2E9-4DF9-BA14-920A692EFA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09157856"/>
        <c:axId val="-2116443024"/>
      </c:lineChart>
      <c:catAx>
        <c:axId val="-2109157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443024"/>
        <c:crosses val="autoZero"/>
        <c:auto val="1"/>
        <c:lblAlgn val="ctr"/>
        <c:lblOffset val="100"/>
        <c:noMultiLvlLbl val="0"/>
      </c:catAx>
      <c:valAx>
        <c:axId val="-2116443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Risk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091578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Feedback on AAU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Sheet1!$A$114:$B$114</c:f>
              <c:strCache>
                <c:ptCount val="2"/>
                <c:pt idx="0">
                  <c:v>Collaboration with institutions and national regulatory agencies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Sheet1!$C$113:$K$113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Sheet1!$C$114:$K$114</c:f>
              <c:numCache>
                <c:formatCode>General</c:formatCode>
                <c:ptCount val="9"/>
                <c:pt idx="0">
                  <c:v>3.5</c:v>
                </c:pt>
                <c:pt idx="1">
                  <c:v>3.93</c:v>
                </c:pt>
                <c:pt idx="2">
                  <c:v>4.0</c:v>
                </c:pt>
                <c:pt idx="3">
                  <c:v>3.95</c:v>
                </c:pt>
                <c:pt idx="4">
                  <c:v>3.8</c:v>
                </c:pt>
                <c:pt idx="5">
                  <c:v>3.75</c:v>
                </c:pt>
                <c:pt idx="6">
                  <c:v>3.84</c:v>
                </c:pt>
                <c:pt idx="7">
                  <c:v>3.85</c:v>
                </c:pt>
                <c:pt idx="8">
                  <c:v>4.0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838-475A-A938-B8846CEFFA12}"/>
            </c:ext>
          </c:extLst>
        </c:ser>
        <c:ser>
          <c:idx val="1"/>
          <c:order val="1"/>
          <c:tx>
            <c:strRef>
              <c:f>Sheet1!$A$115:$B$115</c:f>
              <c:strCache>
                <c:ptCount val="2"/>
                <c:pt idx="0">
                  <c:v>Timeliness and adequacy of technical support and guidance in preperation for Project Implementation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Sheet1!$C$113:$K$113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Sheet1!$C$115:$K$115</c:f>
              <c:numCache>
                <c:formatCode>General</c:formatCode>
                <c:ptCount val="9"/>
                <c:pt idx="0">
                  <c:v>3.5</c:v>
                </c:pt>
                <c:pt idx="1">
                  <c:v>3.88</c:v>
                </c:pt>
                <c:pt idx="2">
                  <c:v>3.98</c:v>
                </c:pt>
                <c:pt idx="3">
                  <c:v>3.81</c:v>
                </c:pt>
                <c:pt idx="4">
                  <c:v>3.75</c:v>
                </c:pt>
                <c:pt idx="5">
                  <c:v>3.74</c:v>
                </c:pt>
                <c:pt idx="6">
                  <c:v>3.77</c:v>
                </c:pt>
                <c:pt idx="7">
                  <c:v>3.95</c:v>
                </c:pt>
                <c:pt idx="8">
                  <c:v>3.85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838-475A-A938-B8846CEFFA12}"/>
            </c:ext>
          </c:extLst>
        </c:ser>
        <c:ser>
          <c:idx val="2"/>
          <c:order val="2"/>
          <c:tx>
            <c:strRef>
              <c:f>Sheet1!$A$116:$B$116</c:f>
              <c:strCache>
                <c:ptCount val="2"/>
                <c:pt idx="0">
                  <c:v>Responsiveness to queries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Sheet1!$C$113:$K$113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Sheet1!$C$116:$K$116</c:f>
              <c:numCache>
                <c:formatCode>General</c:formatCode>
                <c:ptCount val="9"/>
                <c:pt idx="0">
                  <c:v>3.62</c:v>
                </c:pt>
                <c:pt idx="1">
                  <c:v>3.88</c:v>
                </c:pt>
                <c:pt idx="2">
                  <c:v>3.98</c:v>
                </c:pt>
                <c:pt idx="3">
                  <c:v>3.75</c:v>
                </c:pt>
                <c:pt idx="4">
                  <c:v>3.8</c:v>
                </c:pt>
                <c:pt idx="5">
                  <c:v>3.87</c:v>
                </c:pt>
                <c:pt idx="6">
                  <c:v>3.88</c:v>
                </c:pt>
                <c:pt idx="7">
                  <c:v>3.97</c:v>
                </c:pt>
                <c:pt idx="8">
                  <c:v>3.92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0838-475A-A938-B8846CEFFA12}"/>
            </c:ext>
          </c:extLst>
        </c:ser>
        <c:ser>
          <c:idx val="3"/>
          <c:order val="3"/>
          <c:tx>
            <c:strRef>
              <c:f>Sheet1!$A$117:$B$117</c:f>
              <c:strCache>
                <c:ptCount val="2"/>
                <c:pt idx="0">
                  <c:v>Facilitation and role in workshops and meetings 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Sheet1!$C$113:$K$113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Sheet1!$C$117:$K$117</c:f>
              <c:numCache>
                <c:formatCode>General</c:formatCode>
                <c:ptCount val="9"/>
                <c:pt idx="0">
                  <c:v>4.0</c:v>
                </c:pt>
                <c:pt idx="1">
                  <c:v>4.149999999999999</c:v>
                </c:pt>
                <c:pt idx="2">
                  <c:v>4.01</c:v>
                </c:pt>
                <c:pt idx="3">
                  <c:v>4.13</c:v>
                </c:pt>
                <c:pt idx="4">
                  <c:v>4.1</c:v>
                </c:pt>
                <c:pt idx="5">
                  <c:v>4.159999999999999</c:v>
                </c:pt>
                <c:pt idx="6">
                  <c:v>4.14</c:v>
                </c:pt>
                <c:pt idx="7">
                  <c:v>4.04</c:v>
                </c:pt>
                <c:pt idx="8">
                  <c:v>4.05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0838-475A-A938-B8846CEFFA12}"/>
            </c:ext>
          </c:extLst>
        </c:ser>
        <c:ser>
          <c:idx val="4"/>
          <c:order val="4"/>
          <c:tx>
            <c:strRef>
              <c:f>Sheet1!$A$118:$B$118</c:f>
              <c:strCache>
                <c:ptCount val="2"/>
                <c:pt idx="0">
                  <c:v>Overall facilitation of project Implementation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Sheet1!$C$113:$K$113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Sheet1!$C$118:$K$118</c:f>
              <c:numCache>
                <c:formatCode>General</c:formatCode>
                <c:ptCount val="9"/>
                <c:pt idx="0">
                  <c:v>3.5</c:v>
                </c:pt>
                <c:pt idx="1">
                  <c:v>3.98</c:v>
                </c:pt>
                <c:pt idx="2">
                  <c:v>4.0</c:v>
                </c:pt>
                <c:pt idx="3">
                  <c:v>3.97</c:v>
                </c:pt>
                <c:pt idx="4">
                  <c:v>4.0</c:v>
                </c:pt>
                <c:pt idx="5">
                  <c:v>4.02</c:v>
                </c:pt>
                <c:pt idx="6">
                  <c:v>4.09</c:v>
                </c:pt>
                <c:pt idx="7">
                  <c:v>4.01</c:v>
                </c:pt>
                <c:pt idx="8">
                  <c:v>4.02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0838-475A-A938-B8846CEFFA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8949088"/>
        <c:axId val="-2118952464"/>
      </c:lineChart>
      <c:catAx>
        <c:axId val="-2118949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952464"/>
        <c:crosses val="autoZero"/>
        <c:auto val="1"/>
        <c:lblAlgn val="ctr"/>
        <c:lblOffset val="100"/>
        <c:noMultiLvlLbl val="0"/>
      </c:catAx>
      <c:valAx>
        <c:axId val="-21189524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Feedback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9490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Feedback on Governments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Sheet1!$A$150:$B$150</c:f>
              <c:strCache>
                <c:ptCount val="2"/>
                <c:pt idx="0">
                  <c:v>Overall Facilitation of Project Implementation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Sheet1!$C$149:$K$149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OAGA</c:v>
                </c:pt>
                <c:pt idx="8">
                  <c:v>DJIBOUTI</c:v>
                </c:pt>
              </c:strCache>
            </c:strRef>
          </c:cat>
          <c:val>
            <c:numRef>
              <c:f>Sheet1!$C$150:$K$150</c:f>
              <c:numCache>
                <c:formatCode>General</c:formatCode>
                <c:ptCount val="9"/>
                <c:pt idx="0">
                  <c:v>3.5</c:v>
                </c:pt>
                <c:pt idx="1">
                  <c:v>3.13</c:v>
                </c:pt>
                <c:pt idx="2">
                  <c:v>3.6</c:v>
                </c:pt>
                <c:pt idx="3">
                  <c:v>3.59</c:v>
                </c:pt>
                <c:pt idx="4">
                  <c:v>3.8</c:v>
                </c:pt>
                <c:pt idx="5">
                  <c:v>3.68</c:v>
                </c:pt>
                <c:pt idx="6">
                  <c:v>3.74</c:v>
                </c:pt>
                <c:pt idx="7">
                  <c:v>3.77</c:v>
                </c:pt>
                <c:pt idx="8">
                  <c:v>3.99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EFC-4CC7-B2D1-0975CB4954B1}"/>
            </c:ext>
          </c:extLst>
        </c:ser>
        <c:ser>
          <c:idx val="1"/>
          <c:order val="1"/>
          <c:tx>
            <c:strRef>
              <c:f>Sheet1!$A$151:$B$151</c:f>
              <c:strCache>
                <c:ptCount val="2"/>
                <c:pt idx="0">
                  <c:v>Provision of timely and adequate information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Sheet1!$C$149:$K$149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OAGA</c:v>
                </c:pt>
                <c:pt idx="8">
                  <c:v>DJIBOUTI</c:v>
                </c:pt>
              </c:strCache>
            </c:strRef>
          </c:cat>
          <c:val>
            <c:numRef>
              <c:f>Sheet1!$C$151:$K$151</c:f>
              <c:numCache>
                <c:formatCode>General</c:formatCode>
                <c:ptCount val="9"/>
                <c:pt idx="0">
                  <c:v>3.0</c:v>
                </c:pt>
                <c:pt idx="1">
                  <c:v>3.15</c:v>
                </c:pt>
                <c:pt idx="2">
                  <c:v>3.6</c:v>
                </c:pt>
                <c:pt idx="3">
                  <c:v>3.56</c:v>
                </c:pt>
                <c:pt idx="4">
                  <c:v>3.75</c:v>
                </c:pt>
                <c:pt idx="5">
                  <c:v>3.54</c:v>
                </c:pt>
                <c:pt idx="6">
                  <c:v>3.73</c:v>
                </c:pt>
                <c:pt idx="7">
                  <c:v>3.8</c:v>
                </c:pt>
                <c:pt idx="8">
                  <c:v>3.86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EFC-4CC7-B2D1-0975CB4954B1}"/>
            </c:ext>
          </c:extLst>
        </c:ser>
        <c:ser>
          <c:idx val="2"/>
          <c:order val="2"/>
          <c:tx>
            <c:strRef>
              <c:f>Sheet1!$A$152:$B$152</c:f>
              <c:strCache>
                <c:ptCount val="2"/>
                <c:pt idx="0">
                  <c:v>Responsiveness to inquiries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Sheet1!$C$149:$K$149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OAGA</c:v>
                </c:pt>
                <c:pt idx="8">
                  <c:v>DJIBOUTI</c:v>
                </c:pt>
              </c:strCache>
            </c:strRef>
          </c:cat>
          <c:val>
            <c:numRef>
              <c:f>Sheet1!$C$152:$K$152</c:f>
              <c:numCache>
                <c:formatCode>General</c:formatCode>
                <c:ptCount val="9"/>
                <c:pt idx="0">
                  <c:v>3.5</c:v>
                </c:pt>
                <c:pt idx="1">
                  <c:v>3.08</c:v>
                </c:pt>
                <c:pt idx="2">
                  <c:v>3.5</c:v>
                </c:pt>
                <c:pt idx="3">
                  <c:v>3.58</c:v>
                </c:pt>
                <c:pt idx="4">
                  <c:v>3.8</c:v>
                </c:pt>
                <c:pt idx="5">
                  <c:v>3.62</c:v>
                </c:pt>
                <c:pt idx="6">
                  <c:v>3.75</c:v>
                </c:pt>
                <c:pt idx="7">
                  <c:v>3.72</c:v>
                </c:pt>
                <c:pt idx="8">
                  <c:v>3.91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EFC-4CC7-B2D1-0975CB495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35149600"/>
        <c:axId val="2040817728"/>
      </c:lineChart>
      <c:catAx>
        <c:axId val="-213514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40817728"/>
        <c:crosses val="autoZero"/>
        <c:auto val="1"/>
        <c:lblAlgn val="ctr"/>
        <c:lblOffset val="100"/>
        <c:noMultiLvlLbl val="0"/>
      </c:catAx>
      <c:valAx>
        <c:axId val="2040817728"/>
        <c:scaling>
          <c:orientation val="minMax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Feedback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35149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FEEDBACK</a:t>
            </a:r>
            <a:r>
              <a:rPr lang="en-US" baseline="0"/>
              <a:t> ON WORLD BANK</a:t>
            </a: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8757384324004"/>
          <c:y val="0.134934041610318"/>
          <c:w val="0.591850491923583"/>
          <c:h val="0.405924467324164"/>
        </c:manualLayout>
      </c:layout>
      <c:lineChart>
        <c:grouping val="standard"/>
        <c:varyColors val="0"/>
        <c:ser>
          <c:idx val="0"/>
          <c:order val="0"/>
          <c:tx>
            <c:strRef>
              <c:f>Sheet1!$A$7:$B$7</c:f>
              <c:strCache>
                <c:ptCount val="2"/>
                <c:pt idx="0">
                  <c:v>Educational and Academic advice for Implementation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Sheet1!$C$6:$K$6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Sheet1!$C$7:$K$7</c:f>
              <c:numCache>
                <c:formatCode>General</c:formatCode>
                <c:ptCount val="9"/>
                <c:pt idx="0">
                  <c:v>4.0</c:v>
                </c:pt>
                <c:pt idx="1">
                  <c:v>3.85</c:v>
                </c:pt>
                <c:pt idx="2">
                  <c:v>4.0</c:v>
                </c:pt>
                <c:pt idx="3">
                  <c:v>3.85</c:v>
                </c:pt>
                <c:pt idx="4">
                  <c:v>3.78</c:v>
                </c:pt>
                <c:pt idx="5">
                  <c:v>3.94</c:v>
                </c:pt>
                <c:pt idx="6">
                  <c:v>3.99</c:v>
                </c:pt>
                <c:pt idx="7">
                  <c:v>4.06</c:v>
                </c:pt>
                <c:pt idx="8">
                  <c:v>4.02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BD3-4777-B16B-61007A8434DF}"/>
            </c:ext>
          </c:extLst>
        </c:ser>
        <c:ser>
          <c:idx val="1"/>
          <c:order val="1"/>
          <c:tx>
            <c:strRef>
              <c:f>Sheet1!$A$8:$B$8</c:f>
              <c:strCache>
                <c:ptCount val="2"/>
                <c:pt idx="0">
                  <c:v>Providing timely and adequate Information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Sheet1!$C$6:$K$6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Sheet1!$C$8:$K$8</c:f>
              <c:numCache>
                <c:formatCode>General</c:formatCode>
                <c:ptCount val="9"/>
                <c:pt idx="0">
                  <c:v>3.5</c:v>
                </c:pt>
                <c:pt idx="1">
                  <c:v>3.85</c:v>
                </c:pt>
                <c:pt idx="2">
                  <c:v>3.99</c:v>
                </c:pt>
                <c:pt idx="3">
                  <c:v>3.78</c:v>
                </c:pt>
                <c:pt idx="4">
                  <c:v>3.79</c:v>
                </c:pt>
                <c:pt idx="5">
                  <c:v>3.82</c:v>
                </c:pt>
                <c:pt idx="6">
                  <c:v>3.97</c:v>
                </c:pt>
                <c:pt idx="7">
                  <c:v>4.01</c:v>
                </c:pt>
                <c:pt idx="8">
                  <c:v>3.95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BD3-4777-B16B-61007A8434DF}"/>
            </c:ext>
          </c:extLst>
        </c:ser>
        <c:ser>
          <c:idx val="2"/>
          <c:order val="2"/>
          <c:tx>
            <c:strRef>
              <c:f>Sheet1!$A$9:$B$9</c:f>
              <c:strCache>
                <c:ptCount val="2"/>
                <c:pt idx="0">
                  <c:v>Responsiveness to Inquiries </c:v>
                </c:pt>
              </c:strCache>
            </c:strRef>
          </c:tx>
          <c:spPr>
            <a:ln w="28575" cap="rnd">
              <a:solidFill>
                <a:srgbClr val="7030A0">
                  <a:alpha val="30000"/>
                </a:srgb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Sheet1!$C$6:$K$6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Sheet1!$C$9:$K$9</c:f>
              <c:numCache>
                <c:formatCode>General</c:formatCode>
                <c:ptCount val="9"/>
                <c:pt idx="0">
                  <c:v>3.5</c:v>
                </c:pt>
                <c:pt idx="1">
                  <c:v>4.0</c:v>
                </c:pt>
                <c:pt idx="2">
                  <c:v>4.1</c:v>
                </c:pt>
                <c:pt idx="3">
                  <c:v>3.74</c:v>
                </c:pt>
                <c:pt idx="4">
                  <c:v>3.82</c:v>
                </c:pt>
                <c:pt idx="5">
                  <c:v>3.94</c:v>
                </c:pt>
                <c:pt idx="6">
                  <c:v>4.08</c:v>
                </c:pt>
                <c:pt idx="7">
                  <c:v>4.08</c:v>
                </c:pt>
                <c:pt idx="8">
                  <c:v>4.07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BD3-4777-B16B-61007A8434DF}"/>
            </c:ext>
          </c:extLst>
        </c:ser>
        <c:ser>
          <c:idx val="3"/>
          <c:order val="3"/>
          <c:tx>
            <c:strRef>
              <c:f>Sheet1!$A$10:$B$10</c:f>
              <c:strCache>
                <c:ptCount val="2"/>
                <c:pt idx="0">
                  <c:v>Support with Procurement in terms of procedures , rules and budgeting </c:v>
                </c:pt>
              </c:strCache>
            </c:strRef>
          </c:tx>
          <c:spPr>
            <a:ln w="28575" cap="rnd">
              <a:solidFill>
                <a:schemeClr val="accent1">
                  <a:alpha val="58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1">
                    <a:alpha val="64000"/>
                  </a:schemeClr>
                </a:solidFill>
              </a:ln>
              <a:effectLst/>
            </c:spPr>
          </c:marker>
          <c:cat>
            <c:strRef>
              <c:f>Sheet1!$C$6:$K$6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Sheet1!$C$10:$K$10</c:f>
              <c:numCache>
                <c:formatCode>General</c:formatCode>
                <c:ptCount val="9"/>
                <c:pt idx="0">
                  <c:v>3.0</c:v>
                </c:pt>
                <c:pt idx="1">
                  <c:v>3.89</c:v>
                </c:pt>
                <c:pt idx="2">
                  <c:v>4.0</c:v>
                </c:pt>
                <c:pt idx="3">
                  <c:v>3.72</c:v>
                </c:pt>
                <c:pt idx="4">
                  <c:v>3.59</c:v>
                </c:pt>
                <c:pt idx="5">
                  <c:v>3.83</c:v>
                </c:pt>
                <c:pt idx="6">
                  <c:v>3.88</c:v>
                </c:pt>
                <c:pt idx="7">
                  <c:v>3.92</c:v>
                </c:pt>
                <c:pt idx="8">
                  <c:v>3.93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BD3-4777-B16B-61007A8434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6738880"/>
        <c:axId val="-2116735632"/>
      </c:lineChart>
      <c:catAx>
        <c:axId val="-2116738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735632"/>
        <c:crosses val="autoZero"/>
        <c:auto val="1"/>
        <c:lblAlgn val="ctr"/>
        <c:lblOffset val="100"/>
        <c:noMultiLvlLbl val="0"/>
      </c:catAx>
      <c:valAx>
        <c:axId val="-2116735632"/>
        <c:scaling>
          <c:orientation val="minMax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Feedback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67388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ACE PROJECT SATISFACTION TREND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Sheet1!$B$272</c:f>
              <c:strCache>
                <c:ptCount val="1"/>
                <c:pt idx="0">
                  <c:v>I Feel Proud of Being Part of this Project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Sheet1!$C$271:$K$271</c:f>
              <c:strCache>
                <c:ptCount val="9"/>
                <c:pt idx="0">
                  <c:v>ABUJA</c:v>
                </c:pt>
                <c:pt idx="1">
                  <c:v>YAOUNDE </c:v>
                </c:pt>
                <c:pt idx="2">
                  <c:v>BANJUL</c:v>
                </c:pt>
                <c:pt idx="3">
                  <c:v>COTONU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Sheet1!$C$272:$K$272</c:f>
              <c:numCache>
                <c:formatCode>General</c:formatCode>
                <c:ptCount val="9"/>
                <c:pt idx="0">
                  <c:v>4.5</c:v>
                </c:pt>
                <c:pt idx="1">
                  <c:v>3.6</c:v>
                </c:pt>
                <c:pt idx="2">
                  <c:v>4.7</c:v>
                </c:pt>
                <c:pt idx="3">
                  <c:v>4.5</c:v>
                </c:pt>
                <c:pt idx="4">
                  <c:v>4.4</c:v>
                </c:pt>
                <c:pt idx="5">
                  <c:v>4.5</c:v>
                </c:pt>
                <c:pt idx="6">
                  <c:v>4.5</c:v>
                </c:pt>
                <c:pt idx="7">
                  <c:v>4.6</c:v>
                </c:pt>
                <c:pt idx="8">
                  <c:v>4.6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C6CF-4880-B201-FE03F855551A}"/>
            </c:ext>
          </c:extLst>
        </c:ser>
        <c:ser>
          <c:idx val="1"/>
          <c:order val="1"/>
          <c:tx>
            <c:strRef>
              <c:f>Sheet1!$B$273</c:f>
              <c:strCache>
                <c:ptCount val="1"/>
                <c:pt idx="0">
                  <c:v>I am Satisfied with the Implementation Progress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Sheet1!$C$271:$K$271</c:f>
              <c:strCache>
                <c:ptCount val="9"/>
                <c:pt idx="0">
                  <c:v>ABUJA</c:v>
                </c:pt>
                <c:pt idx="1">
                  <c:v>YAOUNDE </c:v>
                </c:pt>
                <c:pt idx="2">
                  <c:v>BANJUL</c:v>
                </c:pt>
                <c:pt idx="3">
                  <c:v>COTONU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Sheet1!$C$273:$K$273</c:f>
              <c:numCache>
                <c:formatCode>General</c:formatCode>
                <c:ptCount val="9"/>
                <c:pt idx="0">
                  <c:v>3.5</c:v>
                </c:pt>
                <c:pt idx="1">
                  <c:v>4.7</c:v>
                </c:pt>
                <c:pt idx="2">
                  <c:v>3.9</c:v>
                </c:pt>
                <c:pt idx="3">
                  <c:v>3.9</c:v>
                </c:pt>
                <c:pt idx="4">
                  <c:v>3.9</c:v>
                </c:pt>
                <c:pt idx="5">
                  <c:v>3.9</c:v>
                </c:pt>
                <c:pt idx="6">
                  <c:v>3.8</c:v>
                </c:pt>
                <c:pt idx="7">
                  <c:v>4.1</c:v>
                </c:pt>
                <c:pt idx="8">
                  <c:v>4.3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C6CF-4880-B201-FE03F85555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2991456"/>
        <c:axId val="-2112988144"/>
      </c:lineChart>
      <c:catAx>
        <c:axId val="-2112991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2988144"/>
        <c:crosses val="autoZero"/>
        <c:auto val="1"/>
        <c:lblAlgn val="ctr"/>
        <c:lblOffset val="100"/>
        <c:noMultiLvlLbl val="0"/>
      </c:catAx>
      <c:valAx>
        <c:axId val="-2112988144"/>
        <c:scaling>
          <c:orientation val="minMax"/>
          <c:min val="3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Satisfaction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29914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Feedback on Logistics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70724937906252"/>
          <c:y val="0.101362925709118"/>
          <c:w val="0.594375733234688"/>
          <c:h val="0.461495459730787"/>
        </c:manualLayout>
      </c:layout>
      <c:lineChart>
        <c:grouping val="standard"/>
        <c:varyColors val="0"/>
        <c:ser>
          <c:idx val="0"/>
          <c:order val="0"/>
          <c:tx>
            <c:strRef>
              <c:f>Sheet1!$A$81:$B$81</c:f>
              <c:strCache>
                <c:ptCount val="2"/>
                <c:pt idx="0">
                  <c:v>Efficiency of travel arrangements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Sheet1!$C$80:$K$80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Sheet1!$C$81:$K$81</c:f>
              <c:numCache>
                <c:formatCode>General</c:formatCode>
                <c:ptCount val="9"/>
                <c:pt idx="0">
                  <c:v>3.0</c:v>
                </c:pt>
                <c:pt idx="1">
                  <c:v>2.25</c:v>
                </c:pt>
                <c:pt idx="2">
                  <c:v>3.0</c:v>
                </c:pt>
                <c:pt idx="3">
                  <c:v>3.76</c:v>
                </c:pt>
                <c:pt idx="4">
                  <c:v>4.0</c:v>
                </c:pt>
                <c:pt idx="5">
                  <c:v>4.159999999999999</c:v>
                </c:pt>
                <c:pt idx="6">
                  <c:v>4.13</c:v>
                </c:pt>
                <c:pt idx="7">
                  <c:v>4.18</c:v>
                </c:pt>
                <c:pt idx="8">
                  <c:v>4.05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704F-4A13-826B-A3587189BD8B}"/>
            </c:ext>
          </c:extLst>
        </c:ser>
        <c:ser>
          <c:idx val="1"/>
          <c:order val="1"/>
          <c:tx>
            <c:strRef>
              <c:f>Sheet1!$A$82:$B$82</c:f>
              <c:strCache>
                <c:ptCount val="2"/>
                <c:pt idx="0">
                  <c:v>Airport pickup and local shuttle service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Sheet1!$C$80:$K$80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Sheet1!$C$82:$K$82</c:f>
              <c:numCache>
                <c:formatCode>General</c:formatCode>
                <c:ptCount val="9"/>
                <c:pt idx="0">
                  <c:v>3.0</c:v>
                </c:pt>
                <c:pt idx="1">
                  <c:v>2.75</c:v>
                </c:pt>
                <c:pt idx="2">
                  <c:v>3.75</c:v>
                </c:pt>
                <c:pt idx="3">
                  <c:v>4.03</c:v>
                </c:pt>
                <c:pt idx="4">
                  <c:v>4.0</c:v>
                </c:pt>
                <c:pt idx="5">
                  <c:v>4.13</c:v>
                </c:pt>
                <c:pt idx="6">
                  <c:v>3.29</c:v>
                </c:pt>
                <c:pt idx="7">
                  <c:v>4.45</c:v>
                </c:pt>
                <c:pt idx="8">
                  <c:v>4.159999999999999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704F-4A13-826B-A3587189BD8B}"/>
            </c:ext>
          </c:extLst>
        </c:ser>
        <c:ser>
          <c:idx val="2"/>
          <c:order val="2"/>
          <c:tx>
            <c:strRef>
              <c:f>Sheet1!$A$83:$B$83</c:f>
              <c:strCache>
                <c:ptCount val="2"/>
                <c:pt idx="0">
                  <c:v>Hotel Accommodation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Sheet1!$C$80:$K$80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Sheet1!$C$83:$K$83</c:f>
              <c:numCache>
                <c:formatCode>General</c:formatCode>
                <c:ptCount val="9"/>
                <c:pt idx="0">
                  <c:v>3.5</c:v>
                </c:pt>
                <c:pt idx="1">
                  <c:v>3.75</c:v>
                </c:pt>
                <c:pt idx="2">
                  <c:v>4.0</c:v>
                </c:pt>
                <c:pt idx="3">
                  <c:v>3.78</c:v>
                </c:pt>
                <c:pt idx="4">
                  <c:v>3.95</c:v>
                </c:pt>
                <c:pt idx="5">
                  <c:v>3.99</c:v>
                </c:pt>
                <c:pt idx="6">
                  <c:v>4.25</c:v>
                </c:pt>
                <c:pt idx="7">
                  <c:v>3.87</c:v>
                </c:pt>
                <c:pt idx="8">
                  <c:v>3.88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704F-4A13-826B-A3587189BD8B}"/>
            </c:ext>
          </c:extLst>
        </c:ser>
        <c:ser>
          <c:idx val="3"/>
          <c:order val="3"/>
          <c:tx>
            <c:strRef>
              <c:f>Sheet1!$A$84:$B$84</c:f>
              <c:strCache>
                <c:ptCount val="2"/>
                <c:pt idx="0">
                  <c:v>meeting venue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Sheet1!$C$80:$K$80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Sheet1!$C$84:$K$84</c:f>
              <c:numCache>
                <c:formatCode>General</c:formatCode>
                <c:ptCount val="9"/>
                <c:pt idx="0">
                  <c:v>4.0</c:v>
                </c:pt>
                <c:pt idx="1">
                  <c:v>4.1</c:v>
                </c:pt>
                <c:pt idx="2">
                  <c:v>4.1</c:v>
                </c:pt>
                <c:pt idx="3">
                  <c:v>4.06</c:v>
                </c:pt>
                <c:pt idx="4">
                  <c:v>4.5</c:v>
                </c:pt>
                <c:pt idx="5">
                  <c:v>4.55</c:v>
                </c:pt>
                <c:pt idx="6">
                  <c:v>4.54</c:v>
                </c:pt>
                <c:pt idx="7">
                  <c:v>4.27</c:v>
                </c:pt>
                <c:pt idx="8">
                  <c:v>3.62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704F-4A13-826B-A3587189BD8B}"/>
            </c:ext>
          </c:extLst>
        </c:ser>
        <c:ser>
          <c:idx val="4"/>
          <c:order val="4"/>
          <c:tx>
            <c:strRef>
              <c:f>Sheet1!$A$85:$B$85</c:f>
              <c:strCache>
                <c:ptCount val="2"/>
                <c:pt idx="0">
                  <c:v>Overall Organization of the lunch 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strRef>
              <c:f>Sheet1!$C$80:$K$80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Sheet1!$C$85:$K$85</c:f>
              <c:numCache>
                <c:formatCode>General</c:formatCode>
                <c:ptCount val="9"/>
                <c:pt idx="0">
                  <c:v>4.0</c:v>
                </c:pt>
                <c:pt idx="1">
                  <c:v>3.8</c:v>
                </c:pt>
                <c:pt idx="2">
                  <c:v>4.05</c:v>
                </c:pt>
                <c:pt idx="3">
                  <c:v>4.01</c:v>
                </c:pt>
                <c:pt idx="4">
                  <c:v>4.1</c:v>
                </c:pt>
                <c:pt idx="5">
                  <c:v>4.31</c:v>
                </c:pt>
                <c:pt idx="6">
                  <c:v>4.21</c:v>
                </c:pt>
                <c:pt idx="7">
                  <c:v>4.3</c:v>
                </c:pt>
                <c:pt idx="8">
                  <c:v>3.87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704F-4A13-826B-A3587189BD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20705648"/>
        <c:axId val="-2120702512"/>
      </c:lineChart>
      <c:catAx>
        <c:axId val="-212070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702512"/>
        <c:crosses val="autoZero"/>
        <c:auto val="1"/>
        <c:lblAlgn val="ctr"/>
        <c:lblOffset val="100"/>
        <c:noMultiLvlLbl val="0"/>
      </c:catAx>
      <c:valAx>
        <c:axId val="-2120702512"/>
        <c:scaling>
          <c:orientation val="minMax"/>
          <c:min val="2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Logistics Feedback Rate</a:t>
                </a:r>
              </a:p>
            </c:rich>
          </c:tx>
          <c:layout/>
          <c:overlay val="0"/>
          <c:spPr>
            <a:noFill/>
            <a:ln>
              <a:solidFill>
                <a:schemeClr val="accent1">
                  <a:alpha val="67000"/>
                </a:schemeClr>
              </a:solidFill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2070564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IMPLEMENTATION RISK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Sheet1!$A$187:$B$187</c:f>
              <c:strCache>
                <c:ptCount val="2"/>
                <c:pt idx="0">
                  <c:v>Unclear Information regarding project implementation 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Sheet1!$C$186:$K$186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Sheet1!$C$187:$K$187</c:f>
              <c:numCache>
                <c:formatCode>General</c:formatCode>
                <c:ptCount val="9"/>
                <c:pt idx="0">
                  <c:v>3.0</c:v>
                </c:pt>
                <c:pt idx="1">
                  <c:v>3.0</c:v>
                </c:pt>
                <c:pt idx="2">
                  <c:v>3.0</c:v>
                </c:pt>
                <c:pt idx="3">
                  <c:v>3.11</c:v>
                </c:pt>
                <c:pt idx="4">
                  <c:v>3.12</c:v>
                </c:pt>
                <c:pt idx="5">
                  <c:v>2.9</c:v>
                </c:pt>
                <c:pt idx="6">
                  <c:v>3.07</c:v>
                </c:pt>
                <c:pt idx="7">
                  <c:v>2.87</c:v>
                </c:pt>
                <c:pt idx="8">
                  <c:v>2.77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8068-4ACB-9E94-D093753AA71B}"/>
            </c:ext>
          </c:extLst>
        </c:ser>
        <c:ser>
          <c:idx val="1"/>
          <c:order val="1"/>
          <c:tx>
            <c:strRef>
              <c:f>Sheet1!$A$188:$B$188</c:f>
              <c:strCache>
                <c:ptCount val="2"/>
                <c:pt idx="0">
                  <c:v>Insufficient faculty to scale up activities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Sheet1!$C$186:$K$186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Sheet1!$C$188:$K$188</c:f>
              <c:numCache>
                <c:formatCode>General</c:formatCode>
                <c:ptCount val="9"/>
                <c:pt idx="0">
                  <c:v>3.5</c:v>
                </c:pt>
                <c:pt idx="1">
                  <c:v>2.85</c:v>
                </c:pt>
                <c:pt idx="2">
                  <c:v>2.95</c:v>
                </c:pt>
                <c:pt idx="3">
                  <c:v>2.96</c:v>
                </c:pt>
                <c:pt idx="4">
                  <c:v>3.0</c:v>
                </c:pt>
                <c:pt idx="5">
                  <c:v>2.77</c:v>
                </c:pt>
                <c:pt idx="6">
                  <c:v>2.94</c:v>
                </c:pt>
                <c:pt idx="7">
                  <c:v>3.07</c:v>
                </c:pt>
                <c:pt idx="8">
                  <c:v>2.75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8068-4ACB-9E94-D093753AA71B}"/>
            </c:ext>
          </c:extLst>
        </c:ser>
        <c:ser>
          <c:idx val="2"/>
          <c:order val="2"/>
          <c:tx>
            <c:strRef>
              <c:f>Sheet1!$A$189:$B$189</c:f>
              <c:strCache>
                <c:ptCount val="2"/>
                <c:pt idx="0">
                  <c:v>Faculty motivation to undertake the activities 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Sheet1!$C$186:$K$186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Sheet1!$C$189:$K$189</c:f>
              <c:numCache>
                <c:formatCode>General</c:formatCode>
                <c:ptCount val="9"/>
                <c:pt idx="0">
                  <c:v>3.5</c:v>
                </c:pt>
                <c:pt idx="1">
                  <c:v>3.4</c:v>
                </c:pt>
                <c:pt idx="2">
                  <c:v>3.5</c:v>
                </c:pt>
                <c:pt idx="3">
                  <c:v>3.54</c:v>
                </c:pt>
                <c:pt idx="4">
                  <c:v>3.5</c:v>
                </c:pt>
                <c:pt idx="5">
                  <c:v>3.28</c:v>
                </c:pt>
                <c:pt idx="6">
                  <c:v>3.44</c:v>
                </c:pt>
                <c:pt idx="7">
                  <c:v>3.29</c:v>
                </c:pt>
                <c:pt idx="8">
                  <c:v>3.29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068-4ACB-9E94-D093753AA71B}"/>
            </c:ext>
          </c:extLst>
        </c:ser>
        <c:ser>
          <c:idx val="3"/>
          <c:order val="3"/>
          <c:tx>
            <c:strRef>
              <c:f>Sheet1!$A$190:$B$190</c:f>
              <c:strCache>
                <c:ptCount val="2"/>
                <c:pt idx="0">
                  <c:v>Lack of regional partnerships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Sheet1!$C$186:$K$186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Sheet1!$C$190:$K$190</c:f>
              <c:numCache>
                <c:formatCode>General</c:formatCode>
                <c:ptCount val="9"/>
                <c:pt idx="0">
                  <c:v>3.5</c:v>
                </c:pt>
                <c:pt idx="1">
                  <c:v>3.05</c:v>
                </c:pt>
                <c:pt idx="2">
                  <c:v>3.0</c:v>
                </c:pt>
                <c:pt idx="3">
                  <c:v>2.86</c:v>
                </c:pt>
                <c:pt idx="4">
                  <c:v>3.0</c:v>
                </c:pt>
                <c:pt idx="5">
                  <c:v>3.08</c:v>
                </c:pt>
                <c:pt idx="6">
                  <c:v>3.06</c:v>
                </c:pt>
                <c:pt idx="7">
                  <c:v>3.06</c:v>
                </c:pt>
                <c:pt idx="8">
                  <c:v>2.85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8068-4ACB-9E94-D093753AA7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3346320"/>
        <c:axId val="-2113030784"/>
      </c:lineChart>
      <c:catAx>
        <c:axId val="-211334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3030784"/>
        <c:crosses val="autoZero"/>
        <c:auto val="1"/>
        <c:lblAlgn val="ctr"/>
        <c:lblOffset val="100"/>
        <c:noMultiLvlLbl val="0"/>
      </c:catAx>
      <c:valAx>
        <c:axId val="-2113030784"/>
        <c:scaling>
          <c:orientation val="minMax"/>
          <c:min val="2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Risk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33463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ACE Implementation Risks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Sheet1!$A$226:$B$226</c:f>
              <c:strCache>
                <c:ptCount val="2"/>
                <c:pt idx="0">
                  <c:v>Slow and cumbersome approval process in the university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Sheet1!$C$225:$K$225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Sheet1!$C$226:$K$226</c:f>
              <c:numCache>
                <c:formatCode>General</c:formatCode>
                <c:ptCount val="9"/>
                <c:pt idx="0">
                  <c:v>3.5</c:v>
                </c:pt>
                <c:pt idx="1">
                  <c:v>2.9</c:v>
                </c:pt>
                <c:pt idx="2">
                  <c:v>3.1</c:v>
                </c:pt>
                <c:pt idx="3">
                  <c:v>3.35</c:v>
                </c:pt>
                <c:pt idx="4">
                  <c:v>3.25</c:v>
                </c:pt>
                <c:pt idx="5">
                  <c:v>3.08</c:v>
                </c:pt>
                <c:pt idx="6">
                  <c:v>3.63</c:v>
                </c:pt>
                <c:pt idx="7">
                  <c:v>3.13</c:v>
                </c:pt>
                <c:pt idx="8">
                  <c:v>3.19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1140-4E5B-9420-37E307A20ABA}"/>
            </c:ext>
          </c:extLst>
        </c:ser>
        <c:ser>
          <c:idx val="1"/>
          <c:order val="1"/>
          <c:tx>
            <c:strRef>
              <c:f>Sheet1!$A$227:$B$227</c:f>
              <c:strCache>
                <c:ptCount val="2"/>
                <c:pt idx="0">
                  <c:v>Slow and cumbersome approval process in the national review committee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Sheet1!$C$225:$K$225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Sheet1!$C$227:$K$227</c:f>
              <c:numCache>
                <c:formatCode>General</c:formatCode>
                <c:ptCount val="9"/>
                <c:pt idx="0">
                  <c:v>3.5</c:v>
                </c:pt>
                <c:pt idx="1">
                  <c:v>3.5</c:v>
                </c:pt>
                <c:pt idx="2">
                  <c:v>3.85</c:v>
                </c:pt>
                <c:pt idx="3">
                  <c:v>3.28</c:v>
                </c:pt>
                <c:pt idx="4">
                  <c:v>3.35</c:v>
                </c:pt>
                <c:pt idx="5">
                  <c:v>3.07</c:v>
                </c:pt>
                <c:pt idx="6">
                  <c:v>3.36</c:v>
                </c:pt>
                <c:pt idx="7">
                  <c:v>3.18</c:v>
                </c:pt>
                <c:pt idx="8">
                  <c:v>3.28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1140-4E5B-9420-37E307A20ABA}"/>
            </c:ext>
          </c:extLst>
        </c:ser>
        <c:ser>
          <c:idx val="2"/>
          <c:order val="2"/>
          <c:tx>
            <c:strRef>
              <c:f>Sheet1!$A$228:$B$228</c:f>
              <c:strCache>
                <c:ptCount val="2"/>
                <c:pt idx="0">
                  <c:v>Slow and cumbersome approval process in the World Bank </c:v>
                </c:pt>
              </c:strCache>
            </c:strRef>
          </c:tx>
          <c:spPr>
            <a:ln w="3175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Sheet1!$C$225:$K$225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Sheet1!$C$228:$K$228</c:f>
              <c:numCache>
                <c:formatCode>General</c:formatCode>
                <c:ptCount val="9"/>
                <c:pt idx="0">
                  <c:v>3.5</c:v>
                </c:pt>
                <c:pt idx="1">
                  <c:v>3.0</c:v>
                </c:pt>
                <c:pt idx="2">
                  <c:v>3.1</c:v>
                </c:pt>
                <c:pt idx="3">
                  <c:v>3.08</c:v>
                </c:pt>
                <c:pt idx="4">
                  <c:v>3.1</c:v>
                </c:pt>
                <c:pt idx="5">
                  <c:v>3.01</c:v>
                </c:pt>
                <c:pt idx="6">
                  <c:v>2.92</c:v>
                </c:pt>
                <c:pt idx="7">
                  <c:v>3.0</c:v>
                </c:pt>
                <c:pt idx="8">
                  <c:v>3.17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1140-4E5B-9420-37E307A20ABA}"/>
            </c:ext>
          </c:extLst>
        </c:ser>
        <c:ser>
          <c:idx val="3"/>
          <c:order val="3"/>
          <c:tx>
            <c:strRef>
              <c:f>Sheet1!$A$229:$B$229</c:f>
              <c:strCache>
                <c:ptCount val="2"/>
                <c:pt idx="0">
                  <c:v>Corruption and abuse of funding </c:v>
                </c:pt>
              </c:strCache>
            </c:strRef>
          </c:tx>
          <c:spPr>
            <a:ln w="31750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Sheet1!$C$225:$K$225</c:f>
              <c:strCache>
                <c:ptCount val="9"/>
                <c:pt idx="0">
                  <c:v>ABUJA </c:v>
                </c:pt>
                <c:pt idx="1">
                  <c:v>YAOUNDE</c:v>
                </c:pt>
                <c:pt idx="2">
                  <c:v>BANJUL</c:v>
                </c:pt>
                <c:pt idx="3">
                  <c:v>COTONOU</c:v>
                </c:pt>
                <c:pt idx="4">
                  <c:v>ACCRA</c:v>
                </c:pt>
                <c:pt idx="5">
                  <c:v>ABIDJAN</c:v>
                </c:pt>
                <c:pt idx="6">
                  <c:v>LAGOS</c:v>
                </c:pt>
                <c:pt idx="7">
                  <c:v>OUAGA</c:v>
                </c:pt>
                <c:pt idx="8">
                  <c:v>DJIBOUTI</c:v>
                </c:pt>
              </c:strCache>
            </c:strRef>
          </c:cat>
          <c:val>
            <c:numRef>
              <c:f>Sheet1!$C$229:$K$229</c:f>
              <c:numCache>
                <c:formatCode>General</c:formatCode>
                <c:ptCount val="9"/>
                <c:pt idx="0">
                  <c:v>3.5</c:v>
                </c:pt>
                <c:pt idx="1">
                  <c:v>2.8</c:v>
                </c:pt>
                <c:pt idx="2">
                  <c:v>2.85</c:v>
                </c:pt>
                <c:pt idx="3">
                  <c:v>2.56</c:v>
                </c:pt>
                <c:pt idx="4">
                  <c:v>2.5</c:v>
                </c:pt>
                <c:pt idx="5">
                  <c:v>2.39</c:v>
                </c:pt>
                <c:pt idx="6">
                  <c:v>2.35</c:v>
                </c:pt>
                <c:pt idx="7">
                  <c:v>2.54</c:v>
                </c:pt>
                <c:pt idx="8">
                  <c:v>2.34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1140-4E5B-9420-37E307A20A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2110867520"/>
        <c:axId val="-2110861280"/>
      </c:lineChart>
      <c:catAx>
        <c:axId val="-2110867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0861280"/>
        <c:crosses val="autoZero"/>
        <c:auto val="1"/>
        <c:lblAlgn val="ctr"/>
        <c:lblOffset val="100"/>
        <c:noMultiLvlLbl val="0"/>
      </c:catAx>
      <c:valAx>
        <c:axId val="-2110861280"/>
        <c:scaling>
          <c:orientation val="minMax"/>
          <c:min val="2.0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Implementation Risk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baseline="0">
                  <a:solidFill>
                    <a:schemeClr val="tx2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086752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Average Implementation Risk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-2110060656"/>
        <c:axId val="-2112583296"/>
      </c:lineChart>
      <c:catAx>
        <c:axId val="-211006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2583296"/>
        <c:crosses val="autoZero"/>
        <c:auto val="1"/>
        <c:lblAlgn val="ctr"/>
        <c:lblOffset val="100"/>
        <c:noMultiLvlLbl val="0"/>
      </c:catAx>
      <c:valAx>
        <c:axId val="-2112583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Risk Rate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006065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31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EE3BB-B7D1-416E-9B5E-5870ED2439CF}" type="datetimeFigureOut">
              <a:rPr lang="en-GB" smtClean="0"/>
              <a:t>23/09/2019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73408-6A3F-41FD-AE14-39670164EE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896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A73408-6A3F-41FD-AE14-39670164EE4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6577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A4D9-BCD8-E243-9DC5-F03A477C14A1}" type="slidenum">
              <a:rPr lang="en-US" altLang="ja-JP" smtClean="0"/>
              <a:pPr/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1043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A4D9-BCD8-E243-9DC5-F03A477C14A1}" type="slidenum">
              <a:rPr lang="en-US" altLang="ja-JP" smtClean="0"/>
              <a:pPr/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614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A4D9-BCD8-E243-9DC5-F03A477C14A1}" type="slidenum">
              <a:rPr lang="en-US" altLang="ja-JP" smtClean="0"/>
              <a:pPr/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55247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A9A4D9-BCD8-E243-9DC5-F03A477C14A1}" type="slidenum">
              <a:rPr lang="en-US" altLang="ja-JP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38846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1pPr>
            <a:lvl2pPr marL="742950" indent="-28575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2pPr>
            <a:lvl3pPr marL="11430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3pPr>
            <a:lvl4pPr marL="16002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4pPr>
            <a:lvl5pPr marL="20574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9pPr>
          </a:lstStyle>
          <a:p>
            <a:fld id="{3ABE30EA-66B3-D04E-8BB9-542F0450B95D}" type="slidenum">
              <a:rPr lang="en-US" altLang="ja-JP" sz="1200">
                <a:latin typeface="Times" charset="0"/>
              </a:rPr>
              <a:pPr/>
              <a:t>11</a:t>
            </a:fld>
            <a:endParaRPr lang="en-US" altLang="ja-JP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9159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1pPr>
            <a:lvl2pPr marL="742950" indent="-28575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2pPr>
            <a:lvl3pPr marL="11430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3pPr>
            <a:lvl4pPr marL="16002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4pPr>
            <a:lvl5pPr marL="2057400" indent="-228600" defTabSz="908050"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Osaka" charset="0"/>
                <a:cs typeface="Osaka" charset="0"/>
              </a:defRPr>
            </a:lvl9pPr>
          </a:lstStyle>
          <a:p>
            <a:fld id="{3ABE30EA-66B3-D04E-8BB9-542F0450B95D}" type="slidenum">
              <a:rPr lang="en-US" altLang="ja-JP" sz="1200">
                <a:latin typeface="Times" charset="0"/>
              </a:rPr>
              <a:pPr/>
              <a:t>12</a:t>
            </a:fld>
            <a:endParaRPr lang="en-US" altLang="ja-JP" sz="120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3191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Times" charset="0"/>
              <a:ea typeface="Osaka" charset="0"/>
              <a:cs typeface="Osaka" charset="0"/>
            </a:endParaRP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1pPr>
            <a:lvl2pPr marL="742950" indent="-285750" defTabSz="9080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2pPr>
            <a:lvl3pPr marL="1143000" indent="-228600" defTabSz="9080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3pPr>
            <a:lvl4pPr marL="1600200" indent="-228600" defTabSz="9080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4pPr>
            <a:lvl5pPr marL="2057400" indent="-228600" defTabSz="908050"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" charset="0"/>
                <a:ea typeface="Osaka" charset="0"/>
                <a:cs typeface="Osaka" charset="0"/>
              </a:defRPr>
            </a:lvl9pPr>
          </a:lstStyle>
          <a:p>
            <a:fld id="{ACE0F806-6032-5F4B-BA70-0B069D6EB0DF}" type="slidenum">
              <a:rPr lang="en-GB">
                <a:latin typeface="Times New Roman" charset="0"/>
              </a:rPr>
              <a:pPr/>
              <a:t>13</a:t>
            </a:fld>
            <a:endParaRPr lang="en-GB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120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51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70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81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888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14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3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77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708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812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231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98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9EAEA5-F105-4787-B57C-830957CD7552}" type="datetimeFigureOut">
              <a:rPr lang="en-US" smtClean="0"/>
              <a:pPr/>
              <a:t>9/23/19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22F9C-A8D1-4CEA-B2AF-972D453740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38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Relationship Id="rId3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2600"/>
            <a:ext cx="9144000" cy="3149600"/>
          </a:xfrm>
        </p:spPr>
        <p:txBody>
          <a:bodyPr>
            <a:no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 HIGHER EDUCATION CENTRES OF EXCELLENCE (ACE) PROJECT</a:t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ACE WORKSHOPS</a:t>
            </a:r>
            <a:br>
              <a:rPr lang="en-US" sz="4800" b="1" dirty="0">
                <a:solidFill>
                  <a:srgbClr val="0432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charset="0"/>
                <a:ea typeface="Abadi MT Condensed Extra Bold" charset="0"/>
                <a:cs typeface="Abadi MT Condensed Extra Bold" charset="0"/>
              </a:rPr>
              <a:t/>
            </a:r>
            <a:br>
              <a:rPr 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charset="0"/>
                <a:ea typeface="Abadi MT Condensed Extra Bold" charset="0"/>
                <a:cs typeface="Abadi MT Condensed Extra Bold" charset="0"/>
              </a:rPr>
            </a:br>
            <a:r>
              <a:rPr 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1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charset="0"/>
                <a:ea typeface="Apple Chancery" charset="0"/>
                <a:cs typeface="Apple Chancery" charset="0"/>
              </a:rPr>
              <a:t>Workshop Evaluation Results</a:t>
            </a:r>
            <a:b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ple Chancery" charset="0"/>
                <a:ea typeface="Apple Chancery" charset="0"/>
                <a:cs typeface="Apple Chancery" charset="0"/>
              </a:rPr>
            </a:br>
            <a:r>
              <a:rPr lang="en-US" sz="48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badi MT Condensed Extra Bold" charset="0"/>
                <a:ea typeface="Abadi MT Condensed Extra Bold" charset="0"/>
                <a:cs typeface="Abadi MT Condensed Extra Bold" charset="0"/>
              </a:rPr>
              <a:t> 2014 – 2019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114800"/>
            <a:ext cx="6019800" cy="1828800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2400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By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Jonathan C. </a:t>
            </a:r>
            <a:r>
              <a:rPr lang="en-US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Mba</a:t>
            </a:r>
            <a:endParaRPr lang="en-US" b="1" i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Director of Research &amp; </a:t>
            </a:r>
            <a:r>
              <a:rPr lang="en-US" b="1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Programmes</a:t>
            </a:r>
            <a:r>
              <a:rPr lang="en-US" b="1" i="1">
                <a:solidFill>
                  <a:schemeClr val="tx1">
                    <a:lumMod val="85000"/>
                    <a:lumOff val="15000"/>
                  </a:schemeClr>
                </a:solidFill>
              </a:rPr>
              <a:t> / ACE </a:t>
            </a:r>
            <a:r>
              <a:rPr lang="en-US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Coordinator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712" y="886037"/>
            <a:ext cx="8943975" cy="696308"/>
          </a:xfrm>
        </p:spPr>
        <p:txBody>
          <a:bodyPr/>
          <a:lstStyle/>
          <a:p>
            <a:pPr algn="ctr"/>
            <a:r>
              <a:rPr lang="en-US" sz="3600" dirty="0"/>
              <a:t>       </a:t>
            </a:r>
            <a:r>
              <a:rPr lang="en-US" sz="36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POTENTIAL IMPLEMENTATION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77118" y="1931385"/>
          <a:ext cx="8877970" cy="3896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6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983227"/>
              </p:ext>
            </p:extLst>
          </p:nvPr>
        </p:nvGraphicFramePr>
        <p:xfrm>
          <a:off x="628650" y="1447800"/>
          <a:ext cx="8438232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859109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99835" y="961845"/>
            <a:ext cx="8771751" cy="81790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CONCLUSION</a:t>
            </a:r>
            <a:endParaRPr lang="en-US" sz="6000" dirty="0">
              <a:latin typeface="Tahoma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116498" y="1143000"/>
            <a:ext cx="8955088" cy="5715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Positives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National governments </a:t>
            </a:r>
            <a:r>
              <a:rPr lang="en-US" sz="2800" dirty="0" smtClean="0">
                <a:latin typeface="Arial" charset="0"/>
                <a:ea typeface="Arial" charset="0"/>
                <a:cs typeface="Arial" charset="0"/>
              </a:rPr>
              <a:t>rate is </a:t>
            </a:r>
            <a:r>
              <a:rPr lang="en-US" sz="2800" dirty="0">
                <a:latin typeface="Arial" charset="0"/>
                <a:ea typeface="Arial" charset="0"/>
                <a:cs typeface="Arial" charset="0"/>
              </a:rPr>
              <a:t>improving on most indicators.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WB has highest rating on responsiveness to queries and overall facilitation and support.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AAU has highest rating on facilitation and role in workshops and meetings.</a:t>
            </a:r>
          </a:p>
          <a:p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Areas of improvements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AAU could improve on timeliness and adequacy of technical support and timelines of responsiveness to queries </a:t>
            </a:r>
          </a:p>
          <a:p>
            <a:r>
              <a:rPr lang="en-US" sz="2800" dirty="0">
                <a:latin typeface="Arial" charset="0"/>
                <a:ea typeface="Arial" charset="0"/>
                <a:cs typeface="Arial" charset="0"/>
              </a:rPr>
              <a:t>WB improved on procurement but this is still lowest WB rating</a:t>
            </a:r>
          </a:p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2020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99835" y="961845"/>
            <a:ext cx="8771751" cy="817902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CONCLUSION</a:t>
            </a:r>
            <a:endParaRPr lang="en-US" sz="6000" dirty="0">
              <a:latin typeface="Tahoma" charset="0"/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94456" y="1753868"/>
            <a:ext cx="8955088" cy="513618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2800" b="1" dirty="0">
                <a:latin typeface="Arial" charset="0"/>
                <a:ea typeface="Arial" charset="0"/>
                <a:cs typeface="Arial" charset="0"/>
              </a:rPr>
              <a:t>Project implementation summary 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Project implementation risk is lowest.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Most ACEs are satisfied with implementation progress.</a:t>
            </a:r>
          </a:p>
          <a:p>
            <a:pPr>
              <a:lnSpc>
                <a:spcPct val="120000"/>
              </a:lnSpc>
            </a:pPr>
            <a:r>
              <a:rPr lang="en-US" sz="2800" dirty="0">
                <a:latin typeface="Arial" charset="0"/>
                <a:cs typeface="Arial" charset="0"/>
              </a:rPr>
              <a:t>Slow and cumbersome approval process still a risk </a:t>
            </a:r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1468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249363" y="2784475"/>
            <a:ext cx="62039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>
              <a:defRPr sz="28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eaLnBrk="0" hangingPunct="0">
              <a:buFont typeface="Wingdings" charset="0"/>
              <a:defRPr sz="20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GB" sz="4800" b="1" i="1">
                <a:solidFill>
                  <a:srgbClr val="0432FF"/>
                </a:solidFill>
                <a:ea typeface="Osaka" charset="0"/>
              </a:rPr>
              <a:t>MERCI BEAUCOUP</a:t>
            </a:r>
          </a:p>
          <a:p>
            <a:pPr algn="ctr" eaLnBrk="1" hangingPunct="1"/>
            <a:r>
              <a:rPr lang="en-GB" sz="4800" b="1" i="1">
                <a:solidFill>
                  <a:srgbClr val="000066"/>
                </a:solidFill>
                <a:ea typeface="Osaka" charset="0"/>
              </a:rPr>
              <a:t>THANK  YOU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9087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905863-9BC2-4463-A406-BFF5ADE0BC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530225"/>
            <a:ext cx="8839200" cy="1295400"/>
          </a:xfrm>
        </p:spPr>
        <p:txBody>
          <a:bodyPr>
            <a:normAutofit fontScale="90000"/>
          </a:bodyPr>
          <a:lstStyle/>
          <a:p>
            <a:r>
              <a:rPr lang="en-US" sz="4400" dirty="0">
                <a:solidFill>
                  <a:srgbClr val="0432FF"/>
                </a:solidFill>
                <a:latin typeface="Abadi MT Condensed Extra Bold" charset="0"/>
              </a:rPr>
              <a:t>ATTENDANCE &amp; SURVEY RESPONSE RATES 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8907BDB-7A7D-43E4-9D08-96EBBD8C755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Picture 4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97750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83431"/>
            <a:ext cx="7793037" cy="78105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FEEDBACK ON AAU</a:t>
            </a: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-228600" y="0"/>
            <a:ext cx="9144000" cy="711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77779"/>
              </p:ext>
            </p:extLst>
          </p:nvPr>
        </p:nvGraphicFramePr>
        <p:xfrm>
          <a:off x="222656" y="1295400"/>
          <a:ext cx="869274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54430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3431"/>
            <a:ext cx="9144000" cy="78105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FEEDBACK ON NATIONAL GOVERNMENTS</a:t>
            </a:r>
            <a:endParaRPr lang="en-US" sz="4000" b="1" dirty="0">
              <a:solidFill>
                <a:srgbClr val="0432FF"/>
              </a:solidFill>
              <a:latin typeface="Abadi MT Condensed Extra Bold" charset="0"/>
              <a:ea typeface="Abadi MT Condensed Extra Bold" charset="0"/>
              <a:cs typeface="Abadi MT Condensed Extra Bold" charset="0"/>
            </a:endParaRPr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283891"/>
              </p:ext>
            </p:extLst>
          </p:nvPr>
        </p:nvGraphicFramePr>
        <p:xfrm>
          <a:off x="76200" y="1371600"/>
          <a:ext cx="90678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37814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783431"/>
            <a:ext cx="7793037" cy="781050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FEEDBACK ON WORLD BANK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3103347"/>
              </p:ext>
            </p:extLst>
          </p:nvPr>
        </p:nvGraphicFramePr>
        <p:xfrm>
          <a:off x="628650" y="1462087"/>
          <a:ext cx="8210550" cy="5395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3137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025" y="891836"/>
            <a:ext cx="8943975" cy="817902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ACE PROJECT SATISFACTION</a:t>
            </a:r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404930"/>
              </p:ext>
            </p:extLst>
          </p:nvPr>
        </p:nvGraphicFramePr>
        <p:xfrm>
          <a:off x="0" y="1524000"/>
          <a:ext cx="91440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79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27" y="1108137"/>
            <a:ext cx="7886700" cy="701673"/>
          </a:xfrm>
        </p:spPr>
        <p:txBody>
          <a:bodyPr>
            <a:normAutofit/>
          </a:bodyPr>
          <a:lstStyle/>
          <a:p>
            <a:pPr algn="ctr"/>
            <a:r>
              <a:rPr lang="en-US" sz="44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FEEDBACK ON LOGISTICS</a:t>
            </a:r>
          </a:p>
        </p:txBody>
      </p:sp>
      <p:pic>
        <p:nvPicPr>
          <p:cNvPr id="6" name="Picture 5"/>
          <p:cNvPicPr/>
          <p:nvPr/>
        </p:nvPicPr>
        <p:blipFill>
          <a:blip r:embed="rId2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2599614"/>
              </p:ext>
            </p:extLst>
          </p:nvPr>
        </p:nvGraphicFramePr>
        <p:xfrm>
          <a:off x="643027" y="1808038"/>
          <a:ext cx="7742149" cy="4195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321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5519" y="951781"/>
            <a:ext cx="8943975" cy="696308"/>
          </a:xfrm>
        </p:spPr>
        <p:txBody>
          <a:bodyPr/>
          <a:lstStyle/>
          <a:p>
            <a:pPr algn="ctr"/>
            <a:r>
              <a:rPr lang="en-US" sz="36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       POTENTIAL IMPLEMENTAION RISKS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16458"/>
            <a:ext cx="9109494" cy="508914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/>
          <p:nvPr/>
        </p:nvPicPr>
        <p:blipFill>
          <a:blip r:embed="rId2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88564979"/>
              </p:ext>
            </p:extLst>
          </p:nvPr>
        </p:nvGraphicFramePr>
        <p:xfrm>
          <a:off x="131014" y="1447800"/>
          <a:ext cx="9241586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100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2" y="951781"/>
            <a:ext cx="8943975" cy="696308"/>
          </a:xfrm>
        </p:spPr>
        <p:txBody>
          <a:bodyPr/>
          <a:lstStyle/>
          <a:p>
            <a:pPr algn="ctr"/>
            <a:r>
              <a:rPr lang="en-US" sz="3600" dirty="0"/>
              <a:t>       </a:t>
            </a:r>
            <a:r>
              <a:rPr lang="en-US" sz="3600" dirty="0">
                <a:solidFill>
                  <a:srgbClr val="0432FF"/>
                </a:solidFill>
                <a:latin typeface="Abadi MT Condensed Extra Bold" charset="0"/>
                <a:ea typeface="Abadi MT Condensed Extra Bold" charset="0"/>
                <a:cs typeface="Abadi MT Condensed Extra Bold" charset="0"/>
              </a:rPr>
              <a:t>POTENTIAL IMPLEMENTATION RISKS</a:t>
            </a:r>
          </a:p>
        </p:txBody>
      </p:sp>
      <p:pic>
        <p:nvPicPr>
          <p:cNvPr id="8" name="Picture 7"/>
          <p:cNvPicPr/>
          <p:nvPr/>
        </p:nvPicPr>
        <p:blipFill>
          <a:blip r:embed="rId3" cstate="print"/>
          <a:srcRect r="14850"/>
          <a:stretch>
            <a:fillRect/>
          </a:stretch>
        </p:blipFill>
        <p:spPr bwMode="auto">
          <a:xfrm>
            <a:off x="0" y="37381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6117955"/>
              </p:ext>
            </p:extLst>
          </p:nvPr>
        </p:nvGraphicFramePr>
        <p:xfrm>
          <a:off x="762000" y="1391440"/>
          <a:ext cx="8382000" cy="5466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2918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7691</TotalTime>
  <Words>216</Words>
  <Application>Microsoft Macintosh PowerPoint</Application>
  <PresentationFormat>On-screen Show (4:3)</PresentationFormat>
  <Paragraphs>57</Paragraphs>
  <Slides>13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4" baseType="lpstr">
      <vt:lpstr>Abadi MT Condensed Extra Bold</vt:lpstr>
      <vt:lpstr>Apple Chancery</vt:lpstr>
      <vt:lpstr>Calibri</vt:lpstr>
      <vt:lpstr>Calibri Light</vt:lpstr>
      <vt:lpstr>ＭＳ Ｐゴシック</vt:lpstr>
      <vt:lpstr>Osaka</vt:lpstr>
      <vt:lpstr>Tahoma</vt:lpstr>
      <vt:lpstr>Times</vt:lpstr>
      <vt:lpstr>Times New Roman</vt:lpstr>
      <vt:lpstr>Arial</vt:lpstr>
      <vt:lpstr>Office Theme</vt:lpstr>
      <vt:lpstr>AFRICA HIGHER EDUCATION CENTRES OF EXCELLENCE (ACE) PROJECT  ACE WORKSHOPS   Workshop Evaluation Results  2014 – 2019 </vt:lpstr>
      <vt:lpstr>ATTENDANCE &amp; SURVEY RESPONSE RATES </vt:lpstr>
      <vt:lpstr>FEEDBACK ON AAU</vt:lpstr>
      <vt:lpstr>FEEDBACK ON NATIONAL GOVERNMENTS</vt:lpstr>
      <vt:lpstr>FEEDBACK ON WORLD BANK</vt:lpstr>
      <vt:lpstr>ACE PROJECT SATISFACTION</vt:lpstr>
      <vt:lpstr>FEEDBACK ON LOGISTICS</vt:lpstr>
      <vt:lpstr>       POTENTIAL IMPLEMENTAION RISKS</vt:lpstr>
      <vt:lpstr>       POTENTIAL IMPLEMENTATION RISKS</vt:lpstr>
      <vt:lpstr>       POTENTIAL IMPLEMENTATION RISKS</vt:lpstr>
      <vt:lpstr>CONCLUSION</vt:lpstr>
      <vt:lpstr>CONCLUSION</vt:lpstr>
      <vt:lpstr>PowerPoint Presentation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amen</dc:creator>
  <cp:lastModifiedBy>Jonathan Mba</cp:lastModifiedBy>
  <cp:revision>367</cp:revision>
  <cp:lastPrinted>2014-09-12T09:54:12Z</cp:lastPrinted>
  <dcterms:created xsi:type="dcterms:W3CDTF">2012-10-13T16:55:40Z</dcterms:created>
  <dcterms:modified xsi:type="dcterms:W3CDTF">2019-09-23T05:51:35Z</dcterms:modified>
</cp:coreProperties>
</file>