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75" r:id="rId3"/>
    <p:sldId id="263" r:id="rId4"/>
    <p:sldId id="267" r:id="rId5"/>
    <p:sldId id="270" r:id="rId6"/>
    <p:sldId id="269" r:id="rId7"/>
    <p:sldId id="268" r:id="rId8"/>
    <p:sldId id="286" r:id="rId9"/>
    <p:sldId id="273" r:id="rId10"/>
    <p:sldId id="281" r:id="rId11"/>
    <p:sldId id="287" r:id="rId12"/>
    <p:sldId id="1085" r:id="rId13"/>
    <p:sldId id="1086" r:id="rId14"/>
    <p:sldId id="319" r:id="rId15"/>
    <p:sldId id="1087" r:id="rId16"/>
    <p:sldId id="272" r:id="rId17"/>
    <p:sldId id="1083" r:id="rId18"/>
  </p:sldIdLst>
  <p:sldSz cx="12192000" cy="6858000"/>
  <p:notesSz cx="6858000" cy="9144000"/>
  <p:defaultTextStyle>
    <a:defPPr>
      <a:defRPr lang="en-G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'Bahly Maud-Andree Kouadio IV" initials="MMKI" lastIdx="3" clrIdx="0">
    <p:extLst>
      <p:ext uri="{19B8F6BF-5375-455C-9EA6-DF929625EA0E}">
        <p15:presenceInfo xmlns:p15="http://schemas.microsoft.com/office/powerpoint/2012/main" userId="S::mkouadio@worldbank.org::4a944047-a79d-4dba-a8c9-0ced44152f0c" providerId="AD"/>
      </p:ext>
    </p:extLst>
  </p:cmAuthor>
  <p:cmAuthor id="2" name="Ekua Nuama Bentil" initials="ENB" lastIdx="5" clrIdx="1">
    <p:extLst>
      <p:ext uri="{19B8F6BF-5375-455C-9EA6-DF929625EA0E}">
        <p15:presenceInfo xmlns:p15="http://schemas.microsoft.com/office/powerpoint/2012/main" userId="S::ebentil@worldbank.org::c3fea657-b4ea-42c3-b7b2-031ccb25b63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49620-7971-4A8D-B32B-BA8938780E44}" type="datetimeFigureOut">
              <a:rPr lang="en-GH" smtClean="0"/>
              <a:t>23/09/2019</a:t>
            </a:fld>
            <a:endParaRPr lang="en-G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E585A-320E-41CB-A3AD-1F581C9988D3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360600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safely remove this slide. This slide</a:t>
            </a:r>
            <a:r>
              <a:rPr lang="en-US" baseline="0"/>
              <a:t> design was provided by SlideModel.com – You can download more templates, shapes and elements for PowerPoint from http://slidemodel.com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464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4EA7-2414-4581-B808-B78C95B8F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999616-6BCD-40CB-81B6-C40E3A851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C67B5-C708-40A9-ACC1-11A170AF5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9097-A0B0-4497-AAB8-A4ECE52BFCF6}" type="datetimeFigureOut">
              <a:rPr lang="en-GH" smtClean="0"/>
              <a:t>23/09/2019</a:t>
            </a:fld>
            <a:endParaRPr lang="en-G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E1936-BC5D-4FE0-A0BA-14CE52660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B603F-9096-4691-82B2-A1A083227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C341-58FD-4AC3-95D4-B3489FF670C5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37896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6AF12-56AD-49E0-AC84-2C5F33942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A76EC2-7996-48FF-BAAA-55235799D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5A250-85F7-4B6E-9898-4487CA15C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9097-A0B0-4497-AAB8-A4ECE52BFCF6}" type="datetimeFigureOut">
              <a:rPr lang="en-GH" smtClean="0"/>
              <a:t>23/09/2019</a:t>
            </a:fld>
            <a:endParaRPr lang="en-G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57877-65B7-43F6-8DFC-4E0F9B94A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E2401-B0F0-4F73-9640-1C163830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C341-58FD-4AC3-95D4-B3489FF670C5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223068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BC70D0-12E2-4BDE-85F7-BB26E81BF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683036-79CB-4377-B37D-0AE8D309E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15962-30F1-48EF-9AA6-E55F59BD7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9097-A0B0-4497-AAB8-A4ECE52BFCF6}" type="datetimeFigureOut">
              <a:rPr lang="en-GH" smtClean="0"/>
              <a:t>23/09/2019</a:t>
            </a:fld>
            <a:endParaRPr lang="en-G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A212A-46F7-4799-A4FE-788B9AEB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7F584-D0B5-47F6-BAA5-0DB088586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C341-58FD-4AC3-95D4-B3489FF670C5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292513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idemodel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8672" y="2870634"/>
            <a:ext cx="5932223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B0EA1-AD6B-4EFE-AB19-FBF1CE026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D5034-01CF-4AD2-AD54-8667FD46D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9FE2B-7239-4C4B-8213-E98E0AC9C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9097-A0B0-4497-AAB8-A4ECE52BFCF6}" type="datetimeFigureOut">
              <a:rPr lang="en-GH" smtClean="0"/>
              <a:t>23/09/2019</a:t>
            </a:fld>
            <a:endParaRPr lang="en-G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FC32E-F71D-42B1-A92A-672A0E36F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910C7-E42B-4771-850E-0C636C4C0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C341-58FD-4AC3-95D4-B3489FF670C5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3356357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2779-4CFE-4EEA-8E2A-164EF5586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D6172-D25F-42B5-811A-95752A43C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C7441-E6DE-426A-8A10-F74F715EA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9097-A0B0-4497-AAB8-A4ECE52BFCF6}" type="datetimeFigureOut">
              <a:rPr lang="en-GH" smtClean="0"/>
              <a:t>23/09/2019</a:t>
            </a:fld>
            <a:endParaRPr lang="en-G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4C7BE-0486-4B70-B552-3C3B31AF0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2F6D9-9737-4FE6-A3A2-36933C076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C341-58FD-4AC3-95D4-B3489FF670C5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2658894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A580-C3E6-43B9-B912-F356AA29E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85F84-B2A1-4AA1-82A9-538D1E727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637FDB-DA67-4A16-8E1A-B386716DB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10487-1D43-44B9-A669-C79796C1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9097-A0B0-4497-AAB8-A4ECE52BFCF6}" type="datetimeFigureOut">
              <a:rPr lang="en-GH" smtClean="0"/>
              <a:t>23/09/2019</a:t>
            </a:fld>
            <a:endParaRPr lang="en-G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D092CA-2052-48B5-B16F-59A7BC980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E2B503-13B9-47E7-A604-CF28540AB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C341-58FD-4AC3-95D4-B3489FF670C5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414073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4DD78-FAB4-45F2-BF51-9B7F0E31A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8AE51-FAE6-4451-B210-48732378E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4DFEB7-5A50-4B71-A616-2C04F4035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3D5B0-876D-44E9-8EF7-00AE9825A1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354CDC-FFED-46E3-A812-E839B028EF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748F28-A9B8-4B37-8B53-793DF6F24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9097-A0B0-4497-AAB8-A4ECE52BFCF6}" type="datetimeFigureOut">
              <a:rPr lang="en-GH" smtClean="0"/>
              <a:t>23/09/2019</a:t>
            </a:fld>
            <a:endParaRPr lang="en-G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6D3D21-7792-4629-B1F5-84FF86C24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6FCE57-72F0-4C5B-AB0A-67A9D4468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C341-58FD-4AC3-95D4-B3489FF670C5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27322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5F8BE-CBA8-448C-9261-CC05E527E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D0512-325B-4605-A535-9DB673BAE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9097-A0B0-4497-AAB8-A4ECE52BFCF6}" type="datetimeFigureOut">
              <a:rPr lang="en-GH" smtClean="0"/>
              <a:t>23/09/2019</a:t>
            </a:fld>
            <a:endParaRPr lang="en-G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74D759-5A02-4E0A-A030-F74C41389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063698-84CB-4C65-AAD9-514653AA1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C341-58FD-4AC3-95D4-B3489FF670C5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145630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EBB5D9-FCCD-40A2-8DDF-DD22DAC14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9097-A0B0-4497-AAB8-A4ECE52BFCF6}" type="datetimeFigureOut">
              <a:rPr lang="en-GH" smtClean="0"/>
              <a:t>23/09/2019</a:t>
            </a:fld>
            <a:endParaRPr lang="en-G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C18375-0E61-47BF-9B9C-83059A021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A7A2F-C2D2-4401-A331-DED6A5333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C341-58FD-4AC3-95D4-B3489FF670C5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158799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F2DE8-B025-457D-B471-D9A077F3F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BF70A-50AF-4503-B01C-51A9B992C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B4906E-C7DB-45D7-A956-121C0D23F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FD211A-FD3E-4AB6-AFBA-1B31D3A0C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9097-A0B0-4497-AAB8-A4ECE52BFCF6}" type="datetimeFigureOut">
              <a:rPr lang="en-GH" smtClean="0"/>
              <a:t>23/09/2019</a:t>
            </a:fld>
            <a:endParaRPr lang="en-G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E94CF-5498-41D1-9B3A-6E5B12F0B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84513-6A61-4D5A-8398-59C8EAC55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C341-58FD-4AC3-95D4-B3489FF670C5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358035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77873-F649-4EC4-96EB-2C32DE083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7443E3-80E7-442A-9868-0410FE7AC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CB2327-4940-44F3-A58B-EEB3605B7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97C96-AC4B-4EA2-A470-62AA73B4E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9097-A0B0-4497-AAB8-A4ECE52BFCF6}" type="datetimeFigureOut">
              <a:rPr lang="en-GH" smtClean="0"/>
              <a:t>23/09/2019</a:t>
            </a:fld>
            <a:endParaRPr lang="en-G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67FBE5-CAA5-4D73-A831-4B6391730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9F1E0-FB8D-41FB-8661-5C6FBBEE8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C341-58FD-4AC3-95D4-B3489FF670C5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246617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37A4F0-9AFF-4CFC-85EE-3360FE625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F27D6-61A1-48CE-83DC-2C751B406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7E225-4B52-4345-A6BD-A60731C49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9097-A0B0-4497-AAB8-A4ECE52BFCF6}" type="datetimeFigureOut">
              <a:rPr lang="en-GH" smtClean="0"/>
              <a:t>23/09/2019</a:t>
            </a:fld>
            <a:endParaRPr lang="en-G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AB4A8-D800-448C-BEB6-502C0A1DAB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B36D8-A435-4008-B501-B02B16440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BC341-58FD-4AC3-95D4-B3489FF670C5}" type="slidenum">
              <a:rPr lang="en-GH" smtClean="0"/>
              <a:t>‹#›</a:t>
            </a:fld>
            <a:endParaRPr lang="en-GH"/>
          </a:p>
        </p:txBody>
      </p:sp>
    </p:spTree>
    <p:extLst>
      <p:ext uri="{BB962C8B-B14F-4D97-AF65-F5344CB8AC3E}">
        <p14:creationId xmlns:p14="http://schemas.microsoft.com/office/powerpoint/2010/main" val="379988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image" Target="../media/image3.png"/><Relationship Id="rId7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mailto:secretariat@ruforum.org" TargetMode="Externa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7150" y="1"/>
            <a:ext cx="12192000" cy="68580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b="1" i="1" dirty="0"/>
          </a:p>
          <a:p>
            <a:pPr marL="0" indent="0" algn="ctr">
              <a:lnSpc>
                <a:spcPct val="170000"/>
              </a:lnSpc>
              <a:buNone/>
            </a:pPr>
            <a:r>
              <a:rPr lang="en-AU" sz="112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Status of 1st  &amp; 2nd  ACE Impact 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n-AU" sz="112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Effectiveness, Implementation  Readiness &amp; Support</a:t>
            </a:r>
            <a:br>
              <a:rPr lang="en-US" sz="9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  <a:defRPr/>
            </a:pPr>
            <a:endParaRPr lang="en-US" sz="6200" b="1" i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  <a:defRPr/>
            </a:pPr>
            <a:endParaRPr lang="en-US" sz="6200" b="1" i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  <a:defRPr/>
            </a:pPr>
            <a:r>
              <a:rPr lang="en-US" sz="8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DR. SYLVIA MKANDAWIRE,</a:t>
            </a:r>
          </a:p>
          <a:p>
            <a:pPr algn="ctr">
              <a:buNone/>
              <a:defRPr/>
            </a:pPr>
            <a:r>
              <a:rPr lang="en-US" sz="8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 MANAGER, ACE IMPACT</a:t>
            </a:r>
          </a:p>
          <a:p>
            <a:pPr algn="ctr">
              <a:buNone/>
              <a:defRPr/>
            </a:pPr>
            <a:r>
              <a:rPr lang="en-US" sz="8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ASSOCIATION OF AFRICAN UNIVERSITIES (AAU)</a:t>
            </a:r>
          </a:p>
          <a:p>
            <a:pPr algn="ctr">
              <a:buNone/>
              <a:defRPr/>
            </a:pPr>
            <a:r>
              <a:rPr lang="en-US" sz="8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REGIONAL FACILITATING UNIT, </a:t>
            </a:r>
          </a:p>
          <a:p>
            <a:pPr algn="ctr">
              <a:buNone/>
              <a:defRPr/>
            </a:pPr>
            <a:endParaRPr lang="en-US" sz="80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  <a:defRPr/>
            </a:pPr>
            <a:endParaRPr lang="en-US" sz="8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  <a:defRPr/>
            </a:pPr>
            <a:endParaRPr lang="en-US" sz="80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  <a:defRPr/>
            </a:pPr>
            <a:r>
              <a:rPr lang="en-US" sz="80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en-US" sz="80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en-GB" sz="8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2nd Project Steering Committee Meeting </a:t>
            </a:r>
          </a:p>
          <a:p>
            <a:pPr marL="0" indent="0" algn="ctr">
              <a:buNone/>
            </a:pPr>
            <a:r>
              <a:rPr lang="en-GB" sz="8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SEPTEMBER 23, 2019, Dakar, Senegal</a:t>
            </a:r>
          </a:p>
          <a:p>
            <a:pPr marL="0" indent="0" algn="ctr">
              <a:buNone/>
            </a:pPr>
            <a:endParaRPr lang="en-GB" sz="6200" b="1" dirty="0"/>
          </a:p>
          <a:p>
            <a:endParaRPr lang="en-GB" sz="6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D9C0-E359-483A-B612-DF13BA1986EF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86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75" y="-240195"/>
            <a:ext cx="11781182" cy="1432891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2nd ACE Impact : Country level Technical discussions &amp; negotiations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15662796"/>
              </p:ext>
            </p:extLst>
          </p:nvPr>
        </p:nvGraphicFramePr>
        <p:xfrm>
          <a:off x="145775" y="1033670"/>
          <a:ext cx="11781182" cy="571168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286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2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18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36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Country</a:t>
                      </a: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4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Technical discussions</a:t>
                      </a:r>
                      <a:endParaRPr kumimoji="0" lang="en-US" sz="2400" b="1" kern="1200" dirty="0">
                        <a:solidFill>
                          <a:schemeClr val="lt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Negotiation meetings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7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4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Gambia</a:t>
                      </a:r>
                      <a:endParaRPr kumimoji="0" lang="en-US" sz="2400" b="1" kern="1200" dirty="0">
                        <a:solidFill>
                          <a:schemeClr val="lt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4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August 19, 2019</a:t>
                      </a:r>
                      <a:endParaRPr kumimoji="0" lang="en-US" sz="24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Scheduled for October 2-3, 2019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5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4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Niger</a:t>
                      </a:r>
                      <a:endParaRPr kumimoji="0" lang="en-US" sz="2400" b="1" kern="1200" dirty="0">
                        <a:solidFill>
                          <a:schemeClr val="lt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August 22, 2019</a:t>
                      </a:r>
                      <a:endParaRPr kumimoji="0" lang="en-US" sz="24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Scheduled for October 3-4, 2019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9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Togo</a:t>
                      </a:r>
                      <a:endParaRPr kumimoji="0" lang="en-US" sz="2400" b="1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kern="1200" noProof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September 4, 2019</a:t>
                      </a: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kern="1200" noProof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Scheduled for October 1-2, 2019</a:t>
                      </a:r>
                    </a:p>
                  </a:txBody>
                  <a:tcPr marL="51122" marR="5112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1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Nigeria</a:t>
                      </a:r>
                      <a:endParaRPr kumimoji="0" lang="en-US" sz="2400" b="1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August 29, 2019</a:t>
                      </a: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kern="1200" noProof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Scheduled for October 7-8, 2019</a:t>
                      </a:r>
                    </a:p>
                  </a:txBody>
                  <a:tcPr marL="51122" marR="5112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2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Benin</a:t>
                      </a:r>
                      <a:endParaRPr kumimoji="0" lang="en-US" sz="2400" b="1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August 27, 2019</a:t>
                      </a: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kern="1200" noProof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Scheduled for October 9-10, 2019</a:t>
                      </a:r>
                    </a:p>
                  </a:txBody>
                  <a:tcPr marL="51122" marR="51122" marT="0" marB="0"/>
                </a:tc>
                <a:extLst>
                  <a:ext uri="{0D108BD9-81ED-4DB2-BD59-A6C34878D82A}">
                    <a16:rowId xmlns:a16="http://schemas.microsoft.com/office/drawing/2014/main" val="2929442402"/>
                  </a:ext>
                </a:extLst>
              </a:tr>
              <a:tr h="6207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4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Cote d’ </a:t>
                      </a:r>
                      <a:r>
                        <a:rPr kumimoji="0" lang="en-US" sz="2400" kern="12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lvoire</a:t>
                      </a:r>
                      <a:endParaRPr kumimoji="0" lang="en-US" sz="2400" b="1" kern="1200" dirty="0">
                        <a:solidFill>
                          <a:schemeClr val="lt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H" sz="240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July 15-19th</a:t>
                      </a:r>
                      <a:r>
                        <a:rPr kumimoji="0" lang="en-US" sz="240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2019</a:t>
                      </a:r>
                      <a:r>
                        <a:rPr kumimoji="0" lang="en-GH" sz="240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en-US" sz="240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Scheduled for November, 2019</a:t>
                      </a:r>
                    </a:p>
                  </a:txBody>
                  <a:tcPr marL="51122" marR="5112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64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4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AAU</a:t>
                      </a:r>
                      <a:endParaRPr kumimoji="0" lang="en-US" sz="2400" b="1" kern="1200" dirty="0">
                        <a:solidFill>
                          <a:schemeClr val="lt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4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kumimoji="0" lang="en-US" sz="24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Scheduled for October 4, 2019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extLst>
                  <a:ext uri="{0D108BD9-81ED-4DB2-BD59-A6C34878D82A}">
                    <a16:rowId xmlns:a16="http://schemas.microsoft.com/office/drawing/2014/main" val="402879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37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FE576-1D01-43E3-A313-16E90A48C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6" y="-104931"/>
            <a:ext cx="12099234" cy="114914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3600" b="1" baseline="30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ACE IMPACT –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FC1D0-1EA6-4BBD-BDE5-B7076D6DE31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59371" y="869431"/>
            <a:ext cx="11139864" cy="59885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Negotiations meeting have been scheduled for all countries and AAU, from October 1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-10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2019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Invitations have been sent to all governments</a:t>
            </a: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Begin project effectiveness activities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Signing of Financing Agreements 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Signing of Performance and Funding Agreements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Legal Opinions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Endorsement of Regional Operation Manual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Country specific dated covenants (applicable to Niger)</a:t>
            </a:r>
          </a:p>
          <a:p>
            <a:pPr lvl="1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Complete actions included in country specific Financial Management Action Plan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EB71E0-62F1-4239-BD1D-C871E163D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66" y="1180725"/>
            <a:ext cx="718624" cy="894354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E0D4C7-B4A5-4CD4-8F07-2D22894C66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30" y="5783293"/>
            <a:ext cx="718624" cy="894354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91B6CE9-3D71-419C-9121-9A8A1F310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66" y="3119698"/>
            <a:ext cx="718624" cy="894354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948042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1" descr="Checkmark">
            <a:extLst>
              <a:ext uri="{FF2B5EF4-FFF2-40B4-BE49-F238E27FC236}">
                <a16:creationId xmlns:a16="http://schemas.microsoft.com/office/drawing/2014/main" id="{F6930DC9-418A-4B97-A8A1-2FE502DAC5E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6" name="Graphic 2" descr="Checkmark">
            <a:extLst>
              <a:ext uri="{FF2B5EF4-FFF2-40B4-BE49-F238E27FC236}">
                <a16:creationId xmlns:a16="http://schemas.microsoft.com/office/drawing/2014/main" id="{94D19805-DBD1-45F4-811E-4EEFC8030AD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7" name="Graphic 3" descr="Checkmark">
            <a:extLst>
              <a:ext uri="{FF2B5EF4-FFF2-40B4-BE49-F238E27FC236}">
                <a16:creationId xmlns:a16="http://schemas.microsoft.com/office/drawing/2014/main" id="{A382120B-238F-4E0E-A7BB-5B66BF9F4A0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8" name="Graphic 4" descr="Checkmark">
            <a:extLst>
              <a:ext uri="{FF2B5EF4-FFF2-40B4-BE49-F238E27FC236}">
                <a16:creationId xmlns:a16="http://schemas.microsoft.com/office/drawing/2014/main" id="{A92310E3-45EE-4A51-ADC0-7F36D3C7D60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9" name="Graphic 5" descr="Checkmark">
            <a:extLst>
              <a:ext uri="{FF2B5EF4-FFF2-40B4-BE49-F238E27FC236}">
                <a16:creationId xmlns:a16="http://schemas.microsoft.com/office/drawing/2014/main" id="{A9ACD203-A75A-4449-957A-8C624B99F63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0" name="Graphic 6" descr="Checkmark">
            <a:extLst>
              <a:ext uri="{FF2B5EF4-FFF2-40B4-BE49-F238E27FC236}">
                <a16:creationId xmlns:a16="http://schemas.microsoft.com/office/drawing/2014/main" id="{ED4BD2AE-732D-4197-86B1-EF3FAEE775E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1" name="Graphic 7" descr="Checkmark">
            <a:extLst>
              <a:ext uri="{FF2B5EF4-FFF2-40B4-BE49-F238E27FC236}">
                <a16:creationId xmlns:a16="http://schemas.microsoft.com/office/drawing/2014/main" id="{67857E2F-9242-4BE0-815C-714C845DF52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2" name="Graphic 8" descr="Checkmark">
            <a:extLst>
              <a:ext uri="{FF2B5EF4-FFF2-40B4-BE49-F238E27FC236}">
                <a16:creationId xmlns:a16="http://schemas.microsoft.com/office/drawing/2014/main" id="{1608EC22-BF32-4F94-AF63-1E9B9905585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3" name="Graphic 9" descr="Checkmark">
            <a:extLst>
              <a:ext uri="{FF2B5EF4-FFF2-40B4-BE49-F238E27FC236}">
                <a16:creationId xmlns:a16="http://schemas.microsoft.com/office/drawing/2014/main" id="{831A4E4C-B2CA-4A97-A722-F7F0549F83C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4" name="Graphic 10" descr="Checkmark">
            <a:extLst>
              <a:ext uri="{FF2B5EF4-FFF2-40B4-BE49-F238E27FC236}">
                <a16:creationId xmlns:a16="http://schemas.microsoft.com/office/drawing/2014/main" id="{E2B70E7C-68E4-4242-8871-96D60A9381E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5" name="Graphic 11" descr="Checkmark">
            <a:extLst>
              <a:ext uri="{FF2B5EF4-FFF2-40B4-BE49-F238E27FC236}">
                <a16:creationId xmlns:a16="http://schemas.microsoft.com/office/drawing/2014/main" id="{849614DC-CFCB-475E-978E-C30A75525A9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6" name="Graphic 12" descr="Checkmark">
            <a:extLst>
              <a:ext uri="{FF2B5EF4-FFF2-40B4-BE49-F238E27FC236}">
                <a16:creationId xmlns:a16="http://schemas.microsoft.com/office/drawing/2014/main" id="{69B563E9-0E38-4B80-BD12-2982E93DBBC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7" name="Graphic 13" descr="Checkmark">
            <a:extLst>
              <a:ext uri="{FF2B5EF4-FFF2-40B4-BE49-F238E27FC236}">
                <a16:creationId xmlns:a16="http://schemas.microsoft.com/office/drawing/2014/main" id="{BEC47D9E-9D79-4C3B-83D1-35B1850FE38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8" name="Graphic 14" descr="Checkmark">
            <a:extLst>
              <a:ext uri="{FF2B5EF4-FFF2-40B4-BE49-F238E27FC236}">
                <a16:creationId xmlns:a16="http://schemas.microsoft.com/office/drawing/2014/main" id="{5CC4515C-0137-456F-A56E-FB626EBC18E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9" name="Graphic 15" descr="Checkmark">
            <a:extLst>
              <a:ext uri="{FF2B5EF4-FFF2-40B4-BE49-F238E27FC236}">
                <a16:creationId xmlns:a16="http://schemas.microsoft.com/office/drawing/2014/main" id="{57375D9A-C799-4DE9-8603-58DE317272B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20" name="Graphic 16" descr="Checkmark">
            <a:extLst>
              <a:ext uri="{FF2B5EF4-FFF2-40B4-BE49-F238E27FC236}">
                <a16:creationId xmlns:a16="http://schemas.microsoft.com/office/drawing/2014/main" id="{45C0BF30-E1BE-4160-9551-794F3F45572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21" name="Graphic 17" descr="Checkmark">
            <a:extLst>
              <a:ext uri="{FF2B5EF4-FFF2-40B4-BE49-F238E27FC236}">
                <a16:creationId xmlns:a16="http://schemas.microsoft.com/office/drawing/2014/main" id="{13A96649-F091-42D1-8384-59A23E986E7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22" name="Graphic 18" descr="Checkmark">
            <a:extLst>
              <a:ext uri="{FF2B5EF4-FFF2-40B4-BE49-F238E27FC236}">
                <a16:creationId xmlns:a16="http://schemas.microsoft.com/office/drawing/2014/main" id="{B4986BE6-E422-49C4-A4A1-A274158ADAF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23" name="Graphic 19" descr="Checkmark">
            <a:extLst>
              <a:ext uri="{FF2B5EF4-FFF2-40B4-BE49-F238E27FC236}">
                <a16:creationId xmlns:a16="http://schemas.microsoft.com/office/drawing/2014/main" id="{2C3E4EBB-F79A-4ADA-9DE0-F8EBCB58A32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24" name="Graphic 20" descr="Checkmark">
            <a:extLst>
              <a:ext uri="{FF2B5EF4-FFF2-40B4-BE49-F238E27FC236}">
                <a16:creationId xmlns:a16="http://schemas.microsoft.com/office/drawing/2014/main" id="{FCABF514-BC0E-4A2C-A27E-5795F9A6F11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25" name="Graphic 105" descr="Close">
            <a:extLst>
              <a:ext uri="{FF2B5EF4-FFF2-40B4-BE49-F238E27FC236}">
                <a16:creationId xmlns:a16="http://schemas.microsoft.com/office/drawing/2014/main" id="{BF6D78B2-7EC5-4580-9772-2C7CFE2DAFF2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26" name="Graphic 371" descr="Checkmark">
            <a:extLst>
              <a:ext uri="{FF2B5EF4-FFF2-40B4-BE49-F238E27FC236}">
                <a16:creationId xmlns:a16="http://schemas.microsoft.com/office/drawing/2014/main" id="{07BCC839-DDB3-4B07-96A4-74F005E53CF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27" name="Graphic 21" descr="Checkmark">
            <a:extLst>
              <a:ext uri="{FF2B5EF4-FFF2-40B4-BE49-F238E27FC236}">
                <a16:creationId xmlns:a16="http://schemas.microsoft.com/office/drawing/2014/main" id="{D44E35CC-91A6-4F56-B5E0-25B019B1EB0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28" name="Graphic 22" descr="Checkmark">
            <a:extLst>
              <a:ext uri="{FF2B5EF4-FFF2-40B4-BE49-F238E27FC236}">
                <a16:creationId xmlns:a16="http://schemas.microsoft.com/office/drawing/2014/main" id="{25ED11D6-E2BF-405E-A4E4-7EEB5F79628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29" name="Graphic 23" descr="Checkmark">
            <a:extLst>
              <a:ext uri="{FF2B5EF4-FFF2-40B4-BE49-F238E27FC236}">
                <a16:creationId xmlns:a16="http://schemas.microsoft.com/office/drawing/2014/main" id="{FF07AAAA-5D49-41CC-99E4-74E295C5A5A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30" name="Graphic 372" descr="Checkmark">
            <a:extLst>
              <a:ext uri="{FF2B5EF4-FFF2-40B4-BE49-F238E27FC236}">
                <a16:creationId xmlns:a16="http://schemas.microsoft.com/office/drawing/2014/main" id="{E577F590-5025-4980-8E70-F78723B43DF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31" name="Graphic 24" descr="Checkmark">
            <a:extLst>
              <a:ext uri="{FF2B5EF4-FFF2-40B4-BE49-F238E27FC236}">
                <a16:creationId xmlns:a16="http://schemas.microsoft.com/office/drawing/2014/main" id="{433EB636-179B-43FF-8608-5A46308931F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32" name="Graphic 229" descr="Checkmark">
            <a:extLst>
              <a:ext uri="{FF2B5EF4-FFF2-40B4-BE49-F238E27FC236}">
                <a16:creationId xmlns:a16="http://schemas.microsoft.com/office/drawing/2014/main" id="{7FA5E24A-93AF-4293-83AA-8F67F19DE30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33" name="Graphic 97" descr="Checkmark">
            <a:extLst>
              <a:ext uri="{FF2B5EF4-FFF2-40B4-BE49-F238E27FC236}">
                <a16:creationId xmlns:a16="http://schemas.microsoft.com/office/drawing/2014/main" id="{9091C759-83B3-4719-9C83-C58EA3DDB89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34" name="Graphic 253" descr="Checkmark">
            <a:extLst>
              <a:ext uri="{FF2B5EF4-FFF2-40B4-BE49-F238E27FC236}">
                <a16:creationId xmlns:a16="http://schemas.microsoft.com/office/drawing/2014/main" id="{289713B1-8B9E-42A5-A357-0577069DBEA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35" name="Graphic 254" descr="Checkmark">
            <a:extLst>
              <a:ext uri="{FF2B5EF4-FFF2-40B4-BE49-F238E27FC236}">
                <a16:creationId xmlns:a16="http://schemas.microsoft.com/office/drawing/2014/main" id="{DDC3DF20-4EF2-401D-B00B-FA8265CC9C3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36" name="Graphic 255" descr="Checkmark">
            <a:extLst>
              <a:ext uri="{FF2B5EF4-FFF2-40B4-BE49-F238E27FC236}">
                <a16:creationId xmlns:a16="http://schemas.microsoft.com/office/drawing/2014/main" id="{5B572F2B-0786-4C57-8B4C-325D4FCBE5C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37" name="Graphic 256" descr="Checkmark">
            <a:extLst>
              <a:ext uri="{FF2B5EF4-FFF2-40B4-BE49-F238E27FC236}">
                <a16:creationId xmlns:a16="http://schemas.microsoft.com/office/drawing/2014/main" id="{0F2F7B53-E6F3-417D-9D93-C471BE6F64D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38" name="Graphic 99" descr="Checkmark">
            <a:extLst>
              <a:ext uri="{FF2B5EF4-FFF2-40B4-BE49-F238E27FC236}">
                <a16:creationId xmlns:a16="http://schemas.microsoft.com/office/drawing/2014/main" id="{98ADA004-1E8A-4E6B-8B35-B51C5024C15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39" name="Graphic 107" descr="Close">
            <a:extLst>
              <a:ext uri="{FF2B5EF4-FFF2-40B4-BE49-F238E27FC236}">
                <a16:creationId xmlns:a16="http://schemas.microsoft.com/office/drawing/2014/main" id="{775B7CDF-4592-436C-9F7B-C4D82550F67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40" name="Graphic 25" descr="Checkmark">
            <a:extLst>
              <a:ext uri="{FF2B5EF4-FFF2-40B4-BE49-F238E27FC236}">
                <a16:creationId xmlns:a16="http://schemas.microsoft.com/office/drawing/2014/main" id="{A2C43674-230F-453E-9429-4D4D496CC98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41" name="Graphic 26" descr="Checkmark">
            <a:extLst>
              <a:ext uri="{FF2B5EF4-FFF2-40B4-BE49-F238E27FC236}">
                <a16:creationId xmlns:a16="http://schemas.microsoft.com/office/drawing/2014/main" id="{316A8409-4186-4988-B314-CC937934FC1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42" name="Graphic 27" descr="Checkmark">
            <a:extLst>
              <a:ext uri="{FF2B5EF4-FFF2-40B4-BE49-F238E27FC236}">
                <a16:creationId xmlns:a16="http://schemas.microsoft.com/office/drawing/2014/main" id="{1685C059-764B-4E1D-B505-AEDC1FBF8DA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43" name="Graphic 28" descr="Checkmark">
            <a:extLst>
              <a:ext uri="{FF2B5EF4-FFF2-40B4-BE49-F238E27FC236}">
                <a16:creationId xmlns:a16="http://schemas.microsoft.com/office/drawing/2014/main" id="{0CAC342A-8C1A-457A-BB65-2474D4E0470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44" name="Graphic 29" descr="Checkmark">
            <a:extLst>
              <a:ext uri="{FF2B5EF4-FFF2-40B4-BE49-F238E27FC236}">
                <a16:creationId xmlns:a16="http://schemas.microsoft.com/office/drawing/2014/main" id="{A7BEA331-F490-4CA4-9309-3624CC100C8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45" name="Graphic 30" descr="Checkmark">
            <a:extLst>
              <a:ext uri="{FF2B5EF4-FFF2-40B4-BE49-F238E27FC236}">
                <a16:creationId xmlns:a16="http://schemas.microsoft.com/office/drawing/2014/main" id="{2598BC85-FEEC-4D0A-B6A6-A80CC8409E9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46" name="Graphic 31" descr="Checkmark">
            <a:extLst>
              <a:ext uri="{FF2B5EF4-FFF2-40B4-BE49-F238E27FC236}">
                <a16:creationId xmlns:a16="http://schemas.microsoft.com/office/drawing/2014/main" id="{863D8E4E-69F1-4488-A8BA-19F46C6536D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47" name="Graphic 32" descr="Checkmark">
            <a:extLst>
              <a:ext uri="{FF2B5EF4-FFF2-40B4-BE49-F238E27FC236}">
                <a16:creationId xmlns:a16="http://schemas.microsoft.com/office/drawing/2014/main" id="{04459BA6-622F-48F4-8B13-E73B2B7B3F2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48" name="Graphic 33" descr="Checkmark">
            <a:extLst>
              <a:ext uri="{FF2B5EF4-FFF2-40B4-BE49-F238E27FC236}">
                <a16:creationId xmlns:a16="http://schemas.microsoft.com/office/drawing/2014/main" id="{9A5BA3FF-E986-4B0B-B7AD-6F7561B9E26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49" name="Graphic 41" descr="Checkmark">
            <a:extLst>
              <a:ext uri="{FF2B5EF4-FFF2-40B4-BE49-F238E27FC236}">
                <a16:creationId xmlns:a16="http://schemas.microsoft.com/office/drawing/2014/main" id="{C637A7D5-656E-4279-9003-2F05483E345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50" name="Graphic 42" descr="Checkmark">
            <a:extLst>
              <a:ext uri="{FF2B5EF4-FFF2-40B4-BE49-F238E27FC236}">
                <a16:creationId xmlns:a16="http://schemas.microsoft.com/office/drawing/2014/main" id="{90616D66-22BB-490E-8B82-3DCFED56A6C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51" name="Graphic 43" descr="Checkmark">
            <a:extLst>
              <a:ext uri="{FF2B5EF4-FFF2-40B4-BE49-F238E27FC236}">
                <a16:creationId xmlns:a16="http://schemas.microsoft.com/office/drawing/2014/main" id="{1FAE1065-782C-451F-B3CF-CCB32F13C77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52" name="Graphic 36" descr="Checkmark">
            <a:extLst>
              <a:ext uri="{FF2B5EF4-FFF2-40B4-BE49-F238E27FC236}">
                <a16:creationId xmlns:a16="http://schemas.microsoft.com/office/drawing/2014/main" id="{6B5D5063-A97D-4D46-A3A6-115149DB235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53" name="Graphic 133" descr="Close">
            <a:extLst>
              <a:ext uri="{FF2B5EF4-FFF2-40B4-BE49-F238E27FC236}">
                <a16:creationId xmlns:a16="http://schemas.microsoft.com/office/drawing/2014/main" id="{3D43C736-5E8E-4DFE-B7F2-3BD1AC41D5E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54" name="Graphic 34" descr="Checkmark">
            <a:extLst>
              <a:ext uri="{FF2B5EF4-FFF2-40B4-BE49-F238E27FC236}">
                <a16:creationId xmlns:a16="http://schemas.microsoft.com/office/drawing/2014/main" id="{AC9D5D73-87B3-40A0-8136-603C499E3D7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55" name="Graphic 35" descr="Checkmark">
            <a:extLst>
              <a:ext uri="{FF2B5EF4-FFF2-40B4-BE49-F238E27FC236}">
                <a16:creationId xmlns:a16="http://schemas.microsoft.com/office/drawing/2014/main" id="{FB6DE04C-5C3A-4647-84AE-5BC61FE4198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56" name="Graphic 37" descr="Checkmark">
            <a:extLst>
              <a:ext uri="{FF2B5EF4-FFF2-40B4-BE49-F238E27FC236}">
                <a16:creationId xmlns:a16="http://schemas.microsoft.com/office/drawing/2014/main" id="{CE333D8C-E145-4F71-9111-5BE3A20A5A6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57" name="Graphic 38" descr="Checkmark">
            <a:extLst>
              <a:ext uri="{FF2B5EF4-FFF2-40B4-BE49-F238E27FC236}">
                <a16:creationId xmlns:a16="http://schemas.microsoft.com/office/drawing/2014/main" id="{B43464E1-DBF7-45E5-8033-45F9E13DD0B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58" name="Graphic 39" descr="Checkmark">
            <a:extLst>
              <a:ext uri="{FF2B5EF4-FFF2-40B4-BE49-F238E27FC236}">
                <a16:creationId xmlns:a16="http://schemas.microsoft.com/office/drawing/2014/main" id="{ADB0D9D1-E4A0-4042-84D8-2AED900A3DC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59" name="Graphic 40" descr="Checkmark">
            <a:extLst>
              <a:ext uri="{FF2B5EF4-FFF2-40B4-BE49-F238E27FC236}">
                <a16:creationId xmlns:a16="http://schemas.microsoft.com/office/drawing/2014/main" id="{610A05C4-31D6-4E4B-8DC8-FBD45E940AE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60" name="Graphic 98" descr="Checkmark">
            <a:extLst>
              <a:ext uri="{FF2B5EF4-FFF2-40B4-BE49-F238E27FC236}">
                <a16:creationId xmlns:a16="http://schemas.microsoft.com/office/drawing/2014/main" id="{B5B096A1-94E4-4D6F-8341-676F3D4571A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61" name="Graphic 47" descr="Checkmark">
            <a:extLst>
              <a:ext uri="{FF2B5EF4-FFF2-40B4-BE49-F238E27FC236}">
                <a16:creationId xmlns:a16="http://schemas.microsoft.com/office/drawing/2014/main" id="{7F3F632A-B12C-41B6-9195-3317A1C5EC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62" name="Graphic 48" descr="Checkmark">
            <a:extLst>
              <a:ext uri="{FF2B5EF4-FFF2-40B4-BE49-F238E27FC236}">
                <a16:creationId xmlns:a16="http://schemas.microsoft.com/office/drawing/2014/main" id="{2457D2F9-9827-431C-B4BD-B93C52FBB30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63" name="Graphic 44" descr="Checkmark">
            <a:extLst>
              <a:ext uri="{FF2B5EF4-FFF2-40B4-BE49-F238E27FC236}">
                <a16:creationId xmlns:a16="http://schemas.microsoft.com/office/drawing/2014/main" id="{F8459159-5D01-4C4E-B758-23BD5C3D968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64" name="Graphic 45" descr="Checkmark">
            <a:extLst>
              <a:ext uri="{FF2B5EF4-FFF2-40B4-BE49-F238E27FC236}">
                <a16:creationId xmlns:a16="http://schemas.microsoft.com/office/drawing/2014/main" id="{9CEB19E6-0E78-4CEA-874D-C87CD331B92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65" name="Graphic 46" descr="Checkmark">
            <a:extLst>
              <a:ext uri="{FF2B5EF4-FFF2-40B4-BE49-F238E27FC236}">
                <a16:creationId xmlns:a16="http://schemas.microsoft.com/office/drawing/2014/main" id="{4FAB8A6B-3DD6-4969-A63A-F4B6E3E9F93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66" name="Graphic 234" descr="Checkmark">
            <a:extLst>
              <a:ext uri="{FF2B5EF4-FFF2-40B4-BE49-F238E27FC236}">
                <a16:creationId xmlns:a16="http://schemas.microsoft.com/office/drawing/2014/main" id="{70802D53-3990-4539-B3B2-AA828EAA0B6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67" name="Graphic 110" descr="Close">
            <a:extLst>
              <a:ext uri="{FF2B5EF4-FFF2-40B4-BE49-F238E27FC236}">
                <a16:creationId xmlns:a16="http://schemas.microsoft.com/office/drawing/2014/main" id="{ECCEAF32-CC6D-4055-AA24-4364CD1433C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68" name="Graphic 49" descr="Checkmark">
            <a:extLst>
              <a:ext uri="{FF2B5EF4-FFF2-40B4-BE49-F238E27FC236}">
                <a16:creationId xmlns:a16="http://schemas.microsoft.com/office/drawing/2014/main" id="{7A851AD2-F204-45BB-8F18-D96AE686BCC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69" name="Graphic 50" descr="Checkmark">
            <a:extLst>
              <a:ext uri="{FF2B5EF4-FFF2-40B4-BE49-F238E27FC236}">
                <a16:creationId xmlns:a16="http://schemas.microsoft.com/office/drawing/2014/main" id="{C8BF4EB4-FCBA-404C-8329-BA6D8751B0D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70" name="Graphic 59" descr="Checkmark">
            <a:extLst>
              <a:ext uri="{FF2B5EF4-FFF2-40B4-BE49-F238E27FC236}">
                <a16:creationId xmlns:a16="http://schemas.microsoft.com/office/drawing/2014/main" id="{F6260A51-7040-4949-8E17-46D2DCCD169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71" name="Graphic 60" descr="Checkmark">
            <a:extLst>
              <a:ext uri="{FF2B5EF4-FFF2-40B4-BE49-F238E27FC236}">
                <a16:creationId xmlns:a16="http://schemas.microsoft.com/office/drawing/2014/main" id="{8A0B05EB-9350-4812-B213-5C16D54EB0E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72" name="Graphic 61" descr="Checkmark">
            <a:extLst>
              <a:ext uri="{FF2B5EF4-FFF2-40B4-BE49-F238E27FC236}">
                <a16:creationId xmlns:a16="http://schemas.microsoft.com/office/drawing/2014/main" id="{60D3C557-365A-4C81-A058-9DF78B3908A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73" name="Graphic 233" descr="Checkmark">
            <a:extLst>
              <a:ext uri="{FF2B5EF4-FFF2-40B4-BE49-F238E27FC236}">
                <a16:creationId xmlns:a16="http://schemas.microsoft.com/office/drawing/2014/main" id="{CBAB4591-7E0F-4CC1-B677-6DC9596A7E1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74" name="Graphic 112" descr="Close">
            <a:extLst>
              <a:ext uri="{FF2B5EF4-FFF2-40B4-BE49-F238E27FC236}">
                <a16:creationId xmlns:a16="http://schemas.microsoft.com/office/drawing/2014/main" id="{6141B397-2185-4593-BD81-4E5A4337D11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75" name="Graphic 51" descr="Checkmark">
            <a:extLst>
              <a:ext uri="{FF2B5EF4-FFF2-40B4-BE49-F238E27FC236}">
                <a16:creationId xmlns:a16="http://schemas.microsoft.com/office/drawing/2014/main" id="{9FE2DC54-D9D9-41B3-AA5A-3B357103D6F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76" name="Graphic 52" descr="Checkmark">
            <a:extLst>
              <a:ext uri="{FF2B5EF4-FFF2-40B4-BE49-F238E27FC236}">
                <a16:creationId xmlns:a16="http://schemas.microsoft.com/office/drawing/2014/main" id="{7AB03A12-0474-4FDB-9846-852DCF46F40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77" name="Graphic 62" descr="Checkmark">
            <a:extLst>
              <a:ext uri="{FF2B5EF4-FFF2-40B4-BE49-F238E27FC236}">
                <a16:creationId xmlns:a16="http://schemas.microsoft.com/office/drawing/2014/main" id="{F0568E23-556E-4330-B291-79F0C0508CF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78" name="Graphic 63" descr="Checkmark">
            <a:extLst>
              <a:ext uri="{FF2B5EF4-FFF2-40B4-BE49-F238E27FC236}">
                <a16:creationId xmlns:a16="http://schemas.microsoft.com/office/drawing/2014/main" id="{E6305A6C-1B1F-42B2-8544-DAB67A7DE0C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79" name="Graphic 64" descr="Checkmark">
            <a:extLst>
              <a:ext uri="{FF2B5EF4-FFF2-40B4-BE49-F238E27FC236}">
                <a16:creationId xmlns:a16="http://schemas.microsoft.com/office/drawing/2014/main" id="{FC8A888E-FE23-407F-9974-07D04A36129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80" name="Graphic 72" descr="Checkmark">
            <a:extLst>
              <a:ext uri="{FF2B5EF4-FFF2-40B4-BE49-F238E27FC236}">
                <a16:creationId xmlns:a16="http://schemas.microsoft.com/office/drawing/2014/main" id="{FE47FB34-71C1-408F-BE20-0A80EB15BA5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81" name="Graphic 73" descr="Checkmark">
            <a:extLst>
              <a:ext uri="{FF2B5EF4-FFF2-40B4-BE49-F238E27FC236}">
                <a16:creationId xmlns:a16="http://schemas.microsoft.com/office/drawing/2014/main" id="{CEB3DEBF-F3EA-448E-BE7D-ED4A1DD4236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82" name="Graphic 53" descr="Checkmark">
            <a:extLst>
              <a:ext uri="{FF2B5EF4-FFF2-40B4-BE49-F238E27FC236}">
                <a16:creationId xmlns:a16="http://schemas.microsoft.com/office/drawing/2014/main" id="{99C40D8B-17A7-47CA-94D8-5AC546C066B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83" name="Graphic 54" descr="Checkmark">
            <a:extLst>
              <a:ext uri="{FF2B5EF4-FFF2-40B4-BE49-F238E27FC236}">
                <a16:creationId xmlns:a16="http://schemas.microsoft.com/office/drawing/2014/main" id="{090AE8A3-B071-4B20-99DD-437F7EE0975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84" name="Graphic 65" descr="Checkmark">
            <a:extLst>
              <a:ext uri="{FF2B5EF4-FFF2-40B4-BE49-F238E27FC236}">
                <a16:creationId xmlns:a16="http://schemas.microsoft.com/office/drawing/2014/main" id="{9450C114-FF6A-41AD-A630-D70EA4D4C45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85" name="Graphic 66" descr="Checkmark">
            <a:extLst>
              <a:ext uri="{FF2B5EF4-FFF2-40B4-BE49-F238E27FC236}">
                <a16:creationId xmlns:a16="http://schemas.microsoft.com/office/drawing/2014/main" id="{8F0B6D47-FBE9-4385-AEB3-EBE197AA057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86" name="Graphic 67" descr="Checkmark">
            <a:extLst>
              <a:ext uri="{FF2B5EF4-FFF2-40B4-BE49-F238E27FC236}">
                <a16:creationId xmlns:a16="http://schemas.microsoft.com/office/drawing/2014/main" id="{54392C24-84E8-427D-A5EF-F25F825E9B9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87" name="Graphic 74" descr="Checkmark">
            <a:extLst>
              <a:ext uri="{FF2B5EF4-FFF2-40B4-BE49-F238E27FC236}">
                <a16:creationId xmlns:a16="http://schemas.microsoft.com/office/drawing/2014/main" id="{3D8FFBBF-5BA9-40B4-9C2E-979407CF4BD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88" name="Graphic 75" descr="Checkmark">
            <a:extLst>
              <a:ext uri="{FF2B5EF4-FFF2-40B4-BE49-F238E27FC236}">
                <a16:creationId xmlns:a16="http://schemas.microsoft.com/office/drawing/2014/main" id="{D756B140-56E8-49F9-A6DF-A915C318455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89" name="Graphic 55" descr="Checkmark">
            <a:extLst>
              <a:ext uri="{FF2B5EF4-FFF2-40B4-BE49-F238E27FC236}">
                <a16:creationId xmlns:a16="http://schemas.microsoft.com/office/drawing/2014/main" id="{40CF5CDE-6A58-4489-9AA4-DEEE845F5DA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90" name="Graphic 56" descr="Checkmark">
            <a:extLst>
              <a:ext uri="{FF2B5EF4-FFF2-40B4-BE49-F238E27FC236}">
                <a16:creationId xmlns:a16="http://schemas.microsoft.com/office/drawing/2014/main" id="{64A2E236-5ABA-4A35-9D42-7EE9F6B0EA9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91" name="Graphic 68" descr="Checkmark">
            <a:extLst>
              <a:ext uri="{FF2B5EF4-FFF2-40B4-BE49-F238E27FC236}">
                <a16:creationId xmlns:a16="http://schemas.microsoft.com/office/drawing/2014/main" id="{BA545E2E-8DFA-4252-89D0-EF95C454132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92" name="Graphic 69" descr="Checkmark">
            <a:extLst>
              <a:ext uri="{FF2B5EF4-FFF2-40B4-BE49-F238E27FC236}">
                <a16:creationId xmlns:a16="http://schemas.microsoft.com/office/drawing/2014/main" id="{B77F2CF9-A1E9-4B88-9C2B-36F6393276A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93" name="Graphic 113" descr="Close">
            <a:extLst>
              <a:ext uri="{FF2B5EF4-FFF2-40B4-BE49-F238E27FC236}">
                <a16:creationId xmlns:a16="http://schemas.microsoft.com/office/drawing/2014/main" id="{A10D352B-546A-42E1-A4FE-CFA78D98A76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94" name="Graphic 250" descr="Checkmark">
            <a:extLst>
              <a:ext uri="{FF2B5EF4-FFF2-40B4-BE49-F238E27FC236}">
                <a16:creationId xmlns:a16="http://schemas.microsoft.com/office/drawing/2014/main" id="{BD231ED5-6FAA-4907-964A-18D50C3F918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95" name="Graphic 252" descr="Checkmark">
            <a:extLst>
              <a:ext uri="{FF2B5EF4-FFF2-40B4-BE49-F238E27FC236}">
                <a16:creationId xmlns:a16="http://schemas.microsoft.com/office/drawing/2014/main" id="{C7DC587A-B793-4678-8155-C2D6239D29C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96" name="Graphic 57" descr="Checkmark">
            <a:extLst>
              <a:ext uri="{FF2B5EF4-FFF2-40B4-BE49-F238E27FC236}">
                <a16:creationId xmlns:a16="http://schemas.microsoft.com/office/drawing/2014/main" id="{A0733512-9AB4-4370-9BFC-F088D6CDDC3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97" name="Graphic 58" descr="Checkmark">
            <a:extLst>
              <a:ext uri="{FF2B5EF4-FFF2-40B4-BE49-F238E27FC236}">
                <a16:creationId xmlns:a16="http://schemas.microsoft.com/office/drawing/2014/main" id="{9A2B45F0-2C83-4A9B-9AA5-2045FBC221E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98" name="Graphic 70" descr="Checkmark">
            <a:extLst>
              <a:ext uri="{FF2B5EF4-FFF2-40B4-BE49-F238E27FC236}">
                <a16:creationId xmlns:a16="http://schemas.microsoft.com/office/drawing/2014/main" id="{B54A67B5-264E-4B31-AAAF-81D97704DD7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99" name="Graphic 71" descr="Checkmark">
            <a:extLst>
              <a:ext uri="{FF2B5EF4-FFF2-40B4-BE49-F238E27FC236}">
                <a16:creationId xmlns:a16="http://schemas.microsoft.com/office/drawing/2014/main" id="{4BCFE0EF-4CDF-4FA0-A28B-138ECAF4882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00" name="Graphic 76" descr="Checkmark">
            <a:extLst>
              <a:ext uri="{FF2B5EF4-FFF2-40B4-BE49-F238E27FC236}">
                <a16:creationId xmlns:a16="http://schemas.microsoft.com/office/drawing/2014/main" id="{7EFB16BF-C907-4354-A8CD-7EA9D39C57E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01" name="Graphic 77" descr="Checkmark">
            <a:extLst>
              <a:ext uri="{FF2B5EF4-FFF2-40B4-BE49-F238E27FC236}">
                <a16:creationId xmlns:a16="http://schemas.microsoft.com/office/drawing/2014/main" id="{1D7CBFFF-5DEF-4321-A6BC-1D76DED15A7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02" name="Graphic 78" descr="Checkmark">
            <a:extLst>
              <a:ext uri="{FF2B5EF4-FFF2-40B4-BE49-F238E27FC236}">
                <a16:creationId xmlns:a16="http://schemas.microsoft.com/office/drawing/2014/main" id="{87A092B0-EDDA-42B1-BAD2-EEB28C2DC2D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03" name="Graphic 116" descr="Close">
            <a:extLst>
              <a:ext uri="{FF2B5EF4-FFF2-40B4-BE49-F238E27FC236}">
                <a16:creationId xmlns:a16="http://schemas.microsoft.com/office/drawing/2014/main" id="{F2C88B6E-D1A1-4FDE-BAE2-175964DE2C4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04" name="Graphic 117" descr="Close">
            <a:extLst>
              <a:ext uri="{FF2B5EF4-FFF2-40B4-BE49-F238E27FC236}">
                <a16:creationId xmlns:a16="http://schemas.microsoft.com/office/drawing/2014/main" id="{258DE4A6-3707-452F-A8C0-6D2AEF5EC05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05" name="Graphic 118" descr="Close">
            <a:extLst>
              <a:ext uri="{FF2B5EF4-FFF2-40B4-BE49-F238E27FC236}">
                <a16:creationId xmlns:a16="http://schemas.microsoft.com/office/drawing/2014/main" id="{BDE2E58F-1C4F-493B-B622-6416CA5557BB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06" name="Graphic 119" descr="Close">
            <a:extLst>
              <a:ext uri="{FF2B5EF4-FFF2-40B4-BE49-F238E27FC236}">
                <a16:creationId xmlns:a16="http://schemas.microsoft.com/office/drawing/2014/main" id="{B1EFEB23-FF51-47C7-B501-524FA7CE220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07" name="Graphic 120" descr="Close">
            <a:extLst>
              <a:ext uri="{FF2B5EF4-FFF2-40B4-BE49-F238E27FC236}">
                <a16:creationId xmlns:a16="http://schemas.microsoft.com/office/drawing/2014/main" id="{39782E39-91DA-4423-8C40-3992287EDCD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08" name="Graphic 121" descr="Close">
            <a:extLst>
              <a:ext uri="{FF2B5EF4-FFF2-40B4-BE49-F238E27FC236}">
                <a16:creationId xmlns:a16="http://schemas.microsoft.com/office/drawing/2014/main" id="{86466D73-2538-44DB-A209-630F6A3E126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09" name="Graphic 122" descr="Close">
            <a:extLst>
              <a:ext uri="{FF2B5EF4-FFF2-40B4-BE49-F238E27FC236}">
                <a16:creationId xmlns:a16="http://schemas.microsoft.com/office/drawing/2014/main" id="{940619F5-8B66-4613-B2CA-5FFC72682EC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10" name="Graphic 100" descr="Close">
            <a:extLst>
              <a:ext uri="{FF2B5EF4-FFF2-40B4-BE49-F238E27FC236}">
                <a16:creationId xmlns:a16="http://schemas.microsoft.com/office/drawing/2014/main" id="{CF2B4D8F-8D9E-431C-818F-8B3F062C853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11" name="Graphic 106" descr="Close">
            <a:extLst>
              <a:ext uri="{FF2B5EF4-FFF2-40B4-BE49-F238E27FC236}">
                <a16:creationId xmlns:a16="http://schemas.microsoft.com/office/drawing/2014/main" id="{EF11D46C-664A-4109-8C47-851C651A66B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12" name="Graphic 123" descr="Close">
            <a:extLst>
              <a:ext uri="{FF2B5EF4-FFF2-40B4-BE49-F238E27FC236}">
                <a16:creationId xmlns:a16="http://schemas.microsoft.com/office/drawing/2014/main" id="{737480D6-6570-42B4-BEB1-68C4245645E9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13" name="Graphic 124" descr="Close">
            <a:extLst>
              <a:ext uri="{FF2B5EF4-FFF2-40B4-BE49-F238E27FC236}">
                <a16:creationId xmlns:a16="http://schemas.microsoft.com/office/drawing/2014/main" id="{D86CE778-1172-4786-A431-4C210C4B07A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14" name="Graphic 125" descr="Close">
            <a:extLst>
              <a:ext uri="{FF2B5EF4-FFF2-40B4-BE49-F238E27FC236}">
                <a16:creationId xmlns:a16="http://schemas.microsoft.com/office/drawing/2014/main" id="{45463B08-E457-4379-8315-18BD168C805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15" name="Graphic 126" descr="Close">
            <a:extLst>
              <a:ext uri="{FF2B5EF4-FFF2-40B4-BE49-F238E27FC236}">
                <a16:creationId xmlns:a16="http://schemas.microsoft.com/office/drawing/2014/main" id="{0480A678-94F9-4E19-B162-5ECC4BAB26EB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16" name="Graphic 127" descr="Close">
            <a:extLst>
              <a:ext uri="{FF2B5EF4-FFF2-40B4-BE49-F238E27FC236}">
                <a16:creationId xmlns:a16="http://schemas.microsoft.com/office/drawing/2014/main" id="{44928EC8-01BA-4FF1-ADB8-C08BF761535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17" name="Graphic 79" descr="Checkmark">
            <a:extLst>
              <a:ext uri="{FF2B5EF4-FFF2-40B4-BE49-F238E27FC236}">
                <a16:creationId xmlns:a16="http://schemas.microsoft.com/office/drawing/2014/main" id="{BD9152E6-9758-438C-8064-E1973A99127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18" name="Graphic 80" descr="Checkmark">
            <a:extLst>
              <a:ext uri="{FF2B5EF4-FFF2-40B4-BE49-F238E27FC236}">
                <a16:creationId xmlns:a16="http://schemas.microsoft.com/office/drawing/2014/main" id="{C16E0223-FF83-4D2D-9922-EF424B11EB3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19" name="Graphic 81" descr="Checkmark">
            <a:extLst>
              <a:ext uri="{FF2B5EF4-FFF2-40B4-BE49-F238E27FC236}">
                <a16:creationId xmlns:a16="http://schemas.microsoft.com/office/drawing/2014/main" id="{58B76515-2586-41F0-B31D-2EDECE692EA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20" name="Graphic 82" descr="Checkmark">
            <a:extLst>
              <a:ext uri="{FF2B5EF4-FFF2-40B4-BE49-F238E27FC236}">
                <a16:creationId xmlns:a16="http://schemas.microsoft.com/office/drawing/2014/main" id="{E70F7A6D-D067-443F-BCB1-10CB6506727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21" name="Graphic 95" descr="Checkmark">
            <a:extLst>
              <a:ext uri="{FF2B5EF4-FFF2-40B4-BE49-F238E27FC236}">
                <a16:creationId xmlns:a16="http://schemas.microsoft.com/office/drawing/2014/main" id="{005C636D-CD7D-45B8-8B6C-BE92DD8329F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22" name="Graphic 83" descr="Checkmark">
            <a:extLst>
              <a:ext uri="{FF2B5EF4-FFF2-40B4-BE49-F238E27FC236}">
                <a16:creationId xmlns:a16="http://schemas.microsoft.com/office/drawing/2014/main" id="{E8C079A2-8168-41DE-AD56-7A09452D174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23" name="Graphic 128" descr="Close">
            <a:extLst>
              <a:ext uri="{FF2B5EF4-FFF2-40B4-BE49-F238E27FC236}">
                <a16:creationId xmlns:a16="http://schemas.microsoft.com/office/drawing/2014/main" id="{B482742B-49E9-4F10-85BD-C67FB1B5E1EF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24" name="Graphic 96" descr="Checkmark">
            <a:extLst>
              <a:ext uri="{FF2B5EF4-FFF2-40B4-BE49-F238E27FC236}">
                <a16:creationId xmlns:a16="http://schemas.microsoft.com/office/drawing/2014/main" id="{431A1958-2749-4211-991A-951F442CE9B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25" name="Graphic 87" descr="Checkmark">
            <a:extLst>
              <a:ext uri="{FF2B5EF4-FFF2-40B4-BE49-F238E27FC236}">
                <a16:creationId xmlns:a16="http://schemas.microsoft.com/office/drawing/2014/main" id="{7DE2B342-CF25-48D7-B7E4-838636751DE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26" name="Graphic 88" descr="Checkmark">
            <a:extLst>
              <a:ext uri="{FF2B5EF4-FFF2-40B4-BE49-F238E27FC236}">
                <a16:creationId xmlns:a16="http://schemas.microsoft.com/office/drawing/2014/main" id="{2EC5ADDE-B323-4617-A3C5-B184BB4A7C7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27" name="Graphic 89" descr="Checkmark">
            <a:extLst>
              <a:ext uri="{FF2B5EF4-FFF2-40B4-BE49-F238E27FC236}">
                <a16:creationId xmlns:a16="http://schemas.microsoft.com/office/drawing/2014/main" id="{09F8ACF9-1E77-4AE8-82D6-DAB76423663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28" name="Graphic 90" descr="Checkmark">
            <a:extLst>
              <a:ext uri="{FF2B5EF4-FFF2-40B4-BE49-F238E27FC236}">
                <a16:creationId xmlns:a16="http://schemas.microsoft.com/office/drawing/2014/main" id="{30B6BFC2-A12A-4E6C-BD13-A09EE071237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29" name="Graphic 84" descr="Checkmark">
            <a:extLst>
              <a:ext uri="{FF2B5EF4-FFF2-40B4-BE49-F238E27FC236}">
                <a16:creationId xmlns:a16="http://schemas.microsoft.com/office/drawing/2014/main" id="{A41C5298-2D26-445A-B554-C807B0D4B25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30" name="Graphic 129" descr="Close">
            <a:extLst>
              <a:ext uri="{FF2B5EF4-FFF2-40B4-BE49-F238E27FC236}">
                <a16:creationId xmlns:a16="http://schemas.microsoft.com/office/drawing/2014/main" id="{561E6A52-1350-486F-BB40-583487402F6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31" name="Graphic 335" descr="Checkmark">
            <a:extLst>
              <a:ext uri="{FF2B5EF4-FFF2-40B4-BE49-F238E27FC236}">
                <a16:creationId xmlns:a16="http://schemas.microsoft.com/office/drawing/2014/main" id="{3F1253B5-0F04-49B7-B0DA-8259F9AE734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32" name="Graphic 93" descr="Checkmark">
            <a:extLst>
              <a:ext uri="{FF2B5EF4-FFF2-40B4-BE49-F238E27FC236}">
                <a16:creationId xmlns:a16="http://schemas.microsoft.com/office/drawing/2014/main" id="{14D998BE-9262-4251-BFF6-6CBD9525A0F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33" name="Graphic 94" descr="Checkmark">
            <a:extLst>
              <a:ext uri="{FF2B5EF4-FFF2-40B4-BE49-F238E27FC236}">
                <a16:creationId xmlns:a16="http://schemas.microsoft.com/office/drawing/2014/main" id="{ABBEA409-018C-4CB8-A6C5-92BEB842770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34" name="Graphic 336" descr="Checkmark">
            <a:extLst>
              <a:ext uri="{FF2B5EF4-FFF2-40B4-BE49-F238E27FC236}">
                <a16:creationId xmlns:a16="http://schemas.microsoft.com/office/drawing/2014/main" id="{938C602A-0C81-48EB-B4D7-54CEA18051E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35" name="Graphic 344" descr="Close">
            <a:extLst>
              <a:ext uri="{FF2B5EF4-FFF2-40B4-BE49-F238E27FC236}">
                <a16:creationId xmlns:a16="http://schemas.microsoft.com/office/drawing/2014/main" id="{B1FE8E85-59D8-4DEC-9EDA-661ACA92C99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36" name="Graphic 85" descr="Checkmark">
            <a:extLst>
              <a:ext uri="{FF2B5EF4-FFF2-40B4-BE49-F238E27FC236}">
                <a16:creationId xmlns:a16="http://schemas.microsoft.com/office/drawing/2014/main" id="{E75A9589-D127-450A-9DD0-99997B7E72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37" name="Graphic 130" descr="Close">
            <a:extLst>
              <a:ext uri="{FF2B5EF4-FFF2-40B4-BE49-F238E27FC236}">
                <a16:creationId xmlns:a16="http://schemas.microsoft.com/office/drawing/2014/main" id="{E4A3DD4B-021F-488C-9E97-B676B29F6FE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38" name="Graphic 91" descr="Checkmark">
            <a:extLst>
              <a:ext uri="{FF2B5EF4-FFF2-40B4-BE49-F238E27FC236}">
                <a16:creationId xmlns:a16="http://schemas.microsoft.com/office/drawing/2014/main" id="{30B3F394-DDA5-4FDF-88E0-A004195A9C2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39" name="Graphic 92" descr="Checkmark">
            <a:extLst>
              <a:ext uri="{FF2B5EF4-FFF2-40B4-BE49-F238E27FC236}">
                <a16:creationId xmlns:a16="http://schemas.microsoft.com/office/drawing/2014/main" id="{9A9B8400-BFFB-4DF4-B407-7C05B325A50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40" name="Graphic 341" descr="Close">
            <a:extLst>
              <a:ext uri="{FF2B5EF4-FFF2-40B4-BE49-F238E27FC236}">
                <a16:creationId xmlns:a16="http://schemas.microsoft.com/office/drawing/2014/main" id="{92192F92-F48F-469E-B270-B3920ECBFEF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41" name="Graphic 342" descr="Close">
            <a:extLst>
              <a:ext uri="{FF2B5EF4-FFF2-40B4-BE49-F238E27FC236}">
                <a16:creationId xmlns:a16="http://schemas.microsoft.com/office/drawing/2014/main" id="{5C2A5F29-B22C-4237-9871-1242D749488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42" name="Graphic 343" descr="Close">
            <a:extLst>
              <a:ext uri="{FF2B5EF4-FFF2-40B4-BE49-F238E27FC236}">
                <a16:creationId xmlns:a16="http://schemas.microsoft.com/office/drawing/2014/main" id="{6A7D17E1-A40B-4B7B-A2D8-D376CDB218C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43" name="Graphic 86" descr="Checkmark">
            <a:extLst>
              <a:ext uri="{FF2B5EF4-FFF2-40B4-BE49-F238E27FC236}">
                <a16:creationId xmlns:a16="http://schemas.microsoft.com/office/drawing/2014/main" id="{716AFFB9-220A-4E5E-BA01-6EF1AB0E1F2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pic>
        <p:nvPicPr>
          <p:cNvPr id="144" name="Graphic 131" descr="Close">
            <a:extLst>
              <a:ext uri="{FF2B5EF4-FFF2-40B4-BE49-F238E27FC236}">
                <a16:creationId xmlns:a16="http://schemas.microsoft.com/office/drawing/2014/main" id="{27B3028E-9328-403E-9F5C-3FF435EF9DB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8575" y="1884363"/>
            <a:ext cx="142875" cy="142875"/>
          </a:xfrm>
          <a:prstGeom prst="rect">
            <a:avLst/>
          </a:prstGeom>
        </p:spPr>
      </p:pic>
      <p:sp>
        <p:nvSpPr>
          <p:cNvPr id="145" name="Title 1">
            <a:extLst>
              <a:ext uri="{FF2B5EF4-FFF2-40B4-BE49-F238E27FC236}">
                <a16:creationId xmlns:a16="http://schemas.microsoft.com/office/drawing/2014/main" id="{2CEBF3FB-F8D0-4485-A8DB-CD6C41F18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142" y="1"/>
            <a:ext cx="11085713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Highlights of 1</a:t>
            </a:r>
            <a:r>
              <a:rPr lang="en-US" sz="3600" b="1" baseline="30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ACE Impact : Institutional readiness </a:t>
            </a:r>
            <a:endParaRPr lang="en-GH" sz="3600" dirty="0"/>
          </a:p>
        </p:txBody>
      </p:sp>
      <p:graphicFrame>
        <p:nvGraphicFramePr>
          <p:cNvPr id="146" name="Object 145">
            <a:extLst>
              <a:ext uri="{FF2B5EF4-FFF2-40B4-BE49-F238E27FC236}">
                <a16:creationId xmlns:a16="http://schemas.microsoft.com/office/drawing/2014/main" id="{48F572F6-033A-4D22-AACB-FA7CA1CAE8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18821"/>
              </p:ext>
            </p:extLst>
          </p:nvPr>
        </p:nvGraphicFramePr>
        <p:xfrm>
          <a:off x="152398" y="914401"/>
          <a:ext cx="11887200" cy="6168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name="Document" r:id="rId7" imgW="6904606" imgH="4440227" progId="Word.Document.12">
                  <p:embed/>
                </p:oleObj>
              </mc:Choice>
              <mc:Fallback>
                <p:oleObj name="Document" r:id="rId7" imgW="6904606" imgH="444022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398" y="914401"/>
                        <a:ext cx="11887200" cy="61684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C3FEF064-44E1-4A79-95F6-8E37531830A5}"/>
              </a:ext>
            </a:extLst>
          </p:cNvPr>
          <p:cNvCxnSpPr>
            <a:cxnSpLocks/>
          </p:cNvCxnSpPr>
          <p:nvPr/>
        </p:nvCxnSpPr>
        <p:spPr>
          <a:xfrm>
            <a:off x="1815548" y="5683100"/>
            <a:ext cx="10126092" cy="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Oval 148">
            <a:extLst>
              <a:ext uri="{FF2B5EF4-FFF2-40B4-BE49-F238E27FC236}">
                <a16:creationId xmlns:a16="http://schemas.microsoft.com/office/drawing/2014/main" id="{9195B3C9-7093-4B00-8B94-8B2A19D2E576}"/>
              </a:ext>
            </a:extLst>
          </p:cNvPr>
          <p:cNvSpPr/>
          <p:nvPr/>
        </p:nvSpPr>
        <p:spPr>
          <a:xfrm>
            <a:off x="11941640" y="5464786"/>
            <a:ext cx="449143" cy="43662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9411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3" name="Picture 412">
            <a:extLst>
              <a:ext uri="{FF2B5EF4-FFF2-40B4-BE49-F238E27FC236}">
                <a16:creationId xmlns:a16="http://schemas.microsoft.com/office/drawing/2014/main" id="{47F2A636-4E10-4B22-ACE6-AF0D24603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6098"/>
            <a:ext cx="12192000" cy="6532935"/>
          </a:xfrm>
          <a:prstGeom prst="rect">
            <a:avLst/>
          </a:prstGeom>
        </p:spPr>
      </p:pic>
      <p:sp>
        <p:nvSpPr>
          <p:cNvPr id="414" name="Title 1">
            <a:extLst>
              <a:ext uri="{FF2B5EF4-FFF2-40B4-BE49-F238E27FC236}">
                <a16:creationId xmlns:a16="http://schemas.microsoft.com/office/drawing/2014/main" id="{E015EE1E-29C2-4F6A-8C67-EB1E0EB9E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090" y="-98474"/>
            <a:ext cx="12266224" cy="64711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Highlights of 2</a:t>
            </a:r>
            <a:r>
              <a:rPr lang="en-US" sz="3200" b="1" baseline="30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ACE Impact : Institutional readiness </a:t>
            </a:r>
            <a:endParaRPr lang="en-GH" sz="3200" dirty="0"/>
          </a:p>
        </p:txBody>
      </p:sp>
      <p:sp>
        <p:nvSpPr>
          <p:cNvPr id="415" name="Rounded Rectangle 5">
            <a:extLst>
              <a:ext uri="{FF2B5EF4-FFF2-40B4-BE49-F238E27FC236}">
                <a16:creationId xmlns:a16="http://schemas.microsoft.com/office/drawing/2014/main" id="{FB59E06E-4637-400F-80FD-F8FE9C7C92D5}"/>
              </a:ext>
            </a:extLst>
          </p:cNvPr>
          <p:cNvSpPr/>
          <p:nvPr/>
        </p:nvSpPr>
        <p:spPr>
          <a:xfrm>
            <a:off x="3888392" y="5141843"/>
            <a:ext cx="8303608" cy="397566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6" name="Rounded Rectangle 5">
            <a:extLst>
              <a:ext uri="{FF2B5EF4-FFF2-40B4-BE49-F238E27FC236}">
                <a16:creationId xmlns:a16="http://schemas.microsoft.com/office/drawing/2014/main" id="{C7976911-264E-48A0-8FE3-075C7AA9AAA5}"/>
              </a:ext>
            </a:extLst>
          </p:cNvPr>
          <p:cNvSpPr/>
          <p:nvPr/>
        </p:nvSpPr>
        <p:spPr>
          <a:xfrm>
            <a:off x="3888392" y="6098345"/>
            <a:ext cx="8303607" cy="594003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7" name="Rounded Rectangle 5">
            <a:extLst>
              <a:ext uri="{FF2B5EF4-FFF2-40B4-BE49-F238E27FC236}">
                <a16:creationId xmlns:a16="http://schemas.microsoft.com/office/drawing/2014/main" id="{FC7E7692-8AA9-4F6A-A186-89BA494713B9}"/>
              </a:ext>
            </a:extLst>
          </p:cNvPr>
          <p:cNvSpPr/>
          <p:nvPr/>
        </p:nvSpPr>
        <p:spPr>
          <a:xfrm>
            <a:off x="10461672" y="1083212"/>
            <a:ext cx="1730328" cy="5609135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88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" grpId="0" animBg="1"/>
      <p:bldP spid="416" grpId="0" animBg="1"/>
      <p:bldP spid="4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46852" y="-266490"/>
            <a:ext cx="6125564" cy="102501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Implementation support 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322" y="730377"/>
            <a:ext cx="12124670" cy="872896"/>
            <a:chOff x="213896" y="1637053"/>
            <a:chExt cx="11645267" cy="1504766"/>
          </a:xfrm>
        </p:grpSpPr>
        <p:sp>
          <p:nvSpPr>
            <p:cNvPr id="23" name="Arrow: Chevron 22"/>
            <p:cNvSpPr/>
            <p:nvPr/>
          </p:nvSpPr>
          <p:spPr>
            <a:xfrm>
              <a:off x="712660" y="1686563"/>
              <a:ext cx="11146503" cy="1404093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        Regular technical support by  RFU &amp; WB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213896" y="1637053"/>
              <a:ext cx="1020216" cy="150476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EC9DC24-EB89-4A53-9030-CBCCA10019B8}"/>
              </a:ext>
            </a:extLst>
          </p:cNvPr>
          <p:cNvGrpSpPr/>
          <p:nvPr/>
        </p:nvGrpSpPr>
        <p:grpSpPr>
          <a:xfrm>
            <a:off x="14322" y="1823590"/>
            <a:ext cx="12177677" cy="1862794"/>
            <a:chOff x="17533" y="2836223"/>
            <a:chExt cx="12177677" cy="1862794"/>
          </a:xfrm>
        </p:grpSpPr>
        <p:grpSp>
          <p:nvGrpSpPr>
            <p:cNvPr id="10" name="Group 9"/>
            <p:cNvGrpSpPr/>
            <p:nvPr/>
          </p:nvGrpSpPr>
          <p:grpSpPr>
            <a:xfrm>
              <a:off x="17533" y="2836223"/>
              <a:ext cx="12177677" cy="923954"/>
              <a:chOff x="-153011" y="4396462"/>
              <a:chExt cx="12177677" cy="923954"/>
            </a:xfrm>
          </p:grpSpPr>
          <p:sp>
            <p:nvSpPr>
              <p:cNvPr id="28" name="Arrow: Chevron 27"/>
              <p:cNvSpPr/>
              <p:nvPr/>
            </p:nvSpPr>
            <p:spPr>
              <a:xfrm>
                <a:off x="455467" y="4396462"/>
                <a:ext cx="11569199" cy="869189"/>
              </a:xfrm>
              <a:prstGeom prst="chevron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defRPr/>
                </a:pPr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r>
                  <a:rPr lang="en-US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	Thematic Experts linked and already supporting with centers to accelerate 	attainment  of Institutional Readiness</a:t>
                </a:r>
              </a:p>
              <a:p>
                <a:pPr>
                  <a:lnSpc>
                    <a:spcPct val="150000"/>
                  </a:lnSpc>
                  <a:defRPr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-153011" y="4408363"/>
                <a:ext cx="1113082" cy="91205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p:grp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1EA602D-9BF8-486B-9C28-3AF2699C6F52}"/>
                </a:ext>
              </a:extLst>
            </p:cNvPr>
            <p:cNvSpPr/>
            <p:nvPr/>
          </p:nvSpPr>
          <p:spPr>
            <a:xfrm>
              <a:off x="1550503" y="3791076"/>
              <a:ext cx="10353160" cy="9079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1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Supervision missions realized in May – June 2019 for Benin, Burkina Faso, Djibouti,   Ghana, Guinea, Niger, Nigeria, Senegal &amp; Togo</a:t>
              </a:r>
            </a:p>
            <a:p>
              <a:pPr marL="285750" lvl="1" indent="-2857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Supervision missions planned in October 2019 – February 2020 for All new centers not visited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80FC75F-94E8-4799-9AFB-4D6B75E20C91}"/>
              </a:ext>
            </a:extLst>
          </p:cNvPr>
          <p:cNvGrpSpPr/>
          <p:nvPr/>
        </p:nvGrpSpPr>
        <p:grpSpPr>
          <a:xfrm>
            <a:off x="14322" y="3807628"/>
            <a:ext cx="12177678" cy="842536"/>
            <a:chOff x="138681" y="4304385"/>
            <a:chExt cx="12013502" cy="1059030"/>
          </a:xfrm>
        </p:grpSpPr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DA54625D-BDF1-4F9F-B45C-CB59CA7253C1}"/>
                </a:ext>
              </a:extLst>
            </p:cNvPr>
            <p:cNvSpPr/>
            <p:nvPr/>
          </p:nvSpPr>
          <p:spPr>
            <a:xfrm>
              <a:off x="508823" y="4360988"/>
              <a:ext cx="11643360" cy="987466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    </a:t>
              </a:r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Presence during the National Steering Committee Meetings</a:t>
              </a:r>
            </a:p>
            <a:p>
              <a:pPr>
                <a:lnSpc>
                  <a:spcPct val="150000"/>
                </a:lnSpc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5A9B993-AC1D-4093-A37A-6262D1A06BB7}"/>
                </a:ext>
              </a:extLst>
            </p:cNvPr>
            <p:cNvSpPr/>
            <p:nvPr/>
          </p:nvSpPr>
          <p:spPr>
            <a:xfrm>
              <a:off x="138681" y="4304385"/>
              <a:ext cx="1047895" cy="105903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770B4A4-B3D2-4D69-968D-573BA9251381}"/>
              </a:ext>
            </a:extLst>
          </p:cNvPr>
          <p:cNvGrpSpPr/>
          <p:nvPr/>
        </p:nvGrpSpPr>
        <p:grpSpPr>
          <a:xfrm>
            <a:off x="14322" y="4803950"/>
            <a:ext cx="12057375" cy="801125"/>
            <a:chOff x="73843" y="4152431"/>
            <a:chExt cx="12118471" cy="1090061"/>
          </a:xfrm>
        </p:grpSpPr>
        <p:sp>
          <p:nvSpPr>
            <p:cNvPr id="15" name="Arrow: Chevron 14">
              <a:extLst>
                <a:ext uri="{FF2B5EF4-FFF2-40B4-BE49-F238E27FC236}">
                  <a16:creationId xmlns:a16="http://schemas.microsoft.com/office/drawing/2014/main" id="{6C891DE9-C701-49E4-A39D-70120864FD59}"/>
                </a:ext>
              </a:extLst>
            </p:cNvPr>
            <p:cNvSpPr/>
            <p:nvPr/>
          </p:nvSpPr>
          <p:spPr>
            <a:xfrm>
              <a:off x="619291" y="4173550"/>
              <a:ext cx="11573023" cy="1068942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 </a:t>
              </a:r>
            </a:p>
            <a:p>
              <a:pPr>
                <a:defRPr/>
              </a:pPr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Recruitment of a dedicated Program Manager for ACE Impact; Involvement of Technopolis     and Procurement Expert for AAU </a:t>
              </a:r>
            </a:p>
            <a:p>
              <a:pPr>
                <a:lnSpc>
                  <a:spcPct val="150000"/>
                </a:lnSpc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6AE0E0D-EC42-44C9-9524-2F6E01964C3E}"/>
                </a:ext>
              </a:extLst>
            </p:cNvPr>
            <p:cNvSpPr/>
            <p:nvPr/>
          </p:nvSpPr>
          <p:spPr>
            <a:xfrm>
              <a:off x="73843" y="4152431"/>
              <a:ext cx="1064259" cy="105903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FB0CFBB-40E3-431E-A877-28A44DE4A7D0}"/>
              </a:ext>
            </a:extLst>
          </p:cNvPr>
          <p:cNvGrpSpPr/>
          <p:nvPr/>
        </p:nvGrpSpPr>
        <p:grpSpPr>
          <a:xfrm>
            <a:off x="-38685" y="5842568"/>
            <a:ext cx="12177677" cy="842537"/>
            <a:chOff x="-19015" y="4155610"/>
            <a:chExt cx="12332241" cy="1146410"/>
          </a:xfrm>
        </p:grpSpPr>
        <p:sp>
          <p:nvSpPr>
            <p:cNvPr id="18" name="Arrow: Chevron 17">
              <a:extLst>
                <a:ext uri="{FF2B5EF4-FFF2-40B4-BE49-F238E27FC236}">
                  <a16:creationId xmlns:a16="http://schemas.microsoft.com/office/drawing/2014/main" id="{62223BF0-EA23-41DA-9D5A-853C9396484A}"/>
                </a:ext>
              </a:extLst>
            </p:cNvPr>
            <p:cNvSpPr/>
            <p:nvPr/>
          </p:nvSpPr>
          <p:spPr>
            <a:xfrm>
              <a:off x="652400" y="4155610"/>
              <a:ext cx="11660826" cy="1146410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 </a:t>
              </a:r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Digitization and Communication support for the ACE Impact</a:t>
              </a:r>
            </a:p>
            <a:p>
              <a:pPr>
                <a:lnSpc>
                  <a:spcPct val="150000"/>
                </a:lnSpc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B385529-86F1-4DF1-94D2-C63C45109CA4}"/>
                </a:ext>
              </a:extLst>
            </p:cNvPr>
            <p:cNvSpPr/>
            <p:nvPr/>
          </p:nvSpPr>
          <p:spPr>
            <a:xfrm>
              <a:off x="-19015" y="4206811"/>
              <a:ext cx="1249974" cy="105903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673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E1B96-C557-40B8-9A76-E6797F1EA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79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1st ACE Impact Priority Next Steps</a:t>
            </a:r>
            <a:br>
              <a:rPr lang="en-US" u="sng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12AFBE0-FFE1-47F9-8D17-57CA2C8B51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44682" y="788571"/>
          <a:ext cx="107996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8">
                  <a:extLst>
                    <a:ext uri="{9D8B030D-6E8A-4147-A177-3AD203B41FA5}">
                      <a16:colId xmlns:a16="http://schemas.microsoft.com/office/drawing/2014/main" val="3525039989"/>
                    </a:ext>
                  </a:extLst>
                </a:gridCol>
                <a:gridCol w="6563009">
                  <a:extLst>
                    <a:ext uri="{9D8B030D-6E8A-4147-A177-3AD203B41FA5}">
                      <a16:colId xmlns:a16="http://schemas.microsoft.com/office/drawing/2014/main" val="3605688154"/>
                    </a:ext>
                  </a:extLst>
                </a:gridCol>
                <a:gridCol w="3336641">
                  <a:extLst>
                    <a:ext uri="{9D8B030D-6E8A-4147-A177-3AD203B41FA5}">
                      <a16:colId xmlns:a16="http://schemas.microsoft.com/office/drawing/2014/main" val="2028463491"/>
                    </a:ext>
                  </a:extLst>
                </a:gridCol>
              </a:tblGrid>
              <a:tr h="3431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DUE 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423557"/>
                  </a:ext>
                </a:extLst>
              </a:tr>
              <a:tr h="968877">
                <a:tc>
                  <a:txBody>
                    <a:bodyPr/>
                    <a:lstStyle/>
                    <a:p>
                      <a:r>
                        <a:rPr lang="en-US" sz="20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Countries to work proactively in attaining the requirements for ensuring effectiveness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Senegal-Nov 18</a:t>
                      </a:r>
                    </a:p>
                    <a:p>
                      <a:r>
                        <a:rPr lang="en-US" dirty="0"/>
                        <a:t>Djibouti-Nov 11</a:t>
                      </a:r>
                    </a:p>
                    <a:p>
                      <a:r>
                        <a:rPr lang="en-US" dirty="0"/>
                        <a:t>Guinea-Nov 11</a:t>
                      </a:r>
                    </a:p>
                    <a:p>
                      <a:r>
                        <a:rPr lang="en-US" dirty="0"/>
                        <a:t>Ghana-tbc</a:t>
                      </a:r>
                    </a:p>
                    <a:p>
                      <a:r>
                        <a:rPr lang="en-US" dirty="0"/>
                        <a:t>Burkina-Oct 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35776"/>
                  </a:ext>
                </a:extLst>
              </a:tr>
              <a:tr h="464254">
                <a:tc>
                  <a:txBody>
                    <a:bodyPr/>
                    <a:lstStyle/>
                    <a:p>
                      <a:r>
                        <a:rPr lang="en-US" sz="20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Finalize submission and verification of DLI#1 – Institutional Readiness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 30,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144685"/>
                  </a:ext>
                </a:extLst>
              </a:tr>
              <a:tr h="303294">
                <a:tc>
                  <a:txBody>
                    <a:bodyPr/>
                    <a:lstStyle/>
                    <a:p>
                      <a:r>
                        <a:rPr lang="en-US" sz="20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First disbursement to Centers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 30,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788725"/>
                  </a:ext>
                </a:extLst>
              </a:tr>
              <a:tr h="1069802">
                <a:tc>
                  <a:txBody>
                    <a:bodyPr/>
                    <a:lstStyle/>
                    <a:p>
                      <a:r>
                        <a:rPr lang="en-US" sz="20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Signing of subsidiary agreements between governments (Burkina Faso, Ghana, Senegal) and </a:t>
                      </a:r>
                      <a:r>
                        <a:rPr lang="en-US" sz="20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icipe</a:t>
                      </a:r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submission of related legal opinion for the PASET-RSIF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November 30,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031683"/>
                  </a:ext>
                </a:extLst>
              </a:tr>
              <a:tr h="867953">
                <a:tc>
                  <a:txBody>
                    <a:bodyPr/>
                    <a:lstStyle/>
                    <a:p>
                      <a:r>
                        <a:rPr lang="en-US" sz="20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Complete actions included in Country specific Financial Management Action Plan (most are 3-6 months post effectiveness)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716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788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833" y="384315"/>
            <a:ext cx="10515600" cy="67084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2nd ACE Impact Priority Next Steps</a:t>
            </a:r>
            <a:br>
              <a:rPr lang="en-US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6834" y="1271316"/>
            <a:ext cx="11158331" cy="45890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D6C53DD-9E13-46D9-92C4-2E3A71D4CA81}"/>
              </a:ext>
            </a:extLst>
          </p:cNvPr>
          <p:cNvGraphicFramePr>
            <a:graphicFrameLocks/>
          </p:cNvGraphicFramePr>
          <p:nvPr/>
        </p:nvGraphicFramePr>
        <p:xfrm>
          <a:off x="952498" y="813257"/>
          <a:ext cx="10515600" cy="5047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3525039989"/>
                    </a:ext>
                  </a:extLst>
                </a:gridCol>
                <a:gridCol w="6390409">
                  <a:extLst>
                    <a:ext uri="{9D8B030D-6E8A-4147-A177-3AD203B41FA5}">
                      <a16:colId xmlns:a16="http://schemas.microsoft.com/office/drawing/2014/main" val="3605688154"/>
                    </a:ext>
                  </a:extLst>
                </a:gridCol>
                <a:gridCol w="3248891">
                  <a:extLst>
                    <a:ext uri="{9D8B030D-6E8A-4147-A177-3AD203B41FA5}">
                      <a16:colId xmlns:a16="http://schemas.microsoft.com/office/drawing/2014/main" val="2028463491"/>
                    </a:ext>
                  </a:extLst>
                </a:gridCol>
              </a:tblGrid>
              <a:tr h="5079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DUE 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423557"/>
                  </a:ext>
                </a:extLst>
              </a:tr>
              <a:tr h="538973">
                <a:tc>
                  <a:txBody>
                    <a:bodyPr/>
                    <a:lstStyle/>
                    <a:p>
                      <a:r>
                        <a:rPr lang="en-US" sz="20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Complete negotiations for all countries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Oct 1 – 10,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35776"/>
                  </a:ext>
                </a:extLst>
              </a:tr>
              <a:tr h="576209">
                <a:tc>
                  <a:txBody>
                    <a:bodyPr/>
                    <a:lstStyle/>
                    <a:p>
                      <a:r>
                        <a:rPr lang="en-US" sz="20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Submit project for World Bank approval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Nov. 26,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338977"/>
                  </a:ext>
                </a:extLst>
              </a:tr>
              <a:tr h="687259">
                <a:tc>
                  <a:txBody>
                    <a:bodyPr/>
                    <a:lstStyle/>
                    <a:p>
                      <a:r>
                        <a:rPr lang="en-US" sz="2000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Countries work towards meeting effectiveness conditions.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Nov – Dec,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144685"/>
                  </a:ext>
                </a:extLst>
              </a:tr>
              <a:tr h="378416">
                <a:tc>
                  <a:txBody>
                    <a:bodyPr/>
                    <a:lstStyle/>
                    <a:p>
                      <a:r>
                        <a:rPr lang="en-US" sz="2000" dirty="0"/>
                        <a:t>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parallel, finalize submission and verification of DLI#1 – Institutional Readiness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Nov 30,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742292"/>
                  </a:ext>
                </a:extLst>
              </a:tr>
              <a:tr h="782056">
                <a:tc>
                  <a:txBody>
                    <a:bodyPr/>
                    <a:lstStyle/>
                    <a:p>
                      <a:r>
                        <a:rPr lang="en-US" sz="20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Signing of subsidiary agreements between governments (Benin &amp; Nigeria) and </a:t>
                      </a:r>
                      <a:r>
                        <a:rPr lang="en-US" sz="20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icipe</a:t>
                      </a:r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submission of related legal opinion for the PASET-RSIF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Dec 31,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788725"/>
                  </a:ext>
                </a:extLst>
              </a:tr>
              <a:tr h="782056">
                <a:tc>
                  <a:txBody>
                    <a:bodyPr/>
                    <a:lstStyle/>
                    <a:p>
                      <a:r>
                        <a:rPr lang="en-US" sz="200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Complete Country specific actions in Financial Management Action Plan (most 3-6 months post effectiveness)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Feb 28,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8798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94E26F7-05D5-4B4A-83A1-BF58455580A1}"/>
              </a:ext>
            </a:extLst>
          </p:cNvPr>
          <p:cNvSpPr txBox="1"/>
          <p:nvPr/>
        </p:nvSpPr>
        <p:spPr>
          <a:xfrm>
            <a:off x="603147" y="6011995"/>
            <a:ext cx="112825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We encourage Benin, Cote d’Ivoire and Nigeria governments and Centers to work closely </a:t>
            </a:r>
          </a:p>
          <a:p>
            <a:r>
              <a:rPr lang="en-US" sz="2400" dirty="0"/>
              <a:t>with  AFD in finalizing required preparatory actions</a:t>
            </a:r>
          </a:p>
        </p:txBody>
      </p:sp>
    </p:spTree>
    <p:extLst>
      <p:ext uri="{BB962C8B-B14F-4D97-AF65-F5344CB8AC3E}">
        <p14:creationId xmlns:p14="http://schemas.microsoft.com/office/powerpoint/2010/main" val="3742857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477E4EC-31CB-4F12-9816-D37F26B506B8}"/>
              </a:ext>
            </a:extLst>
          </p:cNvPr>
          <p:cNvSpPr/>
          <p:nvPr/>
        </p:nvSpPr>
        <p:spPr>
          <a:xfrm>
            <a:off x="0" y="5245769"/>
            <a:ext cx="6464968" cy="11229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870D356-E05B-4231-ACC6-13C986DFD3F7}"/>
              </a:ext>
            </a:extLst>
          </p:cNvPr>
          <p:cNvGrpSpPr/>
          <p:nvPr/>
        </p:nvGrpSpPr>
        <p:grpSpPr>
          <a:xfrm>
            <a:off x="15749" y="3206081"/>
            <a:ext cx="12192000" cy="3433752"/>
            <a:chOff x="15749" y="3219334"/>
            <a:chExt cx="12192000" cy="343375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6006FD9-2D0A-43A0-8417-AF86B55C37A3}"/>
                </a:ext>
              </a:extLst>
            </p:cNvPr>
            <p:cNvGrpSpPr/>
            <p:nvPr/>
          </p:nvGrpSpPr>
          <p:grpSpPr>
            <a:xfrm>
              <a:off x="185737" y="5911723"/>
              <a:ext cx="11820525" cy="741363"/>
              <a:chOff x="407988" y="5689600"/>
              <a:chExt cx="11820525" cy="741363"/>
            </a:xfrm>
          </p:grpSpPr>
          <p:sp>
            <p:nvSpPr>
              <p:cNvPr id="17" name="TextBox 1">
                <a:extLst>
                  <a:ext uri="{FF2B5EF4-FFF2-40B4-BE49-F238E27FC236}">
                    <a16:creationId xmlns:a16="http://schemas.microsoft.com/office/drawing/2014/main" id="{CB0DBA91-4D81-4D04-81C7-93A4628A2B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6500" y="5799138"/>
                <a:ext cx="16002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Email Us: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sz="1200" b="1" u="sng" dirty="0">
                    <a:solidFill>
                      <a:srgbClr val="0070C0"/>
                    </a:solidFill>
                    <a:latin typeface="Arial Narrow" panose="020B0606020202030204" pitchFamily="34" charset="0"/>
                    <a:hlinkClick r:id="rId3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research@aau.org</a:t>
                </a:r>
                <a:endParaRPr kumimoji="0" lang="en-US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 Narrow" panose="020B0606020202030204" pitchFamily="34" charset="0"/>
                </a:endParaRPr>
              </a:p>
            </p:txBody>
          </p:sp>
          <p:sp>
            <p:nvSpPr>
              <p:cNvPr id="18" name="TextBox 3">
                <a:extLst>
                  <a:ext uri="{FF2B5EF4-FFF2-40B4-BE49-F238E27FC236}">
                    <a16:creationId xmlns:a16="http://schemas.microsoft.com/office/drawing/2014/main" id="{3C12A4A3-B62D-4152-9F16-06194E5CF2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60775" y="5800725"/>
                <a:ext cx="1882775" cy="4619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Like Us on Facebook: ACEI </a:t>
                </a:r>
              </a:p>
            </p:txBody>
          </p:sp>
          <p:sp>
            <p:nvSpPr>
              <p:cNvPr id="19" name="TextBox 10">
                <a:extLst>
                  <a:ext uri="{FF2B5EF4-FFF2-40B4-BE49-F238E27FC236}">
                    <a16:creationId xmlns:a16="http://schemas.microsoft.com/office/drawing/2014/main" id="{F563FB72-44BC-4F1B-830A-064385DA4C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26175" y="5818188"/>
                <a:ext cx="146685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lvl="0" defTabSz="914400">
                  <a:spcBef>
                    <a:spcPct val="0"/>
                  </a:spcBef>
                  <a:buNone/>
                  <a:defRPr/>
                </a:pPr>
                <a:r>
                  <a:rPr kumimoji="0" lang="en-US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Follow Us on Twitter: </a:t>
                </a:r>
                <a:r>
                  <a:rPr kumimoji="0" lang="en-US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The_ACEProject</a:t>
                </a:r>
                <a:endParaRPr kumimoji="0" lang="en-US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" name="TextBox 11">
                <a:extLst>
                  <a:ext uri="{FF2B5EF4-FFF2-40B4-BE49-F238E27FC236}">
                    <a16:creationId xmlns:a16="http://schemas.microsoft.com/office/drawing/2014/main" id="{185B5E69-9791-4AC3-BB85-7082D87FC0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443913" y="5835650"/>
                <a:ext cx="173990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R="0" indent="0" fontAlgn="auto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None/>
                  <a:tabLst/>
                  <a:defRPr/>
                </a:pPr>
                <a:r>
                  <a:rPr lang="en-US" altLang="en-US" sz="1200" b="1" dirty="0">
                    <a:solidFill>
                      <a:schemeClr val="accent1">
                        <a:lumMod val="75000"/>
                      </a:schemeClr>
                    </a:solidFill>
                    <a:latin typeface="Arial Narrow" panose="020B0606020202030204" pitchFamily="34" charset="0"/>
                  </a:rPr>
                  <a:t>Visit Our Blog:</a:t>
                </a:r>
              </a:p>
              <a:p>
                <a:pPr marR="0" indent="0" fontAlgn="auto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None/>
                  <a:tabLst/>
                  <a:defRPr/>
                </a:pPr>
                <a:r>
                  <a:rPr lang="en-US" altLang="en-US" sz="1200" b="1" dirty="0">
                    <a:solidFill>
                      <a:schemeClr val="accent1">
                        <a:lumMod val="75000"/>
                      </a:schemeClr>
                    </a:solidFill>
                    <a:latin typeface="Arial Narrow" panose="020B0606020202030204" pitchFamily="34" charset="0"/>
                  </a:rPr>
                  <a:t>http://blog.aau.org </a:t>
                </a:r>
              </a:p>
            </p:txBody>
          </p:sp>
          <p:sp>
            <p:nvSpPr>
              <p:cNvPr id="21" name="TextBox 12">
                <a:extLst>
                  <a:ext uri="{FF2B5EF4-FFF2-40B4-BE49-F238E27FC236}">
                    <a16:creationId xmlns:a16="http://schemas.microsoft.com/office/drawing/2014/main" id="{578B4490-4290-4725-B907-BBC0A995CA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53750" y="5861050"/>
                <a:ext cx="1274763" cy="460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lvl="0">
                  <a:spcBef>
                    <a:spcPct val="0"/>
                  </a:spcBef>
                  <a:buNone/>
                  <a:defRPr/>
                </a:pPr>
                <a:r>
                  <a:rPr lang="en-US" altLang="en-US" sz="1200" b="1" dirty="0">
                    <a:solidFill>
                      <a:schemeClr val="accent1">
                        <a:lumMod val="75000"/>
                      </a:schemeClr>
                    </a:solidFill>
                    <a:latin typeface="Arial Narrow" panose="020B0606020202030204" pitchFamily="34" charset="0"/>
                  </a:rPr>
                  <a:t>Visit Our Website: www.ace.aau.org</a:t>
                </a:r>
              </a:p>
            </p:txBody>
          </p:sp>
          <p:pic>
            <p:nvPicPr>
              <p:cNvPr id="22" name="Picture 1">
                <a:extLst>
                  <a:ext uri="{FF2B5EF4-FFF2-40B4-BE49-F238E27FC236}">
                    <a16:creationId xmlns:a16="http://schemas.microsoft.com/office/drawing/2014/main" id="{9924F5DA-A933-43B1-9231-D8777996D6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7988" y="5689600"/>
                <a:ext cx="739775" cy="74136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</p:pic>
          <p:pic>
            <p:nvPicPr>
              <p:cNvPr id="23" name="Picture 2">
                <a:extLst>
                  <a:ext uri="{FF2B5EF4-FFF2-40B4-BE49-F238E27FC236}">
                    <a16:creationId xmlns:a16="http://schemas.microsoft.com/office/drawing/2014/main" id="{2C65AFDD-4173-488B-9261-C8372F6FFE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67638" y="5689600"/>
                <a:ext cx="717550" cy="71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Picture 3">
                <a:extLst>
                  <a:ext uri="{FF2B5EF4-FFF2-40B4-BE49-F238E27FC236}">
                    <a16:creationId xmlns:a16="http://schemas.microsoft.com/office/drawing/2014/main" id="{9842D816-E3AD-4DF6-80DB-5F9ED34A22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30538" y="5732463"/>
                <a:ext cx="630237" cy="630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4">
                <a:extLst>
                  <a:ext uri="{FF2B5EF4-FFF2-40B4-BE49-F238E27FC236}">
                    <a16:creationId xmlns:a16="http://schemas.microsoft.com/office/drawing/2014/main" id="{8F5F4CA7-CFB1-4B6B-A059-CFBE4FFD44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02288" y="5702300"/>
                <a:ext cx="661987" cy="663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Picture 5">
                <a:extLst>
                  <a:ext uri="{FF2B5EF4-FFF2-40B4-BE49-F238E27FC236}">
                    <a16:creationId xmlns:a16="http://schemas.microsoft.com/office/drawing/2014/main" id="{449E0643-98C5-4E75-8EB2-F06A367F3E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64608" y="5689600"/>
                <a:ext cx="741362" cy="741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1C55F36F-AEEC-4DD8-B7CC-63B4F6E2C18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49" y="3219334"/>
              <a:ext cx="12192000" cy="2032000"/>
            </a:xfrm>
            <a:prstGeom prst="rect">
              <a:avLst/>
            </a:prstGeom>
          </p:spPr>
        </p:pic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1857B15D-B2D2-4445-97DE-8F641BC7F5AB}"/>
              </a:ext>
            </a:extLst>
          </p:cNvPr>
          <p:cNvSpPr/>
          <p:nvPr/>
        </p:nvSpPr>
        <p:spPr>
          <a:xfrm>
            <a:off x="6472822" y="5238082"/>
            <a:ext cx="5719178" cy="11229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Picture 2" descr="Résultat de recherche d'images pour &quot;merci beaucoup&quot;">
            <a:extLst>
              <a:ext uri="{FF2B5EF4-FFF2-40B4-BE49-F238E27FC236}">
                <a16:creationId xmlns:a16="http://schemas.microsoft.com/office/drawing/2014/main" id="{E83BE6B1-3337-4AF2-A080-EE5C1AF71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150" y="243568"/>
            <a:ext cx="7321881" cy="2654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40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765" y="-1099581"/>
            <a:ext cx="12192000" cy="2199162"/>
          </a:xfrm>
        </p:spPr>
        <p:txBody>
          <a:bodyPr>
            <a:normAutofit/>
          </a:bodyPr>
          <a:lstStyle/>
          <a:p>
            <a:r>
              <a:rPr lang="en-AU" sz="3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Presentation Outline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6104" y="1616067"/>
            <a:ext cx="10071654" cy="4532942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ACE IMPACT – FINANCING AGREEMENT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ACE IMPACT – PERFORMANCE CONTRACT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ACE IMPACT – ENDORSEMENT OF REGIONAL OPERATONS 	MANUAL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ACE IMPACT – LEGAL OPINION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ACE IMPACT – PARLIMANETARY/CABINENT/PM APPROVAL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ACE IMPACT – PREPARATION STATUS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REVIEW COMMITTEE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INSTITUTIONAL READINESS</a:t>
            </a:r>
          </a:p>
          <a:p>
            <a:pPr algn="l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21910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504" y="0"/>
            <a:ext cx="12112487" cy="10726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3600" b="1" baseline="30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ACE IMPACT – FINANCING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69837" y="2109865"/>
            <a:ext cx="11319803" cy="4500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 progress: All First ACE Impact countries have signed except for Ghana</a:t>
            </a:r>
          </a:p>
          <a:p>
            <a:pPr marL="0" lv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Ghana is close to signing has received Cabinet and parliamentary approval</a:t>
            </a:r>
          </a:p>
          <a:p>
            <a:pPr lvl="0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043079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505" y="0"/>
            <a:ext cx="11671493" cy="1325563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3600" b="1" baseline="30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ACE IMPACT – Performance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56602" y="1690689"/>
            <a:ext cx="11235397" cy="482265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 developed and shared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Burkina, Ghana &amp; Guinea’s drafts have been cleared by WB Legal Team and being finalized by the Centers and Government for signing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Djibouti and Senegal are yet to submit initial drafts to WB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07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219" y="0"/>
            <a:ext cx="740664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Legal opinions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0004" y="1055741"/>
            <a:ext cx="11952088" cy="5532436"/>
          </a:xfrm>
        </p:spPr>
        <p:txBody>
          <a:bodyPr>
            <a:normAutofit/>
          </a:bodyPr>
          <a:lstStyle/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Confirms that the signed Financing Agreement and Performance Contract :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been duly authorized/ratified by the governments and</a:t>
            </a:r>
          </a:p>
          <a:p>
            <a:pPr lvl="1"/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 legally binding upon the government and the universities </a:t>
            </a:r>
            <a:br>
              <a:rPr lang="en-US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Issued by the Attorney General. 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Status on Legal opinion for the Financing Agreement: Received for Burkina Faso and AAU; and remains for Djibouti, Ghana, Guinea </a:t>
            </a:r>
            <a:r>
              <a:rPr lang="en-US" dirty="0"/>
              <a:t>and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Senegal</a:t>
            </a:r>
          </a:p>
        </p:txBody>
      </p:sp>
    </p:spTree>
    <p:extLst>
      <p:ext uri="{BB962C8B-B14F-4D97-AF65-F5344CB8AC3E}">
        <p14:creationId xmlns:p14="http://schemas.microsoft.com/office/powerpoint/2010/main" val="3388698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348" y="174694"/>
            <a:ext cx="10757452" cy="169068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3600" b="1" baseline="30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ACE IMPACT – Parliamentary/ CABINET approval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the most critical for some countries like Ghana. However  it not applicable in the other countries.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Ghana has finalized this important step and informed the WB</a:t>
            </a:r>
          </a:p>
        </p:txBody>
      </p:sp>
    </p:spTree>
    <p:extLst>
      <p:ext uri="{BB962C8B-B14F-4D97-AF65-F5344CB8AC3E}">
        <p14:creationId xmlns:p14="http://schemas.microsoft.com/office/powerpoint/2010/main" val="3694952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625" y="0"/>
            <a:ext cx="1084619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Review Committees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4912" y="995596"/>
            <a:ext cx="12057088" cy="566003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countries have established the Committee!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RFU attended some National Review Committees (Ghana and Togo)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Critical role of the National Review Committee in moving the project forward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Changes in Minister Positions in other countries  </a:t>
            </a:r>
          </a:p>
          <a:p>
            <a:pPr lvl="2"/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Great efforts made by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PSC/Focal points  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orientation of new leadership to quickly get them on board</a:t>
            </a:r>
          </a:p>
        </p:txBody>
      </p:sp>
    </p:spTree>
    <p:extLst>
      <p:ext uri="{BB962C8B-B14F-4D97-AF65-F5344CB8AC3E}">
        <p14:creationId xmlns:p14="http://schemas.microsoft.com/office/powerpoint/2010/main" val="361447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FE576-1D01-43E3-A313-16E90A48C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39" y="0"/>
            <a:ext cx="11714922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3600" b="1" baseline="30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ACE IMPACT – Preparations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FC1D0-1EA6-4BBD-BDE5-B7076D6DE31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38539" y="1079292"/>
            <a:ext cx="11953461" cy="5778708"/>
          </a:xfrm>
        </p:spPr>
        <p:txBody>
          <a:bodyPr>
            <a:norm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preparations work have been completed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ESMFs completed and disclosed in all countries and on WB website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Fiduciary assessments completed in all countries</a:t>
            </a:r>
          </a:p>
          <a:p>
            <a:pPr lvl="1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 discussions have been completed  for all 2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ACE Impact countries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DLI allocations and PAD have been revised following comments provided </a:t>
            </a:r>
          </a:p>
          <a:p>
            <a:pPr marL="457200" lvl="1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Negotiations with the WB have been scheduled for all countries and AAU from October 1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- 10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2019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Formal invitations have been sent by the WB to all governments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WB is awaiting formal confirmations from all governments</a:t>
            </a:r>
          </a:p>
        </p:txBody>
      </p:sp>
    </p:spTree>
    <p:extLst>
      <p:ext uri="{BB962C8B-B14F-4D97-AF65-F5344CB8AC3E}">
        <p14:creationId xmlns:p14="http://schemas.microsoft.com/office/powerpoint/2010/main" val="3899949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17" y="35170"/>
            <a:ext cx="11979966" cy="803031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3600" b="1" baseline="30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ACE Impact : Country level Effectiveness Conditions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29555787"/>
              </p:ext>
            </p:extLst>
          </p:nvPr>
        </p:nvGraphicFramePr>
        <p:xfrm>
          <a:off x="-1" y="858980"/>
          <a:ext cx="12085983" cy="599902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496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5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5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93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2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953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60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Country</a:t>
                      </a: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Financial Agreement</a:t>
                      </a:r>
                      <a:endParaRPr kumimoji="0" lang="en-US" sz="1800" b="1" kern="1200" dirty="0">
                        <a:solidFill>
                          <a:schemeClr val="lt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Performance</a:t>
                      </a:r>
                    </a:p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Agreements</a:t>
                      </a:r>
                      <a:endParaRPr kumimoji="0" lang="en-US" sz="1800" b="1" kern="1200" dirty="0">
                        <a:solidFill>
                          <a:schemeClr val="lt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Endorsement of Regional Operations Manual</a:t>
                      </a: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Legal Opinion</a:t>
                      </a:r>
                      <a:endParaRPr kumimoji="0" lang="en-US" sz="1800" b="1" kern="1200" dirty="0">
                        <a:solidFill>
                          <a:schemeClr val="lt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Parliamentary ratification</a:t>
                      </a:r>
                      <a:endParaRPr kumimoji="0" lang="en-US" sz="1800" b="1" kern="1200" dirty="0">
                        <a:solidFill>
                          <a:schemeClr val="lt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Deadline for e</a:t>
                      </a: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ffectiveness</a:t>
                      </a:r>
                    </a:p>
                  </a:txBody>
                  <a:tcPr marL="51122" marR="5112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7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Burkina Faso</a:t>
                      </a: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Signed – May 10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Draft cleared by legal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Received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 Legal Opinion Obtained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</a:p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Extended to October 8</a:t>
                      </a:r>
                      <a:r>
                        <a:rPr kumimoji="0" lang="en-US" sz="1800" kern="1200" baseline="30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2019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Djibouti</a:t>
                      </a: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Signed – April 12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be submitted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Feedback to comments provided  Sept 10th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Progress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Extended to November 11</a:t>
                      </a:r>
                      <a:r>
                        <a:rPr kumimoji="0" lang="en-US" sz="1800" kern="1200" baseline="30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2019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Ghana</a:t>
                      </a: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Yet to be signed</a:t>
                      </a: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Draft sent to Legal for clearance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Received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Progress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Notified the WB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TBC once signed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Guinea</a:t>
                      </a: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Signed – April 12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Draft Cleared by legal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Received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Progress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Extended to November 11th, 2019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70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Senegal</a:t>
                      </a: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Signed – July 19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be submitted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Received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Progress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November 18, 2019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0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AAU</a:t>
                      </a: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Signed – 14</a:t>
                      </a:r>
                      <a:r>
                        <a:rPr kumimoji="0" lang="en-US" sz="1800" kern="1200" baseline="30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June 19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Completed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Legal Opinion Obtained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 August 20, 2019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122" marR="5112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5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2408</TotalTime>
  <Words>1084</Words>
  <Application>Microsoft Office PowerPoint</Application>
  <PresentationFormat>Widescreen</PresentationFormat>
  <Paragraphs>241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Narrow</vt:lpstr>
      <vt:lpstr>Calibri</vt:lpstr>
      <vt:lpstr>Calibri Light</vt:lpstr>
      <vt:lpstr>Tahoma</vt:lpstr>
      <vt:lpstr>Office Theme</vt:lpstr>
      <vt:lpstr>Microsoft Word Document</vt:lpstr>
      <vt:lpstr>PowerPoint Presentation</vt:lpstr>
      <vt:lpstr>Presentation Outline</vt:lpstr>
      <vt:lpstr>1st  ACE IMPACT – FINANCING AGREEMENT</vt:lpstr>
      <vt:lpstr>1st  ACE IMPACT – Performance contract</vt:lpstr>
      <vt:lpstr>Legal opinions</vt:lpstr>
      <vt:lpstr>1st  ACE IMPACT – Parliamentary/ CABINET approval</vt:lpstr>
      <vt:lpstr>National Review Committees</vt:lpstr>
      <vt:lpstr>2nd  ACE IMPACT – Preparations</vt:lpstr>
      <vt:lpstr>1st ACE Impact : Country level Effectiveness Conditions</vt:lpstr>
      <vt:lpstr>2nd ACE Impact : Country level Technical discussions &amp; negotiations</vt:lpstr>
      <vt:lpstr>2nd  ACE IMPACT – Next steps</vt:lpstr>
      <vt:lpstr>Highlights of 1st  ACE Impact : Institutional readiness </vt:lpstr>
      <vt:lpstr>Highlights of 2nd  ACE Impact : Institutional readiness </vt:lpstr>
      <vt:lpstr>Implementation support </vt:lpstr>
      <vt:lpstr>1st ACE Impact Priority Next Steps </vt:lpstr>
      <vt:lpstr>2nd ACE Impact Priority Next Steps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Sylvia Mkandawire</dc:creator>
  <cp:lastModifiedBy>Sylvia Mkandawire</cp:lastModifiedBy>
  <cp:revision>62</cp:revision>
  <dcterms:created xsi:type="dcterms:W3CDTF">2019-09-18T22:35:40Z</dcterms:created>
  <dcterms:modified xsi:type="dcterms:W3CDTF">2019-09-24T09:37:18Z</dcterms:modified>
</cp:coreProperties>
</file>