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5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3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" y="5746750"/>
            <a:ext cx="2743200" cy="365125"/>
          </a:xfrm>
        </p:spPr>
        <p:txBody>
          <a:bodyPr/>
          <a:lstStyle/>
          <a:p>
            <a:fld id="{64AF2B89-D4F5-452B-A35C-76C6EF73D7FB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581400" cy="365125"/>
          </a:xfrm>
        </p:spPr>
        <p:txBody>
          <a:bodyPr/>
          <a:lstStyle/>
          <a:p>
            <a:fld id="{200ED190-8031-4888-B281-04DA12087F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4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2B89-D4F5-452B-A35C-76C6EF73D7FB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D190-8031-4888-B281-04DA12087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6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2B89-D4F5-452B-A35C-76C6EF73D7FB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D190-8031-4888-B281-04DA12087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0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2B89-D4F5-452B-A35C-76C6EF73D7FB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D190-8031-4888-B281-04DA12087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2B89-D4F5-452B-A35C-76C6EF73D7FB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D190-8031-4888-B281-04DA12087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6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2B89-D4F5-452B-A35C-76C6EF73D7FB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D190-8031-4888-B281-04DA12087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7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2B89-D4F5-452B-A35C-76C6EF73D7FB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D190-8031-4888-B281-04DA12087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2B89-D4F5-452B-A35C-76C6EF73D7FB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D190-8031-4888-B281-04DA12087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0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2B89-D4F5-452B-A35C-76C6EF73D7FB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D190-8031-4888-B281-04DA12087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7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2B89-D4F5-452B-A35C-76C6EF73D7FB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D190-8031-4888-B281-04DA12087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2B89-D4F5-452B-A35C-76C6EF73D7FB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D190-8031-4888-B281-04DA12087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9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40487"/>
            <a:ext cx="121920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59015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F2B89-D4F5-452B-A35C-76C6EF73D7FB}" type="datetimeFigureOut">
              <a:rPr lang="en-US" smtClean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ED190-8031-4888-B281-04DA12087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4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Urban Transport </a:t>
            </a:r>
            <a:r>
              <a:rPr lang="en-US" dirty="0" smtClean="0"/>
              <a:t>&amp; Logistics </a:t>
            </a:r>
            <a:r>
              <a:rPr lang="en-US" dirty="0" smtClean="0"/>
              <a:t>Focus Group Pitch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8090" y="4039920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 err="1" smtClean="0"/>
              <a:t>Centres</a:t>
            </a:r>
            <a:r>
              <a:rPr lang="en-US" dirty="0" smtClean="0"/>
              <a:t> from Ghana, Togo and Djibouti</a:t>
            </a:r>
          </a:p>
          <a:p>
            <a:r>
              <a:rPr lang="en-US" dirty="0" smtClean="0"/>
              <a:t>ACE </a:t>
            </a:r>
            <a:r>
              <a:rPr lang="en-US" dirty="0" smtClean="0"/>
              <a:t>1 &amp; ACE Impact Workshop, Dakar Senegal</a:t>
            </a:r>
          </a:p>
          <a:p>
            <a:r>
              <a:rPr lang="en-US" dirty="0" smtClean="0"/>
              <a:t>September 23-27,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Collaboration </a:t>
            </a:r>
            <a:r>
              <a:rPr lang="en-US" dirty="0" smtClean="0"/>
              <a:t>among </a:t>
            </a:r>
            <a:r>
              <a:rPr lang="en-US" dirty="0" err="1" smtClean="0"/>
              <a:t>Centres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Learnt </a:t>
            </a:r>
            <a:r>
              <a:rPr lang="en-US" dirty="0" smtClean="0"/>
              <a:t>from experiences of other </a:t>
            </a:r>
            <a:r>
              <a:rPr lang="en-US" dirty="0" err="1" smtClean="0"/>
              <a:t>Centres</a:t>
            </a:r>
            <a:r>
              <a:rPr lang="en-US" dirty="0" smtClean="0"/>
              <a:t> through discussions</a:t>
            </a:r>
          </a:p>
          <a:p>
            <a:endParaRPr lang="en-US" dirty="0" smtClean="0"/>
          </a:p>
          <a:p>
            <a:r>
              <a:rPr lang="en-US" dirty="0" smtClean="0"/>
              <a:t>Suggestion to create networking </a:t>
            </a:r>
            <a:r>
              <a:rPr lang="en-US" dirty="0"/>
              <a:t>database among sister </a:t>
            </a:r>
            <a:r>
              <a:rPr lang="en-US" dirty="0" err="1"/>
              <a:t>Centres</a:t>
            </a:r>
            <a:r>
              <a:rPr lang="en-US" dirty="0"/>
              <a:t> to foster collaboration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39053" y="2066761"/>
            <a:ext cx="6014433" cy="4264985"/>
            <a:chOff x="6426559" y="1781736"/>
            <a:chExt cx="6014433" cy="42649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0580" t="3180" r="13971" b="5560"/>
            <a:stretch/>
          </p:blipFill>
          <p:spPr>
            <a:xfrm>
              <a:off x="6426559" y="1848208"/>
              <a:ext cx="3593205" cy="419851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019764" y="5198525"/>
              <a:ext cx="24212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What ACE Centre can offer SAB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856372" y="1781736"/>
              <a:ext cx="30823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What SAB members can offer the Centre</a:t>
              </a:r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8617"/>
            <a:ext cx="10515600" cy="1325563"/>
          </a:xfrm>
        </p:spPr>
        <p:txBody>
          <a:bodyPr/>
          <a:lstStyle/>
          <a:p>
            <a:pPr algn="ctr">
              <a:tabLst>
                <a:tab pos="3309938" algn="l"/>
              </a:tabLst>
            </a:pPr>
            <a:r>
              <a:rPr lang="en-US" dirty="0" smtClean="0"/>
              <a:t>DLI 1 </a:t>
            </a:r>
            <a:r>
              <a:rPr lang="en-US" dirty="0" smtClean="0"/>
              <a:t>– Readiness: Sectoral Advisory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11460" y="7128344"/>
            <a:ext cx="6167909" cy="4351338"/>
          </a:xfrm>
        </p:spPr>
        <p:txBody>
          <a:bodyPr>
            <a:noAutofit/>
          </a:bodyPr>
          <a:lstStyle/>
          <a:p>
            <a:r>
              <a:rPr lang="en-US" dirty="0" smtClean="0"/>
              <a:t>Select members on two </a:t>
            </a:r>
            <a:r>
              <a:rPr lang="en-US" dirty="0"/>
              <a:t>p</a:t>
            </a:r>
            <a:r>
              <a:rPr lang="en-US" dirty="0" smtClean="0"/>
              <a:t>rinciples</a:t>
            </a:r>
          </a:p>
          <a:p>
            <a:pPr lvl="1"/>
            <a:r>
              <a:rPr lang="en-US" dirty="0" smtClean="0"/>
              <a:t>What they can offer Centre</a:t>
            </a:r>
          </a:p>
          <a:p>
            <a:pPr lvl="2"/>
            <a:r>
              <a:rPr lang="en-US" dirty="0" smtClean="0"/>
              <a:t>Internship Opportunities for both students and staff</a:t>
            </a:r>
          </a:p>
          <a:p>
            <a:pPr lvl="2"/>
            <a:r>
              <a:rPr lang="en-US" dirty="0" smtClean="0"/>
              <a:t>Resource Contribution</a:t>
            </a:r>
          </a:p>
          <a:p>
            <a:pPr lvl="2"/>
            <a:r>
              <a:rPr lang="en-US" dirty="0" smtClean="0"/>
              <a:t>Input to curriculum development</a:t>
            </a:r>
          </a:p>
          <a:p>
            <a:pPr lvl="2"/>
            <a:r>
              <a:rPr lang="en-US" dirty="0" smtClean="0"/>
              <a:t>Private sector inclusion</a:t>
            </a:r>
          </a:p>
          <a:p>
            <a:pPr lvl="2"/>
            <a:r>
              <a:rPr lang="en-US" dirty="0" smtClean="0"/>
              <a:t>Diversity</a:t>
            </a:r>
          </a:p>
          <a:p>
            <a:pPr lvl="2"/>
            <a:endParaRPr lang="en-US" sz="1400" dirty="0"/>
          </a:p>
          <a:p>
            <a:pPr lvl="1"/>
            <a:r>
              <a:rPr lang="en-US" dirty="0" smtClean="0"/>
              <a:t>What </a:t>
            </a:r>
            <a:r>
              <a:rPr lang="en-US" dirty="0" err="1" smtClean="0"/>
              <a:t>Centres</a:t>
            </a:r>
            <a:r>
              <a:rPr lang="en-US" dirty="0" smtClean="0"/>
              <a:t> can offer SAB</a:t>
            </a:r>
          </a:p>
          <a:p>
            <a:pPr lvl="2"/>
            <a:r>
              <a:rPr lang="en-US" dirty="0" smtClean="0"/>
              <a:t>Research uptake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48933" y="1924165"/>
            <a:ext cx="49671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Internship Opportunities for both students and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Resource Contribution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Input to curriculum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Private sector inclusion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Diversity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48933" y="5131417"/>
            <a:ext cx="32675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Research </a:t>
            </a:r>
            <a:r>
              <a:rPr lang="en-US" sz="2400" dirty="0" smtClean="0"/>
              <a:t>uptake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Knowledge transfer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Policy implementation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483062" y="1463658"/>
            <a:ext cx="669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Select members </a:t>
            </a:r>
            <a:r>
              <a:rPr lang="en-US" sz="2800" dirty="0" smtClean="0"/>
              <a:t>based on two </a:t>
            </a:r>
            <a:r>
              <a:rPr lang="en-US" sz="2800" dirty="0"/>
              <a:t>principles</a:t>
            </a:r>
          </a:p>
        </p:txBody>
      </p:sp>
    </p:spTree>
    <p:extLst>
      <p:ext uri="{BB962C8B-B14F-4D97-AF65-F5344CB8AC3E}">
        <p14:creationId xmlns:p14="http://schemas.microsoft.com/office/powerpoint/2010/main" val="6688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DLI 1 </a:t>
            </a:r>
            <a:r>
              <a:rPr lang="en-US" dirty="0" smtClean="0"/>
              <a:t>– Readiness: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2723"/>
            <a:ext cx="10515600" cy="4351338"/>
          </a:xfrm>
        </p:spPr>
        <p:txBody>
          <a:bodyPr/>
          <a:lstStyle/>
          <a:p>
            <a:r>
              <a:rPr lang="en-US" dirty="0" smtClean="0"/>
              <a:t>Student contribution to maintaining sites</a:t>
            </a:r>
          </a:p>
          <a:p>
            <a:endParaRPr lang="en-US" dirty="0" smtClean="0"/>
          </a:p>
          <a:p>
            <a:r>
              <a:rPr lang="en-US" dirty="0" smtClean="0"/>
              <a:t>Maintain high visibility through continuous update and content addition, e.g.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520"/>
            <a:ext cx="10515600" cy="1325563"/>
          </a:xfrm>
        </p:spPr>
        <p:txBody>
          <a:bodyPr/>
          <a:lstStyle/>
          <a:p>
            <a:r>
              <a:rPr lang="en-US" dirty="0" smtClean="0"/>
              <a:t>DLI 2 -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54" y="1336249"/>
            <a:ext cx="11010363" cy="1046364"/>
          </a:xfrm>
        </p:spPr>
        <p:txBody>
          <a:bodyPr/>
          <a:lstStyle/>
          <a:p>
            <a:r>
              <a:rPr lang="en-US" dirty="0" smtClean="0"/>
              <a:t>Centre should demonstrate through its activities capacity to contribute solutions to national development challenges </a:t>
            </a:r>
            <a:endParaRPr lang="en-US" dirty="0"/>
          </a:p>
        </p:txBody>
      </p:sp>
      <p:pic>
        <p:nvPicPr>
          <p:cNvPr id="4" name="Kumasi Boadi Roundabout Traffic Simul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3465" y="2382613"/>
            <a:ext cx="7006068" cy="394091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765960" y="3073578"/>
            <a:ext cx="4224271" cy="273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E.g. TRECK Traffic simulation solution to ease congestion in Kumasi, Ghana </a:t>
            </a:r>
            <a:r>
              <a:rPr lang="en-US" b="1" dirty="0" smtClean="0"/>
              <a:t>– implemented and published in SCOPUS Journal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581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0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DLI 3 – Attracting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Promote ACEs on student-related </a:t>
            </a:r>
            <a:r>
              <a:rPr lang="en-US" dirty="0" smtClean="0"/>
              <a:t>websites</a:t>
            </a:r>
          </a:p>
          <a:p>
            <a:endParaRPr lang="en-US" dirty="0" smtClean="0"/>
          </a:p>
          <a:p>
            <a:r>
              <a:rPr lang="en-US" dirty="0" smtClean="0"/>
              <a:t>Engage professional female </a:t>
            </a:r>
            <a:r>
              <a:rPr lang="en-US" dirty="0" smtClean="0"/>
              <a:t>institutions</a:t>
            </a:r>
          </a:p>
          <a:p>
            <a:endParaRPr lang="en-US" dirty="0" smtClean="0"/>
          </a:p>
          <a:p>
            <a:r>
              <a:rPr lang="en-US" dirty="0" smtClean="0"/>
              <a:t>Exchange students between </a:t>
            </a:r>
            <a:r>
              <a:rPr lang="en-US" dirty="0" err="1" smtClean="0"/>
              <a:t>Centres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Utilise</a:t>
            </a:r>
            <a:r>
              <a:rPr lang="en-US" dirty="0" smtClean="0"/>
              <a:t> diplomatic </a:t>
            </a:r>
            <a:r>
              <a:rPr lang="en-US" dirty="0" smtClean="0"/>
              <a:t>missions</a:t>
            </a:r>
          </a:p>
          <a:p>
            <a:endParaRPr lang="en-US" dirty="0"/>
          </a:p>
          <a:p>
            <a:r>
              <a:rPr lang="en-US" dirty="0" smtClean="0"/>
              <a:t>Provide efficient student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4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DLI 4 – Quality of Education &amp;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Accreditation</a:t>
            </a:r>
          </a:p>
          <a:p>
            <a:pPr lvl="1"/>
            <a:r>
              <a:rPr lang="en-US" dirty="0" smtClean="0"/>
              <a:t>Self-assessment </a:t>
            </a:r>
          </a:p>
          <a:p>
            <a:pPr lvl="1"/>
            <a:r>
              <a:rPr lang="en-US" dirty="0" smtClean="0"/>
              <a:t>National </a:t>
            </a:r>
          </a:p>
          <a:p>
            <a:pPr lvl="1"/>
            <a:r>
              <a:rPr lang="en-US" dirty="0" smtClean="0"/>
              <a:t>International</a:t>
            </a:r>
          </a:p>
          <a:p>
            <a:r>
              <a:rPr lang="en-US" dirty="0" smtClean="0"/>
              <a:t>Publication</a:t>
            </a:r>
          </a:p>
          <a:p>
            <a:pPr lvl="1"/>
            <a:r>
              <a:rPr lang="en-US" dirty="0" smtClean="0"/>
              <a:t>Create a database of </a:t>
            </a:r>
            <a:r>
              <a:rPr lang="en-US" dirty="0" smtClean="0"/>
              <a:t>collaborators and ‘pub’ colleagues (national, regional and global)</a:t>
            </a:r>
            <a:endParaRPr lang="en-US" dirty="0" smtClean="0"/>
          </a:p>
          <a:p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Make use of digital e-Learning</a:t>
            </a:r>
          </a:p>
          <a:p>
            <a:pPr lvl="1"/>
            <a:r>
              <a:rPr lang="en-US" dirty="0" smtClean="0"/>
              <a:t>Open source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9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DLI 5 Relevance of Education &amp;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2746"/>
            <a:ext cx="10515600" cy="4351338"/>
          </a:xfrm>
        </p:spPr>
        <p:txBody>
          <a:bodyPr/>
          <a:lstStyle/>
          <a:p>
            <a:r>
              <a:rPr lang="en-US" dirty="0" smtClean="0"/>
              <a:t>Entrepreneurship</a:t>
            </a:r>
          </a:p>
          <a:p>
            <a:pPr lvl="1"/>
            <a:r>
              <a:rPr lang="en-US" dirty="0" smtClean="0"/>
              <a:t>Student pitch competitions</a:t>
            </a:r>
          </a:p>
          <a:p>
            <a:pPr lvl="1"/>
            <a:r>
              <a:rPr lang="en-US" dirty="0" smtClean="0"/>
              <a:t>Entrepreneurship courses offered </a:t>
            </a:r>
            <a:r>
              <a:rPr lang="en-US" dirty="0"/>
              <a:t>by entrepreneurs (alumni</a:t>
            </a:r>
            <a:r>
              <a:rPr lang="en-US" dirty="0" smtClean="0"/>
              <a:t>) and</a:t>
            </a:r>
            <a:r>
              <a:rPr lang="en-US" dirty="0" smtClean="0"/>
              <a:t> faculty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Revenue Generation</a:t>
            </a:r>
          </a:p>
          <a:p>
            <a:pPr lvl="1"/>
            <a:r>
              <a:rPr lang="en-US" dirty="0" smtClean="0"/>
              <a:t>Consultancy</a:t>
            </a:r>
          </a:p>
          <a:p>
            <a:pPr lvl="1"/>
            <a:r>
              <a:rPr lang="en-US" dirty="0" smtClean="0"/>
              <a:t>Grant proposal writing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Create alumni networks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806" y="23742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/>
              <a:t>Thank You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165191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291</Words>
  <Application>Microsoft Office PowerPoint</Application>
  <PresentationFormat>Widescreen</PresentationFormat>
  <Paragraphs>68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Urban Transport &amp; Logistics Focus Group Pitch</vt:lpstr>
      <vt:lpstr>Collaboration among Centres</vt:lpstr>
      <vt:lpstr>DLI 1 – Readiness: Sectoral Advisory Board</vt:lpstr>
      <vt:lpstr>DLI 1 – Readiness: Websites</vt:lpstr>
      <vt:lpstr>DLI 2 - Impact</vt:lpstr>
      <vt:lpstr>DLI 3 – Attracting Students</vt:lpstr>
      <vt:lpstr>DLI 4 – Quality of Education &amp; Research</vt:lpstr>
      <vt:lpstr>DLI 5 Relevance of Education &amp; Research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Urban/Transport/Logistics Focus Group</dc:title>
  <dc:creator>Windows User</dc:creator>
  <cp:lastModifiedBy>Windows User</cp:lastModifiedBy>
  <cp:revision>23</cp:revision>
  <dcterms:created xsi:type="dcterms:W3CDTF">2019-09-26T21:27:03Z</dcterms:created>
  <dcterms:modified xsi:type="dcterms:W3CDTF">2019-09-27T09:20:45Z</dcterms:modified>
</cp:coreProperties>
</file>