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2" r:id="rId5"/>
    <p:sldMasterId id="2147483698" r:id="rId6"/>
    <p:sldMasterId id="2147483736" r:id="rId7"/>
  </p:sldMasterIdLst>
  <p:notesMasterIdLst>
    <p:notesMasterId r:id="rId13"/>
  </p:notesMasterIdLst>
  <p:handoutMasterIdLst>
    <p:handoutMasterId r:id="rId14"/>
  </p:handoutMasterIdLst>
  <p:sldIdLst>
    <p:sldId id="685" r:id="rId8"/>
    <p:sldId id="733" r:id="rId9"/>
    <p:sldId id="734" r:id="rId10"/>
    <p:sldId id="735" r:id="rId11"/>
    <p:sldId id="7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en Gael Desbureaux" initials="SGD" lastIdx="7" clrIdx="0">
    <p:extLst>
      <p:ext uri="{19B8F6BF-5375-455C-9EA6-DF929625EA0E}">
        <p15:presenceInfo xmlns:p15="http://schemas.microsoft.com/office/powerpoint/2012/main" userId="S-1-5-21-88094858-919529-1617787245-655337" providerId="AD"/>
      </p:ext>
    </p:extLst>
  </p:cmAuthor>
  <p:cmAuthor id="2" name="Pier Francesco Mantovani" initials="PFM" lastIdx="1" clrIdx="1">
    <p:extLst>
      <p:ext uri="{19B8F6BF-5375-455C-9EA6-DF929625EA0E}">
        <p15:presenceInfo xmlns:p15="http://schemas.microsoft.com/office/powerpoint/2012/main" userId="S-1-5-21-88094858-919529-1617787245-196552" providerId="AD"/>
      </p:ext>
    </p:extLst>
  </p:cmAuthor>
  <p:cmAuthor id="3" name="Wambui G. Gichuri" initials="WGG" lastIdx="2" clrIdx="2">
    <p:extLst>
      <p:ext uri="{19B8F6BF-5375-455C-9EA6-DF929625EA0E}">
        <p15:presenceInfo xmlns:p15="http://schemas.microsoft.com/office/powerpoint/2012/main" userId="S-1-5-21-88094858-919529-1617787245-19654" providerId="AD"/>
      </p:ext>
    </p:extLst>
  </p:cmAuthor>
  <p:cmAuthor id="4" name="Felly Akiiki Kaboyo" initials="FAK" lastIdx="2" clrIdx="3">
    <p:extLst>
      <p:ext uri="{19B8F6BF-5375-455C-9EA6-DF929625EA0E}">
        <p15:presenceInfo xmlns:p15="http://schemas.microsoft.com/office/powerpoint/2012/main" userId="S-1-5-21-88094858-919529-1617787245-5351" providerId="AD"/>
      </p:ext>
    </p:extLst>
  </p:cmAuthor>
  <p:cmAuthor id="5" name="Tracy Wilichowski" initials="TW" lastIdx="2" clrIdx="4">
    <p:extLst>
      <p:ext uri="{19B8F6BF-5375-455C-9EA6-DF929625EA0E}">
        <p15:presenceInfo xmlns:p15="http://schemas.microsoft.com/office/powerpoint/2012/main" userId="S-1-5-21-88094858-919529-1617787245-666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820E"/>
    <a:srgbClr val="33CCCC"/>
    <a:srgbClr val="0000FF"/>
    <a:srgbClr val="CCCCFF"/>
    <a:srgbClr val="CC00FF"/>
    <a:srgbClr val="B224A8"/>
    <a:srgbClr val="E6ECE7"/>
    <a:srgbClr val="9999FF"/>
    <a:srgbClr val="FFCC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E1024-CBA3-4EFE-9D12-00D20FB27704}" v="13" dt="2019-09-23T00:15:09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77596" autoAdjust="0"/>
  </p:normalViewPr>
  <p:slideViewPr>
    <p:cSldViewPr snapToGrid="0">
      <p:cViewPr varScale="1">
        <p:scale>
          <a:sx n="56" d="100"/>
          <a:sy n="56" d="100"/>
        </p:scale>
        <p:origin x="1296" y="42"/>
      </p:cViewPr>
      <p:guideLst>
        <p:guide orient="horz" pos="3072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20" y="0"/>
            <a:ext cx="297122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33A58-D41A-4B62-9DC1-CF506C95C24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28"/>
            <a:ext cx="29712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20" y="8685228"/>
            <a:ext cx="297122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66AE8-6EF5-485A-8C51-E77482F06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04T21:42:09.88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A331E-25DC-46B5-BCAB-921CB0EF6CA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29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29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00EE6-CA12-4FC0-BDEE-C7D7EC7F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466850"/>
            <a:ext cx="10972800" cy="459263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DF4D706-D75F-4A25-ABB5-383B4B7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8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6"/>
            <a:ext cx="12192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 flipV="1">
            <a:off x="0" y="-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649820" y="617541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611720" y="473075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611720" y="463553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937686" y="514350"/>
            <a:ext cx="4233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924986" y="46037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912286" y="447677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912286" y="447677"/>
            <a:ext cx="4233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886886" y="43497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886886" y="431801"/>
            <a:ext cx="4233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814917" y="415928"/>
            <a:ext cx="8467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776820" y="476253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742953" y="534991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747186" y="530228"/>
            <a:ext cx="4233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793751" y="55721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793751" y="627066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793751" y="6270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975786" y="54134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975786" y="541341"/>
            <a:ext cx="4233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9630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971551" y="541341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971553" y="53816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967320" y="547691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975786" y="53022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975786" y="527050"/>
            <a:ext cx="4233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9503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963086" y="550866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963086" y="5508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971551" y="53499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971553" y="530228"/>
            <a:ext cx="4233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971551" y="523878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958853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958853" y="517527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620186" y="485778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706880" y="1311122"/>
            <a:ext cx="9295741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YOUR PRESENTATION</a:t>
            </a:r>
          </a:p>
        </p:txBody>
      </p:sp>
      <p:sp>
        <p:nvSpPr>
          <p:cNvPr id="7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065" y="2437320"/>
            <a:ext cx="9279009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Optional Subtitle</a:t>
            </a:r>
          </a:p>
        </p:txBody>
      </p:sp>
      <p:sp>
        <p:nvSpPr>
          <p:cNvPr id="75" name="Text Placeholder 331"/>
          <p:cNvSpPr>
            <a:spLocks noGrp="1"/>
          </p:cNvSpPr>
          <p:nvPr>
            <p:ph type="body" sz="quarter" idx="15" hasCustomPrompt="1"/>
          </p:nvPr>
        </p:nvSpPr>
        <p:spPr>
          <a:xfrm>
            <a:off x="1701064" y="3717893"/>
            <a:ext cx="7475027" cy="59375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100000"/>
              </a:lnSpc>
              <a:spcBef>
                <a:spcPts val="0"/>
              </a:spcBef>
              <a:defRPr sz="1125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Name of Presenter, Title</a:t>
            </a:r>
            <a:br>
              <a:rPr lang="en-US"/>
            </a:br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18023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FAF1-718F-41D3-826E-FBE4A91BB2F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343E-F02C-4459-B84A-C70BDF35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927-C72F-493E-9D7A-A8324577ED7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CA56-6B06-4E04-8991-49523B51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466850"/>
            <a:ext cx="10972800" cy="459263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09600" y="1448564"/>
            <a:ext cx="10972800" cy="45608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Picture, Graph, etc.</a:t>
            </a:r>
          </a:p>
        </p:txBody>
      </p:sp>
    </p:spTree>
    <p:extLst>
      <p:ext uri="{BB962C8B-B14F-4D97-AF65-F5344CB8AC3E}">
        <p14:creationId xmlns:p14="http://schemas.microsoft.com/office/powerpoint/2010/main" val="403203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0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4"/>
            <a:ext cx="12192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02126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706880" y="1311122"/>
            <a:ext cx="9295741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YOUR PRESENTATION</a:t>
            </a:r>
          </a:p>
        </p:txBody>
      </p:sp>
      <p:sp>
        <p:nvSpPr>
          <p:cNvPr id="7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063" y="2437318"/>
            <a:ext cx="9279009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Optional Subtitle</a:t>
            </a:r>
          </a:p>
        </p:txBody>
      </p:sp>
      <p:sp>
        <p:nvSpPr>
          <p:cNvPr id="75" name="Text Placeholder 331"/>
          <p:cNvSpPr>
            <a:spLocks noGrp="1"/>
          </p:cNvSpPr>
          <p:nvPr>
            <p:ph type="body" sz="quarter" idx="15" hasCustomPrompt="1"/>
          </p:nvPr>
        </p:nvSpPr>
        <p:spPr>
          <a:xfrm>
            <a:off x="1701063" y="3717891"/>
            <a:ext cx="7475027" cy="59375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100000"/>
              </a:lnSpc>
              <a:spcBef>
                <a:spcPts val="0"/>
              </a:spcBef>
              <a:defRPr sz="1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Name of Presenter, Title</a:t>
            </a:r>
            <a:br>
              <a:rPr lang="en-US"/>
            </a:br>
            <a:r>
              <a:rPr lang="en-US"/>
              <a:t>Location, Date</a:t>
            </a:r>
          </a:p>
        </p:txBody>
      </p:sp>
      <p:grpSp>
        <p:nvGrpSpPr>
          <p:cNvPr id="73" name="Group 65"/>
          <p:cNvGrpSpPr>
            <a:grpSpLocks/>
          </p:cNvGrpSpPr>
          <p:nvPr userDrawn="1"/>
        </p:nvGrpSpPr>
        <p:grpSpPr bwMode="auto">
          <a:xfrm>
            <a:off x="495720" y="6269054"/>
            <a:ext cx="10965753" cy="261049"/>
            <a:chOff x="202219" y="1895846"/>
            <a:chExt cx="8223381" cy="261239"/>
          </a:xfrm>
        </p:grpSpPr>
        <p:sp>
          <p:nvSpPr>
            <p:cNvPr id="74" name="TextBox 66"/>
            <p:cNvSpPr txBox="1">
              <a:spLocks noChangeArrowheads="1"/>
            </p:cNvSpPr>
            <p:nvPr userDrawn="1"/>
          </p:nvSpPr>
          <p:spPr bwMode="auto">
            <a:xfrm>
              <a:off x="202219" y="1895846"/>
              <a:ext cx="8223381" cy="21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1pPr>
              <a:lvl2pPr marL="742950" indent="-28575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2pPr>
              <a:lvl3pPr marL="11430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3pPr>
              <a:lvl4pPr marL="16002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4pPr>
              <a:lvl5pPr marL="20574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ts val="200"/>
                </a:spcBef>
              </a:pPr>
              <a:r>
                <a:rPr lang="en-US" altLang="en-US" sz="1400" b="0">
                  <a:solidFill>
                    <a:schemeClr val="tx1"/>
                  </a:solidFill>
                  <a:latin typeface="+mn-lt"/>
                </a:rPr>
                <a:t>www.worldbank.org/water  |  www.blogs.worldbank.org/water   |        @</a:t>
              </a:r>
              <a:r>
                <a:rPr lang="en-US" altLang="en-US" sz="1400" b="0" err="1">
                  <a:solidFill>
                    <a:schemeClr val="tx1"/>
                  </a:solidFill>
                  <a:latin typeface="+mn-lt"/>
                </a:rPr>
                <a:t>WorldBankWater</a:t>
              </a:r>
              <a:endParaRPr lang="en-US" altLang="en-US" sz="1400" b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80" name="Picture 5" descr="http://www.clipartbest.com/cliparts/ace/KAn/aceKAnqBi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238" y="1919341"/>
              <a:ext cx="237744" cy="23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1415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6"/>
            <a:ext cx="3451167" cy="2131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1" y="4059819"/>
            <a:ext cx="3451167" cy="2117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335898F-AAFA-4850-AF53-0C28B4184E80}" type="datetime1">
              <a:rPr lang="en-US" smtClean="0"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4D4-779A-45C6-8666-ED1F51FD10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88874" y="1825625"/>
            <a:ext cx="686492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7405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DISCUSSION - NOR FOR CIRCULATION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DF4D706-D75F-4A25-ABB5-383B4B71E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09600" y="1448564"/>
            <a:ext cx="10972800" cy="45608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Picture, Graph, etc.</a:t>
            </a:r>
          </a:p>
        </p:txBody>
      </p:sp>
    </p:spTree>
    <p:extLst>
      <p:ext uri="{BB962C8B-B14F-4D97-AF65-F5344CB8AC3E}">
        <p14:creationId xmlns:p14="http://schemas.microsoft.com/office/powerpoint/2010/main" val="2980620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2D1B-3298-47A7-ACEC-7AC60C823E5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FOR DISCUSSION - NOR FOR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AF7-5803-4CA9-B2FB-FA51FD744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1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60" y="179616"/>
            <a:ext cx="10846941" cy="590489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D8CE-169A-4A19-B4AF-DD7D30281DC9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FOR DISCUSSION - NOR FOR CIRCULATION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B386-3755-431B-890D-EDB156890CD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06860" y="770103"/>
            <a:ext cx="10846941" cy="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865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466850"/>
            <a:ext cx="10972800" cy="459263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11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09600" y="1448564"/>
            <a:ext cx="10972800" cy="45608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Picture, Graph, etc.</a:t>
            </a:r>
          </a:p>
        </p:txBody>
      </p:sp>
    </p:spTree>
    <p:extLst>
      <p:ext uri="{BB962C8B-B14F-4D97-AF65-F5344CB8AC3E}">
        <p14:creationId xmlns:p14="http://schemas.microsoft.com/office/powerpoint/2010/main" val="2766472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5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051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6"/>
            <a:ext cx="12192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 flipV="1">
            <a:off x="0" y="-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645586" y="617541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645586" y="617541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649820" y="617541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611720" y="473075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611720" y="463553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937686" y="514350"/>
            <a:ext cx="4233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924986" y="46037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912286" y="447677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912286" y="447677"/>
            <a:ext cx="4233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886886" y="43497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886886" y="431801"/>
            <a:ext cx="4233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814917" y="415928"/>
            <a:ext cx="8467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776820" y="476253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742953" y="534991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747186" y="530228"/>
            <a:ext cx="4233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759886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793751" y="55721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793753" y="557216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793751" y="627066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793751" y="6270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975786" y="54134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975786" y="541341"/>
            <a:ext cx="4233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9630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971551" y="544516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971551" y="541341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971553" y="53816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967320" y="547691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975786" y="53022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975786" y="527050"/>
            <a:ext cx="4233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950386" y="550866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963086" y="550866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963086" y="550866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971551" y="534991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971553" y="530228"/>
            <a:ext cx="4233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971551" y="523878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958853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958853" y="517527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632886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620186" y="485778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706880" y="1311122"/>
            <a:ext cx="9295741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YOUR PRESENTATION</a:t>
            </a:r>
          </a:p>
        </p:txBody>
      </p:sp>
      <p:sp>
        <p:nvSpPr>
          <p:cNvPr id="7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065" y="2437320"/>
            <a:ext cx="9279009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Optional Subtitle</a:t>
            </a:r>
          </a:p>
        </p:txBody>
      </p:sp>
      <p:sp>
        <p:nvSpPr>
          <p:cNvPr id="75" name="Text Placeholder 331"/>
          <p:cNvSpPr>
            <a:spLocks noGrp="1"/>
          </p:cNvSpPr>
          <p:nvPr>
            <p:ph type="body" sz="quarter" idx="15" hasCustomPrompt="1"/>
          </p:nvPr>
        </p:nvSpPr>
        <p:spPr>
          <a:xfrm>
            <a:off x="1701064" y="3717893"/>
            <a:ext cx="7475027" cy="59375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100000"/>
              </a:lnSpc>
              <a:spcBef>
                <a:spcPts val="0"/>
              </a:spcBef>
              <a:defRPr sz="1125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Name of Presenter, Title</a:t>
            </a:r>
            <a:br>
              <a:rPr lang="en-US"/>
            </a:br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263093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16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DF4D706-D75F-4A25-ABB5-383B4B7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1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DF4D706-D75F-4A25-ABB5-383B4B7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4"/>
            <a:ext cx="12192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02126"/>
            <a:ext cx="12192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706880" y="1955552"/>
            <a:ext cx="9295741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WRITE “THANK YOU”, “GRACIAS” OR “MERCI” HERE</a:t>
            </a:r>
          </a:p>
        </p:txBody>
      </p:sp>
      <p:grpSp>
        <p:nvGrpSpPr>
          <p:cNvPr id="68" name="Group 65"/>
          <p:cNvGrpSpPr>
            <a:grpSpLocks/>
          </p:cNvGrpSpPr>
          <p:nvPr userDrawn="1"/>
        </p:nvGrpSpPr>
        <p:grpSpPr bwMode="auto">
          <a:xfrm>
            <a:off x="495720" y="6269054"/>
            <a:ext cx="10965753" cy="261049"/>
            <a:chOff x="202219" y="1895846"/>
            <a:chExt cx="8223381" cy="261239"/>
          </a:xfrm>
        </p:grpSpPr>
        <p:sp>
          <p:nvSpPr>
            <p:cNvPr id="69" name="TextBox 66"/>
            <p:cNvSpPr txBox="1">
              <a:spLocks noChangeArrowheads="1"/>
            </p:cNvSpPr>
            <p:nvPr userDrawn="1"/>
          </p:nvSpPr>
          <p:spPr bwMode="auto">
            <a:xfrm>
              <a:off x="202219" y="1895846"/>
              <a:ext cx="8223381" cy="21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1pPr>
              <a:lvl2pPr marL="742950" indent="-28575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2pPr>
              <a:lvl3pPr marL="11430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3pPr>
              <a:lvl4pPr marL="16002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4pPr>
              <a:lvl5pPr marL="20574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ts val="200"/>
                </a:spcBef>
              </a:pPr>
              <a:r>
                <a:rPr lang="en-US" altLang="en-US" sz="1400" b="0">
                  <a:solidFill>
                    <a:schemeClr val="tx1"/>
                  </a:solidFill>
                  <a:latin typeface="+mn-lt"/>
                </a:rPr>
                <a:t>www.worldbank.org/water  |  www.blogs.worldbank.org/water   |        @</a:t>
              </a:r>
              <a:r>
                <a:rPr lang="en-US" altLang="en-US" sz="1400" b="0" err="1">
                  <a:solidFill>
                    <a:schemeClr val="tx1"/>
                  </a:solidFill>
                  <a:latin typeface="+mn-lt"/>
                </a:rPr>
                <a:t>WorldBankWater</a:t>
              </a:r>
              <a:endParaRPr lang="en-US" altLang="en-US" sz="1400" b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72" name="Picture 5" descr="http://www.clipartbest.com/cliparts/ace/KAn/aceKAnqBi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238" y="1919341"/>
              <a:ext cx="237744" cy="23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212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466850"/>
            <a:ext cx="10972800" cy="459263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2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Title Here (Arial 30, Bold)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09600" y="1448564"/>
            <a:ext cx="10972800" cy="45608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Picture, Graph, etc.</a:t>
            </a:r>
          </a:p>
        </p:txBody>
      </p:sp>
    </p:spTree>
    <p:extLst>
      <p:ext uri="{BB962C8B-B14F-4D97-AF65-F5344CB8AC3E}">
        <p14:creationId xmlns:p14="http://schemas.microsoft.com/office/powerpoint/2010/main" val="27946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First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84026" y="6093356"/>
            <a:ext cx="3507698" cy="13635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918010" y="6093356"/>
            <a:ext cx="10273989" cy="13635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77" y="6139133"/>
            <a:ext cx="2287572" cy="632554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 Here (Arial 30, 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08387"/>
            <a:ext cx="10972800" cy="471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142512"/>
            <a:ext cx="12192000" cy="914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1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DF4D706-D75F-4A25-ABB5-383B4B7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0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 Here (Arial 30, 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08387"/>
            <a:ext cx="10972800" cy="471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42512"/>
            <a:ext cx="12192000" cy="914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1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84026" y="6093356"/>
            <a:ext cx="3507698" cy="13635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918010" y="6093356"/>
            <a:ext cx="10273989" cy="13635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77" y="6139133"/>
            <a:ext cx="2287572" cy="63255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20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771" r:id="rId6"/>
    <p:sldLayoutId id="2147483802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 Here (Arial 30, 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08387"/>
            <a:ext cx="10972800" cy="471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42512"/>
            <a:ext cx="12192000" cy="914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1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484026" y="6093356"/>
            <a:ext cx="3507698" cy="13635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918010" y="6093356"/>
            <a:ext cx="10273989" cy="13635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77" y="6139133"/>
            <a:ext cx="2287572" cy="63255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42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5" r:id="rId6"/>
    <p:sldLayoutId id="2147483707" r:id="rId7"/>
    <p:sldLayoutId id="2147483708" r:id="rId8"/>
    <p:sldLayoutId id="2147483720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 Here (Arial 30, 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08387"/>
            <a:ext cx="10972800" cy="471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Paragraph text (Arial 26)</a:t>
            </a:r>
          </a:p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42512"/>
            <a:ext cx="12192000" cy="914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1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04800" y="6297017"/>
            <a:ext cx="641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84026" y="6093356"/>
            <a:ext cx="3507698" cy="13635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918010" y="6093356"/>
            <a:ext cx="10273989" cy="13635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77" y="6139133"/>
            <a:ext cx="2287572" cy="63255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98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718" y="2554134"/>
            <a:ext cx="9295741" cy="110799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ACE Impact Project Workshop</a:t>
            </a:r>
            <a:br>
              <a:rPr lang="en-US" sz="3200" dirty="0"/>
            </a:br>
            <a:r>
              <a:rPr lang="en-US" sz="3200" dirty="0"/>
              <a:t>Dakar 2019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Deep Dive into Institutional Impact Requirements (DLI7)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46" name="Ink 1345"/>
              <p14:cNvContentPartPr/>
              <p14:nvPr/>
            </p14:nvContentPartPr>
            <p14:xfrm>
              <a:off x="5392080" y="2199960"/>
              <a:ext cx="360" cy="360"/>
            </p14:xfrm>
          </p:contentPart>
        </mc:Choice>
        <mc:Fallback xmlns="">
          <p:pic>
            <p:nvPicPr>
              <p:cNvPr id="1346" name="Ink 134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6080" y="2127960"/>
                <a:ext cx="7200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117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1989"/>
            <a:ext cx="10972800" cy="501502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Centers of Excellence benefit from strong institutional support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Vice Chancellors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Institutional Capacity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Centers of Excellence can catalyze institutional strengthening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DLI7:  Institutional Impact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Better align ACE host institutions with global good practices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Multiple elements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Institutional Flexibility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Opportunity to develop Milestones based on institutional needs and goals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343E-F02C-4459-B84A-C70BDF35E8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4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360727" cy="710100"/>
          </a:xfrm>
        </p:spPr>
        <p:txBody>
          <a:bodyPr>
            <a:normAutofit/>
          </a:bodyPr>
          <a:lstStyle/>
          <a:p>
            <a:r>
              <a:rPr lang="en-US" dirty="0"/>
              <a:t>Role of Vice Chancellors/Rectors and Institutional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1989"/>
            <a:ext cx="10972800" cy="501502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University Leadership is responsible for the Implementation of DLI 7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Approved Implementation Plan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Workplan to earn DLI monies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Spending earned DLI monies</a:t>
            </a:r>
          </a:p>
          <a:p>
            <a:pPr marL="457200" lvl="1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Budget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10-15% of ACE Center budget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Earned money is deposited in ACE Center account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VC/Rector should control the earned DLI7 money</a:t>
            </a:r>
          </a:p>
          <a:p>
            <a:pPr marL="457200" lvl="1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Institutions with multiple Centers should develop a cohesive, coordinated Plan for DLI 7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343E-F02C-4459-B84A-C70BDF35E8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360727" cy="710100"/>
          </a:xfrm>
        </p:spPr>
        <p:txBody>
          <a:bodyPr>
            <a:normAutofit/>
          </a:bodyPr>
          <a:lstStyle/>
          <a:p>
            <a:r>
              <a:rPr lang="en-US" dirty="0"/>
              <a:t>DLI 7:  Institutional Impact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1989"/>
            <a:ext cx="10972800" cy="5015028"/>
          </a:xfrm>
        </p:spPr>
        <p:txBody>
          <a:bodyPr>
            <a:normAutofit/>
          </a:bodyPr>
          <a:lstStyle/>
          <a:p>
            <a:pPr marL="469900" lvl="1" indent="-469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Meaningful university-wide regional strategy</a:t>
            </a:r>
          </a:p>
          <a:p>
            <a:pPr marL="469900" lvl="1" indent="-469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Open and competitive selection of the head of university, head of department or dean </a:t>
            </a:r>
          </a:p>
          <a:p>
            <a:pPr marL="469900" lvl="1" indent="-469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Institutional accreditation steps</a:t>
            </a:r>
          </a:p>
          <a:p>
            <a:pPr marL="914400" lvl="4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Self-evaluation; gap assessment</a:t>
            </a:r>
          </a:p>
          <a:p>
            <a:pPr marL="914400" lvl="4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International accreditation</a:t>
            </a:r>
          </a:p>
          <a:p>
            <a:pPr marL="470916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Participation in PASET Benchmarking</a:t>
            </a:r>
          </a:p>
          <a:p>
            <a:pPr marL="914400" lvl="4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Complete data on at least 85% of the required indicators 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343E-F02C-4459-B84A-C70BDF35E8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360727" cy="710100"/>
          </a:xfrm>
        </p:spPr>
        <p:txBody>
          <a:bodyPr>
            <a:normAutofit/>
          </a:bodyPr>
          <a:lstStyle/>
          <a:p>
            <a:r>
              <a:rPr lang="en-US" dirty="0"/>
              <a:t>DLI 7:  Institutional Impact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1989"/>
            <a:ext cx="10972800" cy="5015028"/>
          </a:xfrm>
        </p:spPr>
        <p:txBody>
          <a:bodyPr>
            <a:normAutofit/>
          </a:bodyPr>
          <a:lstStyle/>
          <a:p>
            <a:pPr marL="465138" lvl="1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Institutional Impact Milestone:  </a:t>
            </a:r>
          </a:p>
          <a:p>
            <a:pPr marL="963613" lvl="2" indent="-514350"/>
            <a:r>
              <a:rPr lang="en-US" sz="2400" dirty="0">
                <a:solidFill>
                  <a:srgbClr val="002060"/>
                </a:solidFill>
              </a:rPr>
              <a:t>Each approved Center Implementation Plan may contain milestone(s) of results and activities to improve institutional impact.  Examples of potential milestones can (but are NOT limited to) include activities associated with:</a:t>
            </a:r>
          </a:p>
          <a:p>
            <a:pPr marL="1379538" lvl="4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University development/fundraising office or initiative</a:t>
            </a:r>
          </a:p>
          <a:p>
            <a:pPr marL="1379538" lvl="4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Strengthening a university career center</a:t>
            </a:r>
          </a:p>
          <a:p>
            <a:pPr marL="1379538" lvl="4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Institutional marketing and communication</a:t>
            </a:r>
          </a:p>
          <a:p>
            <a:pPr marL="1379538" lvl="4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Strengthening research management capacity</a:t>
            </a:r>
          </a:p>
          <a:p>
            <a:pPr marL="1379538" lvl="4" indent="-4651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Enhanced digital infrastructure and networking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343E-F02C-4459-B84A-C70BDF35E8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11193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s">
  <a:themeElements>
    <a:clrScheme name="World Bank Water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xt Slides">
  <a:themeElements>
    <a:clrScheme name="World Bank Water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Text Slides">
  <a:themeElements>
    <a:clrScheme name="World Bank Water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xt Slides">
  <a:themeElements>
    <a:clrScheme name="World Bank Water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126381553441AAB919CB53585984" ma:contentTypeVersion="13" ma:contentTypeDescription="Create a new document." ma:contentTypeScope="" ma:versionID="3f605945006dcbdcd0c0529b7cd26edb">
  <xsd:schema xmlns:xsd="http://www.w3.org/2001/XMLSchema" xmlns:xs="http://www.w3.org/2001/XMLSchema" xmlns:p="http://schemas.microsoft.com/office/2006/metadata/properties" xmlns:ns3="ac8e30ca-65e9-4041-b86a-4d1b6d416c33" xmlns:ns4="fb6f0dd5-0349-47c8-82f6-4423e71a7ac1" targetNamespace="http://schemas.microsoft.com/office/2006/metadata/properties" ma:root="true" ma:fieldsID="5debc5fe9ff2bdb4859927bcafc4dd4f" ns3:_="" ns4:_="">
    <xsd:import namespace="ac8e30ca-65e9-4041-b86a-4d1b6d416c33"/>
    <xsd:import namespace="fb6f0dd5-0349-47c8-82f6-4423e71a7a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8e30ca-65e9-4041-b86a-4d1b6d416c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f0dd5-0349-47c8-82f6-4423e71a7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6B1680-09BA-4055-AB71-B94535D7EDEA}">
  <ds:schemaRefs>
    <ds:schemaRef ds:uri="http://purl.org/dc/dcmitype/"/>
    <ds:schemaRef ds:uri="http://schemas.microsoft.com/office/2006/documentManagement/types"/>
    <ds:schemaRef ds:uri="fb6f0dd5-0349-47c8-82f6-4423e71a7ac1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c8e30ca-65e9-4041-b86a-4d1b6d416c3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049BDB1-386C-45CF-886A-B3F06D47A5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C8ED-1416-48E5-9EB4-F65764957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e30ca-65e9-4041-b86a-4d1b6d416c33"/>
    <ds:schemaRef ds:uri="fb6f0dd5-0349-47c8-82f6-4423e71a7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6618</TotalTime>
  <Words>241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Andes ExtraLight</vt:lpstr>
      <vt:lpstr>Arial</vt:lpstr>
      <vt:lpstr>Calibri</vt:lpstr>
      <vt:lpstr>Trebuchet MS</vt:lpstr>
      <vt:lpstr>Text Slides</vt:lpstr>
      <vt:lpstr>1_Text Slides</vt:lpstr>
      <vt:lpstr>2_Text Slides</vt:lpstr>
      <vt:lpstr>3_Text Slides</vt:lpstr>
      <vt:lpstr>  ACE Impact Project Workshop Dakar 2019  Deep Dive into Institutional Impact Requirements (DLI7)</vt:lpstr>
      <vt:lpstr>Background</vt:lpstr>
      <vt:lpstr>Role of Vice Chancellors/Rectors and Institutional Leadership</vt:lpstr>
      <vt:lpstr>DLI 7:  Institutional Impact Elements</vt:lpstr>
      <vt:lpstr>DLI 7:  Institutional Impact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CENTERS OF EXCELLENCE FOR DEVELOPMENT IMPACT (ACEs for Impact)</dc:title>
  <dc:creator>Himdat Iqbal Bayusuf</dc:creator>
  <cp:lastModifiedBy>Nodumo Dhlamini</cp:lastModifiedBy>
  <cp:revision>104</cp:revision>
  <dcterms:modified xsi:type="dcterms:W3CDTF">2019-09-25T11:23:42Z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0x010100D3F2126381553441AAB919CB53585984</vt:lpwstr>
  </property>
</Properties>
</file>