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4"/>
    <p:sldMasterId id="2147483673" r:id="rId5"/>
    <p:sldMasterId id="2147483709" r:id="rId6"/>
  </p:sldMasterIdLst>
  <p:notesMasterIdLst>
    <p:notesMasterId r:id="rId15"/>
  </p:notesMasterIdLst>
  <p:handoutMasterIdLst>
    <p:handoutMasterId r:id="rId16"/>
  </p:handoutMasterIdLst>
  <p:sldIdLst>
    <p:sldId id="335" r:id="rId7"/>
    <p:sldId id="365" r:id="rId8"/>
    <p:sldId id="353" r:id="rId9"/>
    <p:sldId id="356" r:id="rId10"/>
    <p:sldId id="348" r:id="rId11"/>
    <p:sldId id="301" r:id="rId12"/>
    <p:sldId id="362" r:id="rId13"/>
    <p:sldId id="296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72">
          <p15:clr>
            <a:srgbClr val="A4A3A4"/>
          </p15:clr>
        </p15:guide>
        <p15:guide id="3" orient="horz" pos="565">
          <p15:clr>
            <a:srgbClr val="A4A3A4"/>
          </p15:clr>
        </p15:guide>
        <p15:guide id="4" pos="2887">
          <p15:clr>
            <a:srgbClr val="A4A3A4"/>
          </p15:clr>
        </p15:guide>
        <p15:guide id="5" pos="349">
          <p15:clr>
            <a:srgbClr val="A4A3A4"/>
          </p15:clr>
        </p15:guide>
        <p15:guide id="6" pos="5482">
          <p15:clr>
            <a:srgbClr val="A4A3A4"/>
          </p15:clr>
        </p15:guide>
        <p15:guide id="7" pos="2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C09"/>
    <a:srgbClr val="203656"/>
    <a:srgbClr val="CDE1E4"/>
    <a:srgbClr val="A5B3D0"/>
    <a:srgbClr val="1687DD"/>
    <a:srgbClr val="C04510"/>
    <a:srgbClr val="F08C57"/>
    <a:srgbClr val="7196DA"/>
    <a:srgbClr val="DAFFBA"/>
    <a:srgbClr val="71A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0" autoAdjust="0"/>
    <p:restoredTop sz="79319" autoAdjust="0"/>
  </p:normalViewPr>
  <p:slideViewPr>
    <p:cSldViewPr snapToGrid="0" snapToObjects="1">
      <p:cViewPr varScale="1">
        <p:scale>
          <a:sx n="75" d="100"/>
          <a:sy n="75" d="100"/>
        </p:scale>
        <p:origin x="1266" y="72"/>
      </p:cViewPr>
      <p:guideLst>
        <p:guide orient="horz" pos="1620"/>
        <p:guide orient="horz" pos="2972"/>
        <p:guide orient="horz" pos="565"/>
        <p:guide pos="2887"/>
        <p:guide pos="349"/>
        <p:guide pos="5482"/>
        <p:guide pos="2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812"/>
    </p:cViewPr>
  </p:sorterViewPr>
  <p:notesViewPr>
    <p:cSldViewPr snapToGrid="0" snapToObjects="1">
      <p:cViewPr varScale="1">
        <p:scale>
          <a:sx n="52" d="100"/>
          <a:sy n="52" d="100"/>
        </p:scale>
        <p:origin x="1968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Tesaro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7916B-4C23-1E45-BACF-865790542E7F}" type="datetime1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File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5DC04-0DAA-4ACD-B438-E9C02988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219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Tesaro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AA62-A08B-A44B-9032-D1B0DCBAAF02}" type="datetime1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File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D173B-3145-B443-8ABC-932C41CEA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6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</a:t>
            </a:r>
            <a:r>
              <a:rPr lang="en-US" baseline="0" dirty="0"/>
              <a:t> afternoon and thank you for joining again after lunch!</a:t>
            </a:r>
          </a:p>
        </p:txBody>
      </p:sp>
    </p:spTree>
    <p:extLst>
      <p:ext uri="{BB962C8B-B14F-4D97-AF65-F5344CB8AC3E}">
        <p14:creationId xmlns:p14="http://schemas.microsoft.com/office/powerpoint/2010/main" val="128919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111125">
              <a:buNone/>
            </a:pPr>
            <a:r>
              <a:rPr lang="en-US" dirty="0"/>
              <a:t>Marketing and</a:t>
            </a:r>
            <a:r>
              <a:rPr lang="en-US" baseline="0" dirty="0"/>
              <a:t> recruitment: </a:t>
            </a:r>
            <a:r>
              <a:rPr lang="en-US" dirty="0"/>
              <a:t>deals</a:t>
            </a:r>
            <a:r>
              <a:rPr lang="en-US" baseline="0" dirty="0"/>
              <a:t> with </a:t>
            </a:r>
            <a:r>
              <a:rPr lang="en-US" dirty="0"/>
              <a:t>recruiting students to ensure optimal enrollment. This is an important factor</a:t>
            </a:r>
            <a:r>
              <a:rPr lang="en-US" baseline="0" dirty="0"/>
              <a:t> for ACE institutions who seek to recruit </a:t>
            </a:r>
            <a:r>
              <a:rPr lang="en-US" b="1" u="sng" baseline="0" dirty="0"/>
              <a:t>regional</a:t>
            </a:r>
            <a:r>
              <a:rPr lang="en-US" b="0" u="none" baseline="0" dirty="0"/>
              <a:t> </a:t>
            </a:r>
            <a:r>
              <a:rPr lang="en-US" baseline="0" dirty="0"/>
              <a:t>students.</a:t>
            </a:r>
          </a:p>
          <a:p>
            <a:pPr marL="0" lvl="0" indent="-111125">
              <a:buNone/>
            </a:pPr>
            <a:endParaRPr lang="en-US" dirty="0"/>
          </a:p>
          <a:p>
            <a:pPr marL="0" lvl="0" indent="-111125">
              <a:buNone/>
            </a:pPr>
            <a:r>
              <a:rPr lang="en-US" dirty="0" err="1"/>
              <a:t>Comms</a:t>
            </a:r>
            <a:r>
              <a:rPr lang="en-US" dirty="0"/>
              <a:t>/Brand Management:</a:t>
            </a:r>
            <a:r>
              <a:rPr lang="en-US" baseline="0" dirty="0"/>
              <a:t> this is about </a:t>
            </a:r>
            <a:r>
              <a:rPr lang="en-US" dirty="0"/>
              <a:t>generating awareness,</a:t>
            </a:r>
            <a:r>
              <a:rPr lang="en-US" baseline="0" dirty="0"/>
              <a:t> disseminating good news and successes, </a:t>
            </a:r>
            <a:r>
              <a:rPr lang="en-US" dirty="0"/>
              <a:t>and maintaining institutional reputation</a:t>
            </a:r>
          </a:p>
          <a:p>
            <a:pPr marL="0" lvl="0" indent="-111125">
              <a:buNone/>
            </a:pPr>
            <a:endParaRPr lang="en-US" dirty="0"/>
          </a:p>
          <a:p>
            <a:pPr marL="0" lvl="0" indent="-111125">
              <a:buNone/>
            </a:pPr>
            <a:r>
              <a:rPr lang="en-US" dirty="0"/>
              <a:t>CFR:</a:t>
            </a:r>
            <a:r>
              <a:rPr lang="en-US" baseline="0" dirty="0"/>
              <a:t> </a:t>
            </a:r>
            <a:r>
              <a:rPr lang="en-US" dirty="0"/>
              <a:t>focused on leveraging partnerships in support of funding</a:t>
            </a:r>
            <a:r>
              <a:rPr lang="en-US" baseline="0" dirty="0"/>
              <a:t> for </a:t>
            </a:r>
            <a:r>
              <a:rPr lang="en-US" dirty="0"/>
              <a:t>research, careers and</a:t>
            </a:r>
            <a:r>
              <a:rPr lang="en-US" baseline="0" dirty="0"/>
              <a:t> internships </a:t>
            </a:r>
            <a:r>
              <a:rPr lang="en-US" dirty="0"/>
              <a:t>for students, philanthropic support (including in-kind), tech transfer, etc.</a:t>
            </a:r>
          </a:p>
          <a:p>
            <a:endParaRPr lang="en-US" dirty="0"/>
          </a:p>
          <a:p>
            <a:r>
              <a:rPr lang="en-US" dirty="0"/>
              <a:t>Alumni Relations: as</a:t>
            </a:r>
            <a:r>
              <a:rPr lang="en-US" baseline="0" dirty="0"/>
              <a:t> per Ms. Addy from AAU, only 13 of 46 ACEs are following up with their alumni. This indicates a great opportunity to be seized.</a:t>
            </a:r>
          </a:p>
          <a:p>
            <a:endParaRPr lang="en-US" baseline="0" dirty="0"/>
          </a:p>
          <a:p>
            <a:r>
              <a:rPr lang="en-US" baseline="0" dirty="0"/>
              <a:t>Development (fundraising): developing relationships to seek financial support</a:t>
            </a:r>
          </a:p>
          <a:p>
            <a:endParaRPr lang="en-US" baseline="0" dirty="0"/>
          </a:p>
          <a:p>
            <a:r>
              <a:rPr lang="en-US" baseline="0" dirty="0"/>
              <a:t>Advancement services: all that underpins…database, processes, ethics,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9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Strategic, requires planning, case for support, alignment</a:t>
            </a:r>
          </a:p>
        </p:txBody>
      </p:sp>
    </p:spTree>
    <p:extLst>
      <p:ext uri="{BB962C8B-B14F-4D97-AF65-F5344CB8AC3E}">
        <p14:creationId xmlns:p14="http://schemas.microsoft.com/office/powerpoint/2010/main" val="101781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/>
              <a:t>Lack or loss of government funding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 tradition: institutions of higher learning have depended on the support of religious organizations, royalty or the communities since beginning. Harvard University was famously bequeathed a sum of money by John Harvard in 1638, that helped to grow its oldest institution of Higher Education. Similarly, Stanford, Yale, Duke, Wharton School, etc.</a:t>
            </a:r>
          </a:p>
        </p:txBody>
      </p:sp>
    </p:spTree>
    <p:extLst>
      <p:ext uri="{BB962C8B-B14F-4D97-AF65-F5344CB8AC3E}">
        <p14:creationId xmlns:p14="http://schemas.microsoft.com/office/powerpoint/2010/main" val="178972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African Advancement Speaker: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Professor Victor Dugga,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Dean of Arts, Federal University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Nigeria (travelling from Abuja, Nigeria)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Victor was one of the pioneers of African advancement, setting up an advancement office from scratch at the University of Jos, where he served as Director of Advancement for 8 years. He has experience of raising funds from diverse sources and setting up the first annual fund in West Africa. He is now Dean of Arts at Federal University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Lafia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Nigeria. He has spoken at various CASE conferences in Africa and has delivered a CASE on Campus at the University of Nairobi.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6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relationships in the African context</a:t>
            </a:r>
          </a:p>
        </p:txBody>
      </p:sp>
    </p:spTree>
    <p:extLst>
      <p:ext uri="{BB962C8B-B14F-4D97-AF65-F5344CB8AC3E}">
        <p14:creationId xmlns:p14="http://schemas.microsoft.com/office/powerpoint/2010/main" val="60690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7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466B8-C456-0945-A3E3-E0F7D98B8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ECD54-009A-7444-BC7D-CD91084E4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1263" y="3422590"/>
            <a:ext cx="7519737" cy="1090067"/>
          </a:xfrm>
        </p:spPr>
        <p:txBody>
          <a:bodyPr tIns="0" anchor="t" anchorCtr="0"/>
          <a:lstStyle>
            <a:lvl1pPr algn="l">
              <a:lnSpc>
                <a:spcPts val="2700"/>
              </a:lnSpc>
              <a:defRPr sz="18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Presentation sub title</a:t>
            </a:r>
          </a:p>
        </p:txBody>
      </p:sp>
    </p:spTree>
    <p:extLst>
      <p:ext uri="{BB962C8B-B14F-4D97-AF65-F5344CB8AC3E}">
        <p14:creationId xmlns:p14="http://schemas.microsoft.com/office/powerpoint/2010/main" val="1888813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7431E7A-204F-2146-9F0E-B1A45875F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886200" cy="994172"/>
          </a:xfrm>
        </p:spPr>
        <p:txBody>
          <a:bodyPr lIns="0" rIns="9000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5A0F536E-1AEF-764F-A29E-DF7EDAAFB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14850" y="1"/>
            <a:ext cx="3838500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Presentation title   | </a:t>
            </a:r>
          </a:p>
        </p:txBody>
      </p:sp>
    </p:spTree>
    <p:extLst>
      <p:ext uri="{BB962C8B-B14F-4D97-AF65-F5344CB8AC3E}">
        <p14:creationId xmlns:p14="http://schemas.microsoft.com/office/powerpoint/2010/main" val="113492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D47A2A-C83C-C44A-B356-282D22D2CF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1"/>
          <a:lstStyle/>
          <a:p>
            <a:r>
              <a:rPr lang="en-US" dirty="0"/>
              <a:t>Full bleed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5D8A-85FB-4A44-8C16-89F137B7A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A66C668-9D49-2F41-BBBB-B1E84C7E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/>
              <a:t>Presentation title  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from 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DA834-D97A-FA41-A9C3-8A25FC9CE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E7A75-FE88-784D-9F9C-59DE757C29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05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ce for good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466B8-C456-0945-A3E3-E0F7D98B8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8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8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74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3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29342" y="2625305"/>
            <a:ext cx="8081258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>
              <a:lnSpc>
                <a:spcPct val="80000"/>
              </a:lnSpc>
              <a:buFontTx/>
              <a:buNone/>
              <a:def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20862" y="1850682"/>
            <a:ext cx="8089737" cy="62581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lang="en-US" sz="4400" dirty="0">
                <a:gradFill flip="none" rotWithShape="1">
                  <a:gsLst>
                    <a:gs pos="100000">
                      <a:srgbClr val="ABDDFF"/>
                    </a:gs>
                    <a:gs pos="57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+mj-lt"/>
                <a:cs typeface="Myriad Pro"/>
              </a:defRPr>
            </a:lvl1pPr>
          </a:lstStyle>
          <a:p>
            <a:pPr marL="0" lvl="0" defTabSz="45720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0157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466B8-C456-0945-A3E3-E0F7D98B8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ECD54-009A-7444-BC7D-CD91084E4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1263" y="1230595"/>
            <a:ext cx="7519737" cy="1358783"/>
          </a:xfrm>
        </p:spPr>
        <p:txBody>
          <a:bodyPr tIns="0" anchor="b" anchorCtr="0"/>
          <a:lstStyle>
            <a:lvl1pPr algn="l">
              <a:lnSpc>
                <a:spcPts val="2700"/>
              </a:lnSpc>
              <a:defRPr sz="2700" b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2CB3D4-8CCA-F641-8455-B43D4810D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263" y="2589378"/>
            <a:ext cx="4857973" cy="705026"/>
          </a:xfrm>
        </p:spPr>
        <p:txBody>
          <a:bodyPr tIns="216000" anchor="t" anchorCtr="0"/>
          <a:lstStyle>
            <a:lvl1pPr rtl="0">
              <a:defRPr sz="1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b="0" i="0" u="none" strike="noStrike" kern="1200" baseline="0" dirty="0">
                <a:solidFill>
                  <a:srgbClr val="005548"/>
                </a:solidFill>
                <a:latin typeface="Arial" panose="020B0604020202020204" pitchFamily="34" charset="0"/>
              </a:rPr>
              <a:t>Section sub title</a:t>
            </a:r>
          </a:p>
        </p:txBody>
      </p:sp>
    </p:spTree>
    <p:extLst>
      <p:ext uri="{BB962C8B-B14F-4D97-AF65-F5344CB8AC3E}">
        <p14:creationId xmlns:p14="http://schemas.microsoft.com/office/powerpoint/2010/main" val="414402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9">
          <p15:clr>
            <a:srgbClr val="FBAE40"/>
          </p15:clr>
        </p15:guide>
        <p15:guide id="2" orient="horz" pos="40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40842" y="2625305"/>
            <a:ext cx="5045958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>
              <a:lnSpc>
                <a:spcPct val="80000"/>
              </a:lnSpc>
              <a:buFontTx/>
              <a:buNone/>
              <a:def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632363" y="1850682"/>
            <a:ext cx="5051252" cy="62581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lang="en-US" sz="4000" dirty="0">
                <a:gradFill flip="none" rotWithShape="1">
                  <a:gsLst>
                    <a:gs pos="100000">
                      <a:srgbClr val="ABDDFF"/>
                    </a:gs>
                    <a:gs pos="57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+mj-lt"/>
                <a:cs typeface="Myriad Pro"/>
              </a:defRPr>
            </a:lvl1pPr>
          </a:lstStyle>
          <a:p>
            <a:pPr marL="0" lvl="0" defTabSz="457200"/>
            <a:r>
              <a:rPr lang="en-US" dirty="0"/>
              <a:t>CLICK TO EDIT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100" y="984250"/>
            <a:ext cx="3086100" cy="3482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757640" y="2565400"/>
            <a:ext cx="4747857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13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1687D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224438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876"/>
            <a:ext cx="4038600" cy="3528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876"/>
            <a:ext cx="4038600" cy="3528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335230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1687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30868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1687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30868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220023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9892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3359598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1100"/>
            <a:ext cx="5111750" cy="3536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A7E078"/>
              </a:buClr>
              <a:defRPr sz="2400">
                <a:solidFill>
                  <a:srgbClr val="7196DA"/>
                </a:solidFill>
              </a:defRPr>
            </a:lvl1pPr>
            <a:lvl2pPr>
              <a:lnSpc>
                <a:spcPct val="100000"/>
              </a:lnSpc>
              <a:buClr>
                <a:srgbClr val="A7E078"/>
              </a:buClr>
              <a:defRPr sz="2000">
                <a:solidFill>
                  <a:srgbClr val="7196DA"/>
                </a:solidFill>
              </a:defRPr>
            </a:lvl2pPr>
            <a:lvl3pPr>
              <a:lnSpc>
                <a:spcPct val="100000"/>
              </a:lnSpc>
              <a:buClr>
                <a:srgbClr val="A7E078"/>
              </a:buClr>
              <a:defRPr sz="1800">
                <a:solidFill>
                  <a:srgbClr val="7196DA"/>
                </a:solidFill>
              </a:defRPr>
            </a:lvl3pPr>
            <a:lvl4pPr>
              <a:lnSpc>
                <a:spcPct val="100000"/>
              </a:lnSpc>
              <a:buClr>
                <a:srgbClr val="A7E078"/>
              </a:buClr>
              <a:defRPr sz="1600">
                <a:solidFill>
                  <a:srgbClr val="7196DA"/>
                </a:solidFill>
              </a:defRPr>
            </a:lvl4pPr>
            <a:lvl5pPr>
              <a:lnSpc>
                <a:spcPct val="100000"/>
              </a:lnSpc>
              <a:buClr>
                <a:srgbClr val="A7E078"/>
              </a:buClr>
              <a:defRPr sz="1600">
                <a:solidFill>
                  <a:srgbClr val="7196D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641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196D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401398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1687D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 defTabSz="457200">
              <a:lnSpc>
                <a:spcPct val="80000"/>
              </a:lnSpc>
              <a:spcBef>
                <a:spcPct val="0"/>
              </a:spcBef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48942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20365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368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196D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12000" y="4826000"/>
            <a:ext cx="2032000" cy="317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400" b="1" i="1" baseline="0" dirty="0" smtClean="0">
                <a:solidFill>
                  <a:schemeClr val="bg1"/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Reimagining CASE</a:t>
            </a:r>
          </a:p>
        </p:txBody>
      </p:sp>
    </p:spTree>
    <p:extLst>
      <p:ext uri="{BB962C8B-B14F-4D97-AF65-F5344CB8AC3E}">
        <p14:creationId xmlns:p14="http://schemas.microsoft.com/office/powerpoint/2010/main" val="3355103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9786-B7DA-48E7-8537-D75921CD09D6}" type="datetimeFigureOut">
              <a:rPr lang="en-US"/>
              <a:pPr>
                <a:defRPr/>
              </a:pPr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861CE-0EF2-40E6-B67C-D54CE3761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01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3769B-BF0B-FD46-A44C-E6CAF7D4BA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1CECC-7724-F64B-8E74-7889EB2D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D86E9-D0FC-C04E-A97B-D52487A3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224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8ED7-D4F4-6B49-9CF0-223D220E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227B3F5A-C300-BA4D-923D-9CC60020C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Presentation title   | </a:t>
            </a:r>
          </a:p>
        </p:txBody>
      </p:sp>
    </p:spTree>
    <p:extLst>
      <p:ext uri="{BB962C8B-B14F-4D97-AF65-F5344CB8AC3E}">
        <p14:creationId xmlns:p14="http://schemas.microsoft.com/office/powerpoint/2010/main" val="2671499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5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43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8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85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99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6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19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9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4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5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65AD04-0AA5-4345-94C4-2D34DDC56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9000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2494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DB53A-7DFD-9F4C-AE44-81676193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2494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14AC500-855C-B745-ADCF-7123C001D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Presentation title   | </a:t>
            </a:r>
          </a:p>
        </p:txBody>
      </p:sp>
    </p:spTree>
    <p:extLst>
      <p:ext uri="{BB962C8B-B14F-4D97-AF65-F5344CB8AC3E}">
        <p14:creationId xmlns:p14="http://schemas.microsoft.com/office/powerpoint/2010/main" val="3798700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6E5C87F-CFF4-48EF-9743-165157F897FA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B30101A5-B76B-4290-B124-CEFBE714C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BC6C14-72F9-A34A-AE6F-ABC7392F2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9000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2494"/>
          </a:xfrm>
        </p:spPr>
        <p:txBody>
          <a:bodyPr lIns="0" r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DB53A-7DFD-9F4C-AE44-81676193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2494"/>
          </a:xfrm>
        </p:spPr>
        <p:txBody>
          <a:bodyPr lIns="0" r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30CCD75-4A81-1341-9077-2F2DEEDC1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Presentation title   | </a:t>
            </a:r>
          </a:p>
        </p:txBody>
      </p:sp>
    </p:spTree>
    <p:extLst>
      <p:ext uri="{BB962C8B-B14F-4D97-AF65-F5344CB8AC3E}">
        <p14:creationId xmlns:p14="http://schemas.microsoft.com/office/powerpoint/2010/main" val="331993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pri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6809D4-F1E7-134B-BAA0-C13291647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9000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2494"/>
          </a:xfrm>
        </p:spPr>
        <p:txBody>
          <a:bodyPr lIns="0" r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DB53A-7DFD-9F4C-AE44-81676193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2494"/>
          </a:xfrm>
        </p:spPr>
        <p:txBody>
          <a:bodyPr lIns="0" r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A968E999-BB64-794B-A689-24696D41E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/>
              <a:t>Presentation title  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5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42E67C-95A0-4E4A-A82C-03B138BCA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9000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8903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F7DEC0E0-AFCB-CF40-AE40-780DE3D0A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/>
              <a:t>Presentation title  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4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8B8249-FEB3-E942-A53C-FDE7FC1E3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9000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8903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DB53A-7DFD-9F4C-AE44-81676193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8903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CFAB0450-18E4-5D4F-B533-F059C6185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/>
              <a:t>Presentation title  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38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- two column +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201184-2489-3A41-AB17-8CA2CF2F9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E8F66-682C-1043-BEFC-EA2CC399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886200" cy="994172"/>
          </a:xfrm>
        </p:spPr>
        <p:txBody>
          <a:bodyPr lIns="0" rIns="9000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2087-0839-0A4A-AEBE-7F666C1D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2494"/>
          </a:xfrm>
        </p:spPr>
        <p:txBody>
          <a:bodyPr lIns="0" r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5CDEA-696B-4846-9AC5-E81CC660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C43AA471-6A7A-1B41-800F-D117F68D5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222669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/>
              <a:t>Presentation title   |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75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A71A3B-C2CA-5E40-A4E5-201B18B5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E15D1-D83E-7941-964E-266ECC6ED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B1930-13B5-8942-A56E-0241D1A94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3350" y="1"/>
            <a:ext cx="162000" cy="27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fld id="{66115585-5556-4449-BB2B-DDF4C35089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AF807C-F29F-7B4A-BC58-9CD85EC7B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0681" y="1"/>
            <a:ext cx="3086100" cy="2691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Presentation title   | </a:t>
            </a:r>
          </a:p>
        </p:txBody>
      </p:sp>
    </p:spTree>
    <p:extLst>
      <p:ext uri="{BB962C8B-B14F-4D97-AF65-F5344CB8AC3E}">
        <p14:creationId xmlns:p14="http://schemas.microsoft.com/office/powerpoint/2010/main" val="7344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8" r:id="rId1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kern="1200" cap="none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500"/>
        </a:lnSpc>
        <a:spcBef>
          <a:spcPts val="750"/>
        </a:spcBef>
        <a:buFontTx/>
        <a:buNone/>
        <a:defRPr sz="1050" b="1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500"/>
        </a:lnSpc>
        <a:spcBef>
          <a:spcPts val="375"/>
        </a:spcBef>
        <a:spcAft>
          <a:spcPts val="750"/>
        </a:spcAft>
        <a:buFontTx/>
        <a:buNone/>
        <a:defRPr sz="1050" kern="1200" baseline="0">
          <a:solidFill>
            <a:schemeClr val="accent3"/>
          </a:solidFill>
          <a:latin typeface="+mn-lt"/>
          <a:ea typeface="+mn-ea"/>
          <a:cs typeface="+mn-cs"/>
        </a:defRPr>
      </a:lvl2pPr>
      <a:lvl3pPr marL="135000" indent="-135000" algn="l" defTabSz="685800" rtl="0" eaLnBrk="1" latinLnBrk="0" hangingPunct="1">
        <a:lnSpc>
          <a:spcPts val="1500"/>
        </a:lnSpc>
        <a:spcBef>
          <a:spcPts val="375"/>
        </a:spcBef>
        <a:spcAft>
          <a:spcPts val="750"/>
        </a:spcAft>
        <a:buFont typeface="Arial" panose="020B0604020202020204" pitchFamily="34" charset="0"/>
        <a:buChar char="•"/>
        <a:defRPr sz="105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270000" indent="-135000" algn="l" defTabSz="685800" rtl="0" eaLnBrk="1" latinLnBrk="0" hangingPunct="1">
        <a:lnSpc>
          <a:spcPts val="1500"/>
        </a:lnSpc>
        <a:spcBef>
          <a:spcPts val="375"/>
        </a:spcBef>
        <a:spcAft>
          <a:spcPts val="750"/>
        </a:spcAft>
        <a:buFont typeface="System Font Regular"/>
        <a:buChar char="–"/>
        <a:defRPr sz="1050" kern="120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75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529">
          <p15:clr>
            <a:srgbClr val="F26B43"/>
          </p15:clr>
        </p15:guide>
        <p15:guide id="3" pos="7160">
          <p15:clr>
            <a:srgbClr val="F26B43"/>
          </p15:clr>
        </p15:guide>
        <p15:guide id="4" orient="horz" pos="12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76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457200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0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85" r:id="rId3"/>
    <p:sldLayoutId id="2147483684" r:id="rId4"/>
    <p:sldLayoutId id="2147483683" r:id="rId5"/>
    <p:sldLayoutId id="2147483675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8" r:id="rId12"/>
    <p:sldLayoutId id="2147483682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800" b="1" i="0" kern="1200" dirty="0">
          <a:solidFill>
            <a:schemeClr val="tx2"/>
          </a:solidFill>
          <a:latin typeface="+mj-lt"/>
          <a:ea typeface="+mj-ea"/>
          <a:cs typeface="Myriad Pro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6"/>
        </a:buClr>
        <a:buSzPct val="100000"/>
        <a:buFont typeface="Lucida Grande"/>
        <a:buChar char="-"/>
        <a:tabLst/>
        <a:defRPr lang="en-US" sz="24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1pPr>
      <a:lvl2pPr marL="688975" marR="0" indent="-227013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6"/>
        </a:buClr>
        <a:buSzTx/>
        <a:buFont typeface="Wingdings" charset="2"/>
        <a:buChar char="§"/>
        <a:tabLst/>
        <a:defRPr lang="en-US" sz="20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8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6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4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236" y="274638"/>
            <a:ext cx="749011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236" y="1370013"/>
            <a:ext cx="7490114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49" y="4767263"/>
            <a:ext cx="344112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ACE Workshop, Dakar, Senegal, September 2019</a:t>
            </a:r>
          </a:p>
        </p:txBody>
      </p:sp>
      <p:grpSp>
        <p:nvGrpSpPr>
          <p:cNvPr id="7" name="Group 4"/>
          <p:cNvGrpSpPr>
            <a:grpSpLocks/>
          </p:cNvGrpSpPr>
          <p:nvPr userDrawn="1"/>
        </p:nvGrpSpPr>
        <p:grpSpPr bwMode="auto">
          <a:xfrm>
            <a:off x="339436" y="0"/>
            <a:ext cx="685800" cy="5143500"/>
            <a:chOff x="0" y="0"/>
            <a:chExt cx="9144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381000" cy="6858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0"/>
              <a:ext cx="457200" cy="685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pic>
          <p:nvPicPr>
            <p:cNvPr id="10" name="Picture 7" descr="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3" t="29860" r="41530" b="24966"/>
            <a:stretch>
              <a:fillRect/>
            </a:stretch>
          </p:blipFill>
          <p:spPr bwMode="auto">
            <a:xfrm>
              <a:off x="0" y="5878513"/>
              <a:ext cx="914400" cy="97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52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2608" y="1284418"/>
            <a:ext cx="901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Myriad Pro"/>
              </a:rPr>
              <a:t>Advancement in Higher Education</a:t>
            </a:r>
          </a:p>
        </p:txBody>
      </p:sp>
      <p:sp>
        <p:nvSpPr>
          <p:cNvPr id="4" name="Text Placeholder 7"/>
          <p:cNvSpPr txBox="1">
            <a:spLocks/>
          </p:cNvSpPr>
          <p:nvPr/>
        </p:nvSpPr>
        <p:spPr>
          <a:xfrm>
            <a:off x="3331597" y="2476055"/>
            <a:ext cx="4154588" cy="1295708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Lucida Grande"/>
              <a:buChar char="-"/>
              <a:tabLst/>
              <a:defRPr lang="en-US" sz="2400" b="0" i="0" kern="1200" dirty="0" smtClean="0">
                <a:solidFill>
                  <a:srgbClr val="1687DD"/>
                </a:solidFill>
                <a:effectLst/>
                <a:latin typeface="Myriad Pro"/>
                <a:ea typeface="+mn-ea"/>
                <a:cs typeface="Myriad Pro"/>
              </a:defRPr>
            </a:lvl1pPr>
            <a:lvl2pPr marL="688975" marR="0" indent="-227013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lang="en-US" sz="2000" b="0" i="0" kern="1200" dirty="0" smtClean="0">
                <a:solidFill>
                  <a:srgbClr val="1687DD"/>
                </a:solidFill>
                <a:effectLst/>
                <a:latin typeface="Myriad Pro"/>
                <a:ea typeface="+mn-ea"/>
                <a:cs typeface="Myriad Pro"/>
              </a:defRPr>
            </a:lvl2pPr>
            <a:lvl3pPr marL="1143000" marR="0" indent="-2286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800" b="0" i="0" kern="1200" dirty="0" smtClean="0">
                <a:solidFill>
                  <a:srgbClr val="1687DD"/>
                </a:solidFill>
                <a:effectLst/>
                <a:latin typeface="Myriad Pro"/>
                <a:ea typeface="+mn-ea"/>
                <a:cs typeface="Myriad Pro"/>
              </a:defRPr>
            </a:lvl3pPr>
            <a:lvl4pPr marL="1600200" marR="0" indent="-2286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600" b="0" i="0" kern="1200" dirty="0" smtClean="0">
                <a:solidFill>
                  <a:srgbClr val="1687DD"/>
                </a:solidFill>
                <a:effectLst/>
                <a:latin typeface="Myriad Pro"/>
                <a:ea typeface="+mn-ea"/>
                <a:cs typeface="Myriad Pro"/>
              </a:defRPr>
            </a:lvl4pPr>
            <a:lvl5pPr marL="2057400" marR="0" indent="-2286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400" b="0" i="0" kern="1200" dirty="0" smtClean="0">
                <a:solidFill>
                  <a:srgbClr val="1687DD"/>
                </a:solidFill>
                <a:effectLst/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CBC09"/>
                </a:solidFill>
              </a:rPr>
              <a:t>ACE Workshop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CBC09"/>
                </a:solidFill>
                <a:latin typeface="+mn-lt"/>
              </a:rPr>
              <a:t>Dakar, Senegal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CBC09"/>
                </a:solidFill>
                <a:latin typeface="+mn-lt"/>
              </a:rPr>
              <a:t>25 September 2019</a:t>
            </a:r>
          </a:p>
          <a:p>
            <a:endParaRPr lang="en-US" dirty="0"/>
          </a:p>
        </p:txBody>
      </p:sp>
      <p:pic>
        <p:nvPicPr>
          <p:cNvPr id="5" name="Picture 6" descr="Image result for world bank whit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1" y="4297187"/>
            <a:ext cx="311858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association african universities logo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71" y="4297187"/>
            <a:ext cx="74128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9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is Advancement?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44" y="1182217"/>
            <a:ext cx="8493512" cy="351055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Advancement is the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strategic process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by which institutions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advance mission-appropriate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constituent relations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through the integration of the recruitment and enrollment, marketing and communications, and development programs.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At the end of the day, Advancement leads to revenue generation.</a:t>
            </a:r>
          </a:p>
        </p:txBody>
      </p:sp>
    </p:spTree>
    <p:extLst>
      <p:ext uri="{BB962C8B-B14F-4D97-AF65-F5344CB8AC3E}">
        <p14:creationId xmlns:p14="http://schemas.microsoft.com/office/powerpoint/2010/main" val="97932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is Advancement?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14899"/>
            <a:ext cx="8593873" cy="3563686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Marketing and Recruitment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Communications and Brand Management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Institutional Partnerships (Corporate &amp; Foundation Relations)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Alumni Relations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Development (fundraising)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Advancement Services</a:t>
            </a:r>
          </a:p>
        </p:txBody>
      </p:sp>
    </p:spTree>
    <p:extLst>
      <p:ext uri="{BB962C8B-B14F-4D97-AF65-F5344CB8AC3E}">
        <p14:creationId xmlns:p14="http://schemas.microsoft.com/office/powerpoint/2010/main" val="184922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is Advancement?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1014899"/>
            <a:ext cx="8886683" cy="27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and Philanthropy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6616" y="896112"/>
            <a:ext cx="8229600" cy="359359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/>
              <a:t>Philanthropic income: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Provides flexibility and agility</a:t>
            </a:r>
            <a:r>
              <a:rPr lang="en-US" sz="1400" dirty="0"/>
              <a:t>: supports projects and activities that core funding cannot finance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Builds capacity</a:t>
            </a:r>
            <a:r>
              <a:rPr lang="en-US" sz="1400" dirty="0"/>
              <a:t>: enables universities to build upon strengths, enhance student experience, extend research programs, and create the best environments for excellence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Strengthens networks</a:t>
            </a:r>
            <a:r>
              <a:rPr lang="en-US" sz="1400" dirty="0"/>
              <a:t>: deepens relationships with constituents, communities, friends, and supporters who contribute to the university’s long-term well-being in many ways beyond their financial contribution, e.g., acting as ambassadors, providing links with industry, and mentoring current students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400" b="1" dirty="0"/>
              <a:t>How has African Higher Education engaged with philanthropy?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Raising money through alumni relations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Working with businesses</a:t>
            </a:r>
          </a:p>
          <a:p>
            <a:pPr marL="274320" indent="-27432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Securing grants from foundations and trusts</a:t>
            </a:r>
          </a:p>
        </p:txBody>
      </p:sp>
    </p:spTree>
    <p:extLst>
      <p:ext uri="{BB962C8B-B14F-4D97-AF65-F5344CB8AC3E}">
        <p14:creationId xmlns:p14="http://schemas.microsoft.com/office/powerpoint/2010/main" val="258031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476085" y="2625305"/>
            <a:ext cx="5392853" cy="8572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Dean of Arts, Federal University </a:t>
            </a:r>
            <a:r>
              <a:rPr lang="en-US" sz="2000" dirty="0" err="1"/>
              <a:t>Lafia</a:t>
            </a:r>
            <a:r>
              <a:rPr lang="en-US" sz="2000" dirty="0"/>
              <a:t>, Nigeria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CASE volunteer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1116" y="1850682"/>
            <a:ext cx="5325783" cy="625818"/>
          </a:xfrm>
        </p:spPr>
        <p:txBody>
          <a:bodyPr/>
          <a:lstStyle/>
          <a:p>
            <a:r>
              <a:rPr lang="en-US" sz="3600" dirty="0"/>
              <a:t>Professor Victor Dugga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" y="875429"/>
            <a:ext cx="3086100" cy="3499752"/>
          </a:xfrm>
        </p:spPr>
      </p:pic>
    </p:spTree>
    <p:extLst>
      <p:ext uri="{BB962C8B-B14F-4D97-AF65-F5344CB8AC3E}">
        <p14:creationId xmlns:p14="http://schemas.microsoft.com/office/powerpoint/2010/main" val="323753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undamentals_of_fundraising_victor_dugga_part_iii_cvzBG_rfhxQ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-39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1485899"/>
            <a:ext cx="8848165" cy="3227349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This presentation is copyright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Emily A. Robin</a:t>
            </a: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Senior Director of Development</a:t>
            </a: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INSEAD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© 2019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All rights reserved. Used with permission.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75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SEAD force for good">
      <a:dk1>
        <a:srgbClr val="005548"/>
      </a:dk1>
      <a:lt1>
        <a:srgbClr val="FFFFFF"/>
      </a:lt1>
      <a:dk2>
        <a:srgbClr val="003837"/>
      </a:dk2>
      <a:lt2>
        <a:srgbClr val="EFF2F3"/>
      </a:lt2>
      <a:accent1>
        <a:srgbClr val="00684B"/>
      </a:accent1>
      <a:accent2>
        <a:srgbClr val="A8D3B3"/>
      </a:accent2>
      <a:accent3>
        <a:srgbClr val="55595B"/>
      </a:accent3>
      <a:accent4>
        <a:srgbClr val="C6CACC"/>
      </a:accent4>
      <a:accent5>
        <a:srgbClr val="F28B32"/>
      </a:accent5>
      <a:accent6>
        <a:srgbClr val="4F2F6C"/>
      </a:accent6>
      <a:hlink>
        <a:srgbClr val="1F7DBC"/>
      </a:hlink>
      <a:folHlink>
        <a:srgbClr val="DFE6E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llets">
  <a:themeElements>
    <a:clrScheme name="Custom 1">
      <a:dk1>
        <a:sysClr val="windowText" lastClr="000000"/>
      </a:dk1>
      <a:lt1>
        <a:sysClr val="window" lastClr="FFFFFF"/>
      </a:lt1>
      <a:dk2>
        <a:srgbClr val="0E4063"/>
      </a:dk2>
      <a:lt2>
        <a:srgbClr val="00BDDC"/>
      </a:lt2>
      <a:accent1>
        <a:srgbClr val="A7E078"/>
      </a:accent1>
      <a:accent2>
        <a:srgbClr val="8FD9FB"/>
      </a:accent2>
      <a:accent3>
        <a:srgbClr val="A7E078"/>
      </a:accent3>
      <a:accent4>
        <a:srgbClr val="EB6615"/>
      </a:accent4>
      <a:accent5>
        <a:srgbClr val="1B81C7"/>
      </a:accent5>
      <a:accent6>
        <a:srgbClr val="084083"/>
      </a:accent6>
      <a:hlink>
        <a:srgbClr val="1398A6"/>
      </a:hlink>
      <a:folHlink>
        <a:srgbClr val="B821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5E985CC-76BC-45A6-A380-53BD9F1BE290}" vid="{98B68658-579F-4E0A-B30A-3D154608A6E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81EEC988F7E440876E710C0921EFFB" ma:contentTypeVersion="8" ma:contentTypeDescription="Create a new document." ma:contentTypeScope="" ma:versionID="da2d980f824bdc99bcabeffe3663a0ae">
  <xsd:schema xmlns:xsd="http://www.w3.org/2001/XMLSchema" xmlns:xs="http://www.w3.org/2001/XMLSchema" xmlns:p="http://schemas.microsoft.com/office/2006/metadata/properties" xmlns:ns3="98a59719-01a3-46f8-b0b9-e0a6cb1add32" targetNamespace="http://schemas.microsoft.com/office/2006/metadata/properties" ma:root="true" ma:fieldsID="8e9246cbcaaa3e47b5321ff904868078" ns3:_="">
    <xsd:import namespace="98a59719-01a3-46f8-b0b9-e0a6cb1ad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59719-01a3-46f8-b0b9-e0a6cb1ad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F8EED-1708-4EB9-8320-E303561288C1}">
  <ds:schemaRefs>
    <ds:schemaRef ds:uri="http://purl.org/dc/terms/"/>
    <ds:schemaRef ds:uri="http://purl.org/dc/dcmitype/"/>
    <ds:schemaRef ds:uri="http://schemas.microsoft.com/office/infopath/2007/PartnerControls"/>
    <ds:schemaRef ds:uri="98a59719-01a3-46f8-b0b9-e0a6cb1add32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AA8BE8-10B8-4D46-AA19-55BFD67B4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D920CA-95B6-473A-812C-13388FD9D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a59719-01a3-46f8-b0b9-e0a6cb1ad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CASE_CORP17_Template_16x9_wide screen</Template>
  <TotalTime>1940</TotalTime>
  <Words>565</Words>
  <Application>Microsoft Office PowerPoint</Application>
  <PresentationFormat>On-screen Show (16:9)</PresentationFormat>
  <Paragraphs>55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Lucida Grande</vt:lpstr>
      <vt:lpstr>Myriad Pro</vt:lpstr>
      <vt:lpstr>System Font Regular</vt:lpstr>
      <vt:lpstr>Wingdings</vt:lpstr>
      <vt:lpstr>Office Theme</vt:lpstr>
      <vt:lpstr>Bullets</vt:lpstr>
      <vt:lpstr>Custom Design</vt:lpstr>
      <vt:lpstr>PowerPoint Presentation</vt:lpstr>
      <vt:lpstr>What is Advancement?</vt:lpstr>
      <vt:lpstr>What is Advancement?</vt:lpstr>
      <vt:lpstr>What is Advancement?</vt:lpstr>
      <vt:lpstr>Fundraising and Philanthropy</vt:lpstr>
      <vt:lpstr>Professor Victor Dugga</vt:lpstr>
      <vt:lpstr>PowerPoint Presentation</vt:lpstr>
      <vt:lpstr>PowerPoint Presentation</vt:lpstr>
    </vt:vector>
  </TitlesOfParts>
  <Company>CASE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 Bradshaw</dc:creator>
  <cp:lastModifiedBy>Nodumo Dhlamini</cp:lastModifiedBy>
  <cp:revision>64</cp:revision>
  <dcterms:created xsi:type="dcterms:W3CDTF">2018-04-19T14:04:50Z</dcterms:created>
  <dcterms:modified xsi:type="dcterms:W3CDTF">2019-09-25T11:22:46Z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0x0101002E81EEC988F7E440876E710C0921EFFB</vt:lpwstr>
  </property>
</Properties>
</file>