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4"/>
  </p:sldMasterIdLst>
  <p:notesMasterIdLst>
    <p:notesMasterId r:id="rId13"/>
  </p:notesMasterIdLst>
  <p:sldIdLst>
    <p:sldId id="266" r:id="rId5"/>
    <p:sldId id="1713" r:id="rId6"/>
    <p:sldId id="260" r:id="rId7"/>
    <p:sldId id="1770" r:id="rId8"/>
    <p:sldId id="257" r:id="rId9"/>
    <p:sldId id="1773" r:id="rId10"/>
    <p:sldId id="1771" r:id="rId11"/>
    <p:sldId id="177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465E4D-227B-45D3-9888-FD426F458F59}" v="94" dt="2019-08-27T16:41:54.9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p:restoredTop sz="94690"/>
  </p:normalViewPr>
  <p:slideViewPr>
    <p:cSldViewPr snapToGrid="0" snapToObjects="1">
      <p:cViewPr varScale="1">
        <p:scale>
          <a:sx n="63" d="100"/>
          <a:sy n="63" d="100"/>
        </p:scale>
        <p:origin x="752" y="64"/>
      </p:cViewPr>
      <p:guideLst/>
    </p:cSldViewPr>
  </p:slideViewPr>
  <p:notesTextViewPr>
    <p:cViewPr>
      <p:scale>
        <a:sx n="1" d="1"/>
        <a:sy n="1" d="1"/>
      </p:scale>
      <p:origin x="0" y="0"/>
    </p:cViewPr>
  </p:notesTextViewPr>
  <p:sorterViewPr>
    <p:cViewPr>
      <p:scale>
        <a:sx n="100" d="100"/>
        <a:sy n="100" d="100"/>
      </p:scale>
      <p:origin x="0" y="-12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669DFD-FF31-EA40-A4C4-EF3C8C3BC177}" type="datetimeFigureOut">
              <a:rPr lang="en-US" smtClean="0"/>
              <a:t>9/24/2019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08A2AE-0491-EC44-86B8-7B8E0B0837CA}" type="slidenum">
              <a:rPr lang="en-US" smtClean="0"/>
              <a:t>‹#›</a:t>
            </a:fld>
            <a:endParaRPr lang="en-US"/>
          </a:p>
        </p:txBody>
      </p:sp>
    </p:spTree>
    <p:extLst>
      <p:ext uri="{BB962C8B-B14F-4D97-AF65-F5344CB8AC3E}">
        <p14:creationId xmlns:p14="http://schemas.microsoft.com/office/powerpoint/2010/main" val="214655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9C8A5F-B0A7-48B8-A4D8-92ADECDAF426}" type="slidenum">
              <a:rPr lang="en-US" smtClean="0"/>
              <a:t>2</a:t>
            </a:fld>
            <a:endParaRPr lang="en-US"/>
          </a:p>
        </p:txBody>
      </p:sp>
    </p:spTree>
    <p:extLst>
      <p:ext uri="{BB962C8B-B14F-4D97-AF65-F5344CB8AC3E}">
        <p14:creationId xmlns:p14="http://schemas.microsoft.com/office/powerpoint/2010/main" val="1413409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8A2AE-0491-EC44-86B8-7B8E0B0837CA}" type="slidenum">
              <a:rPr lang="en-US" smtClean="0"/>
              <a:t>3</a:t>
            </a:fld>
            <a:endParaRPr lang="en-US"/>
          </a:p>
        </p:txBody>
      </p:sp>
    </p:spTree>
    <p:extLst>
      <p:ext uri="{BB962C8B-B14F-4D97-AF65-F5344CB8AC3E}">
        <p14:creationId xmlns:p14="http://schemas.microsoft.com/office/powerpoint/2010/main" val="680218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8A2AE-0491-EC44-86B8-7B8E0B0837CA}" type="slidenum">
              <a:rPr lang="en-US" smtClean="0"/>
              <a:t>4</a:t>
            </a:fld>
            <a:endParaRPr lang="en-US"/>
          </a:p>
        </p:txBody>
      </p:sp>
    </p:spTree>
    <p:extLst>
      <p:ext uri="{BB962C8B-B14F-4D97-AF65-F5344CB8AC3E}">
        <p14:creationId xmlns:p14="http://schemas.microsoft.com/office/powerpoint/2010/main" val="1274028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8A2AE-0491-EC44-86B8-7B8E0B0837CA}" type="slidenum">
              <a:rPr lang="en-US" smtClean="0"/>
              <a:t>5</a:t>
            </a:fld>
            <a:endParaRPr lang="en-US"/>
          </a:p>
        </p:txBody>
      </p:sp>
    </p:spTree>
    <p:extLst>
      <p:ext uri="{BB962C8B-B14F-4D97-AF65-F5344CB8AC3E}">
        <p14:creationId xmlns:p14="http://schemas.microsoft.com/office/powerpoint/2010/main" val="3911066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8A2AE-0491-EC44-86B8-7B8E0B0837CA}" type="slidenum">
              <a:rPr lang="en-US" smtClean="0"/>
              <a:t>6</a:t>
            </a:fld>
            <a:endParaRPr lang="en-US"/>
          </a:p>
        </p:txBody>
      </p:sp>
    </p:spTree>
    <p:extLst>
      <p:ext uri="{BB962C8B-B14F-4D97-AF65-F5344CB8AC3E}">
        <p14:creationId xmlns:p14="http://schemas.microsoft.com/office/powerpoint/2010/main" val="4006304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8A2AE-0491-EC44-86B8-7B8E0B0837CA}" type="slidenum">
              <a:rPr lang="en-US" smtClean="0"/>
              <a:t>8</a:t>
            </a:fld>
            <a:endParaRPr lang="en-US"/>
          </a:p>
        </p:txBody>
      </p:sp>
    </p:spTree>
    <p:extLst>
      <p:ext uri="{BB962C8B-B14F-4D97-AF65-F5344CB8AC3E}">
        <p14:creationId xmlns:p14="http://schemas.microsoft.com/office/powerpoint/2010/main" val="3927942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9/24/2019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4E138CD-9F17-45C3-8A80-543A901C7838}"/>
              </a:ext>
            </a:extLst>
          </p:cNvPr>
          <p:cNvSpPr>
            <a:spLocks noGrp="1"/>
          </p:cNvSpPr>
          <p:nvPr>
            <p:ph type="dt" sz="half" idx="10"/>
          </p:nvPr>
        </p:nvSpPr>
        <p:spPr/>
        <p:txBody>
          <a:bodyPr/>
          <a:lstStyle/>
          <a:p>
            <a:fld id="{6A008108-9621-45F7-867A-1E84076C788C}" type="datetime1">
              <a:rPr lang="en-US" smtClean="0"/>
              <a:t>9/24/2019</a:t>
            </a:fld>
            <a:endParaRPr lang="en-US"/>
          </a:p>
        </p:txBody>
      </p:sp>
      <p:sp>
        <p:nvSpPr>
          <p:cNvPr id="5" name="Footer Placeholder 4">
            <a:extLst>
              <a:ext uri="{FF2B5EF4-FFF2-40B4-BE49-F238E27FC236}">
                <a16:creationId xmlns:a16="http://schemas.microsoft.com/office/drawing/2014/main" id="{02540011-A90E-43D1-9162-DCDFF97D1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6D6ABE-13D1-4F70-85AA-C3F8823BF32E}"/>
              </a:ext>
            </a:extLst>
          </p:cNvPr>
          <p:cNvSpPr>
            <a:spLocks noGrp="1"/>
          </p:cNvSpPr>
          <p:nvPr>
            <p:ph type="sldNum" sz="quarter" idx="12"/>
          </p:nvPr>
        </p:nvSpPr>
        <p:spPr/>
        <p:txBody>
          <a:bodyPr/>
          <a:lstStyle/>
          <a:p>
            <a:fld id="{44921381-65F9-4E01-B787-F76594C3CF5A}" type="slidenum">
              <a:rPr lang="en-US" smtClean="0"/>
              <a:t>‹#›</a:t>
            </a:fld>
            <a:endParaRPr lang="en-US"/>
          </a:p>
        </p:txBody>
      </p:sp>
      <p:pic>
        <p:nvPicPr>
          <p:cNvPr id="8" name="Picture 7">
            <a:extLst>
              <a:ext uri="{FF2B5EF4-FFF2-40B4-BE49-F238E27FC236}">
                <a16:creationId xmlns:a16="http://schemas.microsoft.com/office/drawing/2014/main" id="{BF7A77DC-FC0A-4E73-A43D-EABFB2B4CF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949" y="4682824"/>
            <a:ext cx="12148051" cy="2136532"/>
          </a:xfrm>
          <a:prstGeom prst="rect">
            <a:avLst/>
          </a:prstGeom>
        </p:spPr>
      </p:pic>
      <p:pic>
        <p:nvPicPr>
          <p:cNvPr id="10" name="Picture 9">
            <a:extLst>
              <a:ext uri="{FF2B5EF4-FFF2-40B4-BE49-F238E27FC236}">
                <a16:creationId xmlns:a16="http://schemas.microsoft.com/office/drawing/2014/main" id="{C3980448-A6AA-4F0B-8A97-85FC0AA858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8" t="179" r="69221" b="90411"/>
          <a:stretch/>
        </p:blipFill>
        <p:spPr>
          <a:xfrm>
            <a:off x="-63799" y="0"/>
            <a:ext cx="12255799" cy="476037"/>
          </a:xfrm>
          <a:prstGeom prst="rect">
            <a:avLst/>
          </a:prstGeom>
        </p:spPr>
      </p:pic>
    </p:spTree>
    <p:extLst>
      <p:ext uri="{BB962C8B-B14F-4D97-AF65-F5344CB8AC3E}">
        <p14:creationId xmlns:p14="http://schemas.microsoft.com/office/powerpoint/2010/main" val="2213504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9/24/2019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9/24/2019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9/24/2019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9/24/2019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GB"/>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9/24/2019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9/24/2019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9/24/2019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9/24/2019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9/24/2019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56F4CB-B58C-4DEA-A0E0-E9C574D43B40}"/>
              </a:ext>
            </a:extLst>
          </p:cNvPr>
          <p:cNvSpPr txBox="1">
            <a:spLocks/>
          </p:cNvSpPr>
          <p:nvPr/>
        </p:nvSpPr>
        <p:spPr>
          <a:xfrm>
            <a:off x="182881" y="2978833"/>
            <a:ext cx="4656405" cy="16177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2000" b="1" dirty="0">
                <a:solidFill>
                  <a:schemeClr val="accent5"/>
                </a:solidFill>
                <a:latin typeface="Segoe UI Semibold" panose="020B0702040204020203" pitchFamily="34" charset="0"/>
                <a:cs typeface="Segoe UI Semibold" panose="020B0702040204020203" pitchFamily="34" charset="0"/>
              </a:rPr>
              <a:t>ACE Impact Workshop</a:t>
            </a:r>
          </a:p>
          <a:p>
            <a:pPr algn="ctr">
              <a:lnSpc>
                <a:spcPct val="100000"/>
              </a:lnSpc>
            </a:pPr>
            <a:r>
              <a:rPr lang="en-GB" sz="2000" b="1" dirty="0">
                <a:solidFill>
                  <a:schemeClr val="accent5"/>
                </a:solidFill>
                <a:latin typeface="Segoe UI Semibold" panose="020B0702040204020203" pitchFamily="34" charset="0"/>
                <a:cs typeface="Segoe UI Semibold" panose="020B0702040204020203" pitchFamily="34" charset="0"/>
              </a:rPr>
              <a:t>Dakar, Senegal</a:t>
            </a:r>
          </a:p>
          <a:p>
            <a:pPr algn="ctr">
              <a:lnSpc>
                <a:spcPct val="100000"/>
              </a:lnSpc>
            </a:pPr>
            <a:endParaRPr lang="en-GB" sz="2000" b="1" dirty="0">
              <a:solidFill>
                <a:schemeClr val="accent5"/>
              </a:solidFill>
              <a:latin typeface="Segoe UI Semibold" panose="020B0702040204020203" pitchFamily="34" charset="0"/>
              <a:cs typeface="Segoe UI Semibold" panose="020B0702040204020203" pitchFamily="34" charset="0"/>
            </a:endParaRPr>
          </a:p>
          <a:p>
            <a:pPr algn="ctr">
              <a:lnSpc>
                <a:spcPct val="100000"/>
              </a:lnSpc>
            </a:pPr>
            <a:r>
              <a:rPr lang="en-GB" sz="2000" b="1" dirty="0">
                <a:solidFill>
                  <a:schemeClr val="accent5"/>
                </a:solidFill>
                <a:latin typeface="Segoe UI Semibold" panose="020B0702040204020203" pitchFamily="34" charset="0"/>
                <a:cs typeface="Segoe UI Semibold" panose="020B0702040204020203" pitchFamily="34" charset="0"/>
              </a:rPr>
              <a:t>September 24 2019</a:t>
            </a:r>
          </a:p>
        </p:txBody>
      </p:sp>
      <p:sp>
        <p:nvSpPr>
          <p:cNvPr id="5" name="Title 1">
            <a:extLst>
              <a:ext uri="{FF2B5EF4-FFF2-40B4-BE49-F238E27FC236}">
                <a16:creationId xmlns:a16="http://schemas.microsoft.com/office/drawing/2014/main" id="{8DC7FF38-AC72-8441-B7E8-FFB0EF05FCA5}"/>
              </a:ext>
            </a:extLst>
          </p:cNvPr>
          <p:cNvSpPr txBox="1">
            <a:spLocks/>
          </p:cNvSpPr>
          <p:nvPr/>
        </p:nvSpPr>
        <p:spPr>
          <a:xfrm>
            <a:off x="743829" y="740824"/>
            <a:ext cx="10704341" cy="2069197"/>
          </a:xfrm>
          <a:prstGeom prst="rect">
            <a:avLst/>
          </a:prstGeom>
        </p:spPr>
        <p:txBody>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4000" b="1" cap="none" dirty="0">
                <a:solidFill>
                  <a:schemeClr val="accent5"/>
                </a:solidFill>
              </a:rPr>
              <a:t>Digital Economy for Africa (DE4A)</a:t>
            </a:r>
          </a:p>
          <a:p>
            <a:endParaRPr lang="en-US" b="1" cap="none" dirty="0">
              <a:solidFill>
                <a:schemeClr val="accent5"/>
              </a:solidFill>
            </a:endParaRPr>
          </a:p>
          <a:p>
            <a:r>
              <a:rPr lang="en-US" b="1" dirty="0">
                <a:solidFill>
                  <a:schemeClr val="accent5"/>
                </a:solidFill>
              </a:rPr>
              <a:t>Digital Skills capacity Building Project</a:t>
            </a:r>
          </a:p>
          <a:p>
            <a:endParaRPr lang="en-US" sz="2400" b="1" dirty="0">
              <a:solidFill>
                <a:schemeClr val="accent5"/>
              </a:solidFill>
            </a:endParaRPr>
          </a:p>
          <a:p>
            <a:r>
              <a:rPr lang="en-US" sz="2400" b="1" dirty="0">
                <a:solidFill>
                  <a:schemeClr val="accent5"/>
                </a:solidFill>
              </a:rPr>
              <a:t>FY2020</a:t>
            </a:r>
          </a:p>
        </p:txBody>
      </p:sp>
    </p:spTree>
    <p:extLst>
      <p:ext uri="{BB962C8B-B14F-4D97-AF65-F5344CB8AC3E}">
        <p14:creationId xmlns:p14="http://schemas.microsoft.com/office/powerpoint/2010/main" val="1712741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3" name="Rectangle 18">
            <a:extLst>
              <a:ext uri="{FF2B5EF4-FFF2-40B4-BE49-F238E27FC236}">
                <a16:creationId xmlns:a16="http://schemas.microsoft.com/office/drawing/2014/main" id="{5FA21C72-692C-49FD-9EB4-DDDDDEBD4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5405" y="950977"/>
            <a:ext cx="9041190" cy="4956047"/>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664EC56-2183-4D00-97AB-6F3942C6188E}"/>
              </a:ext>
            </a:extLst>
          </p:cNvPr>
          <p:cNvPicPr>
            <a:picLocks noChangeAspect="1"/>
          </p:cNvPicPr>
          <p:nvPr/>
        </p:nvPicPr>
        <p:blipFill>
          <a:blip r:embed="rId3"/>
          <a:stretch>
            <a:fillRect/>
          </a:stretch>
        </p:blipFill>
        <p:spPr>
          <a:xfrm>
            <a:off x="2954956" y="1059403"/>
            <a:ext cx="7393865" cy="4647130"/>
          </a:xfrm>
          <a:prstGeom prst="rect">
            <a:avLst/>
          </a:prstGeom>
        </p:spPr>
      </p:pic>
      <p:sp>
        <p:nvSpPr>
          <p:cNvPr id="24" name="Oval 20">
            <a:extLst>
              <a:ext uri="{FF2B5EF4-FFF2-40B4-BE49-F238E27FC236}">
                <a16:creationId xmlns:a16="http://schemas.microsoft.com/office/drawing/2014/main" id="{FBAF941A-6830-47A3-B63C-7C7B66AEA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380" y="624518"/>
            <a:ext cx="2157984" cy="2157984"/>
          </a:xfrm>
          <a:prstGeom prst="ellipse">
            <a:avLst/>
          </a:prstGeom>
          <a:solidFill>
            <a:srgbClr val="40404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39DCBF6B-7F31-49A5-82FC-02FF2B05BD0B}"/>
              </a:ext>
            </a:extLst>
          </p:cNvPr>
          <p:cNvSpPr txBox="1">
            <a:spLocks/>
          </p:cNvSpPr>
          <p:nvPr/>
        </p:nvSpPr>
        <p:spPr>
          <a:xfrm>
            <a:off x="525740" y="812801"/>
            <a:ext cx="2371264" cy="1818623"/>
          </a:xfrm>
          <a:prstGeom prst="ellipse">
            <a:avLst/>
          </a:prstGeom>
          <a:noFill/>
          <a:ln>
            <a:solidFill>
              <a:srgbClr val="FFFFFF"/>
            </a:solidFill>
          </a:ln>
        </p:spPr>
        <p:txBody>
          <a:bodyPr vert="horz" lIns="182880" tIns="182880" rIns="182880" bIns="18288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cap="all" spc="200" dirty="0">
                <a:solidFill>
                  <a:srgbClr val="FFFFFF"/>
                </a:solidFill>
              </a:rPr>
              <a:t>the five foundations of the digital economy</a:t>
            </a:r>
          </a:p>
        </p:txBody>
      </p:sp>
      <p:sp>
        <p:nvSpPr>
          <p:cNvPr id="8" name="Content Placeholder 2">
            <a:extLst>
              <a:ext uri="{FF2B5EF4-FFF2-40B4-BE49-F238E27FC236}">
                <a16:creationId xmlns:a16="http://schemas.microsoft.com/office/drawing/2014/main" id="{93015692-E4FE-4608-B9AA-BFCB30008A8E}"/>
              </a:ext>
            </a:extLst>
          </p:cNvPr>
          <p:cNvSpPr txBox="1">
            <a:spLocks/>
          </p:cNvSpPr>
          <p:nvPr/>
        </p:nvSpPr>
        <p:spPr>
          <a:xfrm>
            <a:off x="695960" y="1337944"/>
            <a:ext cx="11076940" cy="470725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3200">
              <a:solidFill>
                <a:schemeClr val="accent1">
                  <a:lumMod val="75000"/>
                </a:schemeClr>
              </a:solidFill>
              <a:latin typeface="Andes" panose="02000000000000000000" pitchFamily="50" charset="0"/>
              <a:cs typeface="Arial" panose="020B0604020202020204" pitchFamily="34" charset="0"/>
            </a:endParaRPr>
          </a:p>
        </p:txBody>
      </p:sp>
      <p:sp>
        <p:nvSpPr>
          <p:cNvPr id="14" name="CuadroTexto 3">
            <a:extLst>
              <a:ext uri="{FF2B5EF4-FFF2-40B4-BE49-F238E27FC236}">
                <a16:creationId xmlns:a16="http://schemas.microsoft.com/office/drawing/2014/main" id="{67A667F9-7A61-42EA-A7E3-0C512D6FE778}"/>
              </a:ext>
            </a:extLst>
          </p:cNvPr>
          <p:cNvSpPr txBox="1"/>
          <p:nvPr/>
        </p:nvSpPr>
        <p:spPr>
          <a:xfrm>
            <a:off x="4693314" y="3217387"/>
            <a:ext cx="4771669" cy="4605338"/>
          </a:xfrm>
          <a:prstGeom prst="rect">
            <a:avLst/>
          </a:prstGeom>
        </p:spPr>
        <p:txBody>
          <a:bodyPr rot="0" spcFirstLastPara="0"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a:solidFill>
                <a:srgbClr val="595959"/>
              </a:solidFill>
              <a:latin typeface="Arial"/>
              <a:cs typeface="Arial"/>
            </a:endParaRPr>
          </a:p>
        </p:txBody>
      </p:sp>
    </p:spTree>
    <p:extLst>
      <p:ext uri="{BB962C8B-B14F-4D97-AF65-F5344CB8AC3E}">
        <p14:creationId xmlns:p14="http://schemas.microsoft.com/office/powerpoint/2010/main" val="1745932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6E07-C491-6348-AF3A-15F1EDA585C1}"/>
              </a:ext>
            </a:extLst>
          </p:cNvPr>
          <p:cNvSpPr>
            <a:spLocks noGrp="1"/>
          </p:cNvSpPr>
          <p:nvPr>
            <p:ph type="title"/>
          </p:nvPr>
        </p:nvSpPr>
        <p:spPr>
          <a:xfrm>
            <a:off x="1600200" y="4813567"/>
            <a:ext cx="8991600" cy="1264762"/>
          </a:xfrm>
        </p:spPr>
        <p:txBody>
          <a:bodyPr vert="horz" lIns="274320" tIns="182880" rIns="274320" bIns="182880" rtlCol="0" anchor="ctr" anchorCtr="1">
            <a:normAutofit/>
          </a:bodyPr>
          <a:lstStyle/>
          <a:p>
            <a:r>
              <a:rPr lang="en-US" sz="3200" dirty="0"/>
              <a:t>DE4A Pillar Foundational Elements and OBJECTIVES</a:t>
            </a:r>
          </a:p>
        </p:txBody>
      </p:sp>
      <p:pic>
        <p:nvPicPr>
          <p:cNvPr id="6" name="Imagen 2" descr="A screenshot of a cell phone&#10;&#10;Description automatically generated">
            <a:extLst>
              <a:ext uri="{FF2B5EF4-FFF2-40B4-BE49-F238E27FC236}">
                <a16:creationId xmlns:a16="http://schemas.microsoft.com/office/drawing/2014/main" id="{18A8D85E-9AB7-3F49-81D4-852A3616030D}"/>
              </a:ext>
            </a:extLst>
          </p:cNvPr>
          <p:cNvPicPr/>
          <p:nvPr/>
        </p:nvPicPr>
        <p:blipFill rotWithShape="1">
          <a:blip r:embed="rId3">
            <a:extLst>
              <a:ext uri="{28A0092B-C50C-407E-A947-70E740481C1C}">
                <a14:useLocalDpi xmlns:a14="http://schemas.microsoft.com/office/drawing/2010/main" val="0"/>
              </a:ext>
            </a:extLst>
          </a:blip>
          <a:srcRect t="10837"/>
          <a:stretch/>
        </p:blipFill>
        <p:spPr bwMode="auto">
          <a:xfrm>
            <a:off x="1305951" y="478164"/>
            <a:ext cx="9580098" cy="4335403"/>
          </a:xfrm>
          <a:prstGeom prst="rect">
            <a:avLst/>
          </a:prstGeom>
          <a:noFill/>
          <a:extLst>
            <a:ext uri="{53640926-AAD7-44d8-BBD7-CCE9431645EC}">
              <a14:shadowObscured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sp>
        <p:nvSpPr>
          <p:cNvPr id="3" name="Oval 2">
            <a:extLst>
              <a:ext uri="{FF2B5EF4-FFF2-40B4-BE49-F238E27FC236}">
                <a16:creationId xmlns:a16="http://schemas.microsoft.com/office/drawing/2014/main" id="{9DF48BDD-DC1A-3F4B-9403-3CE4D87E7414}"/>
              </a:ext>
            </a:extLst>
          </p:cNvPr>
          <p:cNvSpPr/>
          <p:nvPr/>
        </p:nvSpPr>
        <p:spPr>
          <a:xfrm>
            <a:off x="3058551" y="272995"/>
            <a:ext cx="1935480" cy="4174629"/>
          </a:xfrm>
          <a:prstGeom prst="ellipse">
            <a:avLst/>
          </a:prstGeom>
          <a:noFill/>
          <a:ln w="19050">
            <a:solidFill>
              <a:srgbClr val="00206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8416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6E07-C491-6348-AF3A-15F1EDA585C1}"/>
              </a:ext>
            </a:extLst>
          </p:cNvPr>
          <p:cNvSpPr>
            <a:spLocks noGrp="1"/>
          </p:cNvSpPr>
          <p:nvPr>
            <p:ph type="title"/>
          </p:nvPr>
        </p:nvSpPr>
        <p:spPr>
          <a:xfrm>
            <a:off x="565150" y="215392"/>
            <a:ext cx="11061700" cy="688848"/>
          </a:xfrm>
        </p:spPr>
        <p:txBody>
          <a:bodyPr>
            <a:normAutofit fontScale="90000"/>
          </a:bodyPr>
          <a:lstStyle/>
          <a:p>
            <a:r>
              <a:rPr lang="en-GB" dirty="0"/>
              <a:t>Digital Skills Capacity building Project</a:t>
            </a:r>
          </a:p>
        </p:txBody>
      </p:sp>
      <p:sp>
        <p:nvSpPr>
          <p:cNvPr id="3" name="Content Placeholder 2">
            <a:extLst>
              <a:ext uri="{FF2B5EF4-FFF2-40B4-BE49-F238E27FC236}">
                <a16:creationId xmlns:a16="http://schemas.microsoft.com/office/drawing/2014/main" id="{B5871A2D-D903-3042-9DCF-77E948652E3C}"/>
              </a:ext>
            </a:extLst>
          </p:cNvPr>
          <p:cNvSpPr>
            <a:spLocks noGrp="1"/>
          </p:cNvSpPr>
          <p:nvPr>
            <p:ph idx="1"/>
          </p:nvPr>
        </p:nvSpPr>
        <p:spPr>
          <a:xfrm>
            <a:off x="565150" y="1854200"/>
            <a:ext cx="11061700" cy="4788408"/>
          </a:xfrm>
        </p:spPr>
        <p:txBody>
          <a:bodyPr>
            <a:normAutofit/>
          </a:bodyPr>
          <a:lstStyle/>
          <a:p>
            <a:pPr lvl="3" algn="just">
              <a:lnSpc>
                <a:spcPct val="150000"/>
              </a:lnSpc>
            </a:pPr>
            <a:endParaRPr lang="en-GB" sz="2400" b="1" dirty="0">
              <a:solidFill>
                <a:schemeClr val="accent6"/>
              </a:solidFill>
              <a:latin typeface="Calibri"/>
              <a:cs typeface="Arial" panose="020B0604020202020204" pitchFamily="34" charset="0"/>
            </a:endParaRPr>
          </a:p>
        </p:txBody>
      </p:sp>
      <p:sp>
        <p:nvSpPr>
          <p:cNvPr id="4" name="Rectangle 3">
            <a:extLst>
              <a:ext uri="{FF2B5EF4-FFF2-40B4-BE49-F238E27FC236}">
                <a16:creationId xmlns:a16="http://schemas.microsoft.com/office/drawing/2014/main" id="{D6961960-C80E-4F66-993E-1779E791E93F}"/>
              </a:ext>
            </a:extLst>
          </p:cNvPr>
          <p:cNvSpPr/>
          <p:nvPr/>
        </p:nvSpPr>
        <p:spPr>
          <a:xfrm>
            <a:off x="751840" y="1310640"/>
            <a:ext cx="10982960" cy="5579797"/>
          </a:xfrm>
          <a:prstGeom prst="rect">
            <a:avLst/>
          </a:prstGeom>
        </p:spPr>
        <p:txBody>
          <a:bodyPr wrap="square">
            <a:spAutoFit/>
          </a:bodyPr>
          <a:lstStyle/>
          <a:p>
            <a:pPr algn="just">
              <a:lnSpc>
                <a:spcPct val="115000"/>
              </a:lnSpc>
            </a:pPr>
            <a:r>
              <a:rPr lang="en-GB" sz="2400" dirty="0">
                <a:latin typeface="Times New Roman" panose="02020603050405020304" pitchFamily="18" charset="0"/>
                <a:ea typeface="Times New Roman" panose="02020603050405020304" pitchFamily="18" charset="0"/>
              </a:rPr>
              <a:t>The World Bank’s Digital Economy for Africa (DE4A) initiative includes “digital skills” as one of five foundational pillars, which aims to ensure that all African individuals, businesses and governments are digitally enabled by 2030. The objective of the Digital Skills pillar is to support countries in maximizing the benefits of the digital economy and complement other DE4A pillars to leverage the opportunities for accelerating digital growth in Africa. The flagship Digital Skills Capacity Building Project is geared towards realizing the objectives of the digital skills agenda, which proposes two indicators to assess progress on this pillar:</a:t>
            </a:r>
            <a:endParaRPr lang="en-US" sz="2400" dirty="0">
              <a:latin typeface="Arial" panose="020B0604020202020204" pitchFamily="34" charset="0"/>
              <a:ea typeface="Arial" panose="020B0604020202020204" pitchFamily="34" charset="0"/>
            </a:endParaRPr>
          </a:p>
          <a:p>
            <a:pPr algn="just">
              <a:lnSpc>
                <a:spcPct val="115000"/>
              </a:lnSpc>
            </a:pPr>
            <a:r>
              <a:rPr lang="en-GB" sz="2400" dirty="0">
                <a:latin typeface="Times New Roman" panose="02020603050405020304" pitchFamily="18" charset="0"/>
                <a:ea typeface="Times New Roman" panose="02020603050405020304" pitchFamily="18" charset="0"/>
              </a:rPr>
              <a:t> </a:t>
            </a:r>
            <a:endParaRPr lang="en-US" sz="2400" dirty="0">
              <a:latin typeface="Arial" panose="020B0604020202020204" pitchFamily="34" charset="0"/>
              <a:ea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sz="2400" dirty="0">
                <a:latin typeface="Times New Roman" panose="02020603050405020304" pitchFamily="18" charset="0"/>
                <a:ea typeface="Times New Roman" panose="02020603050405020304" pitchFamily="18" charset="0"/>
              </a:rPr>
              <a:t>Percentage of 15-year olds who have basic digital skills (target: all 15-year olds by 2030)</a:t>
            </a:r>
            <a:endParaRPr lang="en-US" sz="2400" dirty="0">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GB" sz="2400" dirty="0">
                <a:latin typeface="Times New Roman" panose="02020603050405020304" pitchFamily="18" charset="0"/>
                <a:ea typeface="Times New Roman" panose="02020603050405020304" pitchFamily="18" charset="0"/>
              </a:rPr>
              <a:t>Number of graduates produced annually with advanced digital skills (target: 100,000 annually by 2030)</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22150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6E07-C491-6348-AF3A-15F1EDA585C1}"/>
              </a:ext>
            </a:extLst>
          </p:cNvPr>
          <p:cNvSpPr>
            <a:spLocks noGrp="1"/>
          </p:cNvSpPr>
          <p:nvPr>
            <p:ph type="title"/>
          </p:nvPr>
        </p:nvSpPr>
        <p:spPr>
          <a:xfrm>
            <a:off x="565150" y="215392"/>
            <a:ext cx="11061700" cy="1188720"/>
          </a:xfrm>
        </p:spPr>
        <p:txBody>
          <a:bodyPr/>
          <a:lstStyle/>
          <a:p>
            <a:r>
              <a:rPr lang="en-GB" dirty="0"/>
              <a:t>Digital Skills Challenges for Africa</a:t>
            </a:r>
          </a:p>
        </p:txBody>
      </p:sp>
      <p:sp>
        <p:nvSpPr>
          <p:cNvPr id="3" name="Content Placeholder 2">
            <a:extLst>
              <a:ext uri="{FF2B5EF4-FFF2-40B4-BE49-F238E27FC236}">
                <a16:creationId xmlns:a16="http://schemas.microsoft.com/office/drawing/2014/main" id="{B5871A2D-D903-3042-9DCF-77E948652E3C}"/>
              </a:ext>
            </a:extLst>
          </p:cNvPr>
          <p:cNvSpPr>
            <a:spLocks noGrp="1"/>
          </p:cNvSpPr>
          <p:nvPr>
            <p:ph idx="1"/>
          </p:nvPr>
        </p:nvSpPr>
        <p:spPr>
          <a:xfrm>
            <a:off x="565151" y="1758462"/>
            <a:ext cx="11061700" cy="4884146"/>
          </a:xfrm>
        </p:spPr>
        <p:txBody>
          <a:bodyPr>
            <a:normAutofit/>
          </a:bodyPr>
          <a:lstStyle/>
          <a:p>
            <a:pPr algn="just"/>
            <a:r>
              <a:rPr lang="en-GB" sz="2800" b="1" dirty="0">
                <a:solidFill>
                  <a:schemeClr val="accent6"/>
                </a:solidFill>
                <a:latin typeface="Calibri"/>
                <a:cs typeface="Arial" panose="020B0604020202020204" pitchFamily="34" charset="0"/>
              </a:rPr>
              <a:t>Lack of a comprehensive digital skills framework, despite country-level frameworks that are mostly fragmented</a:t>
            </a:r>
          </a:p>
          <a:p>
            <a:pPr lvl="2" algn="just"/>
            <a:r>
              <a:rPr lang="en-GB" sz="2400" b="1" dirty="0">
                <a:solidFill>
                  <a:schemeClr val="accent6"/>
                </a:solidFill>
                <a:latin typeface="Calibri"/>
                <a:cs typeface="Arial" panose="020B0604020202020204" pitchFamily="34" charset="0"/>
              </a:rPr>
              <a:t>Unclear definition of digital skills</a:t>
            </a:r>
          </a:p>
          <a:p>
            <a:pPr lvl="2" algn="just"/>
            <a:r>
              <a:rPr lang="en-GB" sz="2400" b="1" dirty="0">
                <a:solidFill>
                  <a:schemeClr val="accent6"/>
                </a:solidFill>
                <a:latin typeface="Calibri"/>
                <a:cs typeface="Arial" panose="020B0604020202020204" pitchFamily="34" charset="0"/>
              </a:rPr>
              <a:t>Competencies for measuring skills are not robust</a:t>
            </a:r>
          </a:p>
          <a:p>
            <a:pPr lvl="2" algn="just"/>
            <a:r>
              <a:rPr lang="en-GB" sz="2400" b="1" dirty="0">
                <a:solidFill>
                  <a:schemeClr val="accent6"/>
                </a:solidFill>
                <a:latin typeface="Calibri"/>
                <a:cs typeface="Arial" panose="020B0604020202020204" pitchFamily="34" charset="0"/>
              </a:rPr>
              <a:t>Connecting digital skills teaching and training with labour force needs</a:t>
            </a:r>
            <a:endParaRPr lang="en-GB" sz="2800" b="1" dirty="0">
              <a:solidFill>
                <a:schemeClr val="accent6"/>
              </a:solidFill>
              <a:latin typeface="Calibri"/>
              <a:cs typeface="Arial" panose="020B0604020202020204" pitchFamily="34" charset="0"/>
            </a:endParaRPr>
          </a:p>
          <a:p>
            <a:pPr algn="just"/>
            <a:r>
              <a:rPr lang="en-GB" sz="2800" b="1" dirty="0">
                <a:solidFill>
                  <a:schemeClr val="accent6"/>
                </a:solidFill>
                <a:latin typeface="Calibri"/>
                <a:cs typeface="Arial" panose="020B0604020202020204" pitchFamily="34" charset="0"/>
              </a:rPr>
              <a:t>Addressing supply side and demand side constraints</a:t>
            </a:r>
          </a:p>
          <a:p>
            <a:pPr algn="just"/>
            <a:r>
              <a:rPr lang="en-GB" sz="2800" b="1" dirty="0">
                <a:solidFill>
                  <a:schemeClr val="accent6"/>
                </a:solidFill>
                <a:latin typeface="Calibri"/>
                <a:cs typeface="Arial" panose="020B0604020202020204" pitchFamily="34" charset="0"/>
              </a:rPr>
              <a:t>Insufficient supply, large demand (local/regional/global)</a:t>
            </a:r>
          </a:p>
          <a:p>
            <a:pPr algn="just"/>
            <a:r>
              <a:rPr lang="en-GB" sz="2800" b="1" dirty="0">
                <a:solidFill>
                  <a:schemeClr val="accent6"/>
                </a:solidFill>
                <a:latin typeface="Calibri"/>
                <a:cs typeface="Arial" panose="020B0604020202020204" pitchFamily="34" charset="0"/>
              </a:rPr>
              <a:t>Talent/Brain drain</a:t>
            </a:r>
          </a:p>
          <a:p>
            <a:pPr algn="just"/>
            <a:r>
              <a:rPr lang="en-GB" sz="2800" b="1" dirty="0">
                <a:solidFill>
                  <a:schemeClr val="accent6"/>
                </a:solidFill>
                <a:latin typeface="Calibri"/>
                <a:cs typeface="Arial" panose="020B0604020202020204" pitchFamily="34" charset="0"/>
              </a:rPr>
              <a:t>Societies are not yet Digital – with a few exceptions</a:t>
            </a:r>
          </a:p>
          <a:p>
            <a:pPr algn="just"/>
            <a:endParaRPr lang="en-GB" sz="2800" b="1" dirty="0">
              <a:solidFill>
                <a:schemeClr val="accent6"/>
              </a:solidFill>
              <a:latin typeface="Calibri"/>
              <a:cs typeface="Arial" panose="020B0604020202020204" pitchFamily="34" charset="0"/>
            </a:endParaRPr>
          </a:p>
          <a:p>
            <a:pPr algn="just"/>
            <a:endParaRPr lang="en-GB" sz="2800" dirty="0">
              <a:solidFill>
                <a:schemeClr val="tx1"/>
              </a:solidFill>
              <a:latin typeface="Calibri"/>
              <a:cs typeface="Arial" panose="020B0604020202020204" pitchFamily="34" charset="0"/>
            </a:endParaRPr>
          </a:p>
          <a:p>
            <a:endParaRPr lang="en-GB" dirty="0"/>
          </a:p>
        </p:txBody>
      </p:sp>
    </p:spTree>
    <p:extLst>
      <p:ext uri="{BB962C8B-B14F-4D97-AF65-F5344CB8AC3E}">
        <p14:creationId xmlns:p14="http://schemas.microsoft.com/office/powerpoint/2010/main" val="438669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6E07-C491-6348-AF3A-15F1EDA585C1}"/>
              </a:ext>
            </a:extLst>
          </p:cNvPr>
          <p:cNvSpPr>
            <a:spLocks noGrp="1"/>
          </p:cNvSpPr>
          <p:nvPr>
            <p:ph type="title"/>
          </p:nvPr>
        </p:nvSpPr>
        <p:spPr>
          <a:xfrm>
            <a:off x="565150" y="215392"/>
            <a:ext cx="11061700" cy="1188720"/>
          </a:xfrm>
        </p:spPr>
        <p:txBody>
          <a:bodyPr/>
          <a:lstStyle/>
          <a:p>
            <a:r>
              <a:rPr lang="en-GB" dirty="0"/>
              <a:t>Digital Skills Capacity building Project</a:t>
            </a:r>
          </a:p>
        </p:txBody>
      </p:sp>
      <p:sp>
        <p:nvSpPr>
          <p:cNvPr id="3" name="Content Placeholder 2">
            <a:extLst>
              <a:ext uri="{FF2B5EF4-FFF2-40B4-BE49-F238E27FC236}">
                <a16:creationId xmlns:a16="http://schemas.microsoft.com/office/drawing/2014/main" id="{B5871A2D-D903-3042-9DCF-77E948652E3C}"/>
              </a:ext>
            </a:extLst>
          </p:cNvPr>
          <p:cNvSpPr>
            <a:spLocks noGrp="1"/>
          </p:cNvSpPr>
          <p:nvPr>
            <p:ph idx="1"/>
          </p:nvPr>
        </p:nvSpPr>
        <p:spPr>
          <a:xfrm>
            <a:off x="565150" y="1854200"/>
            <a:ext cx="11061700" cy="4788408"/>
          </a:xfrm>
        </p:spPr>
        <p:txBody>
          <a:bodyPr>
            <a:normAutofit/>
          </a:bodyPr>
          <a:lstStyle/>
          <a:p>
            <a:pPr marL="0" indent="0" algn="just">
              <a:lnSpc>
                <a:spcPct val="150000"/>
              </a:lnSpc>
              <a:buNone/>
            </a:pPr>
            <a:r>
              <a:rPr lang="en-GB" sz="2800" b="1" dirty="0">
                <a:solidFill>
                  <a:schemeClr val="accent6"/>
                </a:solidFill>
                <a:latin typeface="Calibri"/>
                <a:cs typeface="Arial" panose="020B0604020202020204" pitchFamily="34" charset="0"/>
              </a:rPr>
              <a:t>A radical and systematic approach to accelerating digital skills in Africa through:</a:t>
            </a:r>
            <a:endParaRPr lang="en-GB" sz="2400" b="1" dirty="0">
              <a:solidFill>
                <a:schemeClr val="accent6"/>
              </a:solidFill>
              <a:latin typeface="Calibri"/>
              <a:cs typeface="Arial" panose="020B0604020202020204" pitchFamily="34" charset="0"/>
            </a:endParaRPr>
          </a:p>
          <a:p>
            <a:pPr lvl="3" algn="just">
              <a:lnSpc>
                <a:spcPct val="150000"/>
              </a:lnSpc>
            </a:pPr>
            <a:r>
              <a:rPr lang="en-GB" sz="2400" b="1" dirty="0">
                <a:solidFill>
                  <a:schemeClr val="accent6"/>
                </a:solidFill>
                <a:latin typeface="Calibri"/>
                <a:cs typeface="Arial" panose="020B0604020202020204" pitchFamily="34" charset="0"/>
              </a:rPr>
              <a:t>Cross GP effort that catalyses Digital Skills for Development across the World Bank</a:t>
            </a:r>
          </a:p>
          <a:p>
            <a:pPr lvl="3" algn="just">
              <a:lnSpc>
                <a:spcPct val="150000"/>
              </a:lnSpc>
            </a:pPr>
            <a:r>
              <a:rPr lang="en-GB" sz="2400" b="1" dirty="0">
                <a:solidFill>
                  <a:schemeClr val="accent6"/>
                </a:solidFill>
                <a:latin typeface="Calibri"/>
                <a:cs typeface="Arial" panose="020B0604020202020204" pitchFamily="34" charset="0"/>
              </a:rPr>
              <a:t>Generating a demand for digital skills teaching and training among civil service employees and adults (life long learning)</a:t>
            </a:r>
          </a:p>
          <a:p>
            <a:pPr lvl="3" algn="just">
              <a:lnSpc>
                <a:spcPct val="150000"/>
              </a:lnSpc>
            </a:pPr>
            <a:r>
              <a:rPr lang="en-GB" sz="2400" b="1" dirty="0">
                <a:solidFill>
                  <a:schemeClr val="accent6"/>
                </a:solidFill>
                <a:latin typeface="Calibri"/>
                <a:cs typeface="Arial" panose="020B0604020202020204" pitchFamily="34" charset="0"/>
              </a:rPr>
              <a:t>Addressing all categories of beneficiaries – </a:t>
            </a:r>
            <a:r>
              <a:rPr lang="en-GB" sz="2400" b="1" dirty="0" err="1">
                <a:solidFill>
                  <a:schemeClr val="accent6"/>
                </a:solidFill>
                <a:latin typeface="Calibri"/>
                <a:cs typeface="Arial" panose="020B0604020202020204" pitchFamily="34" charset="0"/>
              </a:rPr>
              <a:t>eSociety</a:t>
            </a:r>
            <a:r>
              <a:rPr lang="en-GB" sz="2400" b="1" dirty="0">
                <a:solidFill>
                  <a:schemeClr val="accent6"/>
                </a:solidFill>
                <a:latin typeface="Calibri"/>
                <a:cs typeface="Arial" panose="020B0604020202020204" pitchFamily="34" charset="0"/>
              </a:rPr>
              <a:t> with a focus on youth</a:t>
            </a:r>
          </a:p>
          <a:p>
            <a:pPr lvl="3" algn="just">
              <a:lnSpc>
                <a:spcPct val="150000"/>
              </a:lnSpc>
            </a:pPr>
            <a:endParaRPr lang="en-GB" sz="2400" b="1" dirty="0">
              <a:solidFill>
                <a:schemeClr val="accent6"/>
              </a:solidFill>
              <a:latin typeface="Calibri"/>
              <a:cs typeface="Arial" panose="020B0604020202020204" pitchFamily="34" charset="0"/>
            </a:endParaRPr>
          </a:p>
        </p:txBody>
      </p:sp>
    </p:spTree>
    <p:extLst>
      <p:ext uri="{BB962C8B-B14F-4D97-AF65-F5344CB8AC3E}">
        <p14:creationId xmlns:p14="http://schemas.microsoft.com/office/powerpoint/2010/main" val="2588517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0A72-68A9-C54F-9CE2-75CDA0196771}"/>
              </a:ext>
            </a:extLst>
          </p:cNvPr>
          <p:cNvSpPr>
            <a:spLocks noGrp="1"/>
          </p:cNvSpPr>
          <p:nvPr>
            <p:ph type="title"/>
          </p:nvPr>
        </p:nvSpPr>
        <p:spPr>
          <a:xfrm>
            <a:off x="2314981" y="159670"/>
            <a:ext cx="7729728" cy="1188720"/>
          </a:xfrm>
        </p:spPr>
        <p:txBody>
          <a:bodyPr/>
          <a:lstStyle/>
          <a:p>
            <a:r>
              <a:rPr lang="en-US" dirty="0"/>
              <a:t>Digital Skills Framework</a:t>
            </a:r>
          </a:p>
        </p:txBody>
      </p:sp>
      <p:sp>
        <p:nvSpPr>
          <p:cNvPr id="3" name="Oval 3">
            <a:extLst>
              <a:ext uri="{FF2B5EF4-FFF2-40B4-BE49-F238E27FC236}">
                <a16:creationId xmlns:a16="http://schemas.microsoft.com/office/drawing/2014/main" id="{4198B575-4CB8-BF4A-A8D2-727581491CFC}"/>
              </a:ext>
            </a:extLst>
          </p:cNvPr>
          <p:cNvSpPr>
            <a:spLocks noChangeArrowheads="1"/>
          </p:cNvSpPr>
          <p:nvPr/>
        </p:nvSpPr>
        <p:spPr bwMode="auto">
          <a:xfrm>
            <a:off x="6548147" y="1434712"/>
            <a:ext cx="4114883" cy="2288915"/>
          </a:xfrm>
          <a:prstGeom prst="ellipse">
            <a:avLst/>
          </a:prstGeom>
          <a:gradFill rotWithShape="1">
            <a:gsLst>
              <a:gs pos="0">
                <a:srgbClr val="315683"/>
              </a:gs>
              <a:gs pos="48000">
                <a:srgbClr val="5485BF"/>
              </a:gs>
              <a:gs pos="100000">
                <a:srgbClr val="95B3D7"/>
              </a:gs>
            </a:gsLst>
            <a:lin ang="16200000" scaled="1"/>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altLang="en-US" sz="1800" b="1" i="0" u="none" strike="noStrike" cap="none" normalizeH="0" baseline="0" dirty="0">
                <a:ln>
                  <a:noFill/>
                </a:ln>
                <a:solidFill>
                  <a:srgbClr val="1F497D"/>
                </a:solidFill>
                <a:effectLst/>
                <a:latin typeface="Times New Roman" panose="02020603050405020304" pitchFamily="18" charset="0"/>
                <a:ea typeface="Arial" panose="020B0604020202020204" pitchFamily="34" charset="0"/>
              </a:rPr>
              <a:t>Education</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GB" altLang="en-US" sz="11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1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rPr>
              <a:t>Education curriculum reform</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1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rPr>
              <a:t>University and postgraduate level programs for digital skills</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1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rPr>
              <a:t>Teacher training and professional development</a:t>
            </a:r>
            <a:endParaRPr kumimoji="0" lang="en-GB" altLang="en-US" sz="1200" b="0" i="0" u="none" strike="noStrike" cap="none" normalizeH="0" baseline="0" dirty="0">
              <a:ln>
                <a:noFill/>
              </a:ln>
              <a:solidFill>
                <a:schemeClr val="tx1"/>
              </a:solidFill>
              <a:effectLst/>
            </a:endParaRPr>
          </a:p>
        </p:txBody>
      </p:sp>
      <p:sp>
        <p:nvSpPr>
          <p:cNvPr id="4" name="Oval 6">
            <a:extLst>
              <a:ext uri="{FF2B5EF4-FFF2-40B4-BE49-F238E27FC236}">
                <a16:creationId xmlns:a16="http://schemas.microsoft.com/office/drawing/2014/main" id="{5A65969D-7C04-4345-8BCF-3F847FEFD46A}"/>
              </a:ext>
            </a:extLst>
          </p:cNvPr>
          <p:cNvSpPr>
            <a:spLocks noChangeArrowheads="1"/>
          </p:cNvSpPr>
          <p:nvPr/>
        </p:nvSpPr>
        <p:spPr bwMode="auto">
          <a:xfrm>
            <a:off x="1343232" y="1456917"/>
            <a:ext cx="4358406" cy="2333030"/>
          </a:xfrm>
          <a:prstGeom prst="ellipse">
            <a:avLst/>
          </a:prstGeom>
          <a:gradFill rotWithShape="1">
            <a:gsLst>
              <a:gs pos="0">
                <a:srgbClr val="315683"/>
              </a:gs>
              <a:gs pos="48000">
                <a:srgbClr val="5485BF"/>
              </a:gs>
              <a:gs pos="100000">
                <a:srgbClr val="95B3D7"/>
              </a:gs>
            </a:gsLst>
            <a:lin ang="16200000" scaled="1"/>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altLang="en-US" sz="1800" b="1" i="0" u="none" strike="noStrike" cap="none" normalizeH="0" baseline="0" dirty="0">
                <a:ln>
                  <a:noFill/>
                </a:ln>
                <a:solidFill>
                  <a:srgbClr val="1F497D"/>
                </a:solidFill>
                <a:effectLst/>
                <a:latin typeface="Times New Roman" panose="02020603050405020304" pitchFamily="18" charset="0"/>
                <a:ea typeface="Arial" panose="020B0604020202020204" pitchFamily="34" charset="0"/>
              </a:rPr>
              <a:t>Work Force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GB" altLang="en-US" sz="11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1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rPr>
              <a:t>Apply digital skills to meet sector demands</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1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rPr>
              <a:t>In-house training for acquiring highly specialised digital skills</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1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rPr>
              <a:t>Multisectoral interventions for incorporating digital skills</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5" name="Oval 7">
            <a:extLst>
              <a:ext uri="{FF2B5EF4-FFF2-40B4-BE49-F238E27FC236}">
                <a16:creationId xmlns:a16="http://schemas.microsoft.com/office/drawing/2014/main" id="{C288549B-269D-C942-AB0D-DFEEC2EE679C}"/>
              </a:ext>
            </a:extLst>
          </p:cNvPr>
          <p:cNvSpPr>
            <a:spLocks noChangeArrowheads="1"/>
          </p:cNvSpPr>
          <p:nvPr/>
        </p:nvSpPr>
        <p:spPr bwMode="auto">
          <a:xfrm>
            <a:off x="4239961" y="3013160"/>
            <a:ext cx="3712076" cy="2288915"/>
          </a:xfrm>
          <a:prstGeom prst="ellipse">
            <a:avLst/>
          </a:prstGeom>
          <a:gradFill rotWithShape="1">
            <a:gsLst>
              <a:gs pos="0">
                <a:srgbClr val="315683"/>
              </a:gs>
              <a:gs pos="48000">
                <a:srgbClr val="5485BF"/>
              </a:gs>
              <a:gs pos="100000">
                <a:srgbClr val="95B3D7"/>
              </a:gs>
            </a:gsLst>
            <a:lin ang="16200000" scaled="1"/>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altLang="en-US" sz="1800" b="1" i="0" u="none" strike="noStrike" cap="none" normalizeH="0" baseline="0" dirty="0">
                <a:ln>
                  <a:noFill/>
                </a:ln>
                <a:solidFill>
                  <a:srgbClr val="1F497D"/>
                </a:solidFill>
                <a:effectLst/>
                <a:latin typeface="Times New Roman" panose="02020603050405020304" pitchFamily="18" charset="0"/>
                <a:ea typeface="Arial" panose="020B0604020202020204" pitchFamily="34" charset="0"/>
              </a:rPr>
              <a:t>Digital Training</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GB" altLang="en-US" sz="11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altLang="en-US" sz="11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rPr>
              <a:t>Targeted programs for:</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1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rPr>
              <a:t>Unskilled workers &amp; professionals</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1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rPr>
              <a:t>Civil service employees </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GB" altLang="en-US" sz="11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altLang="en-US" sz="11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rPr>
              <a:t>University courses, TVET</a:t>
            </a:r>
            <a:endParaRPr kumimoji="0" lang="en-GB" altLang="en-US" sz="1200" b="0" i="0" u="none" strike="noStrike" cap="none" normalizeH="0" baseline="0" dirty="0">
              <a:ln>
                <a:noFill/>
              </a:ln>
              <a:solidFill>
                <a:schemeClr val="tx1"/>
              </a:solidFill>
              <a:effectLst/>
            </a:endParaRPr>
          </a:p>
        </p:txBody>
      </p:sp>
      <p:sp>
        <p:nvSpPr>
          <p:cNvPr id="6" name="Oval 4">
            <a:extLst>
              <a:ext uri="{FF2B5EF4-FFF2-40B4-BE49-F238E27FC236}">
                <a16:creationId xmlns:a16="http://schemas.microsoft.com/office/drawing/2014/main" id="{C1D89C59-4E08-344C-91BD-06B289ED44C6}"/>
              </a:ext>
            </a:extLst>
          </p:cNvPr>
          <p:cNvSpPr>
            <a:spLocks noChangeArrowheads="1"/>
          </p:cNvSpPr>
          <p:nvPr/>
        </p:nvSpPr>
        <p:spPr bwMode="auto">
          <a:xfrm>
            <a:off x="4843588" y="2086790"/>
            <a:ext cx="2346325" cy="1385888"/>
          </a:xfrm>
          <a:prstGeom prst="ellipse">
            <a:avLst/>
          </a:prstGeom>
          <a:gradFill rotWithShape="1">
            <a:gsLst>
              <a:gs pos="0">
                <a:srgbClr val="F6F9FC">
                  <a:alpha val="21999"/>
                </a:srgbClr>
              </a:gs>
              <a:gs pos="74001">
                <a:srgbClr val="B0C6E1">
                  <a:alpha val="79720"/>
                </a:srgbClr>
              </a:gs>
              <a:gs pos="83000">
                <a:srgbClr val="B0C6E1">
                  <a:alpha val="86740"/>
                </a:srgbClr>
              </a:gs>
              <a:gs pos="100000">
                <a:srgbClr val="CAD9EB"/>
              </a:gs>
            </a:gsLst>
            <a:lin ang="5400000" scaled="1"/>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1F497D"/>
                </a:solidFill>
                <a:effectLst/>
                <a:latin typeface="Times New Roman" panose="02020603050405020304" pitchFamily="18" charset="0"/>
                <a:ea typeface="Arial" panose="020B0604020202020204" pitchFamily="34" charset="0"/>
              </a:rPr>
              <a:t>Digital Skills Development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Oval 12">
            <a:extLst>
              <a:ext uri="{FF2B5EF4-FFF2-40B4-BE49-F238E27FC236}">
                <a16:creationId xmlns:a16="http://schemas.microsoft.com/office/drawing/2014/main" id="{D8B8CCD1-F27D-BC44-8018-68044E03B8F7}"/>
              </a:ext>
            </a:extLst>
          </p:cNvPr>
          <p:cNvSpPr>
            <a:spLocks noChangeArrowheads="1"/>
          </p:cNvSpPr>
          <p:nvPr/>
        </p:nvSpPr>
        <p:spPr bwMode="auto">
          <a:xfrm>
            <a:off x="170069" y="3131813"/>
            <a:ext cx="2346325" cy="1533321"/>
          </a:xfrm>
          <a:prstGeom prst="ellipse">
            <a:avLst/>
          </a:prstGeom>
          <a:gradFill rotWithShape="1">
            <a:gsLst>
              <a:gs pos="0">
                <a:srgbClr val="F6F9FC"/>
              </a:gs>
              <a:gs pos="74001">
                <a:srgbClr val="B0C6E1"/>
              </a:gs>
              <a:gs pos="83000">
                <a:srgbClr val="B0C6E1"/>
              </a:gs>
              <a:gs pos="100000">
                <a:srgbClr val="CAD9EB"/>
              </a:gs>
            </a:gsLst>
            <a:lin ang="5400000" scaled="1"/>
          </a:gradFill>
          <a:ln w="9525">
            <a:solidFill>
              <a:srgbClr val="FFFFFF"/>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ea typeface="Times New Roman" panose="02020603050405020304" pitchFamily="18" charset="0"/>
              </a:rPr>
              <a:t>Over </a:t>
            </a:r>
            <a:r>
              <a:rPr kumimoji="0" lang="en-GB" altLang="en-US" sz="10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230 million</a:t>
            </a:r>
            <a:r>
              <a:rPr kumimoji="0" lang="en-GB" altLang="en-US" sz="1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jobs in Sub-Saharan Africa will require digital skills by 2030</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8" name="Oval 14">
            <a:extLst>
              <a:ext uri="{FF2B5EF4-FFF2-40B4-BE49-F238E27FC236}">
                <a16:creationId xmlns:a16="http://schemas.microsoft.com/office/drawing/2014/main" id="{06BF4269-0742-4A44-8FA7-10D6F6E0E3B0}"/>
              </a:ext>
            </a:extLst>
          </p:cNvPr>
          <p:cNvSpPr>
            <a:spLocks noChangeArrowheads="1"/>
          </p:cNvSpPr>
          <p:nvPr/>
        </p:nvSpPr>
        <p:spPr bwMode="auto">
          <a:xfrm>
            <a:off x="9435809" y="2946149"/>
            <a:ext cx="2454442" cy="1554956"/>
          </a:xfrm>
          <a:prstGeom prst="ellipse">
            <a:avLst/>
          </a:prstGeom>
          <a:gradFill rotWithShape="1">
            <a:gsLst>
              <a:gs pos="0">
                <a:srgbClr val="F6F9FC"/>
              </a:gs>
              <a:gs pos="74001">
                <a:srgbClr val="B0C6E1"/>
              </a:gs>
              <a:gs pos="83000">
                <a:srgbClr val="B0C6E1"/>
              </a:gs>
              <a:gs pos="100000">
                <a:srgbClr val="CAD9EB"/>
              </a:gs>
            </a:gsLst>
            <a:lin ang="5400000" scaled="1"/>
          </a:gradFill>
          <a:ln w="9525">
            <a:solidFill>
              <a:srgbClr val="FFFFFF"/>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rPr>
              <a:t>Employment in occupations intensive in ICT use at work in developing countries has increased by </a:t>
            </a:r>
            <a:r>
              <a:rPr kumimoji="0" lang="en-US" altLang="en-US" sz="10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rPr>
              <a:t>10%</a:t>
            </a:r>
            <a:r>
              <a:rPr kumimoji="0" lang="en-US" altLang="en-US" sz="10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rPr>
              <a:t> between 2000 and 2012, almost two times the increase in developed countries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Oval 15">
            <a:extLst>
              <a:ext uri="{FF2B5EF4-FFF2-40B4-BE49-F238E27FC236}">
                <a16:creationId xmlns:a16="http://schemas.microsoft.com/office/drawing/2014/main" id="{4007ED1E-A266-4E44-86AF-F7247E619AA1}"/>
              </a:ext>
            </a:extLst>
          </p:cNvPr>
          <p:cNvSpPr>
            <a:spLocks noChangeArrowheads="1"/>
          </p:cNvSpPr>
          <p:nvPr/>
        </p:nvSpPr>
        <p:spPr bwMode="auto">
          <a:xfrm>
            <a:off x="4648127" y="5085347"/>
            <a:ext cx="2809081" cy="1612983"/>
          </a:xfrm>
          <a:prstGeom prst="ellipse">
            <a:avLst/>
          </a:prstGeom>
          <a:gradFill rotWithShape="1">
            <a:gsLst>
              <a:gs pos="0">
                <a:srgbClr val="F6F9FC"/>
              </a:gs>
              <a:gs pos="74001">
                <a:srgbClr val="B0C6E1"/>
              </a:gs>
              <a:gs pos="83000">
                <a:srgbClr val="B0C6E1"/>
              </a:gs>
              <a:gs pos="100000">
                <a:srgbClr val="CAD9EB"/>
              </a:gs>
            </a:gsLst>
            <a:lin ang="5400000" scaled="1"/>
          </a:gradFill>
          <a:ln w="9525">
            <a:solidFill>
              <a:srgbClr val="FFFFFF"/>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ea typeface="Times New Roman" panose="02020603050405020304" pitchFamily="18" charset="0"/>
              </a:rPr>
              <a:t>A NEPAD study reported that </a:t>
            </a:r>
            <a:r>
              <a:rPr kumimoji="0" lang="en-GB" altLang="en-US" sz="1000" b="1" i="0" u="none" strike="noStrike" cap="none" normalizeH="0" baseline="0">
                <a:ln>
                  <a:noFill/>
                </a:ln>
                <a:solidFill>
                  <a:srgbClr val="000000"/>
                </a:solidFill>
                <a:effectLst/>
                <a:latin typeface="Arial" panose="020B0604020202020204" pitchFamily="34" charset="0"/>
                <a:ea typeface="Times New Roman" panose="02020603050405020304" pitchFamily="18" charset="0"/>
              </a:rPr>
              <a:t>55%</a:t>
            </a:r>
            <a:r>
              <a:rPr kumimoji="0" lang="en-GB" altLang="en-U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of secondary students participating their e-schools initiative reported no experience with computers and most schools did not provide opportunities or teacher training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75947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6E07-C491-6348-AF3A-15F1EDA585C1}"/>
              </a:ext>
            </a:extLst>
          </p:cNvPr>
          <p:cNvSpPr>
            <a:spLocks noGrp="1"/>
          </p:cNvSpPr>
          <p:nvPr>
            <p:ph type="title"/>
          </p:nvPr>
        </p:nvSpPr>
        <p:spPr>
          <a:xfrm>
            <a:off x="565150" y="215392"/>
            <a:ext cx="11061700" cy="1188720"/>
          </a:xfrm>
        </p:spPr>
        <p:txBody>
          <a:bodyPr/>
          <a:lstStyle/>
          <a:p>
            <a:r>
              <a:rPr lang="en-GB" dirty="0"/>
              <a:t>Digital Skills Capacity building Project</a:t>
            </a:r>
          </a:p>
        </p:txBody>
      </p:sp>
      <p:sp>
        <p:nvSpPr>
          <p:cNvPr id="3" name="Content Placeholder 2">
            <a:extLst>
              <a:ext uri="{FF2B5EF4-FFF2-40B4-BE49-F238E27FC236}">
                <a16:creationId xmlns:a16="http://schemas.microsoft.com/office/drawing/2014/main" id="{B5871A2D-D903-3042-9DCF-77E948652E3C}"/>
              </a:ext>
            </a:extLst>
          </p:cNvPr>
          <p:cNvSpPr>
            <a:spLocks noGrp="1"/>
          </p:cNvSpPr>
          <p:nvPr>
            <p:ph idx="1"/>
          </p:nvPr>
        </p:nvSpPr>
        <p:spPr>
          <a:xfrm>
            <a:off x="565150" y="1854200"/>
            <a:ext cx="11061700" cy="4788408"/>
          </a:xfrm>
        </p:spPr>
        <p:txBody>
          <a:bodyPr>
            <a:normAutofit fontScale="77500" lnSpcReduction="20000"/>
          </a:bodyPr>
          <a:lstStyle/>
          <a:p>
            <a:pPr marL="0" indent="0" algn="just">
              <a:lnSpc>
                <a:spcPct val="150000"/>
              </a:lnSpc>
              <a:buNone/>
            </a:pPr>
            <a:r>
              <a:rPr lang="en-GB" sz="2800" b="1" dirty="0">
                <a:solidFill>
                  <a:schemeClr val="accent6"/>
                </a:solidFill>
                <a:latin typeface="Calibri"/>
                <a:cs typeface="Arial" panose="020B0604020202020204" pitchFamily="34" charset="0"/>
              </a:rPr>
              <a:t>A radical and systematic approach to accelerating digital skills in Africa using these principles:</a:t>
            </a:r>
          </a:p>
          <a:p>
            <a:pPr marL="0" indent="0">
              <a:lnSpc>
                <a:spcPct val="150000"/>
              </a:lnSpc>
              <a:buNone/>
            </a:pPr>
            <a:r>
              <a:rPr lang="en-US" sz="2800" b="1" dirty="0">
                <a:solidFill>
                  <a:schemeClr val="accent6"/>
                </a:solidFill>
                <a:latin typeface="Calibri"/>
                <a:cs typeface="Arial" panose="020B0604020202020204" pitchFamily="34" charset="0"/>
              </a:rPr>
              <a:t>Let’s not reinvent the wheel</a:t>
            </a:r>
            <a:br>
              <a:rPr lang="en-US" sz="2800" b="1" dirty="0">
                <a:solidFill>
                  <a:schemeClr val="accent6"/>
                </a:solidFill>
                <a:latin typeface="Calibri"/>
                <a:cs typeface="Arial" panose="020B0604020202020204" pitchFamily="34" charset="0"/>
              </a:rPr>
            </a:br>
            <a:r>
              <a:rPr lang="en-US" sz="2800" b="1" dirty="0">
                <a:solidFill>
                  <a:schemeClr val="accent6"/>
                </a:solidFill>
                <a:latin typeface="Calibri"/>
                <a:cs typeface="Arial" panose="020B0604020202020204" pitchFamily="34" charset="0"/>
              </a:rPr>
              <a:t>Leverage private sector know how and existing curriculum</a:t>
            </a:r>
            <a:br>
              <a:rPr lang="en-US" sz="2800" b="1" dirty="0">
                <a:solidFill>
                  <a:schemeClr val="accent6"/>
                </a:solidFill>
                <a:latin typeface="Calibri"/>
                <a:cs typeface="Arial" panose="020B0604020202020204" pitchFamily="34" charset="0"/>
              </a:rPr>
            </a:br>
            <a:r>
              <a:rPr lang="en-US" sz="2800" b="1" dirty="0">
                <a:solidFill>
                  <a:schemeClr val="accent6"/>
                </a:solidFill>
                <a:latin typeface="Calibri"/>
                <a:cs typeface="Arial" panose="020B0604020202020204" pitchFamily="34" charset="0"/>
              </a:rPr>
              <a:t>Link with jobs, present and future, Link with private sector demand </a:t>
            </a:r>
            <a:br>
              <a:rPr lang="en-US" sz="2800" b="1" dirty="0">
                <a:solidFill>
                  <a:schemeClr val="accent6"/>
                </a:solidFill>
                <a:latin typeface="Calibri"/>
                <a:cs typeface="Arial" panose="020B0604020202020204" pitchFamily="34" charset="0"/>
              </a:rPr>
            </a:br>
            <a:r>
              <a:rPr lang="en-US" sz="2800" b="1" dirty="0">
                <a:solidFill>
                  <a:schemeClr val="accent6"/>
                </a:solidFill>
                <a:latin typeface="Calibri"/>
                <a:cs typeface="Arial" panose="020B0604020202020204" pitchFamily="34" charset="0"/>
              </a:rPr>
              <a:t>Monitor and iterate with private sector and universities</a:t>
            </a:r>
            <a:br>
              <a:rPr lang="en-US" sz="2800" b="1" dirty="0">
                <a:solidFill>
                  <a:schemeClr val="accent6"/>
                </a:solidFill>
                <a:latin typeface="Calibri"/>
                <a:cs typeface="Arial" panose="020B0604020202020204" pitchFamily="34" charset="0"/>
              </a:rPr>
            </a:br>
            <a:r>
              <a:rPr lang="en-US" sz="2800" b="1" dirty="0">
                <a:solidFill>
                  <a:schemeClr val="accent6"/>
                </a:solidFill>
                <a:latin typeface="Calibri"/>
                <a:cs typeface="Arial" panose="020B0604020202020204" pitchFamily="34" charset="0"/>
              </a:rPr>
              <a:t>Focus on STEM / STEAM / STI for creation of local talent independent from global talent pool</a:t>
            </a:r>
            <a:br>
              <a:rPr lang="en-US" sz="2800" b="1" dirty="0">
                <a:solidFill>
                  <a:schemeClr val="accent6"/>
                </a:solidFill>
                <a:latin typeface="Calibri"/>
                <a:cs typeface="Arial" panose="020B0604020202020204" pitchFamily="34" charset="0"/>
              </a:rPr>
            </a:br>
            <a:r>
              <a:rPr lang="en-US" sz="2800" b="1" dirty="0">
                <a:solidFill>
                  <a:schemeClr val="accent6"/>
                </a:solidFill>
                <a:latin typeface="Calibri"/>
                <a:cs typeface="Arial" panose="020B0604020202020204" pitchFamily="34" charset="0"/>
              </a:rPr>
              <a:t>ACE project critical for DS acquisition &amp; scale up </a:t>
            </a:r>
          </a:p>
          <a:p>
            <a:pPr marL="0" indent="0">
              <a:lnSpc>
                <a:spcPct val="150000"/>
              </a:lnSpc>
              <a:buNone/>
            </a:pPr>
            <a:r>
              <a:rPr lang="en-US" sz="2800" b="1" dirty="0">
                <a:solidFill>
                  <a:schemeClr val="accent6"/>
                </a:solidFill>
                <a:latin typeface="Calibri"/>
                <a:cs typeface="Arial" panose="020B0604020202020204" pitchFamily="34" charset="0"/>
              </a:rPr>
              <a:t>Sustainability of ongoing investment</a:t>
            </a:r>
            <a:br>
              <a:rPr lang="en-US" sz="2800" b="1" dirty="0">
                <a:solidFill>
                  <a:schemeClr val="accent6"/>
                </a:solidFill>
                <a:latin typeface="Calibri"/>
                <a:cs typeface="Arial" panose="020B0604020202020204" pitchFamily="34" charset="0"/>
              </a:rPr>
            </a:br>
            <a:endParaRPr lang="en-GB" sz="2800" b="1" dirty="0">
              <a:solidFill>
                <a:schemeClr val="accent6"/>
              </a:solidFill>
              <a:latin typeface="Calibri"/>
              <a:cs typeface="Arial" panose="020B0604020202020204" pitchFamily="34" charset="0"/>
            </a:endParaRPr>
          </a:p>
          <a:p>
            <a:pPr lvl="3" algn="just">
              <a:lnSpc>
                <a:spcPct val="150000"/>
              </a:lnSpc>
            </a:pPr>
            <a:endParaRPr lang="en-GB" sz="2400" b="1" dirty="0">
              <a:solidFill>
                <a:schemeClr val="accent6"/>
              </a:solidFill>
              <a:latin typeface="Calibri"/>
              <a:cs typeface="Arial" panose="020B0604020202020204" pitchFamily="34" charset="0"/>
            </a:endParaRPr>
          </a:p>
        </p:txBody>
      </p:sp>
    </p:spTree>
    <p:extLst>
      <p:ext uri="{BB962C8B-B14F-4D97-AF65-F5344CB8AC3E}">
        <p14:creationId xmlns:p14="http://schemas.microsoft.com/office/powerpoint/2010/main" val="1245758605"/>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604C3B73AE9943B737720A48E3AF7C" ma:contentTypeVersion="12" ma:contentTypeDescription="Create a new document." ma:contentTypeScope="" ma:versionID="96d1be9cd001f13f0c867fb1a9f9843b">
  <xsd:schema xmlns:xsd="http://www.w3.org/2001/XMLSchema" xmlns:xs="http://www.w3.org/2001/XMLSchema" xmlns:p="http://schemas.microsoft.com/office/2006/metadata/properties" xmlns:ns3="60c75bb3-2e3f-4394-b4f4-3e2677e21dfa" xmlns:ns4="9c83b91e-5ffe-420f-9ed1-9dac5903eaec" targetNamespace="http://schemas.microsoft.com/office/2006/metadata/properties" ma:root="true" ma:fieldsID="b247fd73bab1a88a9a543111dec44d9f" ns3:_="" ns4:_="">
    <xsd:import namespace="60c75bb3-2e3f-4394-b4f4-3e2677e21dfa"/>
    <xsd:import namespace="9c83b91e-5ffe-420f-9ed1-9dac5903eae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75bb3-2e3f-4394-b4f4-3e2677e21df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83b91e-5ffe-420f-9ed1-9dac5903eae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918B56-FA90-4A64-83B9-CF46EFBFCDE8}">
  <ds:schemaRefs>
    <ds:schemaRef ds:uri="http://schemas.microsoft.com/sharepoint/v3/contenttype/forms"/>
  </ds:schemaRefs>
</ds:datastoreItem>
</file>

<file path=customXml/itemProps2.xml><?xml version="1.0" encoding="utf-8"?>
<ds:datastoreItem xmlns:ds="http://schemas.openxmlformats.org/officeDocument/2006/customXml" ds:itemID="{6B36E8E9-E067-4059-B5AF-A57B625666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c75bb3-2e3f-4394-b4f4-3e2677e21dfa"/>
    <ds:schemaRef ds:uri="9c83b91e-5ffe-420f-9ed1-9dac5903ea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D112F9-1BCF-4E98-A95C-75CF3DA60650}">
  <ds:schemaRefs>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60c75bb3-2e3f-4394-b4f4-3e2677e21dfa"/>
    <ds:schemaRef ds:uri="http://purl.org/dc/dcmitype/"/>
    <ds:schemaRef ds:uri="http://purl.org/dc/terms/"/>
    <ds:schemaRef ds:uri="http://purl.org/dc/elements/1.1/"/>
    <ds:schemaRef ds:uri="9c83b91e-5ffe-420f-9ed1-9dac5903eae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1680</TotalTime>
  <Words>450</Words>
  <Application>Microsoft Office PowerPoint</Application>
  <PresentationFormat>Widescreen</PresentationFormat>
  <Paragraphs>63</Paragraphs>
  <Slides>8</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Andes</vt:lpstr>
      <vt:lpstr>Arial</vt:lpstr>
      <vt:lpstr>Calibri</vt:lpstr>
      <vt:lpstr>Gill Sans MT</vt:lpstr>
      <vt:lpstr>Segoe UI Semibold</vt:lpstr>
      <vt:lpstr>Symbol</vt:lpstr>
      <vt:lpstr>Times New Roman</vt:lpstr>
      <vt:lpstr>Parcel</vt:lpstr>
      <vt:lpstr>PowerPoint Presentation</vt:lpstr>
      <vt:lpstr>PowerPoint Presentation</vt:lpstr>
      <vt:lpstr>DE4A Pillar Foundational Elements and OBJECTIVES</vt:lpstr>
      <vt:lpstr>Digital Skills Capacity building Project</vt:lpstr>
      <vt:lpstr>Digital Skills Challenges for Africa</vt:lpstr>
      <vt:lpstr>Digital Skills Capacity building Project</vt:lpstr>
      <vt:lpstr>Digital Skills Framework</vt:lpstr>
      <vt:lpstr>Digital Skills Capacity building Project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Lawal, Maryam</dc:creator>
  <cp:lastModifiedBy>Samia Melhem</cp:lastModifiedBy>
  <cp:revision>18</cp:revision>
  <dcterms:created xsi:type="dcterms:W3CDTF">2019-09-20T12:38:20Z</dcterms:created>
  <dcterms:modified xsi:type="dcterms:W3CDTF">2019-09-24T08:21:13Z</dcterms:modified>
</cp:coreProperties>
</file>