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2" r:id="rId5"/>
  </p:sldIdLst>
  <p:sldSz cx="12192000" cy="6858000"/>
  <p:notesSz cx="6858000" cy="9144000"/>
  <p:defaultTextStyle>
    <a:defPPr>
      <a:defRPr lang="en-G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'Bahly Maud-Andree Kouadio IV" initials="MMKI" lastIdx="3" clrIdx="0">
    <p:extLst>
      <p:ext uri="{19B8F6BF-5375-455C-9EA6-DF929625EA0E}">
        <p15:presenceInfo xmlns:p15="http://schemas.microsoft.com/office/powerpoint/2012/main" userId="S::mkouadio@worldbank.org::4a944047-a79d-4dba-a8c9-0ced44152f0c" providerId="AD"/>
      </p:ext>
    </p:extLst>
  </p:cmAuthor>
  <p:cmAuthor id="2" name="Ekua Nuama Bentil" initials="ENB" lastIdx="5" clrIdx="1">
    <p:extLst>
      <p:ext uri="{19B8F6BF-5375-455C-9EA6-DF929625EA0E}">
        <p15:presenceInfo xmlns:p15="http://schemas.microsoft.com/office/powerpoint/2012/main" userId="S::ebentil@worldbank.org::c3fea657-b4ea-42c3-b7b2-031ccb25b63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155C8C-8D5D-4B05-9B72-6B54B0966F72}" v="1" dt="2019-09-27T06:48:56.118"/>
  </p1510:revLst>
</p1510:revInfo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49620-7971-4A8D-B32B-BA8938780E44}" type="datetimeFigureOut">
              <a:rPr lang="en-GH" smtClean="0"/>
              <a:t>09/27/2019</a:t>
            </a:fld>
            <a:endParaRPr lang="en-G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E585A-320E-41CB-A3AD-1F581C9988D3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360600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B4EA7-2414-4581-B808-B78C95B8F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999616-6BCD-40CB-81B6-C40E3A8518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C67B5-C708-40A9-ACC1-11A170AF5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9097-A0B0-4497-AAB8-A4ECE52BFCF6}" type="datetimeFigureOut">
              <a:rPr lang="en-GH" smtClean="0"/>
              <a:t>09/27/2019</a:t>
            </a:fld>
            <a:endParaRPr lang="en-G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E1936-BC5D-4FE0-A0BA-14CE52660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B603F-9096-4691-82B2-A1A083227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C341-58FD-4AC3-95D4-B3489FF670C5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37896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6AF12-56AD-49E0-AC84-2C5F33942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A76EC2-7996-48FF-BAAA-55235799DF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5A250-85F7-4B6E-9898-4487CA15C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9097-A0B0-4497-AAB8-A4ECE52BFCF6}" type="datetimeFigureOut">
              <a:rPr lang="en-GH" smtClean="0"/>
              <a:t>09/27/2019</a:t>
            </a:fld>
            <a:endParaRPr lang="en-G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57877-65B7-43F6-8DFC-4E0F9B94A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E2401-B0F0-4F73-9640-1C1638306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C341-58FD-4AC3-95D4-B3489FF670C5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223068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BC70D0-12E2-4BDE-85F7-BB26E81BFB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683036-79CB-4377-B37D-0AE8D309E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15962-30F1-48EF-9AA6-E55F59BD7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9097-A0B0-4497-AAB8-A4ECE52BFCF6}" type="datetimeFigureOut">
              <a:rPr lang="en-GH" smtClean="0"/>
              <a:t>09/27/2019</a:t>
            </a:fld>
            <a:endParaRPr lang="en-G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A212A-46F7-4799-A4FE-788B9AEBE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7F584-D0B5-47F6-BAA5-0DB088586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C341-58FD-4AC3-95D4-B3489FF670C5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29251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B0EA1-AD6B-4EFE-AB19-FBF1CE026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D5034-01CF-4AD2-AD54-8667FD46D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9FE2B-7239-4C4B-8213-E98E0AC9C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9097-A0B0-4497-AAB8-A4ECE52BFCF6}" type="datetimeFigureOut">
              <a:rPr lang="en-GH" smtClean="0"/>
              <a:t>09/27/2019</a:t>
            </a:fld>
            <a:endParaRPr lang="en-G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FC32E-F71D-42B1-A92A-672A0E36F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910C7-E42B-4771-850E-0C636C4C0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C341-58FD-4AC3-95D4-B3489FF670C5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3356357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A2779-4CFE-4EEA-8E2A-164EF5586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4D6172-D25F-42B5-811A-95752A43C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C7441-E6DE-426A-8A10-F74F715EA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9097-A0B0-4497-AAB8-A4ECE52BFCF6}" type="datetimeFigureOut">
              <a:rPr lang="en-GH" smtClean="0"/>
              <a:t>09/27/2019</a:t>
            </a:fld>
            <a:endParaRPr lang="en-G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4C7BE-0486-4B70-B552-3C3B31AF0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2F6D9-9737-4FE6-A3A2-36933C076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C341-58FD-4AC3-95D4-B3489FF670C5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2658894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A580-C3E6-43B9-B912-F356AA29E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85F84-B2A1-4AA1-82A9-538D1E7275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637FDB-DA67-4A16-8E1A-B386716DB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810487-1D43-44B9-A669-C79796C12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9097-A0B0-4497-AAB8-A4ECE52BFCF6}" type="datetimeFigureOut">
              <a:rPr lang="en-GH" smtClean="0"/>
              <a:t>09/27/2019</a:t>
            </a:fld>
            <a:endParaRPr lang="en-G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D092CA-2052-48B5-B16F-59A7BC980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E2B503-13B9-47E7-A604-CF28540AB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C341-58FD-4AC3-95D4-B3489FF670C5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414073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4DD78-FAB4-45F2-BF51-9B7F0E31A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38AE51-FAE6-4451-B210-48732378E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4DFEB7-5A50-4B71-A616-2C04F40358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3D5B0-876D-44E9-8EF7-00AE9825A1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354CDC-FFED-46E3-A812-E839B028EF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748F28-A9B8-4B37-8B53-793DF6F24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9097-A0B0-4497-AAB8-A4ECE52BFCF6}" type="datetimeFigureOut">
              <a:rPr lang="en-GH" smtClean="0"/>
              <a:t>09/27/2019</a:t>
            </a:fld>
            <a:endParaRPr lang="en-G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6D3D21-7792-4629-B1F5-84FF86C24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6FCE57-72F0-4C5B-AB0A-67A9D4468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C341-58FD-4AC3-95D4-B3489FF670C5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27322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5F8BE-CBA8-448C-9261-CC05E527E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D0512-325B-4605-A535-9DB673BAE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9097-A0B0-4497-AAB8-A4ECE52BFCF6}" type="datetimeFigureOut">
              <a:rPr lang="en-GH" smtClean="0"/>
              <a:t>09/27/2019</a:t>
            </a:fld>
            <a:endParaRPr lang="en-G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74D759-5A02-4E0A-A030-F74C41389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063698-84CB-4C65-AAD9-514653AA1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C341-58FD-4AC3-95D4-B3489FF670C5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145630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EBB5D9-FCCD-40A2-8DDF-DD22DAC14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9097-A0B0-4497-AAB8-A4ECE52BFCF6}" type="datetimeFigureOut">
              <a:rPr lang="en-GH" smtClean="0"/>
              <a:t>09/27/2019</a:t>
            </a:fld>
            <a:endParaRPr lang="en-G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C18375-0E61-47BF-9B9C-83059A021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6A7A2F-C2D2-4401-A331-DED6A5333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C341-58FD-4AC3-95D4-B3489FF670C5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158799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F2DE8-B025-457D-B471-D9A077F3F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BF70A-50AF-4503-B01C-51A9B992C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B4906E-C7DB-45D7-A956-121C0D23F7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FD211A-FD3E-4AB6-AFBA-1B31D3A0C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9097-A0B0-4497-AAB8-A4ECE52BFCF6}" type="datetimeFigureOut">
              <a:rPr lang="en-GH" smtClean="0"/>
              <a:t>09/27/2019</a:t>
            </a:fld>
            <a:endParaRPr lang="en-G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3E94CF-5498-41D1-9B3A-6E5B12F0B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D84513-6A61-4D5A-8398-59C8EAC55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C341-58FD-4AC3-95D4-B3489FF670C5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358035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77873-F649-4EC4-96EB-2C32DE083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7443E3-80E7-442A-9868-0410FE7AC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CB2327-4940-44F3-A58B-EEB3605B7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97C96-AC4B-4EA2-A470-62AA73B4E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9097-A0B0-4497-AAB8-A4ECE52BFCF6}" type="datetimeFigureOut">
              <a:rPr lang="en-GH" smtClean="0"/>
              <a:t>09/27/2019</a:t>
            </a:fld>
            <a:endParaRPr lang="en-G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67FBE5-CAA5-4D73-A831-4B6391730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9F1E0-FB8D-41FB-8661-5C6FBBEE8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C341-58FD-4AC3-95D4-B3489FF670C5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246617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37A4F0-9AFF-4CFC-85EE-3360FE625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F27D6-61A1-48CE-83DC-2C751B406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7E225-4B52-4345-A6BD-A60731C49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9097-A0B0-4497-AAB8-A4ECE52BFCF6}" type="datetimeFigureOut">
              <a:rPr lang="en-GH" smtClean="0"/>
              <a:t>09/27/2019</a:t>
            </a:fld>
            <a:endParaRPr lang="en-G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AB4A8-D800-448C-BEB6-502C0A1DAB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B36D8-A435-4008-B501-B02B164408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BC341-58FD-4AC3-95D4-B3489FF670C5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379988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833" y="384315"/>
            <a:ext cx="10515600" cy="67084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2nd ACE Impact Priority Next Steps</a:t>
            </a:r>
            <a:br>
              <a:rPr lang="en-US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39434" y="1271316"/>
            <a:ext cx="9336721" cy="45890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D6C53DD-9E13-46D9-92C4-2E3A71D4CA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772923"/>
              </p:ext>
            </p:extLst>
          </p:nvPr>
        </p:nvGraphicFramePr>
        <p:xfrm>
          <a:off x="426718" y="709318"/>
          <a:ext cx="11025848" cy="6109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994">
                  <a:extLst>
                    <a:ext uri="{9D8B030D-6E8A-4147-A177-3AD203B41FA5}">
                      <a16:colId xmlns:a16="http://schemas.microsoft.com/office/drawing/2014/main" val="3525039989"/>
                    </a:ext>
                  </a:extLst>
                </a:gridCol>
                <a:gridCol w="7420976">
                  <a:extLst>
                    <a:ext uri="{9D8B030D-6E8A-4147-A177-3AD203B41FA5}">
                      <a16:colId xmlns:a16="http://schemas.microsoft.com/office/drawing/2014/main" val="3605688154"/>
                    </a:ext>
                  </a:extLst>
                </a:gridCol>
                <a:gridCol w="2897878">
                  <a:extLst>
                    <a:ext uri="{9D8B030D-6E8A-4147-A177-3AD203B41FA5}">
                      <a16:colId xmlns:a16="http://schemas.microsoft.com/office/drawing/2014/main" val="2028463491"/>
                    </a:ext>
                  </a:extLst>
                </a:gridCol>
              </a:tblGrid>
              <a:tr h="4662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DUE 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423557"/>
                  </a:ext>
                </a:extLst>
              </a:tr>
              <a:tr h="1839295">
                <a:tc>
                  <a:txBody>
                    <a:bodyPr/>
                    <a:lstStyle/>
                    <a:p>
                      <a:r>
                        <a:rPr lang="en-US" sz="175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Negotiations between WB and 2</a:t>
                      </a:r>
                      <a:r>
                        <a:rPr lang="en-US" sz="1700" baseline="30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nd</a:t>
                      </a:r>
                      <a:r>
                        <a:rPr lang="en-US" sz="17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ACE Impact countries completed</a:t>
                      </a:r>
                    </a:p>
                    <a:p>
                      <a:r>
                        <a:rPr lang="en-US" sz="17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Togo:</a:t>
                      </a:r>
                      <a:r>
                        <a:rPr lang="en-US" sz="2000" dirty="0"/>
                        <a:t>      Oct 1-2, 2019</a:t>
                      </a:r>
                    </a:p>
                    <a:p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Gambia</a:t>
                      </a:r>
                      <a:r>
                        <a:rPr lang="en-US" sz="2000" dirty="0"/>
                        <a:t>: Oct 2-3, 2019</a:t>
                      </a:r>
                    </a:p>
                    <a:p>
                      <a:r>
                        <a:rPr lang="en-US" sz="20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Niger:     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Oct 3-4, 2019</a:t>
                      </a:r>
                    </a:p>
                    <a:p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AAU</a:t>
                      </a:r>
                      <a:r>
                        <a:rPr lang="en-US" sz="2000" dirty="0"/>
                        <a:t>:       Oct 4, 2019</a:t>
                      </a:r>
                    </a:p>
                    <a:p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Nigeria</a:t>
                      </a:r>
                      <a:r>
                        <a:rPr lang="en-US" sz="2000" dirty="0"/>
                        <a:t>:  Oct 7-8, 2019</a:t>
                      </a:r>
                    </a:p>
                    <a:p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Benin</a:t>
                      </a:r>
                      <a:r>
                        <a:rPr lang="en-US" sz="2000" dirty="0"/>
                        <a:t>:     Oct 9-10, 2019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35776"/>
                  </a:ext>
                </a:extLst>
              </a:tr>
              <a:tr h="379537">
                <a:tc>
                  <a:txBody>
                    <a:bodyPr/>
                    <a:lstStyle/>
                    <a:p>
                      <a:r>
                        <a:rPr lang="en-US" sz="175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Expected project approval date by WB Board of Directors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Nov 26,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979251"/>
                  </a:ext>
                </a:extLst>
              </a:tr>
              <a:tr h="1364873">
                <a:tc>
                  <a:txBody>
                    <a:bodyPr/>
                    <a:lstStyle/>
                    <a:p>
                      <a:r>
                        <a:rPr lang="en-US" sz="1750" dirty="0"/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Countries work towards meeting effectiveness conditions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Sign financing agreement &amp; Performance contracts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7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Submit legal opinion signed by the attorney general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7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Niger: Meet FM effectiveness conditions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7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Oct 2019 – Mar,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144685"/>
                  </a:ext>
                </a:extLst>
              </a:tr>
              <a:tr h="454601">
                <a:tc>
                  <a:txBody>
                    <a:bodyPr/>
                    <a:lstStyle/>
                    <a:p>
                      <a:r>
                        <a:rPr lang="en-US" sz="1750" dirty="0"/>
                        <a:t>4.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parallel, DLI#1 is finalized for submission and verification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Nov 30,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742292"/>
                  </a:ext>
                </a:extLst>
              </a:tr>
              <a:tr h="625375">
                <a:tc>
                  <a:txBody>
                    <a:bodyPr/>
                    <a:lstStyle/>
                    <a:p>
                      <a:r>
                        <a:rPr lang="en-US" sz="175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PASET-RSIF: Subsidiary agreement between Govt. (Benin &amp; Nigeria) and </a:t>
                      </a:r>
                      <a:r>
                        <a:rPr lang="en-US" sz="17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icipe</a:t>
                      </a:r>
                      <a:r>
                        <a:rPr lang="en-US" sz="17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signed and related legal opinion submitted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Dec 31,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788725"/>
                  </a:ext>
                </a:extLst>
              </a:tr>
              <a:tr h="379537">
                <a:tc>
                  <a:txBody>
                    <a:bodyPr/>
                    <a:lstStyle/>
                    <a:p>
                      <a:r>
                        <a:rPr lang="en-US" sz="1750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Country specific Financial Management actions completed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Jun 30,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879866"/>
                  </a:ext>
                </a:extLst>
              </a:tr>
              <a:tr h="463415">
                <a:tc>
                  <a:txBody>
                    <a:bodyPr/>
                    <a:lstStyle/>
                    <a:p>
                      <a:r>
                        <a:rPr lang="en-US" sz="1700" dirty="0"/>
                        <a:t>7.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Next ACE I &amp; ACE Impact Regional Workshop in Abuja, Nigeria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Feb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82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2857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F2126381553441AAB919CB53585984" ma:contentTypeVersion="13" ma:contentTypeDescription="Create a new document." ma:contentTypeScope="" ma:versionID="3f605945006dcbdcd0c0529b7cd26edb">
  <xsd:schema xmlns:xsd="http://www.w3.org/2001/XMLSchema" xmlns:xs="http://www.w3.org/2001/XMLSchema" xmlns:p="http://schemas.microsoft.com/office/2006/metadata/properties" xmlns:ns3="ac8e30ca-65e9-4041-b86a-4d1b6d416c33" xmlns:ns4="fb6f0dd5-0349-47c8-82f6-4423e71a7ac1" targetNamespace="http://schemas.microsoft.com/office/2006/metadata/properties" ma:root="true" ma:fieldsID="5debc5fe9ff2bdb4859927bcafc4dd4f" ns3:_="" ns4:_="">
    <xsd:import namespace="ac8e30ca-65e9-4041-b86a-4d1b6d416c33"/>
    <xsd:import namespace="fb6f0dd5-0349-47c8-82f6-4423e71a7ac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8e30ca-65e9-4041-b86a-4d1b6d416c3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6f0dd5-0349-47c8-82f6-4423e71a7a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9D9D2B-42FD-4CC5-B7AF-AB42A3DA73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8e30ca-65e9-4041-b86a-4d1b6d416c33"/>
    <ds:schemaRef ds:uri="fb6f0dd5-0349-47c8-82f6-4423e71a7a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7D061CD-917A-451B-84AE-92965077908F}">
  <ds:schemaRefs>
    <ds:schemaRef ds:uri="http://purl.org/dc/dcmitype/"/>
    <ds:schemaRef ds:uri="fb6f0dd5-0349-47c8-82f6-4423e71a7ac1"/>
    <ds:schemaRef ds:uri="ac8e30ca-65e9-4041-b86a-4d1b6d416c33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F3CDF54-2C34-4052-901A-290DEB4D7C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2051</TotalTime>
  <Words>178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Wingdings</vt:lpstr>
      <vt:lpstr>Office Theme</vt:lpstr>
      <vt:lpstr>2nd ACE Impact Priority Next Steps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Sylvia Mkandawire</dc:creator>
  <cp:lastModifiedBy>Georgina Diana Maison</cp:lastModifiedBy>
  <cp:revision>57</cp:revision>
  <dcterms:created xsi:type="dcterms:W3CDTF">2019-09-18T22:35:40Z</dcterms:created>
  <dcterms:modified xsi:type="dcterms:W3CDTF">2019-09-27T09:18:47Z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0x010100D3F2126381553441AAB919CB53585984</vt:lpwstr>
  </property>
</Properties>
</file>