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4" y="1186485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7" y="2075506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8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4" y="0"/>
            <a:ext cx="12584115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5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3" y="2349927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4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5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9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6"/>
            <a:ext cx="6268623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4" y="0"/>
            <a:ext cx="12584115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5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9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6" y="1186485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7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4" y="0"/>
            <a:ext cx="12584115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5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39671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9" y="803189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3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4" y="0"/>
            <a:ext cx="12584115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5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2" y="2363917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6" y="1488987"/>
            <a:ext cx="6264351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2" y="3665887"/>
            <a:ext cx="626441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4" y="0"/>
            <a:ext cx="12584115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5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3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4" y="0"/>
            <a:ext cx="12584115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5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4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2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7" y="1698333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09" y="0"/>
            <a:ext cx="4648491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7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7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3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3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3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B3749-DA48-48F3-8E9B-A24D1C10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8" y="2075505"/>
            <a:ext cx="8679915" cy="567111"/>
          </a:xfrm>
          <a:noFill/>
        </p:spPr>
        <p:txBody>
          <a:bodyPr>
            <a:normAutofit fontScale="90000"/>
          </a:bodyPr>
          <a:lstStyle/>
          <a:p>
            <a:r>
              <a:rPr lang="fr-CA" sz="4000" b="1" dirty="0">
                <a:effectLst>
                  <a:outerShdw blurRad="38100" dist="38100" dir="2700000" algn="tl">
                    <a:srgbClr val="0070C0">
                      <a:alpha val="44000"/>
                    </a:srgbClr>
                  </a:outerShdw>
                </a:effectLst>
              </a:rPr>
              <a:t>Développement </a:t>
            </a:r>
            <a:r>
              <a:rPr lang="fr-CA" sz="4000" b="1" dirty="0" smtClean="0">
                <a:effectLst>
                  <a:outerShdw blurRad="38100" dist="38100" dir="2700000" algn="tl">
                    <a:srgbClr val="0070C0">
                      <a:alpha val="44000"/>
                    </a:srgbClr>
                  </a:outerShdw>
                </a:effectLst>
              </a:rPr>
              <a:t>des Partenariats Sectoriels</a:t>
            </a:r>
            <a:endParaRPr lang="en-US" sz="4000" b="1" dirty="0">
              <a:effectLst>
                <a:outerShdw blurRad="38100" dist="38100" dir="2700000" algn="tl">
                  <a:srgbClr val="0070C0">
                    <a:alpha val="44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75C548-1304-4D05-9731-84BD21E0F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735" y="2642616"/>
            <a:ext cx="1772919" cy="16134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12735" y="4503768"/>
            <a:ext cx="195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Prof. Joël TOSSA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38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CDFD47-A0AD-46BE-8ED4-8C71CA67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64047"/>
            <a:ext cx="3498979" cy="2456442"/>
          </a:xfrm>
        </p:spPr>
        <p:txBody>
          <a:bodyPr>
            <a:noAutofit/>
          </a:bodyPr>
          <a:lstStyle/>
          <a:p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CEA-SMA est fondé sur plusieurs partenariats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38B2DB2-4CB1-4693-9DEA-6671F6B50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085511"/>
            <a:ext cx="6281738" cy="46838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DB7DC-B81C-41D1-8F89-085468CA3024}"/>
              </a:ext>
            </a:extLst>
          </p:cNvPr>
          <p:cNvSpPr txBox="1"/>
          <p:nvPr/>
        </p:nvSpPr>
        <p:spPr>
          <a:xfrm>
            <a:off x="6999129" y="5847021"/>
            <a:ext cx="25196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… et bien d’autres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C54A60-62C8-425D-8017-2D2709BC2A75}"/>
              </a:ext>
            </a:extLst>
          </p:cNvPr>
          <p:cNvSpPr txBox="1"/>
          <p:nvPr/>
        </p:nvSpPr>
        <p:spPr>
          <a:xfrm>
            <a:off x="1239207" y="1666397"/>
            <a:ext cx="2887949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000" b="1" dirty="0">
                <a:solidFill>
                  <a:schemeClr val="bg1"/>
                </a:solidFill>
              </a:rPr>
              <a:t>FONDATION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010F0C-989B-439A-87C6-BB5E047C5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202" y="4680128"/>
            <a:ext cx="645839" cy="645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B64B7F-6B32-4F28-8109-C8409D6E1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391" y="161447"/>
            <a:ext cx="2028825" cy="1504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1522CA-2D0A-4041-ABB7-FD8364E2E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474" y="1149112"/>
            <a:ext cx="1872726" cy="14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7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53348-E60C-44AC-BD85-F8A7DCC4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Partenaires du CEA-SMA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5866A-10E7-49B6-BCEA-CD8DDC521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796" y="414204"/>
            <a:ext cx="6829713" cy="5780494"/>
          </a:xfrm>
        </p:spPr>
        <p:txBody>
          <a:bodyPr>
            <a:normAutofit fontScale="40000" lnSpcReduction="20000"/>
          </a:bodyPr>
          <a:lstStyle/>
          <a:p>
            <a:endParaRPr lang="fr-CA" sz="2000" dirty="0"/>
          </a:p>
          <a:p>
            <a:r>
              <a:rPr lang="fr-CA" sz="4000" b="1" dirty="0"/>
              <a:t>Supports financiers</a:t>
            </a:r>
          </a:p>
          <a:p>
            <a:endParaRPr lang="fr-CA" sz="2000" dirty="0"/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endParaRPr lang="fr-CA" sz="2000" dirty="0"/>
          </a:p>
          <a:p>
            <a:r>
              <a:rPr lang="fr-CA" sz="4000" b="1" dirty="0"/>
              <a:t>Entreprises</a:t>
            </a:r>
          </a:p>
          <a:p>
            <a:endParaRPr lang="fr-CA" sz="2300" b="1" dirty="0"/>
          </a:p>
          <a:p>
            <a:endParaRPr lang="fr-CA" sz="2300" b="1" dirty="0"/>
          </a:p>
          <a:p>
            <a:pPr lvl="1"/>
            <a:r>
              <a:rPr lang="fr-CA" sz="3200" b="1" dirty="0"/>
              <a:t>Et bien d’autres entreprises mises en place par des anciens étudiants</a:t>
            </a:r>
          </a:p>
          <a:p>
            <a:pPr marL="0" indent="0">
              <a:buNone/>
            </a:pPr>
            <a:endParaRPr lang="fr-CA" sz="2000" dirty="0"/>
          </a:p>
          <a:p>
            <a:r>
              <a:rPr lang="fr-CA" sz="4000" b="1" dirty="0"/>
              <a:t>Partenariats basés sur 4 axes: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CA" sz="3000" dirty="0"/>
              <a:t>Définition et validation des offres de formation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CA" sz="3000" dirty="0"/>
              <a:t>Projets communs de recherche et développement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CA" sz="3000" dirty="0"/>
              <a:t>Participation aux formations continues du CEA-SMA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CA" sz="3000" dirty="0"/>
              <a:t>Offres de stages aux étudiants du CEA-SMA</a:t>
            </a:r>
          </a:p>
          <a:p>
            <a:pPr lvl="1"/>
            <a:endParaRPr lang="fr-CA" sz="2100" dirty="0"/>
          </a:p>
          <a:p>
            <a:r>
              <a:rPr lang="fr-CA" sz="4000" b="1" dirty="0"/>
              <a:t>(i) a bien fonctionné; Nous devons faire mieux dans le cadre du ACE Impact sur les points (ii), (iii) et (iv)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710255-0C46-462C-A573-3E9BEBAF3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595" y="539026"/>
            <a:ext cx="1446351" cy="1057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B651BB-71DA-4468-B2E8-911E25477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940" y="539026"/>
            <a:ext cx="1437991" cy="1057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DEFD42-E6A5-4081-95A8-579E4DDD2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938" y="2057119"/>
            <a:ext cx="1451018" cy="1057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4424A4-999D-4D03-AFC8-08C801396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799" y="2057117"/>
            <a:ext cx="2055147" cy="1057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3D8247-BE08-431B-90B1-D1CF61B1B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952" y="2057117"/>
            <a:ext cx="1068303" cy="1060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BC9B9D-3FDC-4860-A2CF-A1C0143A67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7752" y="539028"/>
            <a:ext cx="1192435" cy="10608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CE387D-0FB4-4478-BDD2-32076C55C151}"/>
              </a:ext>
            </a:extLst>
          </p:cNvPr>
          <p:cNvSpPr txBox="1"/>
          <p:nvPr/>
        </p:nvSpPr>
        <p:spPr>
          <a:xfrm>
            <a:off x="1378280" y="1691581"/>
            <a:ext cx="25196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ACE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2FCC4F-6232-4ADD-95A1-D236FBAE3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202" y="4680128"/>
            <a:ext cx="645839" cy="6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6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ED747-F567-4EAF-B2A1-60C42B16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2" y="2349924"/>
            <a:ext cx="3694777" cy="2547195"/>
          </a:xfrm>
        </p:spPr>
        <p:txBody>
          <a:bodyPr>
            <a:noAutofit/>
          </a:bodyPr>
          <a:lstStyle/>
          <a:p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Construire le partenariat sectoriel à un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Comité Consultatif Sectoriel (CCS) représentatif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A039E22-E2D3-4773-BBD0-66F941C9D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62252"/>
              </p:ext>
            </p:extLst>
          </p:nvPr>
        </p:nvGraphicFramePr>
        <p:xfrm>
          <a:off x="4593265" y="700870"/>
          <a:ext cx="7598735" cy="5456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951">
                  <a:extLst>
                    <a:ext uri="{9D8B030D-6E8A-4147-A177-3AD203B41FA5}">
                      <a16:colId xmlns:a16="http://schemas.microsoft.com/office/drawing/2014/main" xmlns="" val="854818803"/>
                    </a:ext>
                  </a:extLst>
                </a:gridCol>
                <a:gridCol w="6064784">
                  <a:extLst>
                    <a:ext uri="{9D8B030D-6E8A-4147-A177-3AD203B41FA5}">
                      <a16:colId xmlns:a16="http://schemas.microsoft.com/office/drawing/2014/main" xmlns="" val="2776697629"/>
                    </a:ext>
                  </a:extLst>
                </a:gridCol>
              </a:tblGrid>
              <a:tr h="544036">
                <a:tc>
                  <a:txBody>
                    <a:bodyPr/>
                    <a:lstStyle/>
                    <a:p>
                      <a:r>
                        <a:rPr lang="fr-CA" dirty="0"/>
                        <a:t>Membre du CCS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Contributions attendues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751420"/>
                  </a:ext>
                </a:extLst>
              </a:tr>
              <a:tr h="1341459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Prosper GNIMADI, </a:t>
                      </a: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PDG</a:t>
                      </a: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Groupe MAPCOM TECHNOLOGIES, BENIN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Stages locaux et régionaux (Benin, Togo, Niger, Burkina Faso, Côte d’Ivoire et Sénégal) pour nos étudiants / Appui logistique et financier pour la formation en Afrique sub-saharienne pour le concours mondial de programmation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Partenaire pour le centre de calcul / Achat de nos formations continues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Formation conjointe en programmation de haut niveau pour les étudiants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Projets communs de développement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53898777"/>
                  </a:ext>
                </a:extLst>
              </a:tr>
              <a:tr h="544036">
                <a:tc>
                  <a:txBody>
                    <a:bodyPr/>
                    <a:lstStyle/>
                    <a:p>
                      <a:r>
                        <a:rPr lang="en-US" sz="1200" b="1" dirty="0"/>
                        <a:t>Happy SITHOLE</a:t>
                      </a:r>
                      <a:r>
                        <a:rPr lang="en-US" sz="1200" dirty="0"/>
                        <a:t>, PhD, Directeur, CHPC, AFRIQUE DU SUD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Partage d’expertise en calcul haute performance, mobilisation de la communauté locale et régionale autour du centre de calcul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Tremplin vers de grands projets régionaux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Stages de formations pour le personnel et les étudiants du centre de calcul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Projets communs de recherche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0849515"/>
                  </a:ext>
                </a:extLst>
              </a:tr>
              <a:tr h="544036">
                <a:tc>
                  <a:txBody>
                    <a:bodyPr/>
                    <a:lstStyle/>
                    <a:p>
                      <a:r>
                        <a:rPr lang="fr-CA" sz="1200" b="1" dirty="0"/>
                        <a:t>Samba Bathily</a:t>
                      </a:r>
                      <a:r>
                        <a:rPr lang="fr-CA" sz="1200" dirty="0"/>
                        <a:t>, Entrepreneur, Philanthrope, MALI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Partage de vision et d’expérience en tant que pionnier dans les secteurs des infrastructures, des nouvelles technologies et des énergies propres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 des opportunités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réseau mondial financier et technologique : Partenariat avec tous les grands manufacturiers : CISCO, Huawei, etc.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Financement de projet ; les renouvelables et l’accès à l’eau ; les nouvelles technologies, les </a:t>
                      </a:r>
                      <a:r>
                        <a:rPr lang="fr-F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medias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les télécommunications ; les infrastructures, la construction, l’hôtellerie et l’immobilier, les industries de distribution et le franchising ; la formation et le secteur de l’emploi pour les jeunes, et enfin l’automobile et la logistique, rassemble aujourd’hui 18 filiales et joint-ventures, opérant dans un total de 15 pays  africains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sensibiliser et développer l’utilisation de solutions innovantes afin de fournir un accès à une électricité propre à des villages à travers toute l’Afrique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99333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B590D1-2947-4095-8224-FAB92E23D4E4}"/>
              </a:ext>
            </a:extLst>
          </p:cNvPr>
          <p:cNvSpPr txBox="1"/>
          <p:nvPr/>
        </p:nvSpPr>
        <p:spPr>
          <a:xfrm>
            <a:off x="792162" y="1691581"/>
            <a:ext cx="369477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Pour ACE Impact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B3F72F-92CC-4E81-9F96-F2E3F7429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202" y="4680128"/>
            <a:ext cx="645839" cy="6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7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ED747-F567-4EAF-B2A1-60C42B16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2" y="2286129"/>
            <a:ext cx="3694777" cy="2547195"/>
          </a:xfrm>
        </p:spPr>
        <p:txBody>
          <a:bodyPr>
            <a:noAutofit/>
          </a:bodyPr>
          <a:lstStyle/>
          <a:p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Construire le partenariat sectoriel avec le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Comité Consultatif Sectoriel (CCS) représentatif</a:t>
            </a:r>
            <a:b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(Suite)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A039E22-E2D3-4773-BBD0-66F941C9D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40955"/>
              </p:ext>
            </p:extLst>
          </p:nvPr>
        </p:nvGraphicFramePr>
        <p:xfrm>
          <a:off x="4643566" y="746760"/>
          <a:ext cx="7190472" cy="4846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545">
                  <a:extLst>
                    <a:ext uri="{9D8B030D-6E8A-4147-A177-3AD203B41FA5}">
                      <a16:colId xmlns:a16="http://schemas.microsoft.com/office/drawing/2014/main" xmlns="" val="854818803"/>
                    </a:ext>
                  </a:extLst>
                </a:gridCol>
                <a:gridCol w="5662927">
                  <a:extLst>
                    <a:ext uri="{9D8B030D-6E8A-4147-A177-3AD203B41FA5}">
                      <a16:colId xmlns:a16="http://schemas.microsoft.com/office/drawing/2014/main" xmlns="" val="2776697629"/>
                    </a:ext>
                  </a:extLst>
                </a:gridCol>
              </a:tblGrid>
              <a:tr h="544036">
                <a:tc>
                  <a:txBody>
                    <a:bodyPr/>
                    <a:lstStyle/>
                    <a:p>
                      <a:r>
                        <a:rPr lang="fr-CA" dirty="0"/>
                        <a:t>Membre du CCS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Contributions attendues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751420"/>
                  </a:ext>
                </a:extLst>
              </a:tr>
              <a:tr h="1341459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Wilfrid BOCCO,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Directeur clientèle et particuliers, Transformation manager, BENIN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Approche client dans l’innovation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Guide vers le secteur financier (banque, assurance) pour stages et projets de développements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Définition des offres de formations continues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53898777"/>
                  </a:ext>
                </a:extLst>
              </a:tr>
              <a:tr h="544036">
                <a:tc>
                  <a:txBody>
                    <a:bodyPr/>
                    <a:lstStyle/>
                    <a:p>
                      <a:r>
                        <a:rPr lang="en-US" sz="1200" b="1" dirty="0"/>
                        <a:t>Mathias ADANKON, PhD</a:t>
                      </a:r>
                      <a:r>
                        <a:rPr lang="en-US" sz="1200" dirty="0"/>
                        <a:t>, </a:t>
                      </a:r>
                      <a:r>
                        <a:rPr lang="sv-SE" sz="1200" dirty="0"/>
                        <a:t>Senior Analyst | Risk Analytics - Market Risk</a:t>
                      </a:r>
                      <a:r>
                        <a:rPr lang="en-US" sz="1200" dirty="0"/>
                        <a:t>, CANADA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 en développement d’application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 en Science de données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Développement et validation des offres de formation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et encadrement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0849515"/>
                  </a:ext>
                </a:extLst>
              </a:tr>
              <a:tr h="544036">
                <a:tc>
                  <a:txBody>
                    <a:bodyPr/>
                    <a:lstStyle/>
                    <a:p>
                      <a:r>
                        <a:rPr lang="fr-CA" sz="1200" b="1" dirty="0"/>
                        <a:t>Charles ÉLEGBEDE, PhD</a:t>
                      </a:r>
                      <a:r>
                        <a:rPr lang="fr-CA" sz="1200" dirty="0"/>
                        <a:t>, Head of </a:t>
                      </a:r>
                      <a:r>
                        <a:rPr lang="fr-CA" sz="1200" dirty="0" err="1"/>
                        <a:t>Manufacturing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Quality</a:t>
                      </a:r>
                      <a:r>
                        <a:rPr lang="fr-CA" sz="1200" dirty="0"/>
                        <a:t>, FRANCE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Aide en ingénierie et mise en production de systèmes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Validation techniques des livrables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 entreprise – université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 de projets et de programme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Planification et gestion des coûts et des délais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Sureté et audit de sureté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99333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B590D1-2947-4095-8224-FAB92E23D4E4}"/>
              </a:ext>
            </a:extLst>
          </p:cNvPr>
          <p:cNvSpPr txBox="1"/>
          <p:nvPr/>
        </p:nvSpPr>
        <p:spPr>
          <a:xfrm>
            <a:off x="792162" y="1691581"/>
            <a:ext cx="369477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Pour ACE Impact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B3F72F-92CC-4E81-9F96-F2E3F7429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202" y="4680128"/>
            <a:ext cx="645839" cy="6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9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53348-E60C-44AC-BD85-F8A7DCC4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 bâtissant le partenariat Sectoriel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5866A-10E7-49B6-BCEA-CD8DDC521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591" y="0"/>
            <a:ext cx="6911162" cy="6858000"/>
          </a:xfrm>
        </p:spPr>
        <p:txBody>
          <a:bodyPr>
            <a:normAutofit fontScale="92500" lnSpcReduction="20000"/>
          </a:bodyPr>
          <a:lstStyle/>
          <a:p>
            <a:r>
              <a:rPr lang="fr-CA" sz="2100" b="1" dirty="0"/>
              <a:t>Gouvernement</a:t>
            </a:r>
          </a:p>
          <a:p>
            <a:endParaRPr lang="fr-CA" sz="2100" b="1" dirty="0"/>
          </a:p>
          <a:p>
            <a:endParaRPr lang="fr-CA" sz="900" dirty="0"/>
          </a:p>
          <a:p>
            <a:endParaRPr lang="fr-CA" sz="900" dirty="0"/>
          </a:p>
          <a:p>
            <a:r>
              <a:rPr lang="fr-CA" sz="2100" b="1" dirty="0"/>
              <a:t>Universitaires</a:t>
            </a:r>
          </a:p>
          <a:p>
            <a:pPr marL="0" indent="0">
              <a:buNone/>
            </a:pPr>
            <a:endParaRPr lang="fr-CA" b="1" dirty="0"/>
          </a:p>
          <a:p>
            <a:endParaRPr lang="fr-CA" b="1" dirty="0"/>
          </a:p>
          <a:p>
            <a:endParaRPr lang="fr-CA" b="1" dirty="0"/>
          </a:p>
          <a:p>
            <a:r>
              <a:rPr lang="fr-CA" sz="2100" b="1" dirty="0"/>
              <a:t>Entreprises</a:t>
            </a:r>
          </a:p>
          <a:p>
            <a:endParaRPr lang="fr-CA" b="1" dirty="0"/>
          </a:p>
          <a:p>
            <a:pPr marL="0" indent="0">
              <a:buNone/>
            </a:pPr>
            <a:endParaRPr lang="fr-CA" b="1" dirty="0"/>
          </a:p>
          <a:p>
            <a:pPr marL="0" indent="0">
              <a:buNone/>
            </a:pPr>
            <a:endParaRPr lang="fr-CA" b="1" dirty="0"/>
          </a:p>
          <a:p>
            <a:pPr marL="0" indent="0">
              <a:buNone/>
            </a:pPr>
            <a:endParaRPr lang="fr-CA" b="1" dirty="0"/>
          </a:p>
          <a:p>
            <a:r>
              <a:rPr lang="fr-CA" sz="2100" b="1" dirty="0"/>
              <a:t>Institutions régionales et internationales</a:t>
            </a:r>
            <a:endParaRPr lang="fr-CA" sz="1200" b="1" dirty="0"/>
          </a:p>
          <a:p>
            <a:endParaRPr lang="fr-CA" sz="1000" b="1" dirty="0"/>
          </a:p>
          <a:p>
            <a:endParaRPr lang="fr-CA" sz="1000" b="1" dirty="0"/>
          </a:p>
          <a:p>
            <a:endParaRPr lang="fr-CA" sz="1000" b="1" dirty="0"/>
          </a:p>
          <a:p>
            <a:pPr marL="0" indent="0">
              <a:buNone/>
            </a:pPr>
            <a:endParaRPr lang="fr-CA" sz="1000" b="1" dirty="0"/>
          </a:p>
          <a:p>
            <a:pPr lvl="1"/>
            <a:r>
              <a:rPr lang="fr-CA" sz="1400" b="1" dirty="0"/>
              <a:t>Et bien d’autres entreprises qui accueillent nos étudiants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DEFD42-E6A5-4081-95A8-579E4DDD2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172" y="3488593"/>
            <a:ext cx="917399" cy="668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4424A4-999D-4D03-AFC8-08C801396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38" y="3478355"/>
            <a:ext cx="1460320" cy="751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3D8247-BE08-431B-90B1-D1CF61B1B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764" y="3478355"/>
            <a:ext cx="683643" cy="6788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CE387D-0FB4-4478-BDD2-32076C55C151}"/>
              </a:ext>
            </a:extLst>
          </p:cNvPr>
          <p:cNvSpPr txBox="1"/>
          <p:nvPr/>
        </p:nvSpPr>
        <p:spPr>
          <a:xfrm>
            <a:off x="1003300" y="1691581"/>
            <a:ext cx="32766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ACE Impact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2FCC4F-6232-4ADD-95A1-D236FBAE3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202" y="4680128"/>
            <a:ext cx="645839" cy="645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81444B-C7A9-4ED8-8781-78A74C94B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000" y="594994"/>
            <a:ext cx="2835874" cy="6958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71E41E6-F091-4D03-B6EB-D069F421A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8842" y="609126"/>
            <a:ext cx="2302974" cy="609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D5D29F-7CF5-4C8B-8456-DF0664EB1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5784" y="522766"/>
            <a:ext cx="768101" cy="768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2B899C6-C710-4236-AA18-B2529D474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7600" y="3478355"/>
            <a:ext cx="1094836" cy="6686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D56BB3-9975-4911-9226-5EDFD8EB47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7438" y="5400395"/>
            <a:ext cx="969797" cy="748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C2FF68B-49BB-4258-BA89-18A502CE39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9023" y="5400394"/>
            <a:ext cx="915072" cy="7489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D24B46A-D676-4317-9EA9-4F33407C0E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8810" y="5400394"/>
            <a:ext cx="1504089" cy="748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A09A0C5-C4EA-4617-8548-371C854301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22645" y="5400394"/>
            <a:ext cx="3006578" cy="748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AECFC66-EA78-4C33-BB2D-3C067A2D4E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2796" y="4346393"/>
            <a:ext cx="2006679" cy="559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396FACA-8CDE-465F-B2B3-66ABFACC8A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41367" y="1993216"/>
            <a:ext cx="1233741" cy="748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C2937B-94B2-4292-AFA4-C8A7C820D9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68169" y="1899994"/>
            <a:ext cx="873409" cy="9127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5B4ECE9-01C6-48E4-A5DA-C1579FA9E9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41448" y="1991018"/>
            <a:ext cx="917399" cy="7397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2C20BBD-7095-45CE-8B9E-2BE1FB9347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50900" y="1899995"/>
            <a:ext cx="1764207" cy="9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5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Leçons apprises de CEA 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1) Il est important d’avoir une cellule qui assure la veille afin </a:t>
            </a:r>
            <a:r>
              <a:rPr lang="fr-FR" dirty="0"/>
              <a:t>d'identifier tous les partenaires potentiels</a:t>
            </a:r>
          </a:p>
          <a:p>
            <a:pPr lvl="0"/>
            <a:r>
              <a:rPr lang="fr-FR" dirty="0" smtClean="0"/>
              <a:t>2) </a:t>
            </a:r>
            <a:r>
              <a:rPr lang="fr-FR" dirty="0"/>
              <a:t>Définir la stratégie, le contenu et les axes des programmes de partenariats</a:t>
            </a:r>
          </a:p>
          <a:p>
            <a:pPr lvl="0"/>
            <a:r>
              <a:rPr lang="fr-FR" dirty="0" smtClean="0"/>
              <a:t>3) Assurer </a:t>
            </a:r>
            <a:r>
              <a:rPr lang="fr-FR" dirty="0"/>
              <a:t>la mise en place des accords et suivre leur évolution dans un Business Plan Partenaires</a:t>
            </a:r>
          </a:p>
          <a:p>
            <a:r>
              <a:rPr lang="fr-FR" dirty="0" smtClean="0"/>
              <a:t>4) Animer </a:t>
            </a:r>
            <a:r>
              <a:rPr lang="fr-FR" dirty="0"/>
              <a:t>un réseau de partenaires</a:t>
            </a:r>
          </a:p>
        </p:txBody>
      </p:sp>
    </p:spTree>
    <p:extLst>
      <p:ext uri="{BB962C8B-B14F-4D97-AF65-F5344CB8AC3E}">
        <p14:creationId xmlns:p14="http://schemas.microsoft.com/office/powerpoint/2010/main" val="74771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Bradley Hand ITC" panose="03070402050302030203" pitchFamily="66" charset="0"/>
              </a:rPr>
              <a:t/>
            </a:r>
            <a:br>
              <a:rPr lang="fr-FR" b="1" dirty="0">
                <a:latin typeface="Bradley Hand ITC" panose="03070402050302030203" pitchFamily="66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 smtClean="0">
                <a:latin typeface="Bradley Hand ITC" panose="03070402050302030203" pitchFamily="66" charset="0"/>
              </a:rPr>
              <a:t> </a:t>
            </a:r>
            <a:endParaRPr lang="fr-FR" sz="2800" b="1" dirty="0">
              <a:latin typeface="Bradley Hand ITC" panose="03070402050302030203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0037" y="3244334"/>
            <a:ext cx="3552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Bradley Hand ITC" panose="03070402050302030203" pitchFamily="66" charset="0"/>
              </a:rPr>
              <a:t>JE VOUS REMERCIE </a:t>
            </a:r>
            <a:endParaRPr lang="fr-FR" sz="2800" dirty="0"/>
          </a:p>
        </p:txBody>
      </p:sp>
      <p:pic>
        <p:nvPicPr>
          <p:cNvPr id="9" name="Picture 2" descr="merci 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95" y="2227881"/>
            <a:ext cx="190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5602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1342</TotalTime>
  <Words>477</Words>
  <Application>Microsoft Office PowerPoint</Application>
  <PresentationFormat>Grand écran</PresentationFormat>
  <Paragraphs>94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Bradley Hand ITC</vt:lpstr>
      <vt:lpstr>Calibri Light</vt:lpstr>
      <vt:lpstr>Rockwell</vt:lpstr>
      <vt:lpstr>Wingdings</vt:lpstr>
      <vt:lpstr>Atlas</vt:lpstr>
      <vt:lpstr>Développement des Partenariats Sectoriels</vt:lpstr>
      <vt:lpstr>Le CEA-SMA est fondé sur plusieurs partenariats</vt:lpstr>
      <vt:lpstr>Partenaires du CEA-SMA</vt:lpstr>
      <vt:lpstr>Construire le partenariat sectoriel à un Comité Consultatif Sectoriel (CCS) représentatif</vt:lpstr>
      <vt:lpstr>Construire le partenariat sectoriel avec le Comité Consultatif Sectoriel (CCS) représentatif (Suite)</vt:lpstr>
      <vt:lpstr>En bâtissant le partenariat Sectoriel</vt:lpstr>
      <vt:lpstr>Leçons apprises de CEA I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du Partenariat Sectoriel</dc:title>
  <dc:creator>Jules DEGILA</dc:creator>
  <cp:lastModifiedBy>HP</cp:lastModifiedBy>
  <cp:revision>45</cp:revision>
  <cp:lastPrinted>2019-02-25T06:58:59Z</cp:lastPrinted>
  <dcterms:created xsi:type="dcterms:W3CDTF">2019-02-24T09:17:13Z</dcterms:created>
  <dcterms:modified xsi:type="dcterms:W3CDTF">2019-02-26T07:49:49Z</dcterms:modified>
</cp:coreProperties>
</file>