
<file path=[Content_Types].xml><?xml version="1.0" encoding="utf-8"?>
<Types xmlns="http://schemas.openxmlformats.org/package/2006/content-types">
  <Default ContentType="image/png" Extension="png"/>
  <Default ContentType="image/x-emf" Extension="emf"/>
  <Default ContentType="image/jpeg" Extension="jpeg"/>
  <Default ContentType="application/vnd.openxmlformats-package.relationships+xml" Extension="rels"/>
  <Default ContentType="application/xml" Extension="xml"/>
  <Default ContentType="image/vnd.ms-photo" Extension="wdp"/>
  <Default ContentType="image/tiff" Extension="tiff"/>
  <Default ContentType="image/jpeg" Extension="jpg"/>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notesMaster+xml" PartName="/ppt/notesMasters/notesMaster1.xml"/>
  <Override ContentType="application/vnd.openxmlformats-officedocument.presentationml.tags+xml" PartName="/ppt/tags/tag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tags+xml" PartName="/ppt/tags/tag2.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743" r:id="rId2"/>
  </p:sldMasterIdLst>
  <p:notesMasterIdLst>
    <p:notesMasterId r:id="rId32"/>
  </p:notesMasterIdLst>
  <p:sldIdLst>
    <p:sldId id="299" r:id="rId3"/>
    <p:sldId id="341" r:id="rId4"/>
    <p:sldId id="298" r:id="rId5"/>
    <p:sldId id="302" r:id="rId6"/>
    <p:sldId id="283" r:id="rId7"/>
    <p:sldId id="284" r:id="rId8"/>
    <p:sldId id="340" r:id="rId9"/>
    <p:sldId id="286" r:id="rId10"/>
    <p:sldId id="1827" r:id="rId11"/>
    <p:sldId id="1828" r:id="rId12"/>
    <p:sldId id="1829" r:id="rId13"/>
    <p:sldId id="1830" r:id="rId14"/>
    <p:sldId id="343" r:id="rId15"/>
    <p:sldId id="273" r:id="rId16"/>
    <p:sldId id="1823" r:id="rId17"/>
    <p:sldId id="1826" r:id="rId18"/>
    <p:sldId id="310" r:id="rId19"/>
    <p:sldId id="338" r:id="rId20"/>
    <p:sldId id="301" r:id="rId21"/>
    <p:sldId id="258" r:id="rId22"/>
    <p:sldId id="330" r:id="rId23"/>
    <p:sldId id="308" r:id="rId24"/>
    <p:sldId id="309" r:id="rId25"/>
    <p:sldId id="311" r:id="rId26"/>
    <p:sldId id="282" r:id="rId27"/>
    <p:sldId id="267" r:id="rId28"/>
    <p:sldId id="1831" r:id="rId29"/>
    <p:sldId id="1832" r:id="rId30"/>
    <p:sldId id="1824" r:id="rId31"/>
  </p:sldIdLst>
  <p:sldSz cx="9144000" cy="5143500" type="screen16x9"/>
  <p:notesSz cx="6858000" cy="9144000"/>
  <p:custDataLst>
    <p:tags r:id="rId33"/>
  </p:custDataLst>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FB26DA-CB25-5C46-B2D1-0DC4DCF5209F}">
          <p14:sldIdLst>
            <p14:sldId id="299"/>
          </p14:sldIdLst>
        </p14:section>
        <p14:section name="EPFL and Education" id="{53EB9D94-2220-0544-B2D1-FB2DF824D6CA}">
          <p14:sldIdLst>
            <p14:sldId id="341"/>
            <p14:sldId id="298"/>
            <p14:sldId id="302"/>
            <p14:sldId id="283"/>
            <p14:sldId id="284"/>
            <p14:sldId id="340"/>
            <p14:sldId id="286"/>
          </p14:sldIdLst>
        </p14:section>
        <p14:section name="Digital Tools and Pedagogy" id="{630AE904-7B4C-0A4C-B10F-3849063D9C0B}">
          <p14:sldIdLst>
            <p14:sldId id="1827"/>
            <p14:sldId id="1828"/>
            <p14:sldId id="1829"/>
            <p14:sldId id="1830"/>
          </p14:sldIdLst>
        </p14:section>
        <p14:section name="MOOCs 4 Africa" id="{46FCF194-7C62-3847-A4E1-A1C35318E4C0}">
          <p14:sldIdLst>
            <p14:sldId id="343"/>
            <p14:sldId id="273"/>
            <p14:sldId id="1823"/>
            <p14:sldId id="1826"/>
            <p14:sldId id="310"/>
            <p14:sldId id="338"/>
            <p14:sldId id="301"/>
            <p14:sldId id="258"/>
            <p14:sldId id="330"/>
            <p14:sldId id="308"/>
            <p14:sldId id="309"/>
            <p14:sldId id="311"/>
            <p14:sldId id="282"/>
            <p14:sldId id="267"/>
          </p14:sldIdLst>
        </p14:section>
        <p14:section name="Potential for ACE" id="{F12EE533-77E1-984C-8A20-067839B46A32}">
          <p14:sldIdLst>
            <p14:sldId id="1831"/>
            <p14:sldId id="1832"/>
            <p14:sldId id="1824"/>
          </p14:sldIdLst>
        </p14:section>
      </p14:sectionLst>
    </p:ext>
    <p:ext uri="{EFAFB233-063F-42B5-8137-9DF3F51BA10A}">
      <p15:sldGuideLst xmlns:p15="http://schemas.microsoft.com/office/powerpoint/2012/main">
        <p15:guide id="1" orient="horz" pos="1620">
          <p15:clr>
            <a:srgbClr val="A4A3A4"/>
          </p15:clr>
        </p15:guide>
        <p15:guide id="2" pos="7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41412"/>
    <a:srgbClr val="202022"/>
    <a:srgbClr val="CB0012"/>
    <a:srgbClr val="262626"/>
    <a:srgbClr val="B7B7B7"/>
    <a:srgbClr val="17375E"/>
    <a:srgbClr val="FFFFFF"/>
    <a:srgbClr val="0053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0"/>
    <p:restoredTop sz="88423"/>
  </p:normalViewPr>
  <p:slideViewPr>
    <p:cSldViewPr snapToGrid="0" snapToObjects="1">
      <p:cViewPr>
        <p:scale>
          <a:sx n="105" d="100"/>
          <a:sy n="105" d="100"/>
        </p:scale>
        <p:origin x="496" y="320"/>
      </p:cViewPr>
      <p:guideLst>
        <p:guide orient="horz" pos="1620"/>
        <p:guide pos="715"/>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B1B23D-8205-5047-86C9-84C9A9E2BE6A}" type="datetimeFigureOut">
              <a:rPr lang="fr-FR" smtClean="0"/>
              <a:t>23/02/2019</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A5100C-C33F-D24F-907D-4824B84578ED}" type="slidenum">
              <a:rPr lang="fr-FR" smtClean="0"/>
              <a:t>‹#›</a:t>
            </a:fld>
            <a:endParaRPr lang="fr-FR"/>
          </a:p>
        </p:txBody>
      </p:sp>
    </p:spTree>
    <p:extLst>
      <p:ext uri="{BB962C8B-B14F-4D97-AF65-F5344CB8AC3E}">
        <p14:creationId xmlns:p14="http://schemas.microsoft.com/office/powerpoint/2010/main" val="19536109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a:t>Outline</a:t>
            </a:r>
            <a:r>
              <a:rPr lang="fr-CH" dirty="0"/>
              <a:t>:</a:t>
            </a:r>
          </a:p>
          <a:p>
            <a:endParaRPr lang="fr-CH" dirty="0"/>
          </a:p>
          <a:p>
            <a:r>
              <a:rPr lang="fr-CH" dirty="0"/>
              <a:t>WHAT WE TEACH: Education for the digital </a:t>
            </a:r>
            <a:r>
              <a:rPr lang="fr-CH" dirty="0" err="1"/>
              <a:t>revolution</a:t>
            </a:r>
            <a:endParaRPr lang="fr-CH" dirty="0"/>
          </a:p>
          <a:p>
            <a:r>
              <a:rPr lang="fr-CH" dirty="0"/>
              <a:t>HOW WE TEACH; Education </a:t>
            </a:r>
            <a:r>
              <a:rPr lang="fr-CH" dirty="0" err="1"/>
              <a:t>with</a:t>
            </a:r>
            <a:r>
              <a:rPr lang="fr-CH" dirty="0"/>
              <a:t> digital </a:t>
            </a:r>
            <a:r>
              <a:rPr lang="fr-CH" dirty="0" err="1"/>
              <a:t>tools</a:t>
            </a:r>
            <a:r>
              <a:rPr lang="fr-CH" dirty="0"/>
              <a:t>, </a:t>
            </a:r>
            <a:r>
              <a:rPr lang="fr-CH" dirty="0" err="1"/>
              <a:t>education</a:t>
            </a:r>
            <a:r>
              <a:rPr lang="fr-CH" dirty="0"/>
              <a:t> in </a:t>
            </a:r>
            <a:r>
              <a:rPr lang="fr-CH" dirty="0" err="1"/>
              <a:t>context</a:t>
            </a:r>
            <a:r>
              <a:rPr lang="fr-CH" dirty="0"/>
              <a:t> via </a:t>
            </a:r>
            <a:r>
              <a:rPr lang="fr-CH" dirty="0" err="1"/>
              <a:t>projects</a:t>
            </a:r>
            <a:endParaRPr lang="fr-CH" dirty="0"/>
          </a:p>
          <a:p>
            <a:endParaRPr lang="fr-CH" dirty="0"/>
          </a:p>
        </p:txBody>
      </p:sp>
      <p:sp>
        <p:nvSpPr>
          <p:cNvPr id="4" name="Espace réservé du numéro de diapositive 3"/>
          <p:cNvSpPr>
            <a:spLocks noGrp="1"/>
          </p:cNvSpPr>
          <p:nvPr>
            <p:ph type="sldNum" sz="quarter" idx="10"/>
          </p:nvPr>
        </p:nvSpPr>
        <p:spPr/>
        <p:txBody>
          <a:bodyPr/>
          <a:lstStyle/>
          <a:p>
            <a:fld id="{5DA5100C-C33F-D24F-907D-4824B84578ED}" type="slidenum">
              <a:rPr lang="fr-FR" smtClean="0">
                <a:solidFill>
                  <a:prstClr val="black"/>
                </a:solidFill>
              </a:rPr>
              <a:pPr/>
              <a:t>1</a:t>
            </a:fld>
            <a:endParaRPr lang="fr-FR" dirty="0">
              <a:solidFill>
                <a:prstClr val="black"/>
              </a:solidFill>
            </a:endParaRPr>
          </a:p>
        </p:txBody>
      </p:sp>
    </p:spTree>
    <p:extLst>
      <p:ext uri="{BB962C8B-B14F-4D97-AF65-F5344CB8AC3E}">
        <p14:creationId xmlns:p14="http://schemas.microsoft.com/office/powerpoint/2010/main" val="1509394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slide is to introduce what have we learned 5 </a:t>
            </a:r>
            <a:r>
              <a:rPr lang="en-US"/>
              <a:t>years later.</a:t>
            </a:r>
            <a:endParaRPr lang="en-US" dirty="0"/>
          </a:p>
        </p:txBody>
      </p:sp>
      <p:sp>
        <p:nvSpPr>
          <p:cNvPr id="4" name="Slide Number Placeholder 3"/>
          <p:cNvSpPr>
            <a:spLocks noGrp="1"/>
          </p:cNvSpPr>
          <p:nvPr>
            <p:ph type="sldNum" sz="quarter" idx="10"/>
          </p:nvPr>
        </p:nvSpPr>
        <p:spPr/>
        <p:txBody>
          <a:bodyPr/>
          <a:lstStyle/>
          <a:p>
            <a:fld id="{1E4D6701-E3E6-854D-A32B-791AA625307A}" type="slidenum">
              <a:rPr lang="en-US" smtClean="0"/>
              <a:t>17</a:t>
            </a:fld>
            <a:endParaRPr lang="en-US"/>
          </a:p>
        </p:txBody>
      </p:sp>
    </p:spTree>
    <p:extLst>
      <p:ext uri="{BB962C8B-B14F-4D97-AF65-F5344CB8AC3E}">
        <p14:creationId xmlns:p14="http://schemas.microsoft.com/office/powerpoint/2010/main" val="847874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Ex-cathedra teaching of STEM is of little use. Hands-on practice and active learning are the way to go.</a:t>
            </a:r>
          </a:p>
        </p:txBody>
      </p:sp>
      <p:sp>
        <p:nvSpPr>
          <p:cNvPr id="4" name="Slide Number Placeholder 3"/>
          <p:cNvSpPr>
            <a:spLocks noGrp="1"/>
          </p:cNvSpPr>
          <p:nvPr>
            <p:ph type="sldNum" sz="quarter" idx="5"/>
          </p:nvPr>
        </p:nvSpPr>
        <p:spPr/>
        <p:txBody>
          <a:bodyPr/>
          <a:lstStyle/>
          <a:p>
            <a:fld id="{006552F6-AB5E-3940-A7A9-1CB032956C7B}" type="slidenum">
              <a:rPr lang="en-US" smtClean="0"/>
              <a:t>18</a:t>
            </a:fld>
            <a:endParaRPr lang="en-US"/>
          </a:p>
        </p:txBody>
      </p:sp>
    </p:spTree>
    <p:extLst>
      <p:ext uri="{BB962C8B-B14F-4D97-AF65-F5344CB8AC3E}">
        <p14:creationId xmlns:p14="http://schemas.microsoft.com/office/powerpoint/2010/main" val="1212033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MS PGothic" charset="0"/>
              </a:rPr>
              <a:t>Laboratory on microcontrollers at </a:t>
            </a:r>
            <a:r>
              <a:rPr lang="en-US" dirty="0" err="1">
                <a:latin typeface="Calibri" charset="0"/>
                <a:ea typeface="MS PGothic" charset="0"/>
              </a:rPr>
              <a:t>Polytechnique</a:t>
            </a:r>
            <a:r>
              <a:rPr lang="en-US" dirty="0">
                <a:latin typeface="Calibri" charset="0"/>
                <a:ea typeface="MS PGothic" charset="0"/>
              </a:rPr>
              <a:t> </a:t>
            </a:r>
            <a:r>
              <a:rPr lang="en-US" dirty="0" err="1">
                <a:latin typeface="Calibri" charset="0"/>
                <a:ea typeface="MS PGothic" charset="0"/>
              </a:rPr>
              <a:t>Yaounde</a:t>
            </a:r>
            <a:r>
              <a:rPr lang="en-US" dirty="0">
                <a:latin typeface="Calibri" charset="0"/>
                <a:ea typeface="MS PGothic" charset="0"/>
              </a:rPr>
              <a:t>. Printed circuit boards and electronic material were sold (under 20 EUR) by EPFL to those who followed the MOOC.</a:t>
            </a:r>
          </a:p>
          <a:p>
            <a:r>
              <a:rPr lang="en-US" dirty="0">
                <a:latin typeface="Calibri" charset="0"/>
                <a:ea typeface="MS PGothic" charset="0"/>
              </a:rPr>
              <a:t>Note:  all laptops belong to students !</a:t>
            </a:r>
          </a:p>
        </p:txBody>
      </p:sp>
      <p:sp>
        <p:nvSpPr>
          <p:cNvPr id="624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BE14840-587C-1D4D-96E8-154FE96D3142}" type="slidenum">
              <a:rPr lang="fr-FR" sz="1200">
                <a:latin typeface="Calibri" charset="0"/>
                <a:cs typeface="Arial" charset="0"/>
              </a:rPr>
              <a:pPr/>
              <a:t>19</a:t>
            </a:fld>
            <a:endParaRPr lang="fr-FR" sz="1200">
              <a:latin typeface="Calibri" charset="0"/>
              <a:cs typeface="Arial" charset="0"/>
            </a:endParaRPr>
          </a:p>
        </p:txBody>
      </p:sp>
    </p:spTree>
    <p:extLst>
      <p:ext uri="{BB962C8B-B14F-4D97-AF65-F5344CB8AC3E}">
        <p14:creationId xmlns:p14="http://schemas.microsoft.com/office/powerpoint/2010/main" val="3962699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Train the local teachers and give incentives to produce digital resources and tools and put them in practice within their classes. It’s the only way to catch up with pedagogy AND digital education</a:t>
            </a:r>
          </a:p>
        </p:txBody>
      </p:sp>
      <p:sp>
        <p:nvSpPr>
          <p:cNvPr id="4" name="Slide Number Placeholder 3"/>
          <p:cNvSpPr>
            <a:spLocks noGrp="1"/>
          </p:cNvSpPr>
          <p:nvPr>
            <p:ph type="sldNum" sz="quarter" idx="5"/>
          </p:nvPr>
        </p:nvSpPr>
        <p:spPr/>
        <p:txBody>
          <a:bodyPr/>
          <a:lstStyle/>
          <a:p>
            <a:fld id="{006552F6-AB5E-3940-A7A9-1CB032956C7B}" type="slidenum">
              <a:rPr lang="en-US" smtClean="0"/>
              <a:t>20</a:t>
            </a:fld>
            <a:endParaRPr lang="en-US"/>
          </a:p>
        </p:txBody>
      </p:sp>
    </p:spTree>
    <p:extLst>
      <p:ext uri="{BB962C8B-B14F-4D97-AF65-F5344CB8AC3E}">
        <p14:creationId xmlns:p14="http://schemas.microsoft.com/office/powerpoint/2010/main" val="4003534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includes a personal project on the transformation of at least one course with the help of digital tools and content</a:t>
            </a:r>
          </a:p>
        </p:txBody>
      </p:sp>
      <p:sp>
        <p:nvSpPr>
          <p:cNvPr id="4" name="Slide Number Placeholder 3"/>
          <p:cNvSpPr>
            <a:spLocks noGrp="1"/>
          </p:cNvSpPr>
          <p:nvPr>
            <p:ph type="sldNum" sz="quarter" idx="5"/>
          </p:nvPr>
        </p:nvSpPr>
        <p:spPr/>
        <p:txBody>
          <a:bodyPr/>
          <a:lstStyle/>
          <a:p>
            <a:fld id="{006552F6-AB5E-3940-A7A9-1CB032956C7B}" type="slidenum">
              <a:rPr lang="en-US" smtClean="0"/>
              <a:t>21</a:t>
            </a:fld>
            <a:endParaRPr lang="en-US"/>
          </a:p>
        </p:txBody>
      </p:sp>
    </p:spTree>
    <p:extLst>
      <p:ext uri="{BB962C8B-B14F-4D97-AF65-F5344CB8AC3E}">
        <p14:creationId xmlns:p14="http://schemas.microsoft.com/office/powerpoint/2010/main" val="367696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MS PGothic" charset="0"/>
              </a:rPr>
              <a:t>Laboratory on systems control at EPFL. Students from Yaoundé were able to follow the MOOC and conduct the remote labs online.</a:t>
            </a:r>
          </a:p>
        </p:txBody>
      </p:sp>
      <p:sp>
        <p:nvSpPr>
          <p:cNvPr id="624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BE14840-587C-1D4D-96E8-154FE96D3142}" type="slidenum">
              <a:rPr lang="fr-FR" sz="1200">
                <a:latin typeface="Calibri" charset="0"/>
                <a:cs typeface="Arial" charset="0"/>
              </a:rPr>
              <a:pPr/>
              <a:t>22</a:t>
            </a:fld>
            <a:endParaRPr lang="fr-FR" sz="1200">
              <a:latin typeface="Calibri" charset="0"/>
              <a:cs typeface="Arial" charset="0"/>
            </a:endParaRPr>
          </a:p>
        </p:txBody>
      </p:sp>
    </p:spTree>
    <p:extLst>
      <p:ext uri="{BB962C8B-B14F-4D97-AF65-F5344CB8AC3E}">
        <p14:creationId xmlns:p14="http://schemas.microsoft.com/office/powerpoint/2010/main" val="346749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Calibri" charset="0"/>
              <a:ea typeface="MS PGothic" charset="0"/>
            </a:endParaRPr>
          </a:p>
        </p:txBody>
      </p:sp>
      <p:sp>
        <p:nvSpPr>
          <p:cNvPr id="624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BE14840-587C-1D4D-96E8-154FE96D3142}" type="slidenum">
              <a:rPr lang="fr-FR" sz="1200">
                <a:latin typeface="Calibri" charset="0"/>
                <a:cs typeface="Arial" charset="0"/>
              </a:rPr>
              <a:pPr/>
              <a:t>23</a:t>
            </a:fld>
            <a:endParaRPr lang="fr-FR" sz="1200">
              <a:latin typeface="Calibri" charset="0"/>
              <a:cs typeface="Arial" charset="0"/>
            </a:endParaRPr>
          </a:p>
        </p:txBody>
      </p:sp>
    </p:spTree>
    <p:extLst>
      <p:ext uri="{BB962C8B-B14F-4D97-AF65-F5344CB8AC3E}">
        <p14:creationId xmlns:p14="http://schemas.microsoft.com/office/powerpoint/2010/main" val="3146206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4th Industrial Revolution needs STEM and e-learning</a:t>
            </a:r>
          </a:p>
        </p:txBody>
      </p:sp>
      <p:sp>
        <p:nvSpPr>
          <p:cNvPr id="4" name="Slide Number Placeholder 3"/>
          <p:cNvSpPr>
            <a:spLocks noGrp="1"/>
          </p:cNvSpPr>
          <p:nvPr>
            <p:ph type="sldNum" sz="quarter" idx="10"/>
          </p:nvPr>
        </p:nvSpPr>
        <p:spPr/>
        <p:txBody>
          <a:bodyPr/>
          <a:lstStyle/>
          <a:p>
            <a:fld id="{1E4D6701-E3E6-854D-A32B-791AA625307A}" type="slidenum">
              <a:rPr lang="en-US" smtClean="0"/>
              <a:t>24</a:t>
            </a:fld>
            <a:endParaRPr lang="en-US"/>
          </a:p>
        </p:txBody>
      </p:sp>
    </p:spTree>
    <p:extLst>
      <p:ext uri="{BB962C8B-B14F-4D97-AF65-F5344CB8AC3E}">
        <p14:creationId xmlns:p14="http://schemas.microsoft.com/office/powerpoint/2010/main" val="836942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A5100C-C33F-D24F-907D-4824B84578ED}" type="slidenum">
              <a:rPr lang="fr-FR" smtClean="0"/>
              <a:t>29</a:t>
            </a:fld>
            <a:endParaRPr lang="fr-FR"/>
          </a:p>
        </p:txBody>
      </p:sp>
    </p:spTree>
    <p:extLst>
      <p:ext uri="{BB962C8B-B14F-4D97-AF65-F5344CB8AC3E}">
        <p14:creationId xmlns:p14="http://schemas.microsoft.com/office/powerpoint/2010/main" val="45633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intensive</a:t>
            </a:r>
          </a:p>
          <a:p>
            <a:r>
              <a:rPr lang="en-US" dirty="0"/>
              <a:t>Innovation driven</a:t>
            </a:r>
          </a:p>
          <a:p>
            <a:r>
              <a:rPr lang="en-US" dirty="0"/>
              <a:t>Promotes excellence in education and research</a:t>
            </a:r>
          </a:p>
        </p:txBody>
      </p:sp>
      <p:sp>
        <p:nvSpPr>
          <p:cNvPr id="4" name="Slide Number Placeholder 3"/>
          <p:cNvSpPr>
            <a:spLocks noGrp="1"/>
          </p:cNvSpPr>
          <p:nvPr>
            <p:ph type="sldNum" sz="quarter" idx="5"/>
          </p:nvPr>
        </p:nvSpPr>
        <p:spPr/>
        <p:txBody>
          <a:bodyPr/>
          <a:lstStyle/>
          <a:p>
            <a:fld id="{5DA5100C-C33F-D24F-907D-4824B84578ED}" type="slidenum">
              <a:rPr lang="fr-FR" smtClean="0"/>
              <a:t>3</a:t>
            </a:fld>
            <a:endParaRPr lang="fr-FR"/>
          </a:p>
        </p:txBody>
      </p:sp>
    </p:spTree>
    <p:extLst>
      <p:ext uri="{BB962C8B-B14F-4D97-AF65-F5344CB8AC3E}">
        <p14:creationId xmlns:p14="http://schemas.microsoft.com/office/powerpoint/2010/main" val="218460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Simulations, we can solve complex problems, solving equations of physics, chemistry </a:t>
            </a:r>
            <a:r>
              <a:rPr lang="en-US" dirty="0" err="1"/>
              <a:t>etc</a:t>
            </a:r>
            <a:r>
              <a:rPr lang="en-US" dirty="0"/>
              <a:t> …  In particular this allows us to simulate before designing.</a:t>
            </a:r>
          </a:p>
        </p:txBody>
      </p:sp>
      <p:sp>
        <p:nvSpPr>
          <p:cNvPr id="4" name="Slide Number Placeholder 3"/>
          <p:cNvSpPr>
            <a:spLocks noGrp="1"/>
          </p:cNvSpPr>
          <p:nvPr>
            <p:ph type="sldNum" sz="quarter" idx="10"/>
          </p:nvPr>
        </p:nvSpPr>
        <p:spPr/>
        <p:txBody>
          <a:bodyPr/>
          <a:lstStyle/>
          <a:p>
            <a:fld id="{DFEE8183-3B31-2345-9E2F-4B1EE48A027E}" type="slidenum">
              <a:rPr lang="en-US" smtClean="0"/>
              <a:t>5</a:t>
            </a:fld>
            <a:endParaRPr lang="en-US"/>
          </a:p>
        </p:txBody>
      </p:sp>
    </p:spTree>
    <p:extLst>
      <p:ext uri="{BB962C8B-B14F-4D97-AF65-F5344CB8AC3E}">
        <p14:creationId xmlns:p14="http://schemas.microsoft.com/office/powerpoint/2010/main" val="151569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are three structural nodes, intended to hold cables above a road in The Hague. The node on the far left was designed by a human, and on the far right by a computer. More importantly, the node on the far right supports the same weight, but weighs 75% less and is 50% smaller.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Optimized for additive manufacturing</a:t>
            </a:r>
            <a:endParaRPr lang="en-US" dirty="0"/>
          </a:p>
        </p:txBody>
      </p:sp>
      <p:sp>
        <p:nvSpPr>
          <p:cNvPr id="4" name="Slide Number Placeholder 3"/>
          <p:cNvSpPr>
            <a:spLocks noGrp="1"/>
          </p:cNvSpPr>
          <p:nvPr>
            <p:ph type="sldNum" sz="quarter" idx="10"/>
          </p:nvPr>
        </p:nvSpPr>
        <p:spPr/>
        <p:txBody>
          <a:bodyPr/>
          <a:lstStyle/>
          <a:p>
            <a:fld id="{DFEE8183-3B31-2345-9E2F-4B1EE48A027E}" type="slidenum">
              <a:rPr lang="en-US" smtClean="0"/>
              <a:t>6</a:t>
            </a:fld>
            <a:endParaRPr lang="en-US"/>
          </a:p>
        </p:txBody>
      </p:sp>
    </p:spTree>
    <p:extLst>
      <p:ext uri="{BB962C8B-B14F-4D97-AF65-F5344CB8AC3E}">
        <p14:creationId xmlns:p14="http://schemas.microsoft.com/office/powerpoint/2010/main" val="457158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dirty="0" err="1"/>
              <a:t>We</a:t>
            </a:r>
            <a:r>
              <a:rPr lang="fr-CH" dirty="0"/>
              <a:t> </a:t>
            </a:r>
            <a:r>
              <a:rPr lang="fr-CH" dirty="0" err="1"/>
              <a:t>already</a:t>
            </a:r>
            <a:r>
              <a:rPr lang="fr-CH" dirty="0"/>
              <a:t> know the future of the </a:t>
            </a:r>
            <a:r>
              <a:rPr lang="fr-CH" dirty="0" err="1"/>
              <a:t>classrooom</a:t>
            </a:r>
            <a:r>
              <a:rPr lang="fr-CH" dirty="0"/>
              <a:t> </a:t>
            </a:r>
            <a:r>
              <a:rPr lang="fr-CH" dirty="0" err="1"/>
              <a:t>is</a:t>
            </a:r>
            <a:r>
              <a:rPr lang="fr-CH" dirty="0"/>
              <a:t> not the model on the </a:t>
            </a:r>
            <a:r>
              <a:rPr lang="fr-CH" dirty="0" err="1"/>
              <a:t>left</a:t>
            </a:r>
            <a:r>
              <a:rPr lang="fr-CH" dirty="0"/>
              <a:t>. </a:t>
            </a:r>
            <a:r>
              <a:rPr lang="fr-CH" dirty="0" err="1"/>
              <a:t>We</a:t>
            </a:r>
            <a:r>
              <a:rPr lang="fr-CH" dirty="0"/>
              <a:t> </a:t>
            </a:r>
            <a:r>
              <a:rPr lang="fr-CH" dirty="0" err="1"/>
              <a:t>should</a:t>
            </a:r>
            <a:r>
              <a:rPr lang="fr-CH" dirty="0"/>
              <a:t> </a:t>
            </a:r>
            <a:r>
              <a:rPr lang="fr-CH" dirty="0" err="1"/>
              <a:t>really</a:t>
            </a:r>
            <a:r>
              <a:rPr lang="fr-CH" dirty="0"/>
              <a:t> </a:t>
            </a:r>
            <a:r>
              <a:rPr lang="fr-CH" dirty="0" err="1"/>
              <a:t>start</a:t>
            </a:r>
            <a:r>
              <a:rPr lang="fr-CH" dirty="0"/>
              <a:t> </a:t>
            </a:r>
            <a:r>
              <a:rPr lang="fr-CH" dirty="0" err="1"/>
              <a:t>aiming</a:t>
            </a:r>
            <a:r>
              <a:rPr lang="fr-CH" dirty="0"/>
              <a:t> at </a:t>
            </a:r>
            <a:r>
              <a:rPr lang="fr-CH" dirty="0" err="1"/>
              <a:t>sustainable</a:t>
            </a:r>
            <a:r>
              <a:rPr lang="fr-CH" dirty="0"/>
              <a:t> </a:t>
            </a:r>
            <a:r>
              <a:rPr lang="fr-CH" dirty="0" err="1"/>
              <a:t>learning</a:t>
            </a:r>
            <a:r>
              <a:rPr lang="fr-CH" dirty="0"/>
              <a:t> infrastructures. For </a:t>
            </a:r>
            <a:r>
              <a:rPr lang="fr-CH" dirty="0" err="1"/>
              <a:t>that</a:t>
            </a:r>
            <a:r>
              <a:rPr lang="fr-CH" dirty="0"/>
              <a:t> </a:t>
            </a:r>
            <a:r>
              <a:rPr lang="fr-CH" dirty="0" err="1"/>
              <a:t>we</a:t>
            </a:r>
            <a:r>
              <a:rPr lang="fr-CH" dirty="0"/>
              <a:t> must </a:t>
            </a:r>
            <a:r>
              <a:rPr lang="fr-CH" dirty="0" err="1"/>
              <a:t>invent</a:t>
            </a:r>
            <a:r>
              <a:rPr lang="fr-CH" dirty="0"/>
              <a:t> the campus of the future</a:t>
            </a:r>
          </a:p>
          <a:p>
            <a:endParaRPr lang="fr-FR" dirty="0"/>
          </a:p>
        </p:txBody>
      </p:sp>
      <p:sp>
        <p:nvSpPr>
          <p:cNvPr id="4" name="Espace réservé du numéro de diapositive 3"/>
          <p:cNvSpPr>
            <a:spLocks noGrp="1"/>
          </p:cNvSpPr>
          <p:nvPr>
            <p:ph type="sldNum" sz="quarter" idx="10"/>
          </p:nvPr>
        </p:nvSpPr>
        <p:spPr/>
        <p:txBody>
          <a:bodyPr/>
          <a:lstStyle/>
          <a:p>
            <a:fld id="{5DA5100C-C33F-D24F-907D-4824B84578ED}" type="slidenum">
              <a:rPr lang="fr-FR" smtClean="0"/>
              <a:t>8</a:t>
            </a:fld>
            <a:endParaRPr lang="fr-FR"/>
          </a:p>
        </p:txBody>
      </p:sp>
    </p:spTree>
    <p:extLst>
      <p:ext uri="{BB962C8B-B14F-4D97-AF65-F5344CB8AC3E}">
        <p14:creationId xmlns:p14="http://schemas.microsoft.com/office/powerpoint/2010/main" val="10424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outcomes can be achieved through e-learning, via a combination of online community activities and computer-supported independent study activities</a:t>
            </a:r>
          </a:p>
          <a:p>
            <a:endParaRPr lang="en-US" dirty="0"/>
          </a:p>
          <a:p>
            <a:r>
              <a:rPr lang="en-US" dirty="0"/>
              <a:t>A revolution is happening and teachers need to be trained !</a:t>
            </a:r>
          </a:p>
        </p:txBody>
      </p:sp>
      <p:sp>
        <p:nvSpPr>
          <p:cNvPr id="4" name="Slide Number Placeholder 3"/>
          <p:cNvSpPr>
            <a:spLocks noGrp="1"/>
          </p:cNvSpPr>
          <p:nvPr>
            <p:ph type="sldNum" sz="quarter" idx="5"/>
          </p:nvPr>
        </p:nvSpPr>
        <p:spPr/>
        <p:txBody>
          <a:bodyPr/>
          <a:lstStyle/>
          <a:p>
            <a:fld id="{5DA5100C-C33F-D24F-907D-4824B84578ED}" type="slidenum">
              <a:rPr lang="fr-FR" smtClean="0"/>
              <a:t>10</a:t>
            </a:fld>
            <a:endParaRPr lang="fr-FR"/>
          </a:p>
        </p:txBody>
      </p:sp>
    </p:spTree>
    <p:extLst>
      <p:ext uri="{BB962C8B-B14F-4D97-AF65-F5344CB8AC3E}">
        <p14:creationId xmlns:p14="http://schemas.microsoft.com/office/powerpoint/2010/main" val="346036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A5100C-C33F-D24F-907D-4824B84578ED}" type="slidenum">
              <a:rPr lang="fr-FR" smtClean="0"/>
              <a:t>11</a:t>
            </a:fld>
            <a:endParaRPr lang="fr-FR"/>
          </a:p>
        </p:txBody>
      </p:sp>
    </p:spTree>
    <p:extLst>
      <p:ext uri="{BB962C8B-B14F-4D97-AF65-F5344CB8AC3E}">
        <p14:creationId xmlns:p14="http://schemas.microsoft.com/office/powerpoint/2010/main" val="407285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10"/>
          </p:nvPr>
        </p:nvSpPr>
        <p:spPr/>
        <p:txBody>
          <a:bodyPr/>
          <a:lstStyle/>
          <a:p>
            <a:fld id="{475731B4-D688-0D49-9DC2-9322A503F7F4}" type="slidenum">
              <a:rPr lang="fr-FR" altLang="en-US" smtClean="0"/>
              <a:pPr/>
              <a:t>14</a:t>
            </a:fld>
            <a:endParaRPr lang="fr-FR" altLang="en-US"/>
          </a:p>
        </p:txBody>
      </p:sp>
    </p:spTree>
    <p:extLst>
      <p:ext uri="{BB962C8B-B14F-4D97-AF65-F5344CB8AC3E}">
        <p14:creationId xmlns:p14="http://schemas.microsoft.com/office/powerpoint/2010/main" val="341213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slide is to introduce what have we learned 5 years later.</a:t>
            </a:r>
          </a:p>
        </p:txBody>
      </p:sp>
      <p:sp>
        <p:nvSpPr>
          <p:cNvPr id="4" name="Slide Number Placeholder 3"/>
          <p:cNvSpPr>
            <a:spLocks noGrp="1"/>
          </p:cNvSpPr>
          <p:nvPr>
            <p:ph type="sldNum" sz="quarter" idx="10"/>
          </p:nvPr>
        </p:nvSpPr>
        <p:spPr/>
        <p:txBody>
          <a:bodyPr/>
          <a:lstStyle/>
          <a:p>
            <a:fld id="{1E4D6701-E3E6-854D-A32B-791AA625307A}" type="slidenum">
              <a:rPr lang="en-US" smtClean="0"/>
              <a:t>15</a:t>
            </a:fld>
            <a:endParaRPr lang="en-US"/>
          </a:p>
        </p:txBody>
      </p:sp>
    </p:spTree>
    <p:extLst>
      <p:ext uri="{BB962C8B-B14F-4D97-AF65-F5344CB8AC3E}">
        <p14:creationId xmlns:p14="http://schemas.microsoft.com/office/powerpoint/2010/main" val="2580903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diapora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a:solidFill>
                  <a:schemeClr val="bg1"/>
                </a:solidFill>
              </a:defRPr>
            </a:lvl1pPr>
          </a:lstStyle>
          <a:p>
            <a:fld id="{38132D04-DB0F-4616-976E-401F62A29C48}" type="slidenum">
              <a:rPr lang="fr-CH" smtClean="0"/>
              <a:pPr/>
              <a:t>‹#›</a:t>
            </a:fld>
            <a:endParaRPr lang="fr-CH"/>
          </a:p>
        </p:txBody>
      </p:sp>
      <p:sp>
        <p:nvSpPr>
          <p:cNvPr id="3" name="Espace réservé du pied de page 2"/>
          <p:cNvSpPr>
            <a:spLocks noGrp="1"/>
          </p:cNvSpPr>
          <p:nvPr>
            <p:ph type="ftr" sz="quarter" idx="11"/>
          </p:nvPr>
        </p:nvSpPr>
        <p:spPr/>
        <p:txBody>
          <a:bodyPr/>
          <a:lstStyle>
            <a:lvl1pPr>
              <a:defRPr>
                <a:solidFill>
                  <a:schemeClr val="bg1"/>
                </a:solidFill>
              </a:defRPr>
            </a:lvl1pPr>
          </a:lstStyle>
          <a:p>
            <a:r>
              <a:rPr lang="fr-CH"/>
              <a:t>Présentation EPFL - Public  |  2017</a:t>
            </a:r>
          </a:p>
        </p:txBody>
      </p:sp>
      <p:sp>
        <p:nvSpPr>
          <p:cNvPr id="5" name="Titre 1"/>
          <p:cNvSpPr txBox="1">
            <a:spLocks/>
          </p:cNvSpPr>
          <p:nvPr userDrawn="1"/>
        </p:nvSpPr>
        <p:spPr bwMode="auto">
          <a:xfrm>
            <a:off x="1335726" y="376921"/>
            <a:ext cx="6605463" cy="52322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defTabSz="457200" rtl="0" eaLnBrk="0" fontAlgn="base" hangingPunct="0">
              <a:spcBef>
                <a:spcPct val="0"/>
              </a:spcBef>
              <a:spcAft>
                <a:spcPts val="1200"/>
              </a:spcAft>
              <a:defRPr sz="2600" b="0" i="0" kern="1200" spc="100" baseline="0">
                <a:solidFill>
                  <a:schemeClr val="tx1"/>
                </a:solidFill>
                <a:latin typeface="Impact"/>
                <a:ea typeface="ＭＳ Ｐゴシック" charset="0"/>
                <a:cs typeface="Impact"/>
              </a:defRPr>
            </a:lvl1pPr>
            <a:lvl2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2pPr>
            <a:lvl3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3pPr>
            <a:lvl4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4pPr>
            <a:lvl5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5pPr>
            <a:lvl6pPr marL="457200" algn="l" defTabSz="457200" rtl="0" fontAlgn="base">
              <a:spcBef>
                <a:spcPct val="0"/>
              </a:spcBef>
              <a:spcAft>
                <a:spcPct val="0"/>
              </a:spcAft>
              <a:defRPr sz="2800">
                <a:solidFill>
                  <a:schemeClr val="tx1"/>
                </a:solidFill>
                <a:latin typeface="Verdana" charset="0"/>
                <a:ea typeface="ＭＳ Ｐゴシック" charset="0"/>
              </a:defRPr>
            </a:lvl6pPr>
            <a:lvl7pPr marL="914400" algn="l" defTabSz="457200" rtl="0" fontAlgn="base">
              <a:spcBef>
                <a:spcPct val="0"/>
              </a:spcBef>
              <a:spcAft>
                <a:spcPct val="0"/>
              </a:spcAft>
              <a:defRPr sz="2800">
                <a:solidFill>
                  <a:schemeClr val="tx1"/>
                </a:solidFill>
                <a:latin typeface="Verdana" charset="0"/>
                <a:ea typeface="ＭＳ Ｐゴシック" charset="0"/>
              </a:defRPr>
            </a:lvl7pPr>
            <a:lvl8pPr marL="1371600" algn="l" defTabSz="457200" rtl="0" fontAlgn="base">
              <a:spcBef>
                <a:spcPct val="0"/>
              </a:spcBef>
              <a:spcAft>
                <a:spcPct val="0"/>
              </a:spcAft>
              <a:defRPr sz="2800">
                <a:solidFill>
                  <a:schemeClr val="tx1"/>
                </a:solidFill>
                <a:latin typeface="Verdana" charset="0"/>
                <a:ea typeface="ＭＳ Ｐゴシック" charset="0"/>
              </a:defRPr>
            </a:lvl8pPr>
            <a:lvl9pPr marL="1828800" algn="l" defTabSz="457200" rtl="0" fontAlgn="base">
              <a:spcBef>
                <a:spcPct val="0"/>
              </a:spcBef>
              <a:spcAft>
                <a:spcPct val="0"/>
              </a:spcAft>
              <a:defRPr sz="2800">
                <a:solidFill>
                  <a:schemeClr val="tx1"/>
                </a:solidFill>
                <a:latin typeface="Verdana" charset="0"/>
                <a:ea typeface="ＭＳ Ｐゴシック" charset="0"/>
              </a:defRPr>
            </a:lvl9pPr>
          </a:lstStyle>
          <a:p>
            <a:pPr marL="0" marR="0" lvl="0" indent="0" algn="l" defTabSz="457200" rtl="0" eaLnBrk="0" fontAlgn="base" latinLnBrk="0" hangingPunct="0">
              <a:lnSpc>
                <a:spcPct val="100000"/>
              </a:lnSpc>
              <a:spcBef>
                <a:spcPct val="0"/>
              </a:spcBef>
              <a:spcAft>
                <a:spcPts val="1200"/>
              </a:spcAft>
              <a:buClrTx/>
              <a:buSzTx/>
              <a:buFontTx/>
              <a:buNone/>
              <a:tabLst/>
              <a:defRPr/>
            </a:pPr>
            <a:r>
              <a:rPr kumimoji="0" lang="fr-FR" sz="2800" b="0" i="0" u="none" strike="noStrike" kern="1200" cap="none" spc="40" normalizeH="0" baseline="0" noProof="0" dirty="0">
                <a:ln>
                  <a:noFill/>
                </a:ln>
                <a:solidFill>
                  <a:sysClr val="window" lastClr="FFFFFF"/>
                </a:solidFill>
                <a:effectLst/>
                <a:uLnTx/>
                <a:uFillTx/>
                <a:ea typeface="ＭＳ Ｐゴシック" charset="0"/>
                <a:cs typeface="AlphaHeadlinePro-Bold"/>
              </a:rPr>
              <a:t>Ecole polytechnique fédérale de Lausanne</a:t>
            </a:r>
            <a:endParaRPr kumimoji="0" lang="fr-FR" sz="2800" b="0" i="0" u="none" strike="noStrike" kern="1200" cap="none" spc="40" normalizeH="0" baseline="0" noProof="0" dirty="0">
              <a:ln>
                <a:noFill/>
              </a:ln>
              <a:solidFill>
                <a:sysClr val="window" lastClr="FFFFFF"/>
              </a:solidFill>
              <a:effectLst/>
              <a:uLnTx/>
              <a:uFillTx/>
              <a:latin typeface="AlphaHeadlinePro-Bold"/>
              <a:ea typeface="ＭＳ Ｐゴシック" charset="0"/>
              <a:cs typeface="AlphaHeadlinePro-Bold"/>
            </a:endParaRPr>
          </a:p>
        </p:txBody>
      </p:sp>
      <p:pic>
        <p:nvPicPr>
          <p:cNvPr id="6" name="image2.png" descr="Logo_EPFL.png"/>
          <p:cNvPicPr>
            <a:picLocks noChangeAspect="1"/>
          </p:cNvPicPr>
          <p:nvPr userDrawn="1"/>
        </p:nvPicPr>
        <p:blipFill>
          <a:blip r:embed="rId3">
            <a:extLst/>
          </a:blip>
          <a:stretch>
            <a:fillRect/>
          </a:stretch>
        </p:blipFill>
        <p:spPr>
          <a:xfrm>
            <a:off x="185039" y="481644"/>
            <a:ext cx="1050492" cy="504237"/>
          </a:xfrm>
          <a:prstGeom prst="rect">
            <a:avLst/>
          </a:prstGeom>
          <a:ln w="12700">
            <a:miter lim="400000"/>
          </a:ln>
        </p:spPr>
      </p:pic>
      <p:sp>
        <p:nvSpPr>
          <p:cNvPr id="10" name="Espace réservé du contenu 2"/>
          <p:cNvSpPr>
            <a:spLocks noGrp="1"/>
          </p:cNvSpPr>
          <p:nvPr>
            <p:ph idx="1" hasCustomPrompt="1"/>
          </p:nvPr>
        </p:nvSpPr>
        <p:spPr>
          <a:xfrm>
            <a:off x="1335726" y="906546"/>
            <a:ext cx="6082871" cy="477811"/>
          </a:xfrm>
          <a:prstGeom prst="rect">
            <a:avLst/>
          </a:prstGeom>
        </p:spPr>
        <p:txBody>
          <a:bodyPr/>
          <a:lstStyle>
            <a:lvl1pPr marL="0" indent="0">
              <a:buNone/>
              <a:defRPr sz="22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Titre de </a:t>
            </a:r>
            <a:r>
              <a:rPr lang="fr-FR"/>
              <a:t>la conférence</a:t>
            </a:r>
            <a:endParaRPr lang="fr-FR" dirty="0"/>
          </a:p>
        </p:txBody>
      </p:sp>
      <p:sp>
        <p:nvSpPr>
          <p:cNvPr id="12" name="Espace réservé du contenu 2"/>
          <p:cNvSpPr>
            <a:spLocks noGrp="1"/>
          </p:cNvSpPr>
          <p:nvPr>
            <p:ph idx="12" hasCustomPrompt="1"/>
          </p:nvPr>
        </p:nvSpPr>
        <p:spPr>
          <a:xfrm>
            <a:off x="1335726" y="1240898"/>
            <a:ext cx="6082871" cy="477811"/>
          </a:xfrm>
          <a:prstGeom prst="rect">
            <a:avLst/>
          </a:prstGeom>
        </p:spPr>
        <p:txBody>
          <a:bodyPr/>
          <a:lstStyle>
            <a:lvl1pPr marL="0" indent="0">
              <a:buNone/>
              <a:defRPr sz="16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Nom </a:t>
            </a:r>
            <a:r>
              <a:rPr lang="fr-FR"/>
              <a:t>du présentateur</a:t>
            </a:r>
            <a:endParaRPr lang="fr-FR" dirty="0"/>
          </a:p>
        </p:txBody>
      </p:sp>
    </p:spTree>
    <p:extLst>
      <p:ext uri="{BB962C8B-B14F-4D97-AF65-F5344CB8AC3E}">
        <p14:creationId xmlns:p14="http://schemas.microsoft.com/office/powerpoint/2010/main" val="90337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vide - Gris foncé">
    <p:bg>
      <p:bgPr>
        <a:solidFill>
          <a:srgbClr val="262626"/>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4" name="Titre 1"/>
          <p:cNvSpPr>
            <a:spLocks noGrp="1"/>
          </p:cNvSpPr>
          <p:nvPr>
            <p:ph type="title"/>
          </p:nvPr>
        </p:nvSpPr>
        <p:spPr>
          <a:xfrm>
            <a:off x="235008" y="139265"/>
            <a:ext cx="8682637" cy="454025"/>
          </a:xfrm>
          <a:prstGeom prst="rect">
            <a:avLst/>
          </a:prstGeom>
        </p:spPr>
        <p:txBody>
          <a:bodyPr/>
          <a:lstStyle>
            <a:lvl1pPr algn="l">
              <a:defRPr sz="2400">
                <a:solidFill>
                  <a:schemeClr val="bg1"/>
                </a:solidFill>
              </a:defRPr>
            </a:lvl1pPr>
          </a:lstStyle>
          <a:p>
            <a:r>
              <a:rPr lang="fr-FR" dirty="0"/>
              <a:t>Cliquez et modifiez le titre</a:t>
            </a:r>
          </a:p>
        </p:txBody>
      </p:sp>
    </p:spTree>
    <p:extLst>
      <p:ext uri="{BB962C8B-B14F-4D97-AF65-F5344CB8AC3E}">
        <p14:creationId xmlns:p14="http://schemas.microsoft.com/office/powerpoint/2010/main" val="334003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avec titre - Noir">
    <p:bg>
      <p:bgPr>
        <a:solidFill>
          <a:schemeClr val="tx1"/>
        </a:solidFill>
        <a:effectLst/>
      </p:bgPr>
    </p:bg>
    <p:spTree>
      <p:nvGrpSpPr>
        <p:cNvPr id="1" name=""/>
        <p:cNvGrpSpPr/>
        <p:nvPr/>
      </p:nvGrpSpPr>
      <p:grpSpPr>
        <a:xfrm>
          <a:off x="0" y="0"/>
          <a:ext cx="0" cy="0"/>
          <a:chOff x="0" y="0"/>
          <a:chExt cx="0" cy="0"/>
        </a:xfrm>
      </p:grpSpPr>
      <p:pic>
        <p:nvPicPr>
          <p:cNvPr id="5" name="image2.png" descr="Logo_EPFL.png"/>
          <p:cNvPicPr>
            <a:picLocks noChangeAspect="1"/>
          </p:cNvPicPr>
          <p:nvPr userDrawn="1"/>
        </p:nvPicPr>
        <p:blipFill>
          <a:blip r:embed="rId2">
            <a:extLst/>
          </a:blip>
          <a:stretch>
            <a:fillRect/>
          </a:stretch>
        </p:blipFill>
        <p:spPr>
          <a:xfrm>
            <a:off x="298183" y="4648517"/>
            <a:ext cx="839165" cy="402800"/>
          </a:xfrm>
          <a:prstGeom prst="rect">
            <a:avLst/>
          </a:prstGeom>
          <a:ln w="12700">
            <a:miter lim="400000"/>
          </a:ln>
        </p:spPr>
      </p:pic>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6" name="Titre 1"/>
          <p:cNvSpPr>
            <a:spLocks noGrp="1"/>
          </p:cNvSpPr>
          <p:nvPr>
            <p:ph type="title"/>
          </p:nvPr>
        </p:nvSpPr>
        <p:spPr>
          <a:xfrm>
            <a:off x="235008" y="139265"/>
            <a:ext cx="8682637" cy="454025"/>
          </a:xfrm>
          <a:prstGeom prst="rect">
            <a:avLst/>
          </a:prstGeom>
        </p:spPr>
        <p:txBody>
          <a:bodyPr/>
          <a:lstStyle>
            <a:lvl1pPr algn="l">
              <a:defRPr sz="2400">
                <a:solidFill>
                  <a:schemeClr val="bg1"/>
                </a:solidFill>
              </a:defRPr>
            </a:lvl1pPr>
          </a:lstStyle>
          <a:p>
            <a:r>
              <a:rPr lang="fr-FR" dirty="0"/>
              <a:t>Cliquez et modifiez le titre</a:t>
            </a:r>
          </a:p>
        </p:txBody>
      </p:sp>
      <p:sp>
        <p:nvSpPr>
          <p:cNvPr id="7" name="Espace réservé du contenu 2"/>
          <p:cNvSpPr>
            <a:spLocks noGrp="1"/>
          </p:cNvSpPr>
          <p:nvPr>
            <p:ph idx="1"/>
          </p:nvPr>
        </p:nvSpPr>
        <p:spPr>
          <a:xfrm>
            <a:off x="235008" y="827963"/>
            <a:ext cx="8682638" cy="3727450"/>
          </a:xfrm>
          <a:prstGeom prst="rect">
            <a:avLst/>
          </a:prstGeo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69580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vide - Noir">
    <p:bg>
      <p:bgPr>
        <a:solidFill>
          <a:schemeClr val="tx1"/>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4" name="Titre 1"/>
          <p:cNvSpPr>
            <a:spLocks noGrp="1"/>
          </p:cNvSpPr>
          <p:nvPr>
            <p:ph type="title"/>
          </p:nvPr>
        </p:nvSpPr>
        <p:spPr>
          <a:xfrm>
            <a:off x="235008" y="139265"/>
            <a:ext cx="8682637" cy="454025"/>
          </a:xfrm>
          <a:prstGeom prst="rect">
            <a:avLst/>
          </a:prstGeom>
        </p:spPr>
        <p:txBody>
          <a:bodyPr/>
          <a:lstStyle>
            <a:lvl1pPr algn="l">
              <a:defRPr sz="2400">
                <a:solidFill>
                  <a:schemeClr val="bg1"/>
                </a:solidFill>
              </a:defRPr>
            </a:lvl1pPr>
          </a:lstStyle>
          <a:p>
            <a:r>
              <a:rPr lang="fr-FR" dirty="0"/>
              <a:t>Cliquez et modifiez le titre</a:t>
            </a:r>
          </a:p>
        </p:txBody>
      </p:sp>
    </p:spTree>
    <p:extLst>
      <p:ext uri="{BB962C8B-B14F-4D97-AF65-F5344CB8AC3E}">
        <p14:creationId xmlns:p14="http://schemas.microsoft.com/office/powerpoint/2010/main" val="4106254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erci fin de présentation">
    <p:bg>
      <p:bgPr>
        <a:solidFill>
          <a:srgbClr val="17375E"/>
        </a:solidFill>
        <a:effectLst/>
      </p:bgPr>
    </p:bg>
    <p:spTree>
      <p:nvGrpSpPr>
        <p:cNvPr id="1" name=""/>
        <p:cNvGrpSpPr/>
        <p:nvPr/>
      </p:nvGrpSpPr>
      <p:grpSpPr>
        <a:xfrm>
          <a:off x="0" y="0"/>
          <a:ext cx="0" cy="0"/>
          <a:chOff x="0" y="0"/>
          <a:chExt cx="0" cy="0"/>
        </a:xfrm>
      </p:grpSpPr>
      <p:pic>
        <p:nvPicPr>
          <p:cNvPr id="6" name="image2.png" descr="Logo_EPFL.png"/>
          <p:cNvPicPr>
            <a:picLocks noChangeAspect="1"/>
          </p:cNvPicPr>
          <p:nvPr userDrawn="1"/>
        </p:nvPicPr>
        <p:blipFill>
          <a:blip r:embed="rId2">
            <a:extLst/>
          </a:blip>
          <a:stretch>
            <a:fillRect/>
          </a:stretch>
        </p:blipFill>
        <p:spPr>
          <a:xfrm>
            <a:off x="298183" y="4648517"/>
            <a:ext cx="839165" cy="402800"/>
          </a:xfrm>
          <a:prstGeom prst="rect">
            <a:avLst/>
          </a:prstGeom>
          <a:ln w="12700">
            <a:miter lim="400000"/>
          </a:ln>
        </p:spPr>
      </p:pic>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13" name="ZoneTexte 12"/>
          <p:cNvSpPr txBox="1"/>
          <p:nvPr userDrawn="1"/>
        </p:nvSpPr>
        <p:spPr>
          <a:xfrm>
            <a:off x="1186534" y="1495065"/>
            <a:ext cx="6780552" cy="646331"/>
          </a:xfrm>
          <a:prstGeom prst="rect">
            <a:avLst/>
          </a:prstGeom>
        </p:spPr>
        <p:txBody>
          <a:bodyPr wrap="square" rtlCol="0">
            <a:spAutoFit/>
          </a:bodyPr>
          <a:lstStyle/>
          <a:p>
            <a:pPr algn="ctr"/>
            <a:r>
              <a:rPr lang="fr-FR" sz="3600" b="1" dirty="0">
                <a:solidFill>
                  <a:srgbClr val="FFFFFF"/>
                </a:solidFill>
                <a:latin typeface="Arial"/>
                <a:cs typeface="Arial"/>
              </a:rPr>
              <a:t>Merci de</a:t>
            </a:r>
            <a:r>
              <a:rPr lang="fr-FR" sz="3600" b="1" baseline="0" dirty="0">
                <a:solidFill>
                  <a:srgbClr val="FFFFFF"/>
                </a:solidFill>
                <a:latin typeface="Arial"/>
                <a:cs typeface="Arial"/>
              </a:rPr>
              <a:t> votre attention</a:t>
            </a:r>
            <a:endParaRPr lang="fr-FR" sz="3600" b="1" dirty="0">
              <a:solidFill>
                <a:srgbClr val="FFFFFF"/>
              </a:solidFill>
              <a:latin typeface="Arial"/>
              <a:cs typeface="Arial"/>
            </a:endParaRPr>
          </a:p>
        </p:txBody>
      </p:sp>
    </p:spTree>
    <p:extLst>
      <p:ext uri="{BB962C8B-B14F-4D97-AF65-F5344CB8AC3E}">
        <p14:creationId xmlns:p14="http://schemas.microsoft.com/office/powerpoint/2010/main" val="1368734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e vide - Blanc">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38132D04-DB0F-4616-976E-401F62A29C48}" type="slidenum">
              <a:rPr lang="fr-CH" smtClean="0"/>
              <a:pPr/>
              <a:t>‹#›</a:t>
            </a:fld>
            <a:endParaRPr lang="fr-CH"/>
          </a:p>
        </p:txBody>
      </p:sp>
      <p:sp>
        <p:nvSpPr>
          <p:cNvPr id="4" name="Shape 13"/>
          <p:cNvSpPr>
            <a:spLocks noGrp="1"/>
          </p:cNvSpPr>
          <p:nvPr>
            <p:ph type="title"/>
          </p:nvPr>
        </p:nvSpPr>
        <p:spPr>
          <a:xfrm>
            <a:off x="199936" y="147055"/>
            <a:ext cx="8737768" cy="467707"/>
          </a:xfrm>
          <a:prstGeom prst="rect">
            <a:avLst/>
          </a:prstGeom>
          <a:extLst>
            <a:ext uri="{C572A759-6A51-4108-AA02-DFA0A04FC94B}">
              <ma14:wrappingTextBoxFlag xmlns:ma14="http://schemas.microsoft.com/office/mac/drawingml/2011/main" xmlns="" val="1"/>
            </a:ext>
          </a:extLst>
        </p:spPr>
        <p:txBody>
          <a:bodyPr anchor="t">
            <a:normAutofit/>
          </a:bodyPr>
          <a:lstStyle>
            <a:lvl1pPr algn="l">
              <a:spcBef>
                <a:spcPts val="1200"/>
              </a:spcBef>
              <a:defRPr sz="2400" spc="50"/>
            </a:lvl1pPr>
          </a:lstStyle>
          <a:p>
            <a:r>
              <a:rPr lang="fr-CH" dirty="0"/>
              <a:t>Cliquez et modifiez le titre</a:t>
            </a:r>
            <a:endParaRPr dirty="0"/>
          </a:p>
        </p:txBody>
      </p:sp>
      <p:pic>
        <p:nvPicPr>
          <p:cNvPr id="5" name="image1.png" descr="Logo EPFL noi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183" y="4648517"/>
            <a:ext cx="839165" cy="402045"/>
          </a:xfrm>
          <a:prstGeom prst="rect">
            <a:avLst/>
          </a:prstGeom>
          <a:ln w="12700">
            <a:miter lim="400000"/>
          </a:ln>
        </p:spPr>
      </p:pic>
      <p:sp>
        <p:nvSpPr>
          <p:cNvPr id="6" name="Espace réservé du pied de page 4"/>
          <p:cNvSpPr>
            <a:spLocks noGrp="1"/>
          </p:cNvSpPr>
          <p:nvPr>
            <p:ph type="ftr" sz="quarter" idx="3"/>
          </p:nvPr>
        </p:nvSpPr>
        <p:spPr>
          <a:xfrm>
            <a:off x="1423292" y="4914000"/>
            <a:ext cx="7200000" cy="216000"/>
          </a:xfrm>
          <a:prstGeom prst="rect">
            <a:avLst/>
          </a:prstGeom>
        </p:spPr>
        <p:txBody>
          <a:bodyPr vert="horz" lIns="46800" tIns="45720" rIns="46800" bIns="45720" rtlCol="0" anchor="ctr"/>
          <a:lstStyle>
            <a:lvl1pPr algn="r">
              <a:defRPr sz="750">
                <a:solidFill>
                  <a:schemeClr val="tx1"/>
                </a:solidFill>
                <a:latin typeface="Arial" panose="020B0604020202020204" pitchFamily="34" charset="0"/>
                <a:cs typeface="Arial" panose="020B0604020202020204" pitchFamily="34" charset="0"/>
              </a:defRPr>
            </a:lvl1pPr>
          </a:lstStyle>
          <a:p>
            <a:r>
              <a:rPr lang="fr-CH"/>
              <a:t>EPFL – VPE  – JSP  | 14 Sept. 2017</a:t>
            </a:r>
            <a:endParaRPr lang="fr-CH" dirty="0"/>
          </a:p>
        </p:txBody>
      </p:sp>
    </p:spTree>
    <p:extLst>
      <p:ext uri="{BB962C8B-B14F-4D97-AF65-F5344CB8AC3E}">
        <p14:creationId xmlns:p14="http://schemas.microsoft.com/office/powerpoint/2010/main" val="975374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apositive avec titre - Blanc">
    <p:spTree>
      <p:nvGrpSpPr>
        <p:cNvPr id="1" name=""/>
        <p:cNvGrpSpPr/>
        <p:nvPr/>
      </p:nvGrpSpPr>
      <p:grpSpPr>
        <a:xfrm>
          <a:off x="0" y="0"/>
          <a:ext cx="0" cy="0"/>
          <a:chOff x="0" y="0"/>
          <a:chExt cx="0" cy="0"/>
        </a:xfrm>
      </p:grpSpPr>
      <p:sp>
        <p:nvSpPr>
          <p:cNvPr id="2" name="Shape 13"/>
          <p:cNvSpPr>
            <a:spLocks noGrp="1"/>
          </p:cNvSpPr>
          <p:nvPr>
            <p:ph type="title"/>
          </p:nvPr>
        </p:nvSpPr>
        <p:spPr>
          <a:xfrm>
            <a:off x="199936" y="147055"/>
            <a:ext cx="8737768" cy="467707"/>
          </a:xfrm>
          <a:prstGeom prst="rect">
            <a:avLst/>
          </a:prstGeom>
          <a:extLst>
            <a:ext uri="{C572A759-6A51-4108-AA02-DFA0A04FC94B}">
              <ma14:wrappingTextBoxFlag xmlns:ma14="http://schemas.microsoft.com/office/mac/drawingml/2011/main" xmlns="" val="1"/>
            </a:ext>
          </a:extLst>
        </p:spPr>
        <p:txBody>
          <a:bodyPr anchor="t">
            <a:normAutofit/>
          </a:bodyPr>
          <a:lstStyle>
            <a:lvl1pPr algn="l">
              <a:spcBef>
                <a:spcPts val="1200"/>
              </a:spcBef>
              <a:defRPr sz="2400" spc="50"/>
            </a:lvl1pPr>
          </a:lstStyle>
          <a:p>
            <a:r>
              <a:rPr lang="fr-CH"/>
              <a:t>Cliquez et modifiez le titre</a:t>
            </a:r>
            <a:endParaRPr dirty="0"/>
          </a:p>
        </p:txBody>
      </p:sp>
      <p:sp>
        <p:nvSpPr>
          <p:cNvPr id="6" name="Espace réservé du numéro de diapositive 5"/>
          <p:cNvSpPr>
            <a:spLocks noGrp="1"/>
          </p:cNvSpPr>
          <p:nvPr>
            <p:ph type="sldNum" sz="quarter" idx="10"/>
          </p:nvPr>
        </p:nvSpPr>
        <p:spPr/>
        <p:txBody>
          <a:bodyPr/>
          <a:lstStyle/>
          <a:p>
            <a:fld id="{38132D04-DB0F-4616-976E-401F62A29C48}" type="slidenum">
              <a:rPr lang="fr-CH" smtClean="0"/>
              <a:pPr/>
              <a:t>‹#›</a:t>
            </a:fld>
            <a:endParaRPr lang="fr-CH"/>
          </a:p>
        </p:txBody>
      </p:sp>
      <p:sp>
        <p:nvSpPr>
          <p:cNvPr id="8" name="Espace réservé du pied de page 7"/>
          <p:cNvSpPr>
            <a:spLocks noGrp="1"/>
          </p:cNvSpPr>
          <p:nvPr>
            <p:ph type="ftr" sz="quarter" idx="11"/>
          </p:nvPr>
        </p:nvSpPr>
        <p:spPr/>
        <p:txBody>
          <a:bodyPr/>
          <a:lstStyle/>
          <a:p>
            <a:r>
              <a:rPr lang="fr-CH"/>
              <a:t>Pierre Vandergheynst - DIALOG 2017</a:t>
            </a:r>
          </a:p>
        </p:txBody>
      </p:sp>
      <p:pic>
        <p:nvPicPr>
          <p:cNvPr id="3" name="image1.png" descr="Logo EPFL noir.png"/>
          <p:cNvPicPr>
            <a:picLocks noChangeAspect="1"/>
          </p:cNvPicPr>
          <p:nvPr userDrawn="1"/>
        </p:nvPicPr>
        <p:blipFill>
          <a:blip r:embed="rId2">
            <a:extLst/>
          </a:blip>
          <a:stretch>
            <a:fillRect/>
          </a:stretch>
        </p:blipFill>
        <p:spPr>
          <a:xfrm>
            <a:off x="298183" y="4648517"/>
            <a:ext cx="839165" cy="402045"/>
          </a:xfrm>
          <a:prstGeom prst="rect">
            <a:avLst/>
          </a:prstGeom>
          <a:ln w="12700">
            <a:miter lim="400000"/>
          </a:ln>
        </p:spPr>
      </p:pic>
    </p:spTree>
    <p:extLst>
      <p:ext uri="{BB962C8B-B14F-4D97-AF65-F5344CB8AC3E}">
        <p14:creationId xmlns:p14="http://schemas.microsoft.com/office/powerpoint/2010/main" val="945086555"/>
      </p:ext>
    </p:extLst>
  </p:cSld>
  <p:clrMapOvr>
    <a:masterClrMapping/>
  </p:clrMapOvr>
  <p:extLst mod="1">
    <p:ext uri="{DCECCB84-F9BA-43D5-87BE-67443E8EF086}">
      <p15:sldGuideLst xmlns:p15="http://schemas.microsoft.com/office/powerpoint/2012/main">
        <p15:guide id="1" orient="horz" pos="3185">
          <p15:clr>
            <a:srgbClr val="FBAE40"/>
          </p15:clr>
        </p15:guide>
        <p15:guide id="2" pos="557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apositive vide - Noir">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p>
            <a:r>
              <a:rPr lang="fr-CH">
                <a:solidFill>
                  <a:srgbClr val="FFFFFF">
                    <a:tint val="75000"/>
                  </a:srgbClr>
                </a:solidFill>
              </a:rPr>
              <a:t>EPFL Presentation  |  2018</a:t>
            </a:r>
          </a:p>
        </p:txBody>
      </p:sp>
      <p:sp>
        <p:nvSpPr>
          <p:cNvPr id="3" name="Espace réservé du numéro de diapositive 2"/>
          <p:cNvSpPr>
            <a:spLocks noGrp="1"/>
          </p:cNvSpPr>
          <p:nvPr>
            <p:ph type="sldNum" sz="quarter" idx="11"/>
          </p:nvPr>
        </p:nvSpPr>
        <p:spPr/>
        <p:txBody>
          <a:bodyPr/>
          <a:lstStyle/>
          <a:p>
            <a:fld id="{DA1DA64F-6193-4C73-B0A3-E892119DB7E1}" type="slidenum">
              <a:rPr lang="fr-CH" smtClean="0">
                <a:solidFill>
                  <a:srgbClr val="FFFFFF"/>
                </a:solidFill>
              </a:rPr>
              <a:pPr/>
              <a:t>‹#›</a:t>
            </a:fld>
            <a:endParaRPr lang="fr-CH">
              <a:solidFill>
                <a:srgbClr val="FFFFFF"/>
              </a:solidFill>
            </a:endParaRPr>
          </a:p>
        </p:txBody>
      </p:sp>
    </p:spTree>
    <p:extLst>
      <p:ext uri="{BB962C8B-B14F-4D97-AF65-F5344CB8AC3E}">
        <p14:creationId xmlns:p14="http://schemas.microsoft.com/office/powerpoint/2010/main" val="1502217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84022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p:cNvSpPr/>
          <p:nvPr userDrawn="1"/>
        </p:nvSpPr>
        <p:spPr>
          <a:xfrm>
            <a:off x="-6350" y="663575"/>
            <a:ext cx="9159875" cy="96838"/>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350"/>
          </a:p>
        </p:txBody>
      </p:sp>
      <p:sp>
        <p:nvSpPr>
          <p:cNvPr id="9" name="Titre 1"/>
          <p:cNvSpPr>
            <a:spLocks noGrp="1"/>
          </p:cNvSpPr>
          <p:nvPr>
            <p:ph type="title"/>
          </p:nvPr>
        </p:nvSpPr>
        <p:spPr>
          <a:xfrm>
            <a:off x="399796" y="136806"/>
            <a:ext cx="8229600" cy="623608"/>
          </a:xfrm>
          <a:prstGeom prst="rect">
            <a:avLst/>
          </a:prstGeom>
        </p:spPr>
        <p:txBody>
          <a:bodyPr/>
          <a:lstStyle>
            <a:lvl1pPr>
              <a:spcAft>
                <a:spcPts val="900"/>
              </a:spcAft>
              <a:defRPr sz="1950" b="0" i="0" spc="75" baseline="0">
                <a:latin typeface="Impact"/>
                <a:cs typeface="Impact"/>
              </a:defRPr>
            </a:lvl1pPr>
          </a:lstStyle>
          <a:p>
            <a:r>
              <a:rPr lang="fr-CH" dirty="0"/>
              <a:t>Cliquez et modifiez le titre</a:t>
            </a:r>
            <a:endParaRPr lang="fr-FR" dirty="0"/>
          </a:p>
        </p:txBody>
      </p:sp>
    </p:spTree>
    <p:extLst>
      <p:ext uri="{BB962C8B-B14F-4D97-AF65-F5344CB8AC3E}">
        <p14:creationId xmlns:p14="http://schemas.microsoft.com/office/powerpoint/2010/main" val="1470971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3" name="Rectangle 2"/>
          <p:cNvSpPr/>
          <p:nvPr userDrawn="1"/>
        </p:nvSpPr>
        <p:spPr>
          <a:xfrm>
            <a:off x="-6350" y="663575"/>
            <a:ext cx="9159875" cy="96838"/>
          </a:xfrm>
          <a:prstGeom prst="rect">
            <a:avLst/>
          </a:prstGeom>
          <a:pattFill prst="ltUpDiag">
            <a:fgClr>
              <a:srgbClr val="00000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sp>
        <p:nvSpPr>
          <p:cNvPr id="11" name="Titre 1"/>
          <p:cNvSpPr>
            <a:spLocks noGrp="1"/>
          </p:cNvSpPr>
          <p:nvPr>
            <p:ph type="title"/>
          </p:nvPr>
        </p:nvSpPr>
        <p:spPr>
          <a:xfrm>
            <a:off x="399796" y="136806"/>
            <a:ext cx="8229600" cy="623608"/>
          </a:xfrm>
          <a:prstGeom prst="rect">
            <a:avLst/>
          </a:prstGeom>
        </p:spPr>
        <p:txBody>
          <a:bodyPr/>
          <a:lstStyle>
            <a:lvl1pPr>
              <a:spcAft>
                <a:spcPts val="1200"/>
              </a:spcAft>
              <a:defRPr sz="2600" b="0" i="0" spc="100" baseline="0">
                <a:latin typeface="Impact"/>
                <a:cs typeface="Impact"/>
              </a:defRPr>
            </a:lvl1pPr>
          </a:lstStyle>
          <a:p>
            <a:r>
              <a:rPr lang="fr-CH" dirty="0"/>
              <a:t>Cliquez et modifiez le titre</a:t>
            </a:r>
            <a:endParaRPr lang="fr-FR" dirty="0"/>
          </a:p>
        </p:txBody>
      </p:sp>
    </p:spTree>
    <p:extLst>
      <p:ext uri="{BB962C8B-B14F-4D97-AF65-F5344CB8AC3E}">
        <p14:creationId xmlns:p14="http://schemas.microsoft.com/office/powerpoint/2010/main" val="302300845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avec titre - 2 col_Blanc">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0"/>
          </p:nvPr>
        </p:nvSpPr>
        <p:spPr/>
        <p:txBody>
          <a:bodyPr/>
          <a:lstStyle/>
          <a:p>
            <a:fld id="{38132D04-DB0F-4616-976E-401F62A29C48}" type="slidenum">
              <a:rPr lang="fr-CH" smtClean="0"/>
              <a:pPr/>
              <a:t>‹#›</a:t>
            </a:fld>
            <a:endParaRPr lang="fr-CH"/>
          </a:p>
        </p:txBody>
      </p:sp>
      <p:sp>
        <p:nvSpPr>
          <p:cNvPr id="8" name="Espace réservé du pied de page 7"/>
          <p:cNvSpPr>
            <a:spLocks noGrp="1"/>
          </p:cNvSpPr>
          <p:nvPr>
            <p:ph type="ftr" sz="quarter" idx="11"/>
          </p:nvPr>
        </p:nvSpPr>
        <p:spPr/>
        <p:txBody>
          <a:bodyPr/>
          <a:lstStyle/>
          <a:p>
            <a:r>
              <a:rPr lang="fr-CH"/>
              <a:t>Présentation EPFL - Public  |  2017</a:t>
            </a:r>
          </a:p>
        </p:txBody>
      </p:sp>
      <p:pic>
        <p:nvPicPr>
          <p:cNvPr id="3" name="image1.png" descr="Logo EPFL noir.png"/>
          <p:cNvPicPr>
            <a:picLocks noChangeAspect="1"/>
          </p:cNvPicPr>
          <p:nvPr userDrawn="1"/>
        </p:nvPicPr>
        <p:blipFill>
          <a:blip r:embed="rId2">
            <a:extLst/>
          </a:blip>
          <a:stretch>
            <a:fillRect/>
          </a:stretch>
        </p:blipFill>
        <p:spPr>
          <a:xfrm>
            <a:off x="298183" y="4648517"/>
            <a:ext cx="839165" cy="402045"/>
          </a:xfrm>
          <a:prstGeom prst="rect">
            <a:avLst/>
          </a:prstGeom>
          <a:ln w="12700">
            <a:miter lim="400000"/>
          </a:ln>
        </p:spPr>
      </p:pic>
      <p:sp>
        <p:nvSpPr>
          <p:cNvPr id="9" name="Titre 1"/>
          <p:cNvSpPr>
            <a:spLocks noGrp="1"/>
          </p:cNvSpPr>
          <p:nvPr>
            <p:ph type="title"/>
          </p:nvPr>
        </p:nvSpPr>
        <p:spPr>
          <a:xfrm>
            <a:off x="235008" y="139265"/>
            <a:ext cx="8682637" cy="454025"/>
          </a:xfrm>
          <a:prstGeom prst="rect">
            <a:avLst/>
          </a:prstGeom>
        </p:spPr>
        <p:txBody>
          <a:bodyPr/>
          <a:lstStyle>
            <a:lvl1pPr algn="l">
              <a:defRPr sz="2400"/>
            </a:lvl1pPr>
          </a:lstStyle>
          <a:p>
            <a:r>
              <a:rPr lang="fr-FR" dirty="0"/>
              <a:t>Cliquez et modifiez le titre</a:t>
            </a:r>
          </a:p>
        </p:txBody>
      </p:sp>
      <p:sp>
        <p:nvSpPr>
          <p:cNvPr id="7" name="Espace réservé du contenu 2"/>
          <p:cNvSpPr>
            <a:spLocks noGrp="1"/>
          </p:cNvSpPr>
          <p:nvPr>
            <p:ph sz="half" idx="12"/>
          </p:nvPr>
        </p:nvSpPr>
        <p:spPr>
          <a:xfrm>
            <a:off x="235007" y="827963"/>
            <a:ext cx="4140440" cy="3262312"/>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2"/>
          </p:nvPr>
        </p:nvSpPr>
        <p:spPr>
          <a:xfrm>
            <a:off x="4777099" y="827963"/>
            <a:ext cx="4140546" cy="3262312"/>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706412072"/>
      </p:ext>
    </p:extLst>
  </p:cSld>
  <p:clrMapOvr>
    <a:masterClrMapping/>
  </p:clrMapOvr>
  <p:extLst mod="1">
    <p:ext uri="{DCECCB84-F9BA-43D5-87BE-67443E8EF086}">
      <p15:sldGuideLst xmlns:p15="http://schemas.microsoft.com/office/powerpoint/2012/main">
        <p15:guide id="1" orient="horz" pos="3185">
          <p15:clr>
            <a:srgbClr val="FBAE40"/>
          </p15:clr>
        </p15:guide>
        <p15:guide id="2" pos="557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vide - Blanc">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38132D04-DB0F-4616-976E-401F62A29C48}" type="slidenum">
              <a:rPr lang="fr-CH" smtClean="0"/>
              <a:pPr/>
              <a:t>‹#›</a:t>
            </a:fld>
            <a:endParaRPr lang="fr-CH"/>
          </a:p>
        </p:txBody>
      </p:sp>
      <p:sp>
        <p:nvSpPr>
          <p:cNvPr id="4" name="Shape 13"/>
          <p:cNvSpPr>
            <a:spLocks noGrp="1"/>
          </p:cNvSpPr>
          <p:nvPr>
            <p:ph type="title"/>
          </p:nvPr>
        </p:nvSpPr>
        <p:spPr>
          <a:xfrm>
            <a:off x="199936" y="147055"/>
            <a:ext cx="8737768" cy="467707"/>
          </a:xfrm>
          <a:prstGeom prst="rect">
            <a:avLst/>
          </a:prstGeom>
          <a:extLst>
            <a:ext uri="{C572A759-6A51-4108-AA02-DFA0A04FC94B}">
              <ma14:wrappingTextBoxFlag xmlns="" xmlns:ma14="http://schemas.microsoft.com/office/mac/drawingml/2011/main" val="1"/>
            </a:ext>
          </a:extLst>
        </p:spPr>
        <p:txBody>
          <a:bodyPr anchor="t">
            <a:normAutofit/>
          </a:bodyPr>
          <a:lstStyle>
            <a:lvl1pPr algn="l">
              <a:spcBef>
                <a:spcPts val="1200"/>
              </a:spcBef>
              <a:defRPr sz="2400" spc="50"/>
            </a:lvl1pPr>
          </a:lstStyle>
          <a:p>
            <a:r>
              <a:rPr lang="fr-CH" dirty="0"/>
              <a:t>Cliquez et modifiez le titre</a:t>
            </a:r>
            <a:endParaRPr dirty="0"/>
          </a:p>
        </p:txBody>
      </p:sp>
      <p:pic>
        <p:nvPicPr>
          <p:cNvPr id="5" name="image1.png" descr="Logo EPFL noi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183" y="4648517"/>
            <a:ext cx="839165" cy="402045"/>
          </a:xfrm>
          <a:prstGeom prst="rect">
            <a:avLst/>
          </a:prstGeom>
          <a:ln w="12700">
            <a:miter lim="400000"/>
          </a:ln>
        </p:spPr>
      </p:pic>
      <p:sp>
        <p:nvSpPr>
          <p:cNvPr id="6" name="Espace réservé du pied de page 4"/>
          <p:cNvSpPr>
            <a:spLocks noGrp="1"/>
          </p:cNvSpPr>
          <p:nvPr>
            <p:ph type="ftr" sz="quarter" idx="3"/>
          </p:nvPr>
        </p:nvSpPr>
        <p:spPr>
          <a:xfrm>
            <a:off x="1423292" y="4914000"/>
            <a:ext cx="7200000" cy="216000"/>
          </a:xfrm>
          <a:prstGeom prst="rect">
            <a:avLst/>
          </a:prstGeom>
        </p:spPr>
        <p:txBody>
          <a:bodyPr vert="horz" lIns="46800" tIns="45720" rIns="46800" bIns="45720" rtlCol="0" anchor="ctr"/>
          <a:lstStyle>
            <a:lvl1pPr algn="r">
              <a:defRPr sz="750">
                <a:solidFill>
                  <a:schemeClr val="tx1"/>
                </a:solidFill>
                <a:latin typeface="Arial" panose="020B0604020202020204" pitchFamily="34" charset="0"/>
                <a:cs typeface="Arial" panose="020B0604020202020204" pitchFamily="34" charset="0"/>
              </a:defRPr>
            </a:lvl1pPr>
          </a:lstStyle>
          <a:p>
            <a:r>
              <a:rPr lang="fr-CH"/>
              <a:t>EPFL – VPE  – JSP  | 14 Sept. 2017</a:t>
            </a:r>
            <a:endParaRPr lang="fr-CH" dirty="0"/>
          </a:p>
        </p:txBody>
      </p:sp>
    </p:spTree>
    <p:extLst>
      <p:ext uri="{BB962C8B-B14F-4D97-AF65-F5344CB8AC3E}">
        <p14:creationId xmlns:p14="http://schemas.microsoft.com/office/powerpoint/2010/main" val="1098299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apositive vide - Blanc">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38132D04-DB0F-4616-976E-401F62A29C48}" type="slidenum">
              <a:rPr lang="fr-CH" smtClean="0"/>
              <a:pPr/>
              <a:t>‹#›</a:t>
            </a:fld>
            <a:endParaRPr lang="fr-CH"/>
          </a:p>
        </p:txBody>
      </p:sp>
      <p:pic>
        <p:nvPicPr>
          <p:cNvPr id="5" name="image1.png" descr="Logo EPFL noi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183" y="4648517"/>
            <a:ext cx="839165" cy="402045"/>
          </a:xfrm>
          <a:prstGeom prst="rect">
            <a:avLst/>
          </a:prstGeom>
          <a:ln w="12700">
            <a:miter lim="400000"/>
          </a:ln>
        </p:spPr>
      </p:pic>
      <p:sp>
        <p:nvSpPr>
          <p:cNvPr id="6" name="Espace réservé du pied de page 4"/>
          <p:cNvSpPr>
            <a:spLocks noGrp="1"/>
          </p:cNvSpPr>
          <p:nvPr>
            <p:ph type="ftr" sz="quarter" idx="3"/>
          </p:nvPr>
        </p:nvSpPr>
        <p:spPr>
          <a:xfrm>
            <a:off x="1423292" y="4914000"/>
            <a:ext cx="7200000" cy="216000"/>
          </a:xfrm>
          <a:prstGeom prst="rect">
            <a:avLst/>
          </a:prstGeom>
        </p:spPr>
        <p:txBody>
          <a:bodyPr vert="horz" lIns="46800" tIns="45720" rIns="46800" bIns="45720" rtlCol="0" anchor="ctr"/>
          <a:lstStyle>
            <a:lvl1pPr algn="r">
              <a:defRPr sz="750">
                <a:solidFill>
                  <a:schemeClr val="tx1"/>
                </a:solidFill>
                <a:latin typeface="Arial" panose="020B0604020202020204" pitchFamily="34" charset="0"/>
                <a:cs typeface="Arial" panose="020B0604020202020204" pitchFamily="34" charset="0"/>
              </a:defRPr>
            </a:lvl1pPr>
          </a:lstStyle>
          <a:p>
            <a:r>
              <a:rPr lang="fr-CH"/>
              <a:t>EPFL – VPE  – JSP  | 14 Sept. 2017</a:t>
            </a:r>
            <a:endParaRPr lang="fr-CH" dirty="0"/>
          </a:p>
        </p:txBody>
      </p:sp>
    </p:spTree>
    <p:extLst>
      <p:ext uri="{BB962C8B-B14F-4D97-AF65-F5344CB8AC3E}">
        <p14:creationId xmlns:p14="http://schemas.microsoft.com/office/powerpoint/2010/main" val="3753756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apositive vide - Blanc">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38132D04-DB0F-4616-976E-401F62A29C48}" type="slidenum">
              <a:rPr lang="fr-CH" smtClean="0"/>
              <a:pPr/>
              <a:t>‹#›</a:t>
            </a:fld>
            <a:endParaRPr lang="fr-CH"/>
          </a:p>
        </p:txBody>
      </p:sp>
      <p:sp>
        <p:nvSpPr>
          <p:cNvPr id="4" name="Espace réservé du pied de page 4"/>
          <p:cNvSpPr>
            <a:spLocks noGrp="1"/>
          </p:cNvSpPr>
          <p:nvPr>
            <p:ph type="ftr" sz="quarter" idx="3"/>
          </p:nvPr>
        </p:nvSpPr>
        <p:spPr>
          <a:xfrm>
            <a:off x="1423292" y="4914000"/>
            <a:ext cx="7200000" cy="216000"/>
          </a:xfrm>
          <a:prstGeom prst="rect">
            <a:avLst/>
          </a:prstGeom>
        </p:spPr>
        <p:txBody>
          <a:bodyPr vert="horz" lIns="46800" tIns="45720" rIns="46800" bIns="45720" rtlCol="0" anchor="ctr"/>
          <a:lstStyle>
            <a:lvl1pPr algn="r">
              <a:defRPr sz="750">
                <a:solidFill>
                  <a:schemeClr val="tx1"/>
                </a:solidFill>
                <a:latin typeface="Arial" panose="020B0604020202020204" pitchFamily="34" charset="0"/>
                <a:cs typeface="Arial" panose="020B0604020202020204" pitchFamily="34" charset="0"/>
              </a:defRPr>
            </a:lvl1pPr>
          </a:lstStyle>
          <a:p>
            <a:r>
              <a:rPr lang="fr-CH"/>
              <a:t>EPFL – VPE  – JSP  | 14 Sept. 2017</a:t>
            </a:r>
            <a:endParaRPr lang="fr-CH" dirty="0"/>
          </a:p>
        </p:txBody>
      </p:sp>
    </p:spTree>
    <p:extLst>
      <p:ext uri="{BB962C8B-B14F-4D97-AF65-F5344CB8AC3E}">
        <p14:creationId xmlns:p14="http://schemas.microsoft.com/office/powerpoint/2010/main" val="3150597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avec titre - Gris clair">
    <p:spTree>
      <p:nvGrpSpPr>
        <p:cNvPr id="1" name=""/>
        <p:cNvGrpSpPr/>
        <p:nvPr/>
      </p:nvGrpSpPr>
      <p:grpSpPr>
        <a:xfrm>
          <a:off x="0" y="0"/>
          <a:ext cx="0" cy="0"/>
          <a:chOff x="0" y="0"/>
          <a:chExt cx="0" cy="0"/>
        </a:xfrm>
      </p:grpSpPr>
      <p:sp>
        <p:nvSpPr>
          <p:cNvPr id="5" name="Shape 13"/>
          <p:cNvSpPr>
            <a:spLocks noGrp="1"/>
          </p:cNvSpPr>
          <p:nvPr>
            <p:ph type="title"/>
          </p:nvPr>
        </p:nvSpPr>
        <p:spPr>
          <a:xfrm>
            <a:off x="199936" y="147055"/>
            <a:ext cx="8737768" cy="467707"/>
          </a:xfrm>
          <a:prstGeom prst="rect">
            <a:avLst/>
          </a:prstGeom>
          <a:extLst>
            <a:ext uri="{C572A759-6A51-4108-AA02-DFA0A04FC94B}">
              <ma14:wrappingTextBoxFlag xmlns="" xmlns:ma14="http://schemas.microsoft.com/office/mac/drawingml/2011/main" val="1"/>
            </a:ext>
          </a:extLst>
        </p:spPr>
        <p:txBody>
          <a:bodyPr anchor="t">
            <a:normAutofit/>
          </a:bodyPr>
          <a:lstStyle>
            <a:lvl1pPr algn="l">
              <a:spcBef>
                <a:spcPts val="1200"/>
              </a:spcBef>
              <a:defRPr sz="2400" spc="50"/>
            </a:lvl1pPr>
          </a:lstStyle>
          <a:p>
            <a:r>
              <a:rPr lang="fr-CH" dirty="0"/>
              <a:t>Cliquez et modifiez le titre</a:t>
            </a:r>
            <a:endParaRPr dirty="0"/>
          </a:p>
        </p:txBody>
      </p:sp>
      <p:pic>
        <p:nvPicPr>
          <p:cNvPr id="6" name="image1.png" descr="Logo EPFL noi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183" y="4648517"/>
            <a:ext cx="839165" cy="402045"/>
          </a:xfrm>
          <a:prstGeom prst="rect">
            <a:avLst/>
          </a:prstGeom>
          <a:ln w="12700">
            <a:miter lim="400000"/>
          </a:ln>
        </p:spPr>
      </p:pic>
      <p:sp>
        <p:nvSpPr>
          <p:cNvPr id="2" name="Espace réservé du numéro de diapositive 1"/>
          <p:cNvSpPr>
            <a:spLocks noGrp="1"/>
          </p:cNvSpPr>
          <p:nvPr>
            <p:ph type="sldNum" sz="quarter" idx="10"/>
          </p:nvPr>
        </p:nvSpPr>
        <p:spPr/>
        <p:txBody>
          <a:bodyPr/>
          <a:lstStyle/>
          <a:p>
            <a:fld id="{38132D04-DB0F-4616-976E-401F62A29C48}" type="slidenum">
              <a:rPr lang="fr-CH" smtClean="0"/>
              <a:pPr/>
              <a:t>‹#›</a:t>
            </a:fld>
            <a:endParaRPr lang="fr-CH"/>
          </a:p>
        </p:txBody>
      </p:sp>
      <p:sp>
        <p:nvSpPr>
          <p:cNvPr id="3" name="Espace réservé du pied de page 2"/>
          <p:cNvSpPr>
            <a:spLocks noGrp="1"/>
          </p:cNvSpPr>
          <p:nvPr>
            <p:ph type="ftr" sz="quarter" idx="11"/>
          </p:nvPr>
        </p:nvSpPr>
        <p:spPr/>
        <p:txBody>
          <a:bodyPr/>
          <a:lstStyle/>
          <a:p>
            <a:r>
              <a:rPr lang="fr-CH"/>
              <a:t>EPFL – VPE  – JSP  | 14 Sept. 2017</a:t>
            </a:r>
            <a:endParaRPr lang="fr-CH" dirty="0"/>
          </a:p>
        </p:txBody>
      </p:sp>
    </p:spTree>
    <p:extLst>
      <p:ext uri="{BB962C8B-B14F-4D97-AF65-F5344CB8AC3E}">
        <p14:creationId xmlns:p14="http://schemas.microsoft.com/office/powerpoint/2010/main" val="132815733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e vide - Gris clair">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38132D04-DB0F-4616-976E-401F62A29C48}" type="slidenum">
              <a:rPr lang="fr-CH" smtClean="0"/>
              <a:pPr/>
              <a:t>‹#›</a:t>
            </a:fld>
            <a:endParaRPr lang="fr-CH"/>
          </a:p>
        </p:txBody>
      </p:sp>
      <p:sp>
        <p:nvSpPr>
          <p:cNvPr id="3" name="Espace réservé du pied de page 2"/>
          <p:cNvSpPr>
            <a:spLocks noGrp="1"/>
          </p:cNvSpPr>
          <p:nvPr>
            <p:ph type="ftr" sz="quarter" idx="11"/>
          </p:nvPr>
        </p:nvSpPr>
        <p:spPr/>
        <p:txBody>
          <a:bodyPr/>
          <a:lstStyle/>
          <a:p>
            <a:r>
              <a:rPr lang="fr-CH"/>
              <a:t>EPFL – VPE  – JSP  | 14 Sept. 2017</a:t>
            </a:r>
          </a:p>
        </p:txBody>
      </p:sp>
    </p:spTree>
    <p:extLst>
      <p:ext uri="{BB962C8B-B14F-4D97-AF65-F5344CB8AC3E}">
        <p14:creationId xmlns:p14="http://schemas.microsoft.com/office/powerpoint/2010/main" val="413755098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avec titre - Gris clair">
    <p:bg>
      <p:bgPr>
        <a:solidFill>
          <a:srgbClr val="B7B7B7"/>
        </a:solidFill>
        <a:effectLst/>
      </p:bgPr>
    </p:bg>
    <p:spTree>
      <p:nvGrpSpPr>
        <p:cNvPr id="1" name=""/>
        <p:cNvGrpSpPr/>
        <p:nvPr/>
      </p:nvGrpSpPr>
      <p:grpSpPr>
        <a:xfrm>
          <a:off x="0" y="0"/>
          <a:ext cx="0" cy="0"/>
          <a:chOff x="0" y="0"/>
          <a:chExt cx="0" cy="0"/>
        </a:xfrm>
      </p:grpSpPr>
      <p:pic>
        <p:nvPicPr>
          <p:cNvPr id="6" name="image1.png" descr="Logo EPFL noir.png"/>
          <p:cNvPicPr>
            <a:picLocks noChangeAspect="1"/>
          </p:cNvPicPr>
          <p:nvPr userDrawn="1"/>
        </p:nvPicPr>
        <p:blipFill>
          <a:blip r:embed="rId2">
            <a:extLst/>
          </a:blip>
          <a:stretch>
            <a:fillRect/>
          </a:stretch>
        </p:blipFill>
        <p:spPr>
          <a:xfrm>
            <a:off x="298183" y="4648517"/>
            <a:ext cx="839165" cy="402045"/>
          </a:xfrm>
          <a:prstGeom prst="rect">
            <a:avLst/>
          </a:prstGeom>
          <a:ln w="12700">
            <a:miter lim="400000"/>
          </a:ln>
        </p:spPr>
      </p:pic>
      <p:sp>
        <p:nvSpPr>
          <p:cNvPr id="2" name="Espace réservé du numéro de diapositive 1"/>
          <p:cNvSpPr>
            <a:spLocks noGrp="1"/>
          </p:cNvSpPr>
          <p:nvPr>
            <p:ph type="sldNum" sz="quarter" idx="10"/>
          </p:nvPr>
        </p:nvSpPr>
        <p:spPr/>
        <p:txBody>
          <a:bodyPr/>
          <a:lstStyle/>
          <a:p>
            <a:fld id="{38132D04-DB0F-4616-976E-401F62A29C48}" type="slidenum">
              <a:rPr lang="fr-CH" smtClean="0"/>
              <a:pPr/>
              <a:t>‹#›</a:t>
            </a:fld>
            <a:endParaRPr lang="fr-CH"/>
          </a:p>
        </p:txBody>
      </p:sp>
      <p:sp>
        <p:nvSpPr>
          <p:cNvPr id="3" name="Espace réservé du pied de page 2"/>
          <p:cNvSpPr>
            <a:spLocks noGrp="1"/>
          </p:cNvSpPr>
          <p:nvPr>
            <p:ph type="ftr" sz="quarter" idx="11"/>
          </p:nvPr>
        </p:nvSpPr>
        <p:spPr/>
        <p:txBody>
          <a:bodyPr/>
          <a:lstStyle/>
          <a:p>
            <a:r>
              <a:rPr lang="fr-CH"/>
              <a:t>Présentation EPFL - Public  |  2017</a:t>
            </a:r>
          </a:p>
        </p:txBody>
      </p:sp>
      <p:sp>
        <p:nvSpPr>
          <p:cNvPr id="9" name="Titre 1"/>
          <p:cNvSpPr>
            <a:spLocks noGrp="1"/>
          </p:cNvSpPr>
          <p:nvPr>
            <p:ph type="title"/>
          </p:nvPr>
        </p:nvSpPr>
        <p:spPr>
          <a:xfrm>
            <a:off x="235008" y="139265"/>
            <a:ext cx="8682637" cy="454025"/>
          </a:xfrm>
          <a:prstGeom prst="rect">
            <a:avLst/>
          </a:prstGeom>
        </p:spPr>
        <p:txBody>
          <a:bodyPr/>
          <a:lstStyle>
            <a:lvl1pPr algn="l">
              <a:defRPr sz="2400"/>
            </a:lvl1pPr>
          </a:lstStyle>
          <a:p>
            <a:r>
              <a:rPr lang="fr-FR" dirty="0"/>
              <a:t>Cliquez et modifiez le titre</a:t>
            </a:r>
          </a:p>
        </p:txBody>
      </p:sp>
      <p:sp>
        <p:nvSpPr>
          <p:cNvPr id="10" name="Espace réservé du contenu 2"/>
          <p:cNvSpPr>
            <a:spLocks noGrp="1"/>
          </p:cNvSpPr>
          <p:nvPr>
            <p:ph idx="1"/>
          </p:nvPr>
        </p:nvSpPr>
        <p:spPr>
          <a:xfrm>
            <a:off x="235008" y="827963"/>
            <a:ext cx="8682638" cy="3727450"/>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5703075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vide - Gris clair">
    <p:bg>
      <p:bgPr>
        <a:solidFill>
          <a:srgbClr val="B7B7B7"/>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38132D04-DB0F-4616-976E-401F62A29C48}" type="slidenum">
              <a:rPr lang="fr-CH" smtClean="0"/>
              <a:pPr/>
              <a:t>‹#›</a:t>
            </a:fld>
            <a:endParaRPr lang="fr-CH"/>
          </a:p>
        </p:txBody>
      </p:sp>
      <p:sp>
        <p:nvSpPr>
          <p:cNvPr id="3" name="Espace réservé du pied de page 2"/>
          <p:cNvSpPr>
            <a:spLocks noGrp="1"/>
          </p:cNvSpPr>
          <p:nvPr>
            <p:ph type="ftr" sz="quarter" idx="11"/>
          </p:nvPr>
        </p:nvSpPr>
        <p:spPr/>
        <p:txBody>
          <a:bodyPr/>
          <a:lstStyle/>
          <a:p>
            <a:r>
              <a:rPr lang="fr-CH"/>
              <a:t>Présentation EPFL - Public  |  2017</a:t>
            </a:r>
          </a:p>
        </p:txBody>
      </p:sp>
      <p:sp>
        <p:nvSpPr>
          <p:cNvPr id="4" name="Titre 1"/>
          <p:cNvSpPr>
            <a:spLocks noGrp="1"/>
          </p:cNvSpPr>
          <p:nvPr>
            <p:ph type="title"/>
          </p:nvPr>
        </p:nvSpPr>
        <p:spPr>
          <a:xfrm>
            <a:off x="235008" y="139265"/>
            <a:ext cx="8682637" cy="454025"/>
          </a:xfrm>
          <a:prstGeom prst="rect">
            <a:avLst/>
          </a:prstGeom>
        </p:spPr>
        <p:txBody>
          <a:bodyPr/>
          <a:lstStyle>
            <a:lvl1pPr algn="l">
              <a:defRPr sz="2400"/>
            </a:lvl1pPr>
          </a:lstStyle>
          <a:p>
            <a:r>
              <a:rPr lang="fr-FR" dirty="0"/>
              <a:t>Cliquez et modifiez le titre</a:t>
            </a:r>
          </a:p>
        </p:txBody>
      </p:sp>
    </p:spTree>
    <p:extLst>
      <p:ext uri="{BB962C8B-B14F-4D97-AF65-F5344CB8AC3E}">
        <p14:creationId xmlns:p14="http://schemas.microsoft.com/office/powerpoint/2010/main" val="362321057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plifier_Bleu">
    <p:bg>
      <p:bgPr>
        <a:solidFill>
          <a:srgbClr val="17375E"/>
        </a:solidFill>
        <a:effectLst/>
      </p:bgPr>
    </p:bg>
    <p:spTree>
      <p:nvGrpSpPr>
        <p:cNvPr id="1" name=""/>
        <p:cNvGrpSpPr/>
        <p:nvPr/>
      </p:nvGrpSpPr>
      <p:grpSpPr>
        <a:xfrm>
          <a:off x="0" y="0"/>
          <a:ext cx="0" cy="0"/>
          <a:chOff x="0" y="0"/>
          <a:chExt cx="0" cy="0"/>
        </a:xfrm>
      </p:grpSpPr>
      <p:pic>
        <p:nvPicPr>
          <p:cNvPr id="6" name="image2.png" descr="Logo_EPFL.png"/>
          <p:cNvPicPr>
            <a:picLocks noChangeAspect="1"/>
          </p:cNvPicPr>
          <p:nvPr userDrawn="1"/>
        </p:nvPicPr>
        <p:blipFill>
          <a:blip r:embed="rId2">
            <a:extLst/>
          </a:blip>
          <a:stretch>
            <a:fillRect/>
          </a:stretch>
        </p:blipFill>
        <p:spPr>
          <a:xfrm>
            <a:off x="298183" y="4648517"/>
            <a:ext cx="839165" cy="402800"/>
          </a:xfrm>
          <a:prstGeom prst="rect">
            <a:avLst/>
          </a:prstGeom>
          <a:ln w="12700">
            <a:miter lim="400000"/>
          </a:ln>
        </p:spPr>
      </p:pic>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11" name="Espace réservé du contenu 2"/>
          <p:cNvSpPr>
            <a:spLocks noGrp="1"/>
          </p:cNvSpPr>
          <p:nvPr>
            <p:ph sz="half" idx="12" hasCustomPrompt="1"/>
          </p:nvPr>
        </p:nvSpPr>
        <p:spPr>
          <a:xfrm>
            <a:off x="1171310" y="1247239"/>
            <a:ext cx="6811000" cy="949562"/>
          </a:xfrm>
          <a:prstGeom prst="rect">
            <a:avLst/>
          </a:prstGeom>
        </p:spPr>
        <p:txBody>
          <a:bodyPr/>
          <a:lstStyle>
            <a:lvl1pPr marL="0" indent="0" algn="ctr">
              <a:buNone/>
              <a:defRPr sz="5600" b="1" i="0">
                <a:solidFill>
                  <a:schemeClr val="bg1"/>
                </a:solidFill>
                <a:latin typeface="Arial" charset="0"/>
                <a:ea typeface="Arial" charset="0"/>
                <a:cs typeface="Arial"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a:t>Simplifier pour</a:t>
            </a:r>
            <a:endParaRPr lang="fr-FR" dirty="0"/>
          </a:p>
        </p:txBody>
      </p:sp>
      <p:sp>
        <p:nvSpPr>
          <p:cNvPr id="12" name="Espace réservé du contenu 2"/>
          <p:cNvSpPr>
            <a:spLocks noGrp="1"/>
          </p:cNvSpPr>
          <p:nvPr>
            <p:ph sz="half" idx="13" hasCustomPrompt="1"/>
          </p:nvPr>
        </p:nvSpPr>
        <p:spPr>
          <a:xfrm>
            <a:off x="1171310" y="2112289"/>
            <a:ext cx="6811000" cy="1306851"/>
          </a:xfrm>
          <a:prstGeom prst="rect">
            <a:avLst/>
          </a:prstGeom>
        </p:spPr>
        <p:txBody>
          <a:bodyPr/>
          <a:lstStyle>
            <a:lvl1pPr marL="0" indent="0" algn="ctr">
              <a:buNone/>
              <a:defRPr sz="9600" b="1" i="0">
                <a:solidFill>
                  <a:schemeClr val="bg1"/>
                </a:solidFill>
                <a:latin typeface="Arial" charset="0"/>
                <a:ea typeface="Arial" charset="0"/>
                <a:cs typeface="Arial"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amplifier</a:t>
            </a:r>
          </a:p>
        </p:txBody>
      </p:sp>
    </p:spTree>
    <p:extLst>
      <p:ext uri="{BB962C8B-B14F-4D97-AF65-F5344CB8AC3E}">
        <p14:creationId xmlns:p14="http://schemas.microsoft.com/office/powerpoint/2010/main" val="339123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mplifier_Anthracite">
    <p:bg>
      <p:bgPr>
        <a:solidFill>
          <a:srgbClr val="262626"/>
        </a:solidFill>
        <a:effectLst/>
      </p:bgPr>
    </p:bg>
    <p:spTree>
      <p:nvGrpSpPr>
        <p:cNvPr id="1" name=""/>
        <p:cNvGrpSpPr/>
        <p:nvPr/>
      </p:nvGrpSpPr>
      <p:grpSpPr>
        <a:xfrm>
          <a:off x="0" y="0"/>
          <a:ext cx="0" cy="0"/>
          <a:chOff x="0" y="0"/>
          <a:chExt cx="0" cy="0"/>
        </a:xfrm>
      </p:grpSpPr>
      <p:pic>
        <p:nvPicPr>
          <p:cNvPr id="6" name="image2.png" descr="Logo_EPFL.png"/>
          <p:cNvPicPr>
            <a:picLocks noChangeAspect="1"/>
          </p:cNvPicPr>
          <p:nvPr userDrawn="1"/>
        </p:nvPicPr>
        <p:blipFill>
          <a:blip r:embed="rId2">
            <a:extLst/>
          </a:blip>
          <a:stretch>
            <a:fillRect/>
          </a:stretch>
        </p:blipFill>
        <p:spPr>
          <a:xfrm>
            <a:off x="298183" y="4648517"/>
            <a:ext cx="839165" cy="402800"/>
          </a:xfrm>
          <a:prstGeom prst="rect">
            <a:avLst/>
          </a:prstGeom>
          <a:ln w="12700">
            <a:miter lim="400000"/>
          </a:ln>
        </p:spPr>
      </p:pic>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8" name="Espace réservé du contenu 2"/>
          <p:cNvSpPr>
            <a:spLocks noGrp="1"/>
          </p:cNvSpPr>
          <p:nvPr>
            <p:ph sz="half" idx="12" hasCustomPrompt="1"/>
          </p:nvPr>
        </p:nvSpPr>
        <p:spPr>
          <a:xfrm>
            <a:off x="1171310" y="1247239"/>
            <a:ext cx="6811000" cy="949562"/>
          </a:xfrm>
          <a:prstGeom prst="rect">
            <a:avLst/>
          </a:prstGeom>
        </p:spPr>
        <p:txBody>
          <a:bodyPr/>
          <a:lstStyle>
            <a:lvl1pPr marL="0" indent="0" algn="ctr">
              <a:buNone/>
              <a:defRPr sz="5600" b="1" i="0">
                <a:solidFill>
                  <a:schemeClr val="bg1"/>
                </a:solidFill>
                <a:latin typeface="Arial" charset="0"/>
                <a:ea typeface="Arial" charset="0"/>
                <a:cs typeface="Arial"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a:t>Simplifier pour</a:t>
            </a:r>
            <a:endParaRPr lang="fr-FR" dirty="0"/>
          </a:p>
        </p:txBody>
      </p:sp>
      <p:sp>
        <p:nvSpPr>
          <p:cNvPr id="9" name="Espace réservé du contenu 2"/>
          <p:cNvSpPr>
            <a:spLocks noGrp="1"/>
          </p:cNvSpPr>
          <p:nvPr>
            <p:ph sz="half" idx="13" hasCustomPrompt="1"/>
          </p:nvPr>
        </p:nvSpPr>
        <p:spPr>
          <a:xfrm>
            <a:off x="1171310" y="2112289"/>
            <a:ext cx="6811000" cy="1306851"/>
          </a:xfrm>
          <a:prstGeom prst="rect">
            <a:avLst/>
          </a:prstGeom>
        </p:spPr>
        <p:txBody>
          <a:bodyPr/>
          <a:lstStyle>
            <a:lvl1pPr marL="0" indent="0" algn="ctr">
              <a:buNone/>
              <a:defRPr sz="9600" b="1" i="0">
                <a:solidFill>
                  <a:schemeClr val="bg1"/>
                </a:solidFill>
                <a:latin typeface="Arial" charset="0"/>
                <a:ea typeface="Arial" charset="0"/>
                <a:cs typeface="Arial" charset="0"/>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amplifier</a:t>
            </a:r>
          </a:p>
        </p:txBody>
      </p:sp>
    </p:spTree>
    <p:extLst>
      <p:ext uri="{BB962C8B-B14F-4D97-AF65-F5344CB8AC3E}">
        <p14:creationId xmlns:p14="http://schemas.microsoft.com/office/powerpoint/2010/main" val="181261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positive avec titre - Bleu foncé">
    <p:bg>
      <p:bgPr>
        <a:solidFill>
          <a:srgbClr val="17375E"/>
        </a:solidFill>
        <a:effectLst/>
      </p:bgPr>
    </p:bg>
    <p:spTree>
      <p:nvGrpSpPr>
        <p:cNvPr id="1" name=""/>
        <p:cNvGrpSpPr/>
        <p:nvPr/>
      </p:nvGrpSpPr>
      <p:grpSpPr>
        <a:xfrm>
          <a:off x="0" y="0"/>
          <a:ext cx="0" cy="0"/>
          <a:chOff x="0" y="0"/>
          <a:chExt cx="0" cy="0"/>
        </a:xfrm>
      </p:grpSpPr>
      <p:pic>
        <p:nvPicPr>
          <p:cNvPr id="6" name="image2.png" descr="Logo_EPFL.png"/>
          <p:cNvPicPr>
            <a:picLocks noChangeAspect="1"/>
          </p:cNvPicPr>
          <p:nvPr userDrawn="1"/>
        </p:nvPicPr>
        <p:blipFill>
          <a:blip r:embed="rId2">
            <a:extLst/>
          </a:blip>
          <a:stretch>
            <a:fillRect/>
          </a:stretch>
        </p:blipFill>
        <p:spPr>
          <a:xfrm>
            <a:off x="298183" y="4648517"/>
            <a:ext cx="839165" cy="402800"/>
          </a:xfrm>
          <a:prstGeom prst="rect">
            <a:avLst/>
          </a:prstGeom>
          <a:ln w="12700">
            <a:miter lim="400000"/>
          </a:ln>
        </p:spPr>
      </p:pic>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7" name="Titre 1"/>
          <p:cNvSpPr>
            <a:spLocks noGrp="1"/>
          </p:cNvSpPr>
          <p:nvPr>
            <p:ph type="title"/>
          </p:nvPr>
        </p:nvSpPr>
        <p:spPr>
          <a:xfrm>
            <a:off x="235008" y="139265"/>
            <a:ext cx="8682637" cy="454025"/>
          </a:xfrm>
          <a:prstGeom prst="rect">
            <a:avLst/>
          </a:prstGeom>
        </p:spPr>
        <p:txBody>
          <a:bodyPr/>
          <a:lstStyle>
            <a:lvl1pPr algn="l">
              <a:defRPr sz="2400">
                <a:solidFill>
                  <a:schemeClr val="bg1"/>
                </a:solidFill>
              </a:defRPr>
            </a:lvl1pPr>
          </a:lstStyle>
          <a:p>
            <a:r>
              <a:rPr lang="fr-FR" dirty="0"/>
              <a:t>Cliquez et modifiez le titre</a:t>
            </a:r>
          </a:p>
        </p:txBody>
      </p:sp>
      <p:sp>
        <p:nvSpPr>
          <p:cNvPr id="8" name="Espace réservé du contenu 2"/>
          <p:cNvSpPr>
            <a:spLocks noGrp="1"/>
          </p:cNvSpPr>
          <p:nvPr>
            <p:ph idx="1"/>
          </p:nvPr>
        </p:nvSpPr>
        <p:spPr>
          <a:xfrm>
            <a:off x="235008" y="827963"/>
            <a:ext cx="8682638" cy="3727450"/>
          </a:xfrm>
          <a:prstGeom prst="rect">
            <a:avLst/>
          </a:prstGeo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850201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vide - Bleu foncé">
    <p:bg>
      <p:bgPr>
        <a:solidFill>
          <a:srgbClr val="17375E"/>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4" name="Titre 1"/>
          <p:cNvSpPr>
            <a:spLocks noGrp="1"/>
          </p:cNvSpPr>
          <p:nvPr>
            <p:ph type="title"/>
          </p:nvPr>
        </p:nvSpPr>
        <p:spPr>
          <a:xfrm>
            <a:off x="235008" y="139265"/>
            <a:ext cx="8682637" cy="454025"/>
          </a:xfrm>
          <a:prstGeom prst="rect">
            <a:avLst/>
          </a:prstGeom>
        </p:spPr>
        <p:txBody>
          <a:bodyPr/>
          <a:lstStyle>
            <a:lvl1pPr algn="l">
              <a:defRPr sz="2400">
                <a:solidFill>
                  <a:schemeClr val="bg1"/>
                </a:solidFill>
              </a:defRPr>
            </a:lvl1pPr>
          </a:lstStyle>
          <a:p>
            <a:r>
              <a:rPr lang="fr-FR" dirty="0"/>
              <a:t>Cliquez et modifiez le titre</a:t>
            </a:r>
          </a:p>
        </p:txBody>
      </p:sp>
    </p:spTree>
    <p:extLst>
      <p:ext uri="{BB962C8B-B14F-4D97-AF65-F5344CB8AC3E}">
        <p14:creationId xmlns:p14="http://schemas.microsoft.com/office/powerpoint/2010/main" val="295017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avec titre - Gris foncé">
    <p:bg>
      <p:bgPr>
        <a:solidFill>
          <a:srgbClr val="262626"/>
        </a:solidFill>
        <a:effectLst/>
      </p:bgPr>
    </p:bg>
    <p:spTree>
      <p:nvGrpSpPr>
        <p:cNvPr id="1" name=""/>
        <p:cNvGrpSpPr/>
        <p:nvPr/>
      </p:nvGrpSpPr>
      <p:grpSpPr>
        <a:xfrm>
          <a:off x="0" y="0"/>
          <a:ext cx="0" cy="0"/>
          <a:chOff x="0" y="0"/>
          <a:chExt cx="0" cy="0"/>
        </a:xfrm>
      </p:grpSpPr>
      <p:pic>
        <p:nvPicPr>
          <p:cNvPr id="7" name="image2.png" descr="Logo_EPFL.png"/>
          <p:cNvPicPr>
            <a:picLocks noChangeAspect="1"/>
          </p:cNvPicPr>
          <p:nvPr userDrawn="1"/>
        </p:nvPicPr>
        <p:blipFill>
          <a:blip r:embed="rId2">
            <a:extLst/>
          </a:blip>
          <a:stretch>
            <a:fillRect/>
          </a:stretch>
        </p:blipFill>
        <p:spPr>
          <a:xfrm>
            <a:off x="298183" y="4648517"/>
            <a:ext cx="839165" cy="402800"/>
          </a:xfrm>
          <a:prstGeom prst="rect">
            <a:avLst/>
          </a:prstGeom>
          <a:ln w="12700">
            <a:miter lim="400000"/>
          </a:ln>
        </p:spPr>
      </p:pic>
      <p:sp>
        <p:nvSpPr>
          <p:cNvPr id="2" name="Espace réservé du pied de page 1"/>
          <p:cNvSpPr>
            <a:spLocks noGrp="1"/>
          </p:cNvSpPr>
          <p:nvPr>
            <p:ph type="ftr" sz="quarter" idx="10"/>
          </p:nvPr>
        </p:nvSpPr>
        <p:spPr/>
        <p:txBody>
          <a:bodyPr/>
          <a:lstStyle>
            <a:lvl1pPr>
              <a:defRPr>
                <a:solidFill>
                  <a:schemeClr val="bg1"/>
                </a:solidFill>
              </a:defRPr>
            </a:lvl1pPr>
          </a:lstStyle>
          <a:p>
            <a:r>
              <a:rPr lang="fr-CH"/>
              <a:t>Présentation EPFL - Public  |  2017</a:t>
            </a:r>
          </a:p>
        </p:txBody>
      </p:sp>
      <p:sp>
        <p:nvSpPr>
          <p:cNvPr id="3" name="Espace réservé du numéro de diapositive 2"/>
          <p:cNvSpPr>
            <a:spLocks noGrp="1"/>
          </p:cNvSpPr>
          <p:nvPr>
            <p:ph type="sldNum" sz="quarter" idx="11"/>
          </p:nvPr>
        </p:nvSpPr>
        <p:spPr/>
        <p:txBody>
          <a:bodyPr/>
          <a:lstStyle>
            <a:lvl1pPr>
              <a:defRPr>
                <a:solidFill>
                  <a:schemeClr val="bg1"/>
                </a:solidFill>
              </a:defRPr>
            </a:lvl1pPr>
          </a:lstStyle>
          <a:p>
            <a:fld id="{DA1DA64F-6193-4C73-B0A3-E892119DB7E1}" type="slidenum">
              <a:rPr lang="fr-CH" smtClean="0"/>
              <a:pPr/>
              <a:t>‹#›</a:t>
            </a:fld>
            <a:endParaRPr lang="fr-CH"/>
          </a:p>
        </p:txBody>
      </p:sp>
      <p:sp>
        <p:nvSpPr>
          <p:cNvPr id="8" name="Titre 1"/>
          <p:cNvSpPr>
            <a:spLocks noGrp="1"/>
          </p:cNvSpPr>
          <p:nvPr>
            <p:ph type="title"/>
          </p:nvPr>
        </p:nvSpPr>
        <p:spPr>
          <a:xfrm>
            <a:off x="235008" y="139265"/>
            <a:ext cx="8682637" cy="454025"/>
          </a:xfrm>
          <a:prstGeom prst="rect">
            <a:avLst/>
          </a:prstGeom>
        </p:spPr>
        <p:txBody>
          <a:bodyPr/>
          <a:lstStyle>
            <a:lvl1pPr algn="l">
              <a:defRPr sz="2400">
                <a:solidFill>
                  <a:schemeClr val="bg1"/>
                </a:solidFill>
              </a:defRPr>
            </a:lvl1pPr>
          </a:lstStyle>
          <a:p>
            <a:r>
              <a:rPr lang="fr-FR" dirty="0"/>
              <a:t>Cliquez et modifiez le titre</a:t>
            </a:r>
          </a:p>
        </p:txBody>
      </p:sp>
      <p:sp>
        <p:nvSpPr>
          <p:cNvPr id="9" name="Espace réservé du contenu 2"/>
          <p:cNvSpPr>
            <a:spLocks noGrp="1"/>
          </p:cNvSpPr>
          <p:nvPr>
            <p:ph idx="1"/>
          </p:nvPr>
        </p:nvSpPr>
        <p:spPr>
          <a:xfrm>
            <a:off x="235008" y="827963"/>
            <a:ext cx="8682638" cy="3727450"/>
          </a:xfrm>
          <a:prstGeom prst="rect">
            <a:avLst/>
          </a:prstGeom>
        </p:spPr>
        <p:txBody>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4169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a:xfrm>
            <a:off x="8629646" y="4914215"/>
            <a:ext cx="288000" cy="216000"/>
          </a:xfrm>
          <a:prstGeom prst="rect">
            <a:avLst/>
          </a:prstGeom>
        </p:spPr>
        <p:txBody>
          <a:bodyPr vert="horz" lIns="46800" tIns="45720" rIns="46800" bIns="45720" rtlCol="0" anchor="ctr"/>
          <a:lstStyle>
            <a:lvl1pPr algn="r">
              <a:defRPr sz="750">
                <a:solidFill>
                  <a:schemeClr val="tx1"/>
                </a:solidFill>
                <a:latin typeface="Arial" panose="020B0604020202020204" pitchFamily="34" charset="0"/>
                <a:cs typeface="Arial" panose="020B0604020202020204" pitchFamily="34" charset="0"/>
              </a:defRPr>
            </a:lvl1pPr>
          </a:lstStyle>
          <a:p>
            <a:fld id="{38132D04-DB0F-4616-976E-401F62A29C48}" type="slidenum">
              <a:rPr lang="fr-CH" smtClean="0"/>
              <a:pPr/>
              <a:t>‹#›</a:t>
            </a:fld>
            <a:endParaRPr lang="fr-CH" dirty="0"/>
          </a:p>
        </p:txBody>
      </p:sp>
      <p:sp>
        <p:nvSpPr>
          <p:cNvPr id="5" name="Espace réservé du pied de page 4"/>
          <p:cNvSpPr>
            <a:spLocks noGrp="1"/>
          </p:cNvSpPr>
          <p:nvPr>
            <p:ph type="ftr" sz="quarter" idx="3"/>
          </p:nvPr>
        </p:nvSpPr>
        <p:spPr>
          <a:xfrm>
            <a:off x="1423292" y="4914000"/>
            <a:ext cx="7200000" cy="216000"/>
          </a:xfrm>
          <a:prstGeom prst="rect">
            <a:avLst/>
          </a:prstGeom>
        </p:spPr>
        <p:txBody>
          <a:bodyPr vert="horz" lIns="46800" tIns="45720" rIns="46800" bIns="45720" rtlCol="0" anchor="ctr"/>
          <a:lstStyle>
            <a:lvl1pPr algn="r">
              <a:defRPr sz="750">
                <a:solidFill>
                  <a:schemeClr val="tx1"/>
                </a:solidFill>
                <a:latin typeface="Arial" panose="020B0604020202020204" pitchFamily="34" charset="0"/>
                <a:cs typeface="Arial" panose="020B0604020202020204" pitchFamily="34" charset="0"/>
              </a:defRPr>
            </a:lvl1pPr>
          </a:lstStyle>
          <a:p>
            <a:r>
              <a:rPr lang="fr-CH"/>
              <a:t>Présentation EPFL - Public  |  2017</a:t>
            </a:r>
          </a:p>
        </p:txBody>
      </p:sp>
    </p:spTree>
    <p:extLst>
      <p:ext uri="{BB962C8B-B14F-4D97-AF65-F5344CB8AC3E}">
        <p14:creationId xmlns:p14="http://schemas.microsoft.com/office/powerpoint/2010/main" val="2155702278"/>
      </p:ext>
    </p:extLst>
  </p:cSld>
  <p:clrMap bg1="lt1" tx1="dk1" bg2="lt2" tx2="dk2" accent1="accent1" accent2="accent2" accent3="accent3" accent4="accent4" accent5="accent5" accent6="accent6" hlink="hlink" folHlink="folHlink"/>
  <p:sldLayoutIdLst>
    <p:sldLayoutId id="2147483677" r:id="rId1"/>
    <p:sldLayoutId id="2147483714" r:id="rId2"/>
    <p:sldLayoutId id="2147483686" r:id="rId3"/>
    <p:sldLayoutId id="2147483697" r:id="rId4"/>
    <p:sldLayoutId id="2147483695" r:id="rId5"/>
    <p:sldLayoutId id="2147483700" r:id="rId6"/>
    <p:sldLayoutId id="2147483699" r:id="rId7"/>
    <p:sldLayoutId id="2147483696" r:id="rId8"/>
    <p:sldLayoutId id="2147483693" r:id="rId9"/>
    <p:sldLayoutId id="2147483694" r:id="rId10"/>
    <p:sldLayoutId id="2147483691" r:id="rId11"/>
    <p:sldLayoutId id="2147483692" r:id="rId12"/>
    <p:sldLayoutId id="2147483715" r:id="rId13"/>
    <p:sldLayoutId id="2147483716" r:id="rId14"/>
    <p:sldLayoutId id="2147483717" r:id="rId15"/>
    <p:sldLayoutId id="2147483776" r:id="rId16"/>
    <p:sldLayoutId id="2147483777" r:id="rId17"/>
    <p:sldLayoutId id="2147483778" r:id="rId18"/>
    <p:sldLayoutId id="2147483780" r:id="rId19"/>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185" userDrawn="1">
          <p15:clr>
            <a:srgbClr val="F26B43"/>
          </p15:clr>
        </p15:guide>
        <p15:guide id="2" pos="71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a:xfrm>
            <a:off x="8629646" y="4914215"/>
            <a:ext cx="288000" cy="216000"/>
          </a:xfrm>
          <a:prstGeom prst="rect">
            <a:avLst/>
          </a:prstGeom>
        </p:spPr>
        <p:txBody>
          <a:bodyPr vert="horz" lIns="46800" tIns="45720" rIns="46800" bIns="45720" rtlCol="0" anchor="ctr"/>
          <a:lstStyle>
            <a:lvl1pPr algn="r">
              <a:defRPr sz="750">
                <a:solidFill>
                  <a:schemeClr val="tx1"/>
                </a:solidFill>
                <a:latin typeface="Arial" panose="020B0604020202020204" pitchFamily="34" charset="0"/>
                <a:cs typeface="Arial" panose="020B0604020202020204" pitchFamily="34" charset="0"/>
              </a:defRPr>
            </a:lvl1pPr>
          </a:lstStyle>
          <a:p>
            <a:fld id="{38132D04-DB0F-4616-976E-401F62A29C48}" type="slidenum">
              <a:rPr lang="fr-CH" smtClean="0"/>
              <a:pPr/>
              <a:t>‹#›</a:t>
            </a:fld>
            <a:endParaRPr lang="fr-CH" dirty="0"/>
          </a:p>
        </p:txBody>
      </p:sp>
      <p:sp>
        <p:nvSpPr>
          <p:cNvPr id="5" name="Espace réservé du pied de page 4"/>
          <p:cNvSpPr>
            <a:spLocks noGrp="1"/>
          </p:cNvSpPr>
          <p:nvPr>
            <p:ph type="ftr" sz="quarter" idx="3"/>
          </p:nvPr>
        </p:nvSpPr>
        <p:spPr>
          <a:xfrm>
            <a:off x="1423292" y="4914000"/>
            <a:ext cx="7200000" cy="216000"/>
          </a:xfrm>
          <a:prstGeom prst="rect">
            <a:avLst/>
          </a:prstGeom>
        </p:spPr>
        <p:txBody>
          <a:bodyPr vert="horz" lIns="46800" tIns="45720" rIns="46800" bIns="45720" rtlCol="0" anchor="ctr"/>
          <a:lstStyle>
            <a:lvl1pPr algn="r">
              <a:defRPr sz="750">
                <a:solidFill>
                  <a:schemeClr val="tx1"/>
                </a:solidFill>
                <a:latin typeface="Arial" panose="020B0604020202020204" pitchFamily="34" charset="0"/>
                <a:cs typeface="Arial" panose="020B0604020202020204" pitchFamily="34" charset="0"/>
              </a:defRPr>
            </a:lvl1pPr>
          </a:lstStyle>
          <a:p>
            <a:r>
              <a:rPr lang="fr-CH"/>
              <a:t>EPFL – VPE  – JSP  | 14 Sept. 2017</a:t>
            </a:r>
            <a:endParaRPr lang="fr-CH" dirty="0"/>
          </a:p>
        </p:txBody>
      </p:sp>
    </p:spTree>
    <p:extLst>
      <p:ext uri="{BB962C8B-B14F-4D97-AF65-F5344CB8AC3E}">
        <p14:creationId xmlns:p14="http://schemas.microsoft.com/office/powerpoint/2010/main" val="331184276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185">
          <p15:clr>
            <a:srgbClr val="F26B43"/>
          </p15:clr>
        </p15:guide>
        <p15:guide id="2" pos="71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hyperlink" Target="file:///Users/noukakis/Documents/MOOCs/BAD%20and%20WB/WB%20ACE%20IMPACT/Presentation%20files/The&#769;odore%20K%20KOUADIO,%20enseignant-chercheur%20a&#768;%20l'INP-HB.mp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arget="../media/image18.jpeg" Type="http://schemas.openxmlformats.org/officeDocument/2006/relationships/image"/><Relationship Id="rId2" Target="../slideLayouts/slideLayout17.xml" Type="http://schemas.openxmlformats.org/officeDocument/2006/relationships/slideLayout"/><Relationship Id="rId1" Target="../tags/tag2.xml" Type="http://schemas.openxmlformats.org/officeDocument/2006/relationships/tags"/><Relationship Id="rId5" Target="../media/image20.png" Type="http://schemas.openxmlformats.org/officeDocument/2006/relationships/image"/><Relationship Id="rId4" Target="../media/image19.jpg" Type="http://schemas.openxmlformats.org/officeDocument/2006/relationships/image"/></Relationships>
</file>

<file path=ppt/slides/_rels/slide14.xml.rels><?xml version="1.0" encoding="UTF-8" standalone="yes" ?><Relationships xmlns="http://schemas.openxmlformats.org/package/2006/relationships"><Relationship Id="rId3" Target="../media/image21.jpeg" Type="http://schemas.openxmlformats.org/officeDocument/2006/relationships/image"/><Relationship Id="rId2" Target="../notesSlides/notesSlide8.xml" Type="http://schemas.openxmlformats.org/officeDocument/2006/relationships/notesSlide"/><Relationship Id="rId1" Target="../slideLayouts/slideLayout19.xml" Type="http://schemas.openxmlformats.org/officeDocument/2006/relationships/slideLayout"/></Relationships>
</file>

<file path=ppt/slides/_rels/slide15.xml.rels><?xml version="1.0" encoding="UTF-8" standalone="yes" ?><Relationships xmlns="http://schemas.openxmlformats.org/package/2006/relationships"><Relationship Id="rId3" Target="../media/image22.jpeg" Type="http://schemas.openxmlformats.org/officeDocument/2006/relationships/image"/><Relationship Id="rId2" Target="../notesSlides/notesSlide9.xml" Type="http://schemas.openxmlformats.org/officeDocument/2006/relationships/notesSlide"/><Relationship Id="rId1" Target="../slideLayouts/slideLayout18.xml" Type="http://schemas.openxmlformats.org/officeDocument/2006/relationships/slideLayout"/><Relationship Id="rId5" Target="../media/image24.png" Type="http://schemas.openxmlformats.org/officeDocument/2006/relationships/image"/><Relationship Id="rId4" Target="../media/image23.png" Type="http://schemas.openxmlformats.org/officeDocument/2006/relationships/image"/></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hyperlink" Target="file:///Users/noukakis/Documents/MOOCs/BAD%20and%20WB/WB%20ACE%20IMPACT/Presentation%20files/Atelier%20sur%20les%20microcontro&#770;leurs%20a&#768;%20l'ENSP%20de%20Yaounde&#769;,%20Cameroun.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arget="../media/image29.jpeg" Type="http://schemas.openxmlformats.org/officeDocument/2006/relationships/image"/><Relationship Id="rId2" Target="../notesSlides/notesSlide13.xml" Type="http://schemas.openxmlformats.org/officeDocument/2006/relationships/notesSlide"/><Relationship Id="rId1" Target="../slideLayouts/slideLayout19.xml" Type="http://schemas.openxmlformats.org/officeDocument/2006/relationships/slideLayout"/><Relationship Id="rId5" Target="../media/image31.jpeg" Type="http://schemas.openxmlformats.org/officeDocument/2006/relationships/image"/><Relationship Id="rId4" Target="../media/image30.jpeg" Type="http://schemas.openxmlformats.org/officeDocument/2006/relationships/image"/></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arget="../media/image32.jpeg" Type="http://schemas.openxmlformats.org/officeDocument/2006/relationships/image"/><Relationship Id="rId2" Target="../notesSlides/notesSlide15.xml" Type="http://schemas.openxmlformats.org/officeDocument/2006/relationships/notesSlide"/><Relationship Id="rId1" Target="../slideLayouts/slideLayout18.xml" Type="http://schemas.openxmlformats.org/officeDocument/2006/relationships/slideLayout"/><Relationship Id="rId4" Target="../media/image33.jpeg" Type="http://schemas.openxmlformats.org/officeDocument/2006/relationships/image"/></Relationships>
</file>

<file path=ppt/slides/_rels/slide23.xml.rels><?xml version="1.0" encoding="UTF-8" standalone="yes"?>
<Relationships xmlns="http://schemas.openxmlformats.org/package/2006/relationships"><Relationship Id="rId3" Type="http://schemas.openxmlformats.org/officeDocument/2006/relationships/hyperlink" Target="file:///Users/noukakis/Documents/MOOCs/BAD%20and%20WB/WB%20ACE%20IMPACT/Presentation%20files/Paule%20Vale&#769;rie%20DIBY,%20e&#769;tudiante%20en%20informatique%20a&#768;%20l'INP-HB.mp4"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arget="../media/image6.png" Type="http://schemas.openxmlformats.org/officeDocument/2006/relationships/image"/><Relationship Id="rId2" Target="../notesSlides/notesSlide3.xml" Type="http://schemas.openxmlformats.org/officeDocument/2006/relationships/notesSlide"/><Relationship Id="rId1" Target="../slideLayouts/slideLayout14.xml" Type="http://schemas.openxmlformats.org/officeDocument/2006/relationships/slideLayout"/><Relationship Id="rId6" Target="../media/hdphoto1.wdp" Type="http://schemas.microsoft.com/office/2007/relationships/hdphoto"/><Relationship Id="rId5" Target="../media/image8.png" Type="http://schemas.openxmlformats.org/officeDocument/2006/relationships/image"/><Relationship Id="rId4" Target="../media/image7.jpeg" Type="http://schemas.openxmlformats.org/officeDocument/2006/relationships/image"/></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arget="../media/image10.jpeg" Type="http://schemas.openxmlformats.org/officeDocument/2006/relationships/image"/><Relationship Id="rId2" Target="../notesSlides/notesSlide5.xml" Type="http://schemas.openxmlformats.org/officeDocument/2006/relationships/notesSlide"/><Relationship Id="rId1" Target="../slideLayouts/slideLayout15.xml" Type="http://schemas.openxmlformats.org/officeDocument/2006/relationships/slideLayout"/><Relationship Id="rId5" Target="../media/image12.jpeg" Type="http://schemas.openxmlformats.org/officeDocument/2006/relationships/image"/><Relationship Id="rId4" Target="../media/image11.emf" Type="http://schemas.openxmlformats.org/officeDocument/2006/relationships/image"/></Relationships>
</file>

<file path=ppt/slides/_rels/slide9.xml.rels><?xml version="1.0" encoding="UTF-8" standalone="yes" ?><Relationships xmlns="http://schemas.openxmlformats.org/package/2006/relationships"><Relationship Id="rId3" Target="../media/image14.jpeg" Type="http://schemas.openxmlformats.org/officeDocument/2006/relationships/image"/><Relationship Id="rId2" Target="../media/image13.jpeg" Type="http://schemas.openxmlformats.org/officeDocument/2006/relationships/image"/><Relationship Id="rId1" Target="../slideLayouts/slideLayout19.xml" Type="http://schemas.openxmlformats.org/officeDocument/2006/relationships/slideLayout"/><Relationship Id="rId4" Target="../media/image15.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rt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itre 1"/>
          <p:cNvSpPr txBox="1">
            <a:spLocks/>
          </p:cNvSpPr>
          <p:nvPr/>
        </p:nvSpPr>
        <p:spPr bwMode="auto">
          <a:xfrm>
            <a:off x="1335726" y="376921"/>
            <a:ext cx="6605463" cy="52322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defTabSz="457200" rtl="0" eaLnBrk="0" fontAlgn="base" hangingPunct="0">
              <a:spcBef>
                <a:spcPct val="0"/>
              </a:spcBef>
              <a:spcAft>
                <a:spcPts val="1200"/>
              </a:spcAft>
              <a:defRPr sz="2600" b="0" i="0" kern="1200" spc="100" baseline="0">
                <a:solidFill>
                  <a:schemeClr val="tx1"/>
                </a:solidFill>
                <a:latin typeface="Impact"/>
                <a:ea typeface="ＭＳ Ｐゴシック" charset="0"/>
                <a:cs typeface="Impact"/>
              </a:defRPr>
            </a:lvl1pPr>
            <a:lvl2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2pPr>
            <a:lvl3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3pPr>
            <a:lvl4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4pPr>
            <a:lvl5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5pPr>
            <a:lvl6pPr marL="457200" algn="l" defTabSz="457200" rtl="0" fontAlgn="base">
              <a:spcBef>
                <a:spcPct val="0"/>
              </a:spcBef>
              <a:spcAft>
                <a:spcPct val="0"/>
              </a:spcAft>
              <a:defRPr sz="2800">
                <a:solidFill>
                  <a:schemeClr val="tx1"/>
                </a:solidFill>
                <a:latin typeface="Verdana" charset="0"/>
                <a:ea typeface="ＭＳ Ｐゴシック" charset="0"/>
              </a:defRPr>
            </a:lvl6pPr>
            <a:lvl7pPr marL="914400" algn="l" defTabSz="457200" rtl="0" fontAlgn="base">
              <a:spcBef>
                <a:spcPct val="0"/>
              </a:spcBef>
              <a:spcAft>
                <a:spcPct val="0"/>
              </a:spcAft>
              <a:defRPr sz="2800">
                <a:solidFill>
                  <a:schemeClr val="tx1"/>
                </a:solidFill>
                <a:latin typeface="Verdana" charset="0"/>
                <a:ea typeface="ＭＳ Ｐゴシック" charset="0"/>
              </a:defRPr>
            </a:lvl7pPr>
            <a:lvl8pPr marL="1371600" algn="l" defTabSz="457200" rtl="0" fontAlgn="base">
              <a:spcBef>
                <a:spcPct val="0"/>
              </a:spcBef>
              <a:spcAft>
                <a:spcPct val="0"/>
              </a:spcAft>
              <a:defRPr sz="2800">
                <a:solidFill>
                  <a:schemeClr val="tx1"/>
                </a:solidFill>
                <a:latin typeface="Verdana" charset="0"/>
                <a:ea typeface="ＭＳ Ｐゴシック" charset="0"/>
              </a:defRPr>
            </a:lvl8pPr>
            <a:lvl9pPr marL="1828800" algn="l" defTabSz="457200" rtl="0" fontAlgn="base">
              <a:spcBef>
                <a:spcPct val="0"/>
              </a:spcBef>
              <a:spcAft>
                <a:spcPct val="0"/>
              </a:spcAft>
              <a:defRPr sz="2800">
                <a:solidFill>
                  <a:schemeClr val="tx1"/>
                </a:solidFill>
                <a:latin typeface="Verdana" charset="0"/>
                <a:ea typeface="ＭＳ Ｐゴシック" charset="0"/>
              </a:defRPr>
            </a:lvl9pPr>
          </a:lstStyle>
          <a:p>
            <a:pPr>
              <a:defRPr/>
            </a:pPr>
            <a:r>
              <a:rPr lang="fr-FR" sz="2800" spc="40" dirty="0">
                <a:solidFill>
                  <a:sysClr val="window" lastClr="FFFFFF"/>
                </a:solidFill>
                <a:cs typeface="AlphaHeadlinePro-Bold"/>
              </a:rPr>
              <a:t>Ecole polytechnique fédérale de Lausanne</a:t>
            </a:r>
            <a:endParaRPr lang="fr-FR" sz="2800" spc="40" dirty="0">
              <a:solidFill>
                <a:sysClr val="window" lastClr="FFFFFF"/>
              </a:solidFill>
              <a:latin typeface="AlphaHeadlinePro-Bold"/>
              <a:cs typeface="AlphaHeadlinePro-Bold"/>
            </a:endParaRPr>
          </a:p>
        </p:txBody>
      </p:sp>
      <p:pic>
        <p:nvPicPr>
          <p:cNvPr id="7" name="image2.png" descr="Logo_EPFL.png"/>
          <p:cNvPicPr>
            <a:picLocks noChangeAspect="1"/>
          </p:cNvPicPr>
          <p:nvPr/>
        </p:nvPicPr>
        <p:blipFill>
          <a:blip r:embed="rId4">
            <a:extLst/>
          </a:blip>
          <a:stretch>
            <a:fillRect/>
          </a:stretch>
        </p:blipFill>
        <p:spPr>
          <a:xfrm>
            <a:off x="185039" y="481644"/>
            <a:ext cx="1050492" cy="504237"/>
          </a:xfrm>
          <a:prstGeom prst="rect">
            <a:avLst/>
          </a:prstGeom>
          <a:ln w="12700">
            <a:miter lim="400000"/>
          </a:ln>
        </p:spPr>
      </p:pic>
      <p:sp>
        <p:nvSpPr>
          <p:cNvPr id="4" name="Espace réservé du numéro de diapositive 3"/>
          <p:cNvSpPr>
            <a:spLocks noGrp="1"/>
          </p:cNvSpPr>
          <p:nvPr>
            <p:ph type="sldNum" sz="quarter" idx="11"/>
          </p:nvPr>
        </p:nvSpPr>
        <p:spPr/>
        <p:txBody>
          <a:bodyPr/>
          <a:lstStyle/>
          <a:p>
            <a:fld id="{DA1DA64F-6193-4C73-B0A3-E892119DB7E1}" type="slidenum">
              <a:rPr lang="fr-CH" smtClean="0">
                <a:solidFill>
                  <a:srgbClr val="FFFFFF"/>
                </a:solidFill>
              </a:rPr>
              <a:pPr/>
              <a:t>1</a:t>
            </a:fld>
            <a:endParaRPr lang="fr-CH">
              <a:solidFill>
                <a:srgbClr val="FFFFFF"/>
              </a:solidFill>
            </a:endParaRPr>
          </a:p>
        </p:txBody>
      </p:sp>
      <p:sp>
        <p:nvSpPr>
          <p:cNvPr id="9" name="Titre 11"/>
          <p:cNvSpPr txBox="1">
            <a:spLocks/>
          </p:cNvSpPr>
          <p:nvPr/>
        </p:nvSpPr>
        <p:spPr bwMode="auto">
          <a:xfrm>
            <a:off x="1335726" y="957276"/>
            <a:ext cx="7496040" cy="141413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algn="l" defTabSz="457200" rtl="0" eaLnBrk="0" fontAlgn="base" hangingPunct="0">
              <a:spcBef>
                <a:spcPct val="0"/>
              </a:spcBef>
              <a:spcAft>
                <a:spcPts val="1200"/>
              </a:spcAft>
              <a:defRPr sz="2600" b="0" i="0" kern="1200" spc="100" baseline="0">
                <a:solidFill>
                  <a:schemeClr val="tx1"/>
                </a:solidFill>
                <a:latin typeface="Impact"/>
                <a:ea typeface="ＭＳ Ｐゴシック" charset="0"/>
                <a:cs typeface="Impact"/>
              </a:defRPr>
            </a:lvl1pPr>
            <a:lvl2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2pPr>
            <a:lvl3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3pPr>
            <a:lvl4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4pPr>
            <a:lvl5pPr algn="l" defTabSz="457200" rtl="0" eaLnBrk="0" fontAlgn="base" hangingPunct="0">
              <a:spcBef>
                <a:spcPct val="0"/>
              </a:spcBef>
              <a:spcAft>
                <a:spcPct val="0"/>
              </a:spcAft>
              <a:defRPr sz="2800">
                <a:solidFill>
                  <a:schemeClr val="tx1"/>
                </a:solidFill>
                <a:latin typeface="Verdana" charset="0"/>
                <a:ea typeface="ＭＳ Ｐゴシック" charset="0"/>
                <a:cs typeface="ＭＳ Ｐゴシック" charset="0"/>
              </a:defRPr>
            </a:lvl5pPr>
            <a:lvl6pPr marL="457200" algn="l" defTabSz="457200" rtl="0" fontAlgn="base">
              <a:spcBef>
                <a:spcPct val="0"/>
              </a:spcBef>
              <a:spcAft>
                <a:spcPct val="0"/>
              </a:spcAft>
              <a:defRPr sz="2800">
                <a:solidFill>
                  <a:schemeClr val="tx1"/>
                </a:solidFill>
                <a:latin typeface="Verdana" charset="0"/>
                <a:ea typeface="ＭＳ Ｐゴシック" charset="0"/>
              </a:defRPr>
            </a:lvl6pPr>
            <a:lvl7pPr marL="914400" algn="l" defTabSz="457200" rtl="0" fontAlgn="base">
              <a:spcBef>
                <a:spcPct val="0"/>
              </a:spcBef>
              <a:spcAft>
                <a:spcPct val="0"/>
              </a:spcAft>
              <a:defRPr sz="2800">
                <a:solidFill>
                  <a:schemeClr val="tx1"/>
                </a:solidFill>
                <a:latin typeface="Verdana" charset="0"/>
                <a:ea typeface="ＭＳ Ｐゴシック" charset="0"/>
              </a:defRPr>
            </a:lvl7pPr>
            <a:lvl8pPr marL="1371600" algn="l" defTabSz="457200" rtl="0" fontAlgn="base">
              <a:spcBef>
                <a:spcPct val="0"/>
              </a:spcBef>
              <a:spcAft>
                <a:spcPct val="0"/>
              </a:spcAft>
              <a:defRPr sz="2800">
                <a:solidFill>
                  <a:schemeClr val="tx1"/>
                </a:solidFill>
                <a:latin typeface="Verdana" charset="0"/>
                <a:ea typeface="ＭＳ Ｐゴシック" charset="0"/>
              </a:defRPr>
            </a:lvl8pPr>
            <a:lvl9pPr marL="1828800" algn="l" defTabSz="457200" rtl="0" fontAlgn="base">
              <a:spcBef>
                <a:spcPct val="0"/>
              </a:spcBef>
              <a:spcAft>
                <a:spcPct val="0"/>
              </a:spcAft>
              <a:defRPr sz="2800">
                <a:solidFill>
                  <a:schemeClr val="tx1"/>
                </a:solidFill>
                <a:latin typeface="Verdana" charset="0"/>
                <a:ea typeface="ＭＳ Ｐゴシック" charset="0"/>
              </a:defRPr>
            </a:lvl9pPr>
          </a:lstStyle>
          <a:p>
            <a:pPr>
              <a:spcAft>
                <a:spcPts val="600"/>
              </a:spcAft>
              <a:defRPr/>
            </a:pPr>
            <a:r>
              <a:rPr lang="en-US" sz="4000" spc="0" dirty="0">
                <a:solidFill>
                  <a:srgbClr val="FFFFFF"/>
                </a:solidFill>
                <a:effectLst>
                  <a:outerShdw blurRad="50800" dist="38100" dir="2700000" algn="tl" rotWithShape="0">
                    <a:prstClr val="black">
                      <a:alpha val="40000"/>
                    </a:prstClr>
                  </a:outerShdw>
                </a:effectLst>
                <a:latin typeface="Arial Narrow"/>
                <a:cs typeface="Arial"/>
              </a:rPr>
              <a:t>Transformation of Higher Education using Digital Tools and Technologies</a:t>
            </a:r>
          </a:p>
          <a:p>
            <a:pPr>
              <a:spcAft>
                <a:spcPts val="600"/>
              </a:spcAft>
              <a:defRPr/>
            </a:pPr>
            <a:endParaRPr lang="en-US" sz="4000" spc="0" dirty="0">
              <a:solidFill>
                <a:srgbClr val="FFFFFF"/>
              </a:solidFill>
              <a:effectLst>
                <a:outerShdw blurRad="50800" dist="38100" dir="2700000" algn="tl" rotWithShape="0">
                  <a:prstClr val="black">
                    <a:alpha val="40000"/>
                  </a:prstClr>
                </a:outerShdw>
              </a:effectLst>
              <a:latin typeface="Arial Narrow"/>
              <a:cs typeface="Arial"/>
            </a:endParaRPr>
          </a:p>
          <a:p>
            <a:pPr>
              <a:spcAft>
                <a:spcPts val="600"/>
              </a:spcAft>
              <a:defRPr/>
            </a:pPr>
            <a:endParaRPr lang="en-US" sz="4000" spc="0" dirty="0">
              <a:solidFill>
                <a:srgbClr val="FFFFFF"/>
              </a:solidFill>
              <a:effectLst>
                <a:outerShdw blurRad="50800" dist="38100" dir="2700000" algn="tl" rotWithShape="0">
                  <a:prstClr val="black">
                    <a:alpha val="40000"/>
                  </a:prstClr>
                </a:outerShdw>
              </a:effectLst>
              <a:latin typeface="Arial Narrow"/>
              <a:cs typeface="Arial"/>
            </a:endParaRPr>
          </a:p>
          <a:p>
            <a:pPr>
              <a:defRPr/>
            </a:pPr>
            <a:endParaRPr lang="en-US" sz="4000" spc="0" dirty="0">
              <a:solidFill>
                <a:srgbClr val="FFFFFF"/>
              </a:solidFill>
              <a:effectLst>
                <a:outerShdw blurRad="50800" dist="38100" dir="2700000" algn="tl" rotWithShape="0">
                  <a:prstClr val="black">
                    <a:alpha val="40000"/>
                  </a:prstClr>
                </a:outerShdw>
              </a:effectLst>
              <a:latin typeface="Arial Narrow"/>
              <a:cs typeface="Arial"/>
            </a:endParaRPr>
          </a:p>
          <a:p>
            <a:pPr>
              <a:defRPr/>
            </a:pPr>
            <a:r>
              <a:rPr lang="en-US" sz="2800" spc="0" dirty="0" err="1">
                <a:solidFill>
                  <a:srgbClr val="FFFFFF"/>
                </a:solidFill>
                <a:effectLst>
                  <a:outerShdw blurRad="50800" dist="38100" dir="2700000" algn="tl" rotWithShape="0">
                    <a:prstClr val="black">
                      <a:alpha val="40000"/>
                    </a:prstClr>
                  </a:outerShdw>
                </a:effectLst>
                <a:latin typeface="Arial Narrow"/>
                <a:cs typeface="Arial"/>
              </a:rPr>
              <a:t>Dr</a:t>
            </a:r>
            <a:r>
              <a:rPr lang="en-US" sz="2800" spc="0" dirty="0">
                <a:solidFill>
                  <a:srgbClr val="FFFFFF"/>
                </a:solidFill>
                <a:effectLst>
                  <a:outerShdw blurRad="50800" dist="38100" dir="2700000" algn="tl" rotWithShape="0">
                    <a:prstClr val="black">
                      <a:alpha val="40000"/>
                    </a:prstClr>
                  </a:outerShdw>
                </a:effectLst>
                <a:latin typeface="Arial Narrow"/>
                <a:cs typeface="Arial"/>
              </a:rPr>
              <a:t> Dimitrios Noukakis</a:t>
            </a:r>
          </a:p>
        </p:txBody>
      </p:sp>
    </p:spTree>
    <p:extLst>
      <p:ext uri="{BB962C8B-B14F-4D97-AF65-F5344CB8AC3E}">
        <p14:creationId xmlns:p14="http://schemas.microsoft.com/office/powerpoint/2010/main" val="1635330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1E6A-E37B-4C4C-9238-028D2331FDC1}"/>
              </a:ext>
            </a:extLst>
          </p:cNvPr>
          <p:cNvSpPr>
            <a:spLocks noGrp="1"/>
          </p:cNvSpPr>
          <p:nvPr>
            <p:ph type="title"/>
          </p:nvPr>
        </p:nvSpPr>
        <p:spPr>
          <a:xfrm>
            <a:off x="399796" y="136806"/>
            <a:ext cx="8713032" cy="623608"/>
          </a:xfrm>
        </p:spPr>
        <p:txBody>
          <a:bodyPr/>
          <a:lstStyle/>
          <a:p>
            <a:pPr algn="l"/>
            <a:r>
              <a:rPr lang="en-US" dirty="0"/>
              <a:t>A Theory of Online Education - Challenges</a:t>
            </a:r>
          </a:p>
        </p:txBody>
      </p:sp>
      <p:sp>
        <p:nvSpPr>
          <p:cNvPr id="3" name="TextBox 2">
            <a:extLst>
              <a:ext uri="{FF2B5EF4-FFF2-40B4-BE49-F238E27FC236}">
                <a16:creationId xmlns:a16="http://schemas.microsoft.com/office/drawing/2014/main" id="{2E075132-2DA5-7D48-95B3-0785D17EC92A}"/>
              </a:ext>
            </a:extLst>
          </p:cNvPr>
          <p:cNvSpPr txBox="1"/>
          <p:nvPr/>
        </p:nvSpPr>
        <p:spPr>
          <a:xfrm>
            <a:off x="0" y="891313"/>
            <a:ext cx="3352136" cy="307777"/>
          </a:xfrm>
          <a:prstGeom prst="rect">
            <a:avLst/>
          </a:prstGeom>
        </p:spPr>
        <p:txBody>
          <a:bodyPr wrap="none" rtlCol="0">
            <a:spAutoFit/>
          </a:bodyPr>
          <a:lstStyle/>
          <a:p>
            <a:r>
              <a:rPr lang="en-US" sz="1400" i="1" dirty="0"/>
              <a:t>Terry Anderson, Athabasca Univ. Canada, 2004</a:t>
            </a:r>
            <a:endParaRPr lang="en-US" sz="1400" b="1" i="1" dirty="0">
              <a:solidFill>
                <a:srgbClr val="FFFFFF"/>
              </a:solidFill>
              <a:latin typeface="Arial"/>
              <a:cs typeface="Arial"/>
            </a:endParaRPr>
          </a:p>
        </p:txBody>
      </p:sp>
      <p:sp>
        <p:nvSpPr>
          <p:cNvPr id="5" name="Rectangle 4">
            <a:extLst>
              <a:ext uri="{FF2B5EF4-FFF2-40B4-BE49-F238E27FC236}">
                <a16:creationId xmlns:a16="http://schemas.microsoft.com/office/drawing/2014/main" id="{245C8E29-716A-7042-845E-A13D26F34AB0}"/>
              </a:ext>
            </a:extLst>
          </p:cNvPr>
          <p:cNvSpPr/>
          <p:nvPr/>
        </p:nvSpPr>
        <p:spPr>
          <a:xfrm>
            <a:off x="4083628" y="2580209"/>
            <a:ext cx="5029200" cy="2286908"/>
          </a:xfrm>
          <a:prstGeom prst="rect">
            <a:avLst/>
          </a:prstGeom>
          <a:solidFill>
            <a:schemeClr val="bg1"/>
          </a:solidFill>
        </p:spPr>
        <p:txBody>
          <a:bodyPr wrap="square">
            <a:spAutoFit/>
          </a:bodyPr>
          <a:lstStyle/>
          <a:p>
            <a:pPr marL="342900" lvl="0" indent="-342900">
              <a:lnSpc>
                <a:spcPct val="110000"/>
              </a:lnSpc>
              <a:spcAft>
                <a:spcPts val="600"/>
              </a:spcAft>
              <a:buFont typeface="Symbol" pitchFamily="2" charset="2"/>
              <a:buChar char=""/>
            </a:pPr>
            <a:r>
              <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rPr>
              <a:t>No single best media </a:t>
            </a:r>
            <a:r>
              <a:rPr lang="en-US" dirty="0">
                <a:latin typeface="Calibri" panose="020F0502020204030204" pitchFamily="34" charset="0"/>
                <a:ea typeface="Calibri" panose="020F0502020204030204" pitchFamily="34" charset="0"/>
                <a:cs typeface="Times New Roman" panose="02020603050405020304" pitchFamily="18" charset="0"/>
              </a:rPr>
              <a:t>of online learning, nor a specifications giving the best type of interaction with all type of learners and </a:t>
            </a:r>
            <a:r>
              <a:rPr lang="en-US" dirty="0" err="1">
                <a:latin typeface="Calibri" panose="020F0502020204030204" pitchFamily="34" charset="0"/>
                <a:ea typeface="Calibri" panose="020F0502020204030204" pitchFamily="34" charset="0"/>
                <a:cs typeface="Times New Roman" panose="02020603050405020304" pitchFamily="18" charset="0"/>
              </a:rPr>
              <a:t>contextes</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10000"/>
              </a:lnSpc>
              <a:spcAft>
                <a:spcPts val="600"/>
              </a:spcAft>
              <a:buFont typeface="Symbol" pitchFamily="2" charset="2"/>
              <a:buChar char=""/>
            </a:pPr>
            <a:r>
              <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rPr>
              <a:t>Teachers must learn to widen their skills </a:t>
            </a:r>
            <a:r>
              <a:rPr lang="en-US" dirty="0">
                <a:latin typeface="Calibri" panose="020F0502020204030204" pitchFamily="34" charset="0"/>
                <a:ea typeface="Calibri" panose="020F0502020204030204" pitchFamily="34" charset="0"/>
                <a:cs typeface="Times New Roman" panose="02020603050405020304" pitchFamily="18" charset="0"/>
              </a:rPr>
              <a:t>so that they can respond to both existing and emergent student and curriculum needs by developing a repertoire of </a:t>
            </a:r>
            <a:r>
              <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rPr>
              <a:t>online learning activities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ECF89A8-51D7-D84C-9F33-167EA067F44E}"/>
              </a:ext>
            </a:extLst>
          </p:cNvPr>
          <p:cNvPicPr>
            <a:picLocks noChangeAspect="1"/>
          </p:cNvPicPr>
          <p:nvPr/>
        </p:nvPicPr>
        <p:blipFill>
          <a:blip r:embed="rId3"/>
          <a:stretch>
            <a:fillRect/>
          </a:stretch>
        </p:blipFill>
        <p:spPr>
          <a:xfrm>
            <a:off x="0" y="1216067"/>
            <a:ext cx="4170325" cy="2957479"/>
          </a:xfrm>
          <a:prstGeom prst="rect">
            <a:avLst/>
          </a:prstGeom>
        </p:spPr>
      </p:pic>
    </p:spTree>
    <p:extLst>
      <p:ext uri="{BB962C8B-B14F-4D97-AF65-F5344CB8AC3E}">
        <p14:creationId xmlns:p14="http://schemas.microsoft.com/office/powerpoint/2010/main" val="42323367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ABE2-9396-DF4A-88DF-F8F961F2BC36}"/>
              </a:ext>
            </a:extLst>
          </p:cNvPr>
          <p:cNvSpPr>
            <a:spLocks noGrp="1"/>
          </p:cNvSpPr>
          <p:nvPr>
            <p:ph type="title"/>
          </p:nvPr>
        </p:nvSpPr>
        <p:spPr>
          <a:xfrm>
            <a:off x="4078224" y="112422"/>
            <a:ext cx="4294124" cy="623608"/>
          </a:xfrm>
        </p:spPr>
        <p:txBody>
          <a:bodyPr/>
          <a:lstStyle/>
          <a:p>
            <a:pPr algn="l"/>
            <a:r>
              <a:rPr lang="en-US" dirty="0"/>
              <a:t>Example: Flipped classroom</a:t>
            </a:r>
          </a:p>
        </p:txBody>
      </p:sp>
      <p:sp>
        <p:nvSpPr>
          <p:cNvPr id="3" name="Rectangle 2">
            <a:extLst>
              <a:ext uri="{FF2B5EF4-FFF2-40B4-BE49-F238E27FC236}">
                <a16:creationId xmlns:a16="http://schemas.microsoft.com/office/drawing/2014/main" id="{5405285F-DA22-FC4B-86DA-4F28922D2D48}"/>
              </a:ext>
            </a:extLst>
          </p:cNvPr>
          <p:cNvSpPr/>
          <p:nvPr/>
        </p:nvSpPr>
        <p:spPr>
          <a:xfrm>
            <a:off x="4078224" y="965514"/>
            <a:ext cx="5065776" cy="2831481"/>
          </a:xfrm>
          <a:prstGeom prst="rect">
            <a:avLst/>
          </a:prstGeom>
        </p:spPr>
        <p:txBody>
          <a:bodyPr wrap="square">
            <a:spAutoFit/>
          </a:bodyPr>
          <a:lstStyle/>
          <a:p>
            <a:pPr marL="342900" lvl="0" indent="-342900">
              <a:lnSpc>
                <a:spcPct val="114000"/>
              </a:lnSpc>
              <a:spcAft>
                <a:spcPts val="60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Change the learning/teaching mindset of students and teachers</a:t>
            </a:r>
          </a:p>
          <a:p>
            <a:pPr marL="342900" lvl="0" indent="-342900">
              <a:lnSpc>
                <a:spcPct val="114000"/>
              </a:lnSpc>
              <a:spcAft>
                <a:spcPts val="60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Prepare students to work in a connected world !</a:t>
            </a:r>
          </a:p>
          <a:p>
            <a:pPr marL="342900" lvl="0" indent="-342900">
              <a:lnSpc>
                <a:spcPct val="114000"/>
              </a:lnSpc>
              <a:spcAft>
                <a:spcPts val="60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Learn digital skills by immersion, not just theory</a:t>
            </a:r>
          </a:p>
          <a:p>
            <a:pPr marL="342900" lvl="0" indent="-342900">
              <a:lnSpc>
                <a:spcPct val="114000"/>
              </a:lnSpc>
              <a:spcAft>
                <a:spcPts val="600"/>
              </a:spcAft>
              <a:buFont typeface="Symbol"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Students are connected and use the Internet for all kind of things. It’s more natural to them to follow courses online. </a:t>
            </a:r>
            <a:r>
              <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n-US" dirty="0">
                <a:latin typeface="Calibri" panose="020F0502020204030204" pitchFamily="34" charset="0"/>
                <a:ea typeface="Calibri" panose="020F0502020204030204" pitchFamily="34" charset="0"/>
                <a:cs typeface="Times New Roman" panose="02020603050405020304" pitchFamily="18" charset="0"/>
              </a:rPr>
              <a:t> better attendance, though it may seem counter-intuitive.</a:t>
            </a:r>
          </a:p>
        </p:txBody>
      </p:sp>
      <p:pic>
        <p:nvPicPr>
          <p:cNvPr id="5" name="Picture 4">
            <a:extLst>
              <a:ext uri="{FF2B5EF4-FFF2-40B4-BE49-F238E27FC236}">
                <a16:creationId xmlns:a16="http://schemas.microsoft.com/office/drawing/2014/main" id="{DF05E027-D6AB-E34B-9A79-E36213F29F04}"/>
              </a:ext>
            </a:extLst>
          </p:cNvPr>
          <p:cNvPicPr>
            <a:picLocks noChangeAspect="1"/>
          </p:cNvPicPr>
          <p:nvPr/>
        </p:nvPicPr>
        <p:blipFill rotWithShape="1">
          <a:blip r:embed="rId3"/>
          <a:srcRect r="418"/>
          <a:stretch/>
        </p:blipFill>
        <p:spPr>
          <a:xfrm>
            <a:off x="0" y="1"/>
            <a:ext cx="3921549" cy="5143500"/>
          </a:xfrm>
          <a:prstGeom prst="rect">
            <a:avLst/>
          </a:prstGeom>
        </p:spPr>
      </p:pic>
      <p:sp>
        <p:nvSpPr>
          <p:cNvPr id="6" name="Action Button: Movie 5">
            <a:hlinkClick r:id="rId4" action="ppaction://hlinkfile" highlightClick="1"/>
            <a:extLst>
              <a:ext uri="{FF2B5EF4-FFF2-40B4-BE49-F238E27FC236}">
                <a16:creationId xmlns:a16="http://schemas.microsoft.com/office/drawing/2014/main" id="{21FCB73C-732A-D441-8CB9-B8E686018C00}"/>
              </a:ext>
            </a:extLst>
          </p:cNvPr>
          <p:cNvSpPr/>
          <p:nvPr/>
        </p:nvSpPr>
        <p:spPr>
          <a:xfrm>
            <a:off x="7786820" y="3903627"/>
            <a:ext cx="694944" cy="461665"/>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594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1E6A-E37B-4C4C-9238-028D2331FDC1}"/>
              </a:ext>
            </a:extLst>
          </p:cNvPr>
          <p:cNvSpPr>
            <a:spLocks noGrp="1"/>
          </p:cNvSpPr>
          <p:nvPr>
            <p:ph type="title"/>
          </p:nvPr>
        </p:nvSpPr>
        <p:spPr>
          <a:xfrm>
            <a:off x="399796" y="136806"/>
            <a:ext cx="8713032" cy="623608"/>
          </a:xfrm>
        </p:spPr>
        <p:txBody>
          <a:bodyPr/>
          <a:lstStyle/>
          <a:p>
            <a:pPr algn="l"/>
            <a:r>
              <a:rPr lang="en-US" dirty="0"/>
              <a:t>6 Reasons to Implement Blended Learning</a:t>
            </a:r>
          </a:p>
        </p:txBody>
      </p:sp>
      <p:sp>
        <p:nvSpPr>
          <p:cNvPr id="5" name="Rectangle 4">
            <a:extLst>
              <a:ext uri="{FF2B5EF4-FFF2-40B4-BE49-F238E27FC236}">
                <a16:creationId xmlns:a16="http://schemas.microsoft.com/office/drawing/2014/main" id="{245C8E29-716A-7042-845E-A13D26F34AB0}"/>
              </a:ext>
            </a:extLst>
          </p:cNvPr>
          <p:cNvSpPr/>
          <p:nvPr/>
        </p:nvSpPr>
        <p:spPr>
          <a:xfrm>
            <a:off x="399796" y="818061"/>
            <a:ext cx="8524748" cy="3808543"/>
          </a:xfrm>
          <a:prstGeom prst="rect">
            <a:avLst/>
          </a:prstGeom>
          <a:solidFill>
            <a:schemeClr val="bg1"/>
          </a:solidFill>
        </p:spPr>
        <p:txBody>
          <a:bodyPr wrap="square">
            <a:spAutoFit/>
          </a:bodyPr>
          <a:lstStyle/>
          <a:p>
            <a:pPr marL="457200" lvl="0" indent="-457200">
              <a:lnSpc>
                <a:spcPct val="114000"/>
              </a:lnSpc>
              <a:spcAft>
                <a:spcPts val="600"/>
              </a:spcAft>
              <a:buFont typeface="+mj-lt"/>
              <a:buAutoNum type="arabicPeriod"/>
            </a:pPr>
            <a:r>
              <a:rPr lang="en-US" sz="2400" dirty="0"/>
              <a:t>Studies show </a:t>
            </a:r>
            <a:r>
              <a:rPr lang="en-US" sz="2400" dirty="0">
                <a:solidFill>
                  <a:srgbClr val="C00000"/>
                </a:solidFill>
              </a:rPr>
              <a:t>students learn better </a:t>
            </a:r>
            <a:r>
              <a:rPr lang="en-US" sz="2400" dirty="0"/>
              <a:t>(University of Iowa )</a:t>
            </a:r>
          </a:p>
          <a:p>
            <a:pPr marL="457200" lvl="0" indent="-457200">
              <a:lnSpc>
                <a:spcPct val="114000"/>
              </a:lnSpc>
              <a:spcAft>
                <a:spcPts val="600"/>
              </a:spcAft>
              <a:buFont typeface="+mj-lt"/>
              <a:buAutoNum type="arabicPeriod"/>
            </a:pPr>
            <a:r>
              <a:rPr lang="en-US" sz="2400" dirty="0"/>
              <a:t>It Promotes </a:t>
            </a:r>
            <a:r>
              <a:rPr lang="en-US" sz="2400" dirty="0">
                <a:solidFill>
                  <a:srgbClr val="C00000"/>
                </a:solidFill>
              </a:rPr>
              <a:t>student autonomy and ownership </a:t>
            </a:r>
            <a:r>
              <a:rPr lang="en-US" sz="2400" dirty="0"/>
              <a:t>of learning</a:t>
            </a:r>
          </a:p>
          <a:p>
            <a:pPr marL="457200" lvl="0" indent="-457200">
              <a:lnSpc>
                <a:spcPct val="114000"/>
              </a:lnSpc>
              <a:spcAft>
                <a:spcPts val="600"/>
              </a:spcAft>
              <a:buFont typeface="+mj-lt"/>
              <a:buAutoNum type="arabicPeriod"/>
            </a:pPr>
            <a:r>
              <a:rPr lang="en-US" sz="2400" dirty="0"/>
              <a:t>It prepares students for a </a:t>
            </a:r>
            <a:r>
              <a:rPr lang="en-US" sz="2400" dirty="0">
                <a:solidFill>
                  <a:srgbClr val="C00000"/>
                </a:solidFill>
              </a:rPr>
              <a:t>tech-centered world</a:t>
            </a:r>
          </a:p>
          <a:p>
            <a:pPr marL="457200" lvl="0" indent="-457200">
              <a:lnSpc>
                <a:spcPct val="114000"/>
              </a:lnSpc>
              <a:spcAft>
                <a:spcPts val="600"/>
              </a:spcAft>
              <a:buFont typeface="+mj-lt"/>
              <a:buAutoNum type="arabicPeriod"/>
            </a:pPr>
            <a:r>
              <a:rPr lang="en-US" sz="2400" dirty="0"/>
              <a:t>It (can) </a:t>
            </a:r>
            <a:r>
              <a:rPr lang="en-US" sz="2400" dirty="0">
                <a:solidFill>
                  <a:srgbClr val="C00000"/>
                </a:solidFill>
              </a:rPr>
              <a:t>cuts costs</a:t>
            </a:r>
          </a:p>
          <a:p>
            <a:pPr marL="457200" lvl="0" indent="-457200">
              <a:lnSpc>
                <a:spcPct val="114000"/>
              </a:lnSpc>
              <a:spcAft>
                <a:spcPts val="600"/>
              </a:spcAft>
              <a:buFont typeface="+mj-lt"/>
              <a:buAutoNum type="arabicPeriod"/>
            </a:pPr>
            <a:r>
              <a:rPr lang="en-US" sz="2400" dirty="0"/>
              <a:t>It </a:t>
            </a:r>
            <a:r>
              <a:rPr lang="en-US" sz="2400" dirty="0">
                <a:solidFill>
                  <a:srgbClr val="C00000"/>
                </a:solidFill>
              </a:rPr>
              <a:t>increases collaboration </a:t>
            </a:r>
            <a:r>
              <a:rPr lang="en-US" sz="2400" dirty="0"/>
              <a:t>(student-student, teacher-student, teacher-teacher)</a:t>
            </a:r>
          </a:p>
          <a:p>
            <a:pPr marL="457200" lvl="0" indent="-457200">
              <a:lnSpc>
                <a:spcPct val="114000"/>
              </a:lnSpc>
              <a:spcAft>
                <a:spcPts val="600"/>
              </a:spcAft>
              <a:buFont typeface="+mj-lt"/>
              <a:buAutoNum type="arabicPeriod"/>
            </a:pPr>
            <a:r>
              <a:rPr lang="en-US" sz="2400" dirty="0"/>
              <a:t>Keeps students more interested and </a:t>
            </a:r>
            <a:r>
              <a:rPr lang="en-US" sz="2400" dirty="0">
                <a:solidFill>
                  <a:srgbClr val="C00000"/>
                </a:solidFill>
              </a:rPr>
              <a:t>engaged</a:t>
            </a:r>
            <a:r>
              <a:rPr lang="en-US" sz="2400" dirty="0"/>
              <a:t> (as they use their everyday online media)</a:t>
            </a:r>
          </a:p>
        </p:txBody>
      </p:sp>
    </p:spTree>
    <p:extLst>
      <p:ext uri="{BB962C8B-B14F-4D97-AF65-F5344CB8AC3E}">
        <p14:creationId xmlns:p14="http://schemas.microsoft.com/office/powerpoint/2010/main" val="202551054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67">
            <a:extLst>
              <a:ext uri="{FF2B5EF4-FFF2-40B4-BE49-F238E27FC236}">
                <a16:creationId xmlns:a16="http://schemas.microsoft.com/office/drawing/2014/main" id="{293B3A7F-CA9F-834B-81B5-44776B3F0EA1}"/>
              </a:ext>
            </a:extLst>
          </p:cNvPr>
          <p:cNvSpPr txBox="1">
            <a:spLocks noChangeArrowheads="1"/>
          </p:cNvSpPr>
          <p:nvPr>
            <p:custDataLst>
              <p:tags r:id="rId1"/>
            </p:custDataLst>
          </p:nvPr>
        </p:nvSpPr>
        <p:spPr bwMode="gray">
          <a:xfrm>
            <a:off x="648098" y="412751"/>
            <a:ext cx="645914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000">
                <a:solidFill>
                  <a:schemeClr val="tx1"/>
                </a:solidFill>
                <a:latin typeface="Verdana" panose="020B0604030504040204" pitchFamily="34" charset="0"/>
                <a:ea typeface="MS PGothic" panose="020B0600070205080204" pitchFamily="34" charset="-128"/>
              </a:defRPr>
            </a:lvl1pPr>
            <a:lvl2pPr marL="742950" indent="-285750" eaLnBrk="0" hangingPunct="0">
              <a:defRPr sz="1000">
                <a:solidFill>
                  <a:schemeClr val="tx1"/>
                </a:solidFill>
                <a:latin typeface="Verdana" panose="020B0604030504040204" pitchFamily="34" charset="0"/>
                <a:ea typeface="MS PGothic" panose="020B0600070205080204" pitchFamily="34" charset="-128"/>
              </a:defRPr>
            </a:lvl2pPr>
            <a:lvl3pPr marL="1143000" indent="-228600" eaLnBrk="0" hangingPunct="0">
              <a:defRPr sz="1000">
                <a:solidFill>
                  <a:schemeClr val="tx1"/>
                </a:solidFill>
                <a:latin typeface="Verdana" panose="020B0604030504040204" pitchFamily="34" charset="0"/>
                <a:ea typeface="MS PGothic" panose="020B0600070205080204" pitchFamily="34" charset="-128"/>
              </a:defRPr>
            </a:lvl3pPr>
            <a:lvl4pPr marL="1600200" indent="-228600" eaLnBrk="0" hangingPunct="0">
              <a:defRPr sz="1000">
                <a:solidFill>
                  <a:schemeClr val="tx1"/>
                </a:solidFill>
                <a:latin typeface="Verdana" panose="020B0604030504040204" pitchFamily="34" charset="0"/>
                <a:ea typeface="MS PGothic" panose="020B0600070205080204" pitchFamily="34" charset="-128"/>
              </a:defRPr>
            </a:lvl4pPr>
            <a:lvl5pPr marL="2057400" indent="-228600" eaLnBrk="0" hangingPunct="0">
              <a:defRPr sz="1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Verdana" panose="020B0604030504040204" pitchFamily="34" charset="0"/>
                <a:ea typeface="MS PGothic" panose="020B0600070205080204" pitchFamily="34" charset="-128"/>
              </a:defRPr>
            </a:lvl9pPr>
          </a:lstStyle>
          <a:p>
            <a:pPr eaLnBrk="1" hangingPunct="1"/>
            <a:r>
              <a:rPr lang="fr-CH" altLang="en-US" sz="3200" dirty="0">
                <a:solidFill>
                  <a:srgbClr val="4D4D4D"/>
                </a:solidFill>
                <a:latin typeface="Arial" panose="020B0604020202020204" pitchFamily="34" charset="0"/>
                <a:cs typeface="Arial" panose="020B0604020202020204" pitchFamily="34" charset="0"/>
              </a:rPr>
              <a:t>A vision in 2012 …</a:t>
            </a:r>
          </a:p>
        </p:txBody>
      </p:sp>
      <p:sp>
        <p:nvSpPr>
          <p:cNvPr id="11266" name="Rectangle 33">
            <a:extLst>
              <a:ext uri="{FF2B5EF4-FFF2-40B4-BE49-F238E27FC236}">
                <a16:creationId xmlns:a16="http://schemas.microsoft.com/office/drawing/2014/main" id="{5C73BFDB-890A-3E47-A079-9D23D2A8264F}"/>
              </a:ext>
            </a:extLst>
          </p:cNvPr>
          <p:cNvSpPr>
            <a:spLocks noChangeArrowheads="1"/>
          </p:cNvSpPr>
          <p:nvPr/>
        </p:nvSpPr>
        <p:spPr bwMode="auto">
          <a:xfrm>
            <a:off x="648098" y="1006873"/>
            <a:ext cx="5826919"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Verdana" panose="020B0604030504040204" pitchFamily="34" charset="0"/>
                <a:ea typeface="MS PGothic" panose="020B0600070205080204" pitchFamily="34" charset="-128"/>
              </a:defRPr>
            </a:lvl1pPr>
            <a:lvl2pPr marL="742950" indent="-285750" eaLnBrk="0" hangingPunct="0">
              <a:defRPr sz="1000">
                <a:solidFill>
                  <a:schemeClr val="tx1"/>
                </a:solidFill>
                <a:latin typeface="Verdana" panose="020B0604030504040204" pitchFamily="34" charset="0"/>
                <a:ea typeface="MS PGothic" panose="020B0600070205080204" pitchFamily="34" charset="-128"/>
              </a:defRPr>
            </a:lvl2pPr>
            <a:lvl3pPr marL="1143000" indent="-228600" eaLnBrk="0" hangingPunct="0">
              <a:defRPr sz="1000">
                <a:solidFill>
                  <a:schemeClr val="tx1"/>
                </a:solidFill>
                <a:latin typeface="Verdana" panose="020B0604030504040204" pitchFamily="34" charset="0"/>
                <a:ea typeface="MS PGothic" panose="020B0600070205080204" pitchFamily="34" charset="-128"/>
              </a:defRPr>
            </a:lvl3pPr>
            <a:lvl4pPr marL="1600200" indent="-228600" eaLnBrk="0" hangingPunct="0">
              <a:defRPr sz="1000">
                <a:solidFill>
                  <a:schemeClr val="tx1"/>
                </a:solidFill>
                <a:latin typeface="Verdana" panose="020B0604030504040204" pitchFamily="34" charset="0"/>
                <a:ea typeface="MS PGothic" panose="020B0600070205080204" pitchFamily="34" charset="-128"/>
              </a:defRPr>
            </a:lvl4pPr>
            <a:lvl5pPr marL="2057400" indent="-228600" eaLnBrk="0" hangingPunct="0">
              <a:defRPr sz="10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Verdana" panose="020B0604030504040204" pitchFamily="34" charset="0"/>
                <a:ea typeface="MS PGothic" panose="020B0600070205080204" pitchFamily="34" charset="-128"/>
              </a:defRPr>
            </a:lvl9pPr>
          </a:lstStyle>
          <a:p>
            <a:pPr algn="just" eaLnBrk="1" hangingPunct="1">
              <a:lnSpc>
                <a:spcPts val="2550"/>
              </a:lnSpc>
              <a:spcBef>
                <a:spcPts val="450"/>
              </a:spcBef>
            </a:pPr>
            <a:r>
              <a:rPr lang="en-US" altLang="en-US" sz="1800" i="1" dirty="0">
                <a:solidFill>
                  <a:srgbClr val="4D4D4D"/>
                </a:solidFill>
                <a:latin typeface="Arial" panose="020B0604020202020204" pitchFamily="34" charset="0"/>
                <a:cs typeface="Arial" panose="020B0604020202020204" pitchFamily="34" charset="0"/>
              </a:rPr>
              <a:t>Offer higher education courses of the highest quality to all students of Africa thanks to MOOCs, in partnership with local universities and social partners.</a:t>
            </a:r>
          </a:p>
        </p:txBody>
      </p:sp>
      <p:grpSp>
        <p:nvGrpSpPr>
          <p:cNvPr id="2" name="Group 1">
            <a:extLst>
              <a:ext uri="{FF2B5EF4-FFF2-40B4-BE49-F238E27FC236}">
                <a16:creationId xmlns:a16="http://schemas.microsoft.com/office/drawing/2014/main" id="{1EF6DF03-1CE2-3843-BB99-72F8FBA31B50}"/>
              </a:ext>
            </a:extLst>
          </p:cNvPr>
          <p:cNvGrpSpPr/>
          <p:nvPr/>
        </p:nvGrpSpPr>
        <p:grpSpPr>
          <a:xfrm>
            <a:off x="648098" y="2288016"/>
            <a:ext cx="4434110" cy="2662616"/>
            <a:chOff x="1630701" y="796957"/>
            <a:chExt cx="5925097" cy="3557930"/>
          </a:xfrm>
        </p:grpSpPr>
        <p:pic>
          <p:nvPicPr>
            <p:cNvPr id="7" name="Picture 6" descr="M4A New Logo Partners.png">
              <a:extLst>
                <a:ext uri="{FF2B5EF4-FFF2-40B4-BE49-F238E27FC236}">
                  <a16:creationId xmlns:a16="http://schemas.microsoft.com/office/drawing/2014/main" id="{FAE6967F-3783-1B46-9285-36DF10663815}"/>
                </a:ext>
              </a:extLst>
            </p:cNvPr>
            <p:cNvPicPr>
              <a:picLocks noChangeAspect="1"/>
            </p:cNvPicPr>
            <p:nvPr/>
          </p:nvPicPr>
          <p:blipFill rotWithShape="1">
            <a:blip r:embed="rId3">
              <a:extLst>
                <a:ext uri="{28A0092B-C50C-407E-A947-70E740481C1C}">
                  <a14:useLocalDpi xmlns:a14="http://schemas.microsoft.com/office/drawing/2010/main"/>
                </a:ext>
              </a:extLst>
            </a:blip>
            <a:srcRect t="68490" r="60325"/>
            <a:stretch/>
          </p:blipFill>
          <p:spPr>
            <a:xfrm>
              <a:off x="1719035" y="3166887"/>
              <a:ext cx="2489660" cy="1188000"/>
            </a:xfrm>
            <a:prstGeom prst="rect">
              <a:avLst/>
            </a:prstGeom>
          </p:spPr>
        </p:pic>
        <p:pic>
          <p:nvPicPr>
            <p:cNvPr id="8" name="Picture 7">
              <a:extLst>
                <a:ext uri="{FF2B5EF4-FFF2-40B4-BE49-F238E27FC236}">
                  <a16:creationId xmlns:a16="http://schemas.microsoft.com/office/drawing/2014/main" id="{9376C5A0-440A-F649-B28E-650A4CDFF5F4}"/>
                </a:ext>
              </a:extLst>
            </p:cNvPr>
            <p:cNvPicPr>
              <a:picLocks noChangeAspect="1"/>
            </p:cNvPicPr>
            <p:nvPr/>
          </p:nvPicPr>
          <p:blipFill rotWithShape="1">
            <a:blip r:embed="rId4"/>
            <a:srcRect l="4400" t="10943" r="4993" b="10369"/>
            <a:stretch/>
          </p:blipFill>
          <p:spPr>
            <a:xfrm>
              <a:off x="4513463" y="3151379"/>
              <a:ext cx="3009472" cy="1188000"/>
            </a:xfrm>
            <a:prstGeom prst="rect">
              <a:avLst/>
            </a:prstGeom>
          </p:spPr>
        </p:pic>
        <p:pic>
          <p:nvPicPr>
            <p:cNvPr id="9" name="Picture 8">
              <a:extLst>
                <a:ext uri="{FF2B5EF4-FFF2-40B4-BE49-F238E27FC236}">
                  <a16:creationId xmlns:a16="http://schemas.microsoft.com/office/drawing/2014/main" id="{05726708-A965-154A-9B11-0CC2FCBC7994}"/>
                </a:ext>
              </a:extLst>
            </p:cNvPr>
            <p:cNvPicPr>
              <a:picLocks noChangeAspect="1"/>
            </p:cNvPicPr>
            <p:nvPr/>
          </p:nvPicPr>
          <p:blipFill>
            <a:blip r:embed="rId5"/>
            <a:stretch>
              <a:fillRect/>
            </a:stretch>
          </p:blipFill>
          <p:spPr>
            <a:xfrm>
              <a:off x="1719035" y="796957"/>
              <a:ext cx="5803900" cy="1714500"/>
            </a:xfrm>
            <a:prstGeom prst="rect">
              <a:avLst/>
            </a:prstGeom>
          </p:spPr>
        </p:pic>
        <p:sp>
          <p:nvSpPr>
            <p:cNvPr id="10" name="TextBox 9">
              <a:extLst>
                <a:ext uri="{FF2B5EF4-FFF2-40B4-BE49-F238E27FC236}">
                  <a16:creationId xmlns:a16="http://schemas.microsoft.com/office/drawing/2014/main" id="{FF372A6D-3097-2D41-A98C-3015A4BAA5BD}"/>
                </a:ext>
              </a:extLst>
            </p:cNvPr>
            <p:cNvSpPr txBox="1"/>
            <p:nvPr/>
          </p:nvSpPr>
          <p:spPr>
            <a:xfrm>
              <a:off x="1630701" y="2669894"/>
              <a:ext cx="5925097" cy="404594"/>
            </a:xfrm>
            <a:prstGeom prst="rect">
              <a:avLst/>
            </a:prstGeom>
            <a:noFill/>
          </p:spPr>
          <p:txBody>
            <a:bodyPr wrap="none" rtlCol="0">
              <a:spAutoFit/>
            </a:bodyPr>
            <a:lstStyle/>
            <a:p>
              <a:r>
                <a:rPr lang="en-US" sz="1400" dirty="0">
                  <a:solidFill>
                    <a:schemeClr val="tx1">
                      <a:lumMod val="75000"/>
                      <a:lumOff val="25000"/>
                    </a:schemeClr>
                  </a:solidFill>
                </a:rPr>
                <a:t>Partners committed to promote accessible education for all</a:t>
              </a:r>
            </a:p>
          </p:txBody>
        </p:sp>
      </p:grpSp>
    </p:spTree>
    <p:extLst>
      <p:ext uri="{BB962C8B-B14F-4D97-AF65-F5344CB8AC3E}">
        <p14:creationId xmlns:p14="http://schemas.microsoft.com/office/powerpoint/2010/main" val="11371172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9796" y="219934"/>
            <a:ext cx="8629904" cy="390818"/>
          </a:xfrm>
        </p:spPr>
        <p:txBody>
          <a:bodyPr>
            <a:normAutofit/>
          </a:bodyPr>
          <a:lstStyle/>
          <a:p>
            <a:pPr algn="l">
              <a:defRPr/>
            </a:pPr>
            <a:r>
              <a:rPr lang="en-US" sz="1500" dirty="0"/>
              <a:t>MOOCs Africa 2013-18 </a:t>
            </a:r>
            <a:r>
              <a:rPr lang="mr-IN" sz="1500" dirty="0"/>
              <a:t>–</a:t>
            </a:r>
            <a:r>
              <a:rPr lang="en-US" sz="1500" dirty="0"/>
              <a:t> Planting the seeds for capacity building in Higher Education in Africa</a:t>
            </a:r>
          </a:p>
        </p:txBody>
      </p:sp>
      <p:sp>
        <p:nvSpPr>
          <p:cNvPr id="23554" name="Content Placeholder 1"/>
          <p:cNvSpPr>
            <a:spLocks noGrp="1"/>
          </p:cNvSpPr>
          <p:nvPr>
            <p:ph idx="4294967295"/>
          </p:nvPr>
        </p:nvSpPr>
        <p:spPr bwMode="auto">
          <a:xfrm>
            <a:off x="399796" y="901699"/>
            <a:ext cx="8744204" cy="438727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Clr>
                <a:srgbClr val="FF0000"/>
              </a:buClr>
              <a:buSzPct val="150000"/>
              <a:buNone/>
            </a:pPr>
            <a:r>
              <a:rPr lang="en-US" altLang="en-US" sz="1800" b="1" dirty="0">
                <a:solidFill>
                  <a:srgbClr val="404040"/>
                </a:solidFill>
                <a:latin typeface="Arial Narrow"/>
                <a:ea typeface="MS PGothic" charset="-128"/>
                <a:cs typeface="Arial Narrow"/>
              </a:rPr>
              <a:t>Realizations</a:t>
            </a:r>
            <a:endParaRPr lang="en-US" dirty="0">
              <a:solidFill>
                <a:srgbClr val="404040"/>
              </a:solidFill>
            </a:endParaRPr>
          </a:p>
          <a:p>
            <a:pPr marL="542925" lvl="3" indent="-240506">
              <a:buClr>
                <a:srgbClr val="FF0000"/>
              </a:buClr>
              <a:buSzPct val="100000"/>
              <a:buFont typeface="Wingdings" charset="2"/>
              <a:buChar char="ü"/>
            </a:pPr>
            <a:r>
              <a:rPr lang="en-US" dirty="0">
                <a:solidFill>
                  <a:srgbClr val="404040"/>
                </a:solidFill>
                <a:latin typeface="Arial Narrow"/>
                <a:cs typeface="Arial Narrow"/>
              </a:rPr>
              <a:t>Network of 11 partner universities in sub-Saharan Africa</a:t>
            </a:r>
          </a:p>
          <a:p>
            <a:pPr marL="542925" lvl="3" indent="-240506">
              <a:buClr>
                <a:srgbClr val="FF0000"/>
              </a:buClr>
              <a:buSzPct val="100000"/>
              <a:buFont typeface="Wingdings" charset="2"/>
              <a:buChar char="ü"/>
            </a:pPr>
            <a:r>
              <a:rPr lang="en-US" dirty="0">
                <a:solidFill>
                  <a:srgbClr val="404040"/>
                </a:solidFill>
                <a:latin typeface="Arial Narrow"/>
                <a:cs typeface="Arial Narrow"/>
              </a:rPr>
              <a:t>2 MOOC Factories created in partner African universities</a:t>
            </a:r>
          </a:p>
          <a:p>
            <a:pPr marL="542925" lvl="3" indent="-240506">
              <a:buClr>
                <a:srgbClr val="FF0000"/>
              </a:buClr>
              <a:buSzPct val="100000"/>
              <a:buFont typeface="Wingdings" charset="2"/>
              <a:buChar char="ü"/>
            </a:pPr>
            <a:r>
              <a:rPr lang="en-US" dirty="0">
                <a:solidFill>
                  <a:srgbClr val="404040"/>
                </a:solidFill>
                <a:latin typeface="Arial Narrow"/>
                <a:cs typeface="Arial Narrow"/>
              </a:rPr>
              <a:t>147 African teachers and technicians trained to produce and use MOOCs &amp; OER</a:t>
            </a:r>
          </a:p>
          <a:p>
            <a:pPr marL="542925" lvl="3" indent="-240506">
              <a:buClr>
                <a:srgbClr val="FF0000"/>
              </a:buClr>
              <a:buSzPct val="100000"/>
              <a:buFont typeface="Wingdings" charset="2"/>
              <a:buChar char="ü"/>
            </a:pPr>
            <a:r>
              <a:rPr lang="en-US" dirty="0">
                <a:solidFill>
                  <a:srgbClr val="404040"/>
                </a:solidFill>
                <a:latin typeface="Arial Narrow"/>
                <a:cs typeface="Arial Narrow"/>
              </a:rPr>
              <a:t>48 courses produced or co-produced, of which 13 in collaborative (North-South) mode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0811" y="3221182"/>
            <a:ext cx="3633189" cy="1913090"/>
          </a:xfrm>
          <a:prstGeom prst="rect">
            <a:avLst/>
          </a:prstGeom>
        </p:spPr>
      </p:pic>
      <p:sp>
        <p:nvSpPr>
          <p:cNvPr id="5" name="Content Placeholder 1">
            <a:extLst>
              <a:ext uri="{FF2B5EF4-FFF2-40B4-BE49-F238E27FC236}">
                <a16:creationId xmlns:a16="http://schemas.microsoft.com/office/drawing/2014/main" id="{E2086BED-2090-F347-ABE7-004362F067C9}"/>
              </a:ext>
            </a:extLst>
          </p:cNvPr>
          <p:cNvSpPr txBox="1">
            <a:spLocks/>
          </p:cNvSpPr>
          <p:nvPr/>
        </p:nvSpPr>
        <p:spPr bwMode="auto">
          <a:xfrm>
            <a:off x="399796" y="2735771"/>
            <a:ext cx="5509426" cy="20244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42925" lvl="3" indent="-240506">
              <a:buClr>
                <a:srgbClr val="FF0000"/>
              </a:buClr>
              <a:buSzPct val="100000"/>
              <a:buFont typeface="Wingdings" charset="2"/>
              <a:buChar char="ü"/>
            </a:pPr>
            <a:r>
              <a:rPr lang="en-US" dirty="0">
                <a:solidFill>
                  <a:srgbClr val="404040"/>
                </a:solidFill>
                <a:latin typeface="Arial Narrow"/>
                <a:cs typeface="Arial Narrow"/>
              </a:rPr>
              <a:t>48 courses produced or co-produced, of which 13 in collaborative (North-South) mode</a:t>
            </a:r>
          </a:p>
          <a:p>
            <a:pPr marL="542925" lvl="3" indent="-240506">
              <a:buClr>
                <a:srgbClr val="FF0000"/>
              </a:buClr>
              <a:buSzPct val="100000"/>
              <a:buFont typeface="Wingdings" charset="2"/>
              <a:buChar char="ü"/>
            </a:pPr>
            <a:r>
              <a:rPr lang="en-US" dirty="0">
                <a:solidFill>
                  <a:srgbClr val="404040"/>
                </a:solidFill>
                <a:latin typeface="Arial Narrow"/>
                <a:cs typeface="Arial Narrow"/>
              </a:rPr>
              <a:t>+182’000 registered participants from Africa</a:t>
            </a:r>
          </a:p>
          <a:p>
            <a:pPr marL="542925" lvl="3" indent="-240506">
              <a:buClr>
                <a:srgbClr val="FF0000"/>
              </a:buClr>
              <a:buSzPct val="100000"/>
              <a:buFont typeface="Wingdings" charset="2"/>
              <a:buChar char="ü"/>
            </a:pPr>
            <a:r>
              <a:rPr lang="en-US" dirty="0">
                <a:solidFill>
                  <a:srgbClr val="404040"/>
                </a:solidFill>
                <a:latin typeface="Arial Narrow"/>
                <a:cs typeface="Arial Narrow"/>
              </a:rPr>
              <a:t>+3’500 certificates delivered in Africa </a:t>
            </a:r>
          </a:p>
          <a:p>
            <a:pPr marL="542925" lvl="3" indent="-240506">
              <a:buClr>
                <a:srgbClr val="FF0000"/>
              </a:buClr>
              <a:buSzPct val="100000"/>
              <a:buFont typeface="Wingdings" charset="2"/>
              <a:buChar char="ü"/>
            </a:pPr>
            <a:r>
              <a:rPr lang="en-US" dirty="0">
                <a:solidFill>
                  <a:srgbClr val="404040"/>
                </a:solidFill>
                <a:latin typeface="Arial Narrow"/>
                <a:cs typeface="Arial Narrow"/>
              </a:rPr>
              <a:t>2 </a:t>
            </a:r>
            <a:r>
              <a:rPr lang="fr-CH" dirty="0">
                <a:solidFill>
                  <a:srgbClr val="404040"/>
                </a:solidFill>
                <a:latin typeface="Arial Narrow"/>
                <a:cs typeface="Arial Narrow"/>
              </a:rPr>
              <a:t>Cursus en ligne </a:t>
            </a:r>
            <a:r>
              <a:rPr lang="mr-IN" dirty="0">
                <a:solidFill>
                  <a:srgbClr val="404040"/>
                </a:solidFill>
                <a:latin typeface="Arial Narrow"/>
                <a:cs typeface="Arial Narrow"/>
              </a:rPr>
              <a:t>–</a:t>
            </a:r>
            <a:r>
              <a:rPr lang="en-US" dirty="0">
                <a:solidFill>
                  <a:srgbClr val="404040"/>
                </a:solidFill>
                <a:latin typeface="Arial Narrow"/>
                <a:cs typeface="Arial Narrow"/>
              </a:rPr>
              <a:t> prepared in topics with local relevance</a:t>
            </a:r>
          </a:p>
        </p:txBody>
      </p:sp>
    </p:spTree>
    <p:extLst>
      <p:ext uri="{BB962C8B-B14F-4D97-AF65-F5344CB8AC3E}">
        <p14:creationId xmlns:p14="http://schemas.microsoft.com/office/powerpoint/2010/main" val="32441929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9181" y="119683"/>
            <a:ext cx="6500353" cy="623888"/>
          </a:xfrm>
        </p:spPr>
        <p:txBody>
          <a:bodyPr>
            <a:normAutofit/>
          </a:bodyPr>
          <a:lstStyle/>
          <a:p>
            <a:pPr algn="l">
              <a:defRPr/>
            </a:pPr>
            <a:r>
              <a:rPr lang="en-US" sz="2400" spc="100" dirty="0"/>
              <a:t>MOOCs at the global educational market</a:t>
            </a:r>
          </a:p>
        </p:txBody>
      </p:sp>
      <p:sp>
        <p:nvSpPr>
          <p:cNvPr id="23554" name="Content Placeholder 1"/>
          <p:cNvSpPr>
            <a:spLocks noGrp="1"/>
          </p:cNvSpPr>
          <p:nvPr>
            <p:ph idx="4294967295"/>
          </p:nvPr>
        </p:nvSpPr>
        <p:spPr bwMode="auto">
          <a:xfrm>
            <a:off x="409181" y="945345"/>
            <a:ext cx="8524612" cy="1337111"/>
          </a:xfrm>
          <a:prstGeom prst="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Autofit/>
          </a:bodyPr>
          <a:lstStyle/>
          <a:p>
            <a:pPr marL="0" indent="0">
              <a:lnSpc>
                <a:spcPct val="110000"/>
              </a:lnSpc>
              <a:spcBef>
                <a:spcPts val="0"/>
              </a:spcBef>
              <a:spcAft>
                <a:spcPts val="900"/>
              </a:spcAft>
              <a:buSzPct val="100000"/>
              <a:buNone/>
              <a:tabLst>
                <a:tab pos="1209675" algn="l"/>
              </a:tabLst>
            </a:pPr>
            <a:r>
              <a:rPr lang="en-US" sz="2400" i="1" dirty="0">
                <a:solidFill>
                  <a:schemeClr val="tx1">
                    <a:lumMod val="75000"/>
                    <a:lumOff val="25000"/>
                  </a:schemeClr>
                </a:solidFill>
                <a:latin typeface="Arial Narrow"/>
              </a:rPr>
              <a:t>MOOC-based online education programs are already making a big impact in education related to the skills needed to accompany the digital transition of our societies.</a:t>
            </a:r>
          </a:p>
        </p:txBody>
      </p:sp>
      <p:sp>
        <p:nvSpPr>
          <p:cNvPr id="5" name="Content Placeholder 1">
            <a:extLst>
              <a:ext uri="{FF2B5EF4-FFF2-40B4-BE49-F238E27FC236}">
                <a16:creationId xmlns:a16="http://schemas.microsoft.com/office/drawing/2014/main" id="{6813E992-F8F3-204B-A351-1B8B389E2B95}"/>
              </a:ext>
            </a:extLst>
          </p:cNvPr>
          <p:cNvSpPr txBox="1">
            <a:spLocks/>
          </p:cNvSpPr>
          <p:nvPr/>
        </p:nvSpPr>
        <p:spPr bwMode="auto">
          <a:xfrm>
            <a:off x="409181" y="2736319"/>
            <a:ext cx="5231455" cy="225237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spcAft>
                <a:spcPts val="600"/>
              </a:spcAft>
              <a:buFont typeface="Wingdings" pitchFamily="2" charset="2"/>
              <a:buChar char="Ø"/>
            </a:pPr>
            <a:r>
              <a:rPr lang="en-US" sz="2200" dirty="0"/>
              <a:t>Micro- and </a:t>
            </a:r>
            <a:r>
              <a:rPr lang="en-US" sz="2200" dirty="0" err="1"/>
              <a:t>nano</a:t>
            </a:r>
            <a:r>
              <a:rPr lang="en-US" sz="2200" dirty="0"/>
              <a:t>-degrees delivered by the international platforms Coursera and edX.</a:t>
            </a:r>
          </a:p>
          <a:p>
            <a:pPr>
              <a:lnSpc>
                <a:spcPct val="110000"/>
              </a:lnSpc>
              <a:spcAft>
                <a:spcPts val="600"/>
              </a:spcAft>
              <a:buFont typeface="Wingdings" pitchFamily="2" charset="2"/>
              <a:buChar char="Ø"/>
            </a:pPr>
            <a:r>
              <a:rPr lang="en-US" sz="2200" dirty="0"/>
              <a:t>Open Classrooms at the French-market</a:t>
            </a:r>
          </a:p>
          <a:p>
            <a:pPr>
              <a:lnSpc>
                <a:spcPct val="110000"/>
              </a:lnSpc>
              <a:spcAft>
                <a:spcPts val="600"/>
              </a:spcAft>
              <a:buFont typeface="Wingdings" pitchFamily="2" charset="2"/>
              <a:buChar char="Ø"/>
            </a:pPr>
            <a:r>
              <a:rPr lang="en-US" sz="2200" dirty="0"/>
              <a:t>Training professionals to the digital job-skills needed. </a:t>
            </a:r>
          </a:p>
        </p:txBody>
      </p:sp>
      <p:pic>
        <p:nvPicPr>
          <p:cNvPr id="7" name="Picture 6">
            <a:extLst>
              <a:ext uri="{FF2B5EF4-FFF2-40B4-BE49-F238E27FC236}">
                <a16:creationId xmlns:a16="http://schemas.microsoft.com/office/drawing/2014/main" id="{DCABA97D-EF51-C541-ADB3-A703FC8CAC75}"/>
              </a:ext>
            </a:extLst>
          </p:cNvPr>
          <p:cNvPicPr>
            <a:picLocks noChangeAspect="1"/>
          </p:cNvPicPr>
          <p:nvPr/>
        </p:nvPicPr>
        <p:blipFill>
          <a:blip r:embed="rId3"/>
          <a:stretch>
            <a:fillRect/>
          </a:stretch>
        </p:blipFill>
        <p:spPr>
          <a:xfrm>
            <a:off x="5640636" y="2366870"/>
            <a:ext cx="3503364" cy="1319366"/>
          </a:xfrm>
          <a:prstGeom prst="rect">
            <a:avLst/>
          </a:prstGeom>
        </p:spPr>
      </p:pic>
      <p:pic>
        <p:nvPicPr>
          <p:cNvPr id="8" name="Picture 7">
            <a:extLst>
              <a:ext uri="{FF2B5EF4-FFF2-40B4-BE49-F238E27FC236}">
                <a16:creationId xmlns:a16="http://schemas.microsoft.com/office/drawing/2014/main" id="{56709DE5-CBAF-C34E-943E-D9FE23FED4BC}"/>
              </a:ext>
            </a:extLst>
          </p:cNvPr>
          <p:cNvPicPr>
            <a:picLocks noChangeAspect="1"/>
          </p:cNvPicPr>
          <p:nvPr/>
        </p:nvPicPr>
        <p:blipFill>
          <a:blip r:embed="rId4"/>
          <a:stretch>
            <a:fillRect/>
          </a:stretch>
        </p:blipFill>
        <p:spPr>
          <a:xfrm>
            <a:off x="6687238" y="4407007"/>
            <a:ext cx="2423711" cy="581691"/>
          </a:xfrm>
          <a:prstGeom prst="rect">
            <a:avLst/>
          </a:prstGeom>
        </p:spPr>
      </p:pic>
      <p:pic>
        <p:nvPicPr>
          <p:cNvPr id="10" name="Picture 9">
            <a:extLst>
              <a:ext uri="{FF2B5EF4-FFF2-40B4-BE49-F238E27FC236}">
                <a16:creationId xmlns:a16="http://schemas.microsoft.com/office/drawing/2014/main" id="{818D7FB6-2C2C-6947-83FC-4CCF43375A25}"/>
              </a:ext>
            </a:extLst>
          </p:cNvPr>
          <p:cNvPicPr>
            <a:picLocks noChangeAspect="1"/>
          </p:cNvPicPr>
          <p:nvPr/>
        </p:nvPicPr>
        <p:blipFill rotWithShape="1">
          <a:blip r:embed="rId5"/>
          <a:srcRect t="7416"/>
          <a:stretch/>
        </p:blipFill>
        <p:spPr>
          <a:xfrm>
            <a:off x="5935621" y="3703981"/>
            <a:ext cx="1915864" cy="642050"/>
          </a:xfrm>
          <a:prstGeom prst="rect">
            <a:avLst/>
          </a:prstGeom>
        </p:spPr>
      </p:pic>
    </p:spTree>
    <p:extLst>
      <p:ext uri="{BB962C8B-B14F-4D97-AF65-F5344CB8AC3E}">
        <p14:creationId xmlns:p14="http://schemas.microsoft.com/office/powerpoint/2010/main" val="32697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D662-8AF9-9040-B1AC-C2EE68BDFC24}"/>
              </a:ext>
            </a:extLst>
          </p:cNvPr>
          <p:cNvSpPr>
            <a:spLocks noGrp="1"/>
          </p:cNvSpPr>
          <p:nvPr>
            <p:ph type="title"/>
          </p:nvPr>
        </p:nvSpPr>
        <p:spPr/>
        <p:txBody>
          <a:bodyPr/>
          <a:lstStyle/>
          <a:p>
            <a:pPr algn="l"/>
            <a:r>
              <a:rPr lang="en-US" dirty="0"/>
              <a:t>MOOCs &amp; OER potential in the Developing World ?</a:t>
            </a:r>
            <a:br>
              <a:rPr lang="en-US" dirty="0"/>
            </a:br>
            <a:br>
              <a:rPr lang="en-US" dirty="0"/>
            </a:br>
            <a:endParaRPr lang="en-US" dirty="0"/>
          </a:p>
        </p:txBody>
      </p:sp>
      <p:sp>
        <p:nvSpPr>
          <p:cNvPr id="3" name="Rectangle 2">
            <a:extLst>
              <a:ext uri="{FF2B5EF4-FFF2-40B4-BE49-F238E27FC236}">
                <a16:creationId xmlns:a16="http://schemas.microsoft.com/office/drawing/2014/main" id="{0C0CE7C3-9CCF-6840-9C30-8BD13B5A0C34}"/>
              </a:ext>
            </a:extLst>
          </p:cNvPr>
          <p:cNvSpPr/>
          <p:nvPr/>
        </p:nvSpPr>
        <p:spPr>
          <a:xfrm>
            <a:off x="399796" y="1124019"/>
            <a:ext cx="8229600" cy="3222036"/>
          </a:xfrm>
          <a:prstGeom prst="rect">
            <a:avLst/>
          </a:prstGeom>
        </p:spPr>
        <p:txBody>
          <a:bodyPr wrap="square">
            <a:spAutoFit/>
          </a:bodyPr>
          <a:lstStyle/>
          <a:p>
            <a:pPr>
              <a:lnSpc>
                <a:spcPct val="114000"/>
              </a:lnSpc>
              <a:spcAft>
                <a:spcPts val="1200"/>
              </a:spcAft>
            </a:pPr>
            <a:r>
              <a:rPr lang="en-US" sz="2200" dirty="0">
                <a:ea typeface="Calibri" panose="020F0502020204030204" pitchFamily="34" charset="0"/>
                <a:cs typeface="Times New Roman" panose="02020603050405020304" pitchFamily="18" charset="0"/>
              </a:rPr>
              <a:t>Address some of the most urgent challenges in education, such as:</a:t>
            </a:r>
          </a:p>
          <a:p>
            <a:pPr marL="342900" lvl="0" indent="-342900">
              <a:lnSpc>
                <a:spcPct val="114000"/>
              </a:lnSpc>
              <a:spcAft>
                <a:spcPts val="600"/>
              </a:spcAft>
              <a:buFont typeface="Symbol" pitchFamily="2" charset="2"/>
              <a:buChar char=""/>
            </a:pPr>
            <a:r>
              <a:rPr lang="en-US" sz="2200" dirty="0">
                <a:solidFill>
                  <a:srgbClr val="C00000"/>
                </a:solidFill>
                <a:ea typeface="Calibri" panose="020F0502020204030204" pitchFamily="34" charset="0"/>
                <a:cs typeface="Times New Roman" panose="02020603050405020304" pitchFamily="18" charset="0"/>
              </a:rPr>
              <a:t>Quality</a:t>
            </a:r>
            <a:r>
              <a:rPr lang="en-US" sz="2200" dirty="0">
                <a:ea typeface="Calibri" panose="020F0502020204030204" pitchFamily="34" charset="0"/>
                <a:cs typeface="Times New Roman" panose="02020603050405020304" pitchFamily="18" charset="0"/>
              </a:rPr>
              <a:t> – Teachers qualifications, access to content and scientific literature</a:t>
            </a:r>
          </a:p>
          <a:p>
            <a:pPr marL="342900" lvl="0" indent="-342900">
              <a:lnSpc>
                <a:spcPct val="114000"/>
              </a:lnSpc>
              <a:spcAft>
                <a:spcPts val="600"/>
              </a:spcAft>
              <a:buFont typeface="Symbol" pitchFamily="2" charset="2"/>
              <a:buChar char=""/>
            </a:pPr>
            <a:r>
              <a:rPr lang="en-US" sz="2200" dirty="0">
                <a:solidFill>
                  <a:srgbClr val="C00000"/>
                </a:solidFill>
                <a:ea typeface="Calibri" panose="020F0502020204030204" pitchFamily="34" charset="0"/>
                <a:cs typeface="Times New Roman" panose="02020603050405020304" pitchFamily="18" charset="0"/>
              </a:rPr>
              <a:t>Relevance</a:t>
            </a:r>
            <a:r>
              <a:rPr lang="en-US" sz="2200" dirty="0">
                <a:ea typeface="Calibri" panose="020F0502020204030204" pitchFamily="34" charset="0"/>
                <a:cs typeface="Times New Roman" panose="02020603050405020304" pitchFamily="18" charset="0"/>
              </a:rPr>
              <a:t> – Update of curricula, in-line with job-skills demand &amp; digital economy</a:t>
            </a:r>
          </a:p>
          <a:p>
            <a:pPr marL="342900" lvl="0" indent="-342900">
              <a:lnSpc>
                <a:spcPct val="114000"/>
              </a:lnSpc>
              <a:spcAft>
                <a:spcPts val="600"/>
              </a:spcAft>
              <a:buFont typeface="Symbol" pitchFamily="2" charset="2"/>
              <a:buChar char=""/>
            </a:pPr>
            <a:r>
              <a:rPr lang="en-US" sz="2200" dirty="0">
                <a:solidFill>
                  <a:srgbClr val="C00000"/>
                </a:solidFill>
                <a:ea typeface="Calibri" panose="020F0502020204030204" pitchFamily="34" charset="0"/>
                <a:cs typeface="Times New Roman" panose="02020603050405020304" pitchFamily="18" charset="0"/>
              </a:rPr>
              <a:t>Capacity</a:t>
            </a:r>
            <a:r>
              <a:rPr lang="en-US" sz="2200" dirty="0">
                <a:ea typeface="Calibri" panose="020F0502020204030204" pitchFamily="34" charset="0"/>
                <a:cs typeface="Times New Roman" panose="02020603050405020304" pitchFamily="18" charset="0"/>
              </a:rPr>
              <a:t> – Massification of universities, geographic and gender inclusion</a:t>
            </a:r>
          </a:p>
          <a:p>
            <a:pPr marL="1714500" lvl="3" indent="-342900">
              <a:lnSpc>
                <a:spcPct val="114000"/>
              </a:lnSpc>
              <a:spcAft>
                <a:spcPts val="600"/>
              </a:spcAft>
              <a:buClr>
                <a:srgbClr val="C00000"/>
              </a:buClr>
              <a:buFont typeface="Wingdings" pitchFamily="2" charset="2"/>
              <a:buChar char="à"/>
            </a:pPr>
            <a:r>
              <a:rPr lang="en-US" sz="2200" dirty="0">
                <a:ea typeface="Calibri" panose="020F0502020204030204" pitchFamily="34" charset="0"/>
                <a:cs typeface="Times New Roman" panose="02020603050405020304" pitchFamily="18" charset="0"/>
                <a:sym typeface="Wingdings" pitchFamily="2" charset="2"/>
              </a:rPr>
              <a:t>Better professional qualifications</a:t>
            </a:r>
          </a:p>
          <a:p>
            <a:pPr marL="1714500" lvl="3" indent="-342900">
              <a:lnSpc>
                <a:spcPct val="114000"/>
              </a:lnSpc>
              <a:spcAft>
                <a:spcPts val="600"/>
              </a:spcAft>
              <a:buClr>
                <a:srgbClr val="C00000"/>
              </a:buClr>
              <a:buFont typeface="Wingdings" pitchFamily="2" charset="2"/>
              <a:buChar char="à"/>
            </a:pPr>
            <a:r>
              <a:rPr lang="en-US" sz="2200" dirty="0">
                <a:ea typeface="Calibri" panose="020F0502020204030204" pitchFamily="34" charset="0"/>
                <a:cs typeface="Times New Roman" panose="02020603050405020304" pitchFamily="18" charset="0"/>
                <a:sym typeface="Wingdings" pitchFamily="2" charset="2"/>
              </a:rPr>
              <a:t>Reduction of inequalities</a:t>
            </a:r>
            <a:endParaRPr lang="en-US" sz="2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768051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9181" y="119683"/>
            <a:ext cx="6500353" cy="623888"/>
          </a:xfrm>
        </p:spPr>
        <p:txBody>
          <a:bodyPr>
            <a:normAutofit/>
          </a:bodyPr>
          <a:lstStyle/>
          <a:p>
            <a:pPr algn="l">
              <a:defRPr/>
            </a:pPr>
            <a:r>
              <a:rPr lang="en-US" sz="2400" spc="100" dirty="0"/>
              <a:t>First cycle of higher education</a:t>
            </a:r>
          </a:p>
        </p:txBody>
      </p:sp>
      <p:sp>
        <p:nvSpPr>
          <p:cNvPr id="23554" name="Content Placeholder 1"/>
          <p:cNvSpPr>
            <a:spLocks noGrp="1"/>
          </p:cNvSpPr>
          <p:nvPr>
            <p:ph idx="4294967295"/>
          </p:nvPr>
        </p:nvSpPr>
        <p:spPr bwMode="auto">
          <a:xfrm>
            <a:off x="420328" y="1476496"/>
            <a:ext cx="7798121" cy="2587504"/>
          </a:xfrm>
          <a:prstGeom prst="rect">
            <a:avLst/>
          </a:prstGeom>
          <a:solidFill>
            <a:schemeClr val="bg1">
              <a:lumMod val="95000"/>
            </a:schemeClr>
          </a:solid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indent="0">
              <a:lnSpc>
                <a:spcPct val="125000"/>
              </a:lnSpc>
              <a:spcBef>
                <a:spcPts val="0"/>
              </a:spcBef>
              <a:spcAft>
                <a:spcPts val="450"/>
              </a:spcAft>
              <a:buSzPct val="100000"/>
              <a:buNone/>
              <a:tabLst>
                <a:tab pos="1209675" algn="l"/>
              </a:tabLst>
            </a:pPr>
            <a:r>
              <a:rPr lang="en-US" altLang="en-US" sz="2400" i="1" dirty="0">
                <a:solidFill>
                  <a:schemeClr val="tx1">
                    <a:lumMod val="75000"/>
                    <a:lumOff val="25000"/>
                  </a:schemeClr>
                </a:solidFill>
                <a:latin typeface="Arial Narrow"/>
                <a:ea typeface="Arial Narrow" charset="0"/>
                <a:cs typeface="Arial Narrow"/>
              </a:rPr>
              <a:t>”MOOCs &amp; OER are a great tool to transform higher education in Africa and in emerging countries. They help universities :</a:t>
            </a:r>
          </a:p>
          <a:p>
            <a:pPr lvl="1">
              <a:lnSpc>
                <a:spcPct val="125000"/>
              </a:lnSpc>
              <a:spcBef>
                <a:spcPts val="0"/>
              </a:spcBef>
              <a:spcAft>
                <a:spcPts val="450"/>
              </a:spcAft>
              <a:buClr>
                <a:srgbClr val="C00000"/>
              </a:buClr>
              <a:buSzPct val="100000"/>
              <a:buFont typeface="Wingdings" pitchFamily="2" charset="2"/>
              <a:buChar char="Ø"/>
              <a:tabLst>
                <a:tab pos="1209675" algn="l"/>
              </a:tabLst>
            </a:pPr>
            <a:r>
              <a:rPr lang="en-US" altLang="en-US" sz="2100" i="1" dirty="0">
                <a:solidFill>
                  <a:schemeClr val="tx1">
                    <a:lumMod val="75000"/>
                    <a:lumOff val="25000"/>
                  </a:schemeClr>
                </a:solidFill>
                <a:latin typeface="Arial Narrow"/>
                <a:ea typeface="Arial Narrow" charset="0"/>
                <a:cs typeface="Arial Narrow"/>
              </a:rPr>
              <a:t> </a:t>
            </a:r>
            <a:r>
              <a:rPr lang="en-US" altLang="en-US" sz="2400" i="1" dirty="0">
                <a:solidFill>
                  <a:schemeClr val="tx1">
                    <a:lumMod val="75000"/>
                    <a:lumOff val="25000"/>
                  </a:schemeClr>
                </a:solidFill>
                <a:latin typeface="Arial Narrow"/>
                <a:ea typeface="Arial Narrow" charset="0"/>
                <a:cs typeface="Arial Narrow"/>
              </a:rPr>
              <a:t>cope with the scarcity of qualified instructors, </a:t>
            </a:r>
          </a:p>
          <a:p>
            <a:pPr lvl="1">
              <a:lnSpc>
                <a:spcPct val="125000"/>
              </a:lnSpc>
              <a:spcBef>
                <a:spcPts val="0"/>
              </a:spcBef>
              <a:spcAft>
                <a:spcPts val="450"/>
              </a:spcAft>
              <a:buClr>
                <a:srgbClr val="C00000"/>
              </a:buClr>
              <a:buSzPct val="100000"/>
              <a:buFont typeface="Wingdings" pitchFamily="2" charset="2"/>
              <a:buChar char="Ø"/>
              <a:tabLst>
                <a:tab pos="1209675" algn="l"/>
              </a:tabLst>
            </a:pPr>
            <a:r>
              <a:rPr lang="en-US" altLang="en-US" sz="2400" i="1" dirty="0">
                <a:solidFill>
                  <a:schemeClr val="tx1">
                    <a:lumMod val="75000"/>
                    <a:lumOff val="25000"/>
                  </a:schemeClr>
                </a:solidFill>
                <a:latin typeface="Arial Narrow"/>
                <a:ea typeface="Arial Narrow" charset="0"/>
                <a:cs typeface="Arial Narrow"/>
              </a:rPr>
              <a:t> give access to updated educational material, and</a:t>
            </a:r>
          </a:p>
          <a:p>
            <a:pPr lvl="1">
              <a:lnSpc>
                <a:spcPct val="125000"/>
              </a:lnSpc>
              <a:spcBef>
                <a:spcPts val="0"/>
              </a:spcBef>
              <a:spcAft>
                <a:spcPts val="450"/>
              </a:spcAft>
              <a:buClr>
                <a:srgbClr val="C00000"/>
              </a:buClr>
              <a:buSzPct val="100000"/>
              <a:buFont typeface="Wingdings" pitchFamily="2" charset="2"/>
              <a:buChar char="Ø"/>
              <a:tabLst>
                <a:tab pos="1209675" algn="l"/>
              </a:tabLst>
            </a:pPr>
            <a:r>
              <a:rPr lang="en-US" altLang="en-US" sz="2400" i="1" dirty="0">
                <a:solidFill>
                  <a:schemeClr val="tx1">
                    <a:lumMod val="75000"/>
                    <a:lumOff val="25000"/>
                  </a:schemeClr>
                </a:solidFill>
                <a:latin typeface="Arial Narrow"/>
                <a:ea typeface="Arial Narrow" charset="0"/>
                <a:cs typeface="Arial Narrow"/>
              </a:rPr>
              <a:t> introduce modern pedagogical methods into teaching.”</a:t>
            </a:r>
          </a:p>
        </p:txBody>
      </p:sp>
    </p:spTree>
    <p:extLst>
      <p:ext uri="{BB962C8B-B14F-4D97-AF65-F5344CB8AC3E}">
        <p14:creationId xmlns:p14="http://schemas.microsoft.com/office/powerpoint/2010/main" val="527513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66E6E0-660C-2F43-BE0C-5DDBE2B2581D}"/>
              </a:ext>
            </a:extLst>
          </p:cNvPr>
          <p:cNvSpPr>
            <a:spLocks noGrp="1"/>
          </p:cNvSpPr>
          <p:nvPr>
            <p:ph type="title"/>
          </p:nvPr>
        </p:nvSpPr>
        <p:spPr>
          <a:xfrm>
            <a:off x="399796" y="136806"/>
            <a:ext cx="8229600" cy="548994"/>
          </a:xfrm>
        </p:spPr>
        <p:txBody>
          <a:bodyPr>
            <a:normAutofit/>
          </a:bodyPr>
          <a:lstStyle/>
          <a:p>
            <a:pPr algn="l"/>
            <a:r>
              <a:rPr lang="en-US" sz="2400" dirty="0"/>
              <a:t>From transmissive teaching to active learning</a:t>
            </a:r>
          </a:p>
        </p:txBody>
      </p:sp>
      <p:sp>
        <p:nvSpPr>
          <p:cNvPr id="9" name="TextBox 8">
            <a:extLst>
              <a:ext uri="{FF2B5EF4-FFF2-40B4-BE49-F238E27FC236}">
                <a16:creationId xmlns:a16="http://schemas.microsoft.com/office/drawing/2014/main" id="{698E2387-F638-9745-A898-73DB859DCAAC}"/>
              </a:ext>
            </a:extLst>
          </p:cNvPr>
          <p:cNvSpPr txBox="1"/>
          <p:nvPr/>
        </p:nvSpPr>
        <p:spPr>
          <a:xfrm>
            <a:off x="119921" y="1155561"/>
            <a:ext cx="4084131" cy="369332"/>
          </a:xfrm>
          <a:prstGeom prst="rect">
            <a:avLst/>
          </a:prstGeom>
          <a:noFill/>
        </p:spPr>
        <p:txBody>
          <a:bodyPr wrap="none" rtlCol="0">
            <a:spAutoFit/>
          </a:bodyPr>
          <a:lstStyle/>
          <a:p>
            <a:r>
              <a:rPr lang="en-US" dirty="0"/>
              <a:t>Ex-cathedra course @Faculty of Sciences </a:t>
            </a:r>
          </a:p>
        </p:txBody>
      </p:sp>
      <p:sp>
        <p:nvSpPr>
          <p:cNvPr id="10" name="TextBox 9">
            <a:extLst>
              <a:ext uri="{FF2B5EF4-FFF2-40B4-BE49-F238E27FC236}">
                <a16:creationId xmlns:a16="http://schemas.microsoft.com/office/drawing/2014/main" id="{28FD7DCB-4A21-CB46-915C-4351E23F7EE5}"/>
              </a:ext>
            </a:extLst>
          </p:cNvPr>
          <p:cNvSpPr txBox="1"/>
          <p:nvPr/>
        </p:nvSpPr>
        <p:spPr>
          <a:xfrm>
            <a:off x="5062344" y="1155561"/>
            <a:ext cx="3962880" cy="369332"/>
          </a:xfrm>
          <a:prstGeom prst="rect">
            <a:avLst/>
          </a:prstGeom>
          <a:noFill/>
        </p:spPr>
        <p:txBody>
          <a:bodyPr wrap="none" rtlCol="0">
            <a:spAutoFit/>
          </a:bodyPr>
          <a:lstStyle/>
          <a:p>
            <a:r>
              <a:rPr lang="en-US" dirty="0"/>
              <a:t>Supervised group projects @Polytechnic</a:t>
            </a:r>
          </a:p>
        </p:txBody>
      </p:sp>
      <p:pic>
        <p:nvPicPr>
          <p:cNvPr id="15" name="Picture 14">
            <a:extLst>
              <a:ext uri="{FF2B5EF4-FFF2-40B4-BE49-F238E27FC236}">
                <a16:creationId xmlns:a16="http://schemas.microsoft.com/office/drawing/2014/main" id="{A7CCFF85-BC92-2F4E-BB15-70C6BF0CBDA7}"/>
              </a:ext>
            </a:extLst>
          </p:cNvPr>
          <p:cNvPicPr>
            <a:picLocks noChangeAspect="1"/>
          </p:cNvPicPr>
          <p:nvPr/>
        </p:nvPicPr>
        <p:blipFill rotWithShape="1">
          <a:blip r:embed="rId3"/>
          <a:srcRect r="9325"/>
          <a:stretch/>
        </p:blipFill>
        <p:spPr>
          <a:xfrm>
            <a:off x="99825" y="1776809"/>
            <a:ext cx="4852096" cy="3013036"/>
          </a:xfrm>
          <a:prstGeom prst="rect">
            <a:avLst/>
          </a:prstGeom>
          <a:effectLst>
            <a:outerShdw blurRad="292100" dist="101600" dir="2700000" sx="99000" sy="99000" algn="tl" rotWithShape="0">
              <a:srgbClr val="000000">
                <a:alpha val="65000"/>
              </a:srgbClr>
            </a:outerShdw>
          </a:effectLst>
        </p:spPr>
      </p:pic>
      <p:pic>
        <p:nvPicPr>
          <p:cNvPr id="3" name="Picture 2">
            <a:hlinkClick r:id="rId4" action="ppaction://hlinkfile"/>
            <a:extLst>
              <a:ext uri="{FF2B5EF4-FFF2-40B4-BE49-F238E27FC236}">
                <a16:creationId xmlns:a16="http://schemas.microsoft.com/office/drawing/2014/main" id="{C9EECF22-FB30-D145-94A6-60DE9A4FE6B0}"/>
              </a:ext>
            </a:extLst>
          </p:cNvPr>
          <p:cNvPicPr>
            <a:picLocks noChangeAspect="1"/>
          </p:cNvPicPr>
          <p:nvPr/>
        </p:nvPicPr>
        <p:blipFill rotWithShape="1">
          <a:blip r:embed="rId5"/>
          <a:srcRect r="5481"/>
          <a:stretch/>
        </p:blipFill>
        <p:spPr>
          <a:xfrm>
            <a:off x="5062344" y="1812898"/>
            <a:ext cx="3998535" cy="2976947"/>
          </a:xfrm>
          <a:prstGeom prst="rect">
            <a:avLst/>
          </a:prstGeom>
          <a:effectLst>
            <a:outerShdw blurRad="292100" dist="101600" dir="2700000" sx="99000" sy="99000" algn="tl" rotWithShape="0">
              <a:srgbClr val="000000">
                <a:alpha val="65000"/>
              </a:srgbClr>
            </a:outerShdw>
          </a:effectLst>
        </p:spPr>
      </p:pic>
      <p:sp>
        <p:nvSpPr>
          <p:cNvPr id="5" name="Right Arrow 4">
            <a:extLst>
              <a:ext uri="{FF2B5EF4-FFF2-40B4-BE49-F238E27FC236}">
                <a16:creationId xmlns:a16="http://schemas.microsoft.com/office/drawing/2014/main" id="{8E43F8E6-E8EF-0C4F-A84F-EC298959EEC0}"/>
              </a:ext>
            </a:extLst>
          </p:cNvPr>
          <p:cNvSpPr/>
          <p:nvPr/>
        </p:nvSpPr>
        <p:spPr>
          <a:xfrm>
            <a:off x="2959100" y="2730501"/>
            <a:ext cx="3911600" cy="1282700"/>
          </a:xfrm>
          <a:prstGeom prst="rightArrow">
            <a:avLst/>
          </a:prstGeom>
          <a:solidFill>
            <a:srgbClr val="FF0000"/>
          </a:solidFill>
        </p:spPr>
        <p:style>
          <a:lnRef idx="3">
            <a:schemeClr val="lt1"/>
          </a:lnRef>
          <a:fillRef idx="1">
            <a:schemeClr val="accent3"/>
          </a:fillRef>
          <a:effectRef idx="1">
            <a:schemeClr val="accent3"/>
          </a:effectRef>
          <a:fontRef idx="minor">
            <a:schemeClr val="lt1"/>
          </a:fontRef>
        </p:style>
        <p:txBody>
          <a:bodyPr tIns="72000" rtlCol="0" anchor="ctr"/>
          <a:lstStyle/>
          <a:p>
            <a:pPr algn="ctr"/>
            <a:r>
              <a:rPr lang="en-US" sz="3200" b="1" dirty="0">
                <a:latin typeface="Avenir Black" panose="02000503020000020003" pitchFamily="2" charset="0"/>
                <a:cs typeface="Big Caslon Medium" panose="02000603090000020003" pitchFamily="2" charset="-79"/>
              </a:rPr>
              <a:t>Transformation ?</a:t>
            </a:r>
          </a:p>
        </p:txBody>
      </p:sp>
    </p:spTree>
    <p:extLst>
      <p:ext uri="{BB962C8B-B14F-4D97-AF65-F5344CB8AC3E}">
        <p14:creationId xmlns:p14="http://schemas.microsoft.com/office/powerpoint/2010/main" val="466849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000" y="144000"/>
            <a:ext cx="8559042" cy="502657"/>
          </a:xfrm>
          <a:solidFill>
            <a:srgbClr val="FFFFFF"/>
          </a:solidFill>
        </p:spPr>
        <p:txBody>
          <a:bodyPr>
            <a:noAutofit/>
          </a:bodyPr>
          <a:lstStyle/>
          <a:p>
            <a:pPr algn="l">
              <a:defRPr/>
            </a:pPr>
            <a:r>
              <a:rPr lang="en-US" sz="2400" dirty="0"/>
              <a:t>Online courses / Onsite training / Distant labs – ENSP Yaoundé</a:t>
            </a:r>
          </a:p>
        </p:txBody>
      </p:sp>
      <p:pic>
        <p:nvPicPr>
          <p:cNvPr id="4" name="Content Placeholder 3" descr="IMG_20131210_115821.jpg"/>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360104" y="1321593"/>
            <a:ext cx="4167340" cy="3600000"/>
          </a:xfrm>
          <a:prstGeom prst="rect">
            <a:avLst/>
          </a:prstGeom>
          <a:effectLst>
            <a:outerShdw blurRad="292100" dist="139700" dir="2700000" algn="tl" rotWithShape="0">
              <a:srgbClr val="000000">
                <a:alpha val="65000"/>
              </a:srgbClr>
            </a:outerShdw>
          </a:effectLst>
        </p:spPr>
      </p:pic>
      <p:pic>
        <p:nvPicPr>
          <p:cNvPr id="5" name="image68.png"/>
          <p:cNvPicPr/>
          <p:nvPr/>
        </p:nvPicPr>
        <p:blipFill rotWithShape="1">
          <a:blip r:embed="rId4" cstate="screen">
            <a:extLst>
              <a:ext uri="{28A0092B-C50C-407E-A947-70E740481C1C}">
                <a14:useLocalDpi xmlns:a14="http://schemas.microsoft.com/office/drawing/2010/main"/>
              </a:ext>
            </a:extLst>
          </a:blip>
          <a:srcRect/>
          <a:stretch/>
        </p:blipFill>
        <p:spPr>
          <a:xfrm>
            <a:off x="5237019" y="1321593"/>
            <a:ext cx="3488610" cy="3600000"/>
          </a:xfrm>
          <a:prstGeom prst="rect">
            <a:avLst/>
          </a:prstGeom>
          <a:ln>
            <a:noFill/>
          </a:ln>
          <a:effectLst>
            <a:outerShdw blurRad="292100" dist="139700" dir="2700000" algn="tl" rotWithShape="0">
              <a:srgbClr val="333333">
                <a:alpha val="65000"/>
              </a:srgbClr>
            </a:outerShdw>
          </a:effectLst>
        </p:spPr>
      </p:pic>
      <p:sp>
        <p:nvSpPr>
          <p:cNvPr id="6" name="ZoneTexte 15"/>
          <p:cNvSpPr txBox="1"/>
          <p:nvPr/>
        </p:nvSpPr>
        <p:spPr>
          <a:xfrm>
            <a:off x="727525" y="4229100"/>
            <a:ext cx="897731" cy="144078"/>
          </a:xfrm>
          <a:prstGeom prst="rect">
            <a:avLst/>
          </a:prstGeom>
          <a:noFill/>
        </p:spPr>
        <p:txBody>
          <a:bodyPr>
            <a:spAutoFit/>
          </a:bodyPr>
          <a:lstStyle/>
          <a:p>
            <a:pPr algn="ctr">
              <a:lnSpc>
                <a:spcPct val="50000"/>
              </a:lnSpc>
              <a:defRPr/>
            </a:pPr>
            <a:r>
              <a:rPr lang="fr-CH" sz="600" kern="0" spc="28" dirty="0">
                <a:solidFill>
                  <a:srgbClr val="FFFFFF"/>
                </a:solidFill>
                <a:latin typeface="Arial Narrow"/>
                <a:cs typeface="Arial Narrow"/>
              </a:rPr>
              <a:t>EPFL</a:t>
            </a:r>
            <a:endParaRPr lang="fr-CH" sz="600" kern="0" spc="28" dirty="0">
              <a:latin typeface="Arial Narrow"/>
              <a:cs typeface="Arial Narrow"/>
            </a:endParaRPr>
          </a:p>
        </p:txBody>
      </p:sp>
      <p:sp>
        <p:nvSpPr>
          <p:cNvPr id="7" name="ZoneTexte 11"/>
          <p:cNvSpPr txBox="1"/>
          <p:nvPr/>
        </p:nvSpPr>
        <p:spPr>
          <a:xfrm>
            <a:off x="1800276" y="4226719"/>
            <a:ext cx="996554" cy="144078"/>
          </a:xfrm>
          <a:prstGeom prst="rect">
            <a:avLst/>
          </a:prstGeom>
          <a:noFill/>
        </p:spPr>
        <p:txBody>
          <a:bodyPr>
            <a:spAutoFit/>
          </a:bodyPr>
          <a:lstStyle/>
          <a:p>
            <a:pPr algn="ctr">
              <a:lnSpc>
                <a:spcPct val="50000"/>
              </a:lnSpc>
              <a:defRPr/>
            </a:pPr>
            <a:r>
              <a:rPr lang="en-US" sz="600" kern="0" spc="28" dirty="0">
                <a:solidFill>
                  <a:srgbClr val="FFFFFF"/>
                </a:solidFill>
                <a:latin typeface="Arial Narrow"/>
                <a:cs typeface="Arial Narrow"/>
              </a:rPr>
              <a:t>MOOCs4@frica</a:t>
            </a:r>
            <a:endParaRPr lang="en-US" sz="600" kern="0" spc="28" dirty="0">
              <a:latin typeface="Arial Narrow"/>
              <a:cs typeface="Arial Narrow"/>
            </a:endParaRPr>
          </a:p>
        </p:txBody>
      </p:sp>
    </p:spTree>
    <p:extLst>
      <p:ext uri="{BB962C8B-B14F-4D97-AF65-F5344CB8AC3E}">
        <p14:creationId xmlns:p14="http://schemas.microsoft.com/office/powerpoint/2010/main" val="39453532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0CA4ED-EB64-164C-8FC5-259E6C7F8E42}"/>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6EBF24DB-A5DF-174E-BBB3-8F8D8931B973}"/>
              </a:ext>
            </a:extLst>
          </p:cNvPr>
          <p:cNvSpPr>
            <a:spLocks noGrp="1"/>
          </p:cNvSpPr>
          <p:nvPr>
            <p:ph type="sldNum" sz="quarter" idx="10"/>
          </p:nvPr>
        </p:nvSpPr>
        <p:spPr/>
        <p:txBody>
          <a:bodyPr/>
          <a:lstStyle/>
          <a:p>
            <a:fld id="{DA1DA64F-6193-4C73-B0A3-E892119DB7E1}" type="slidenum">
              <a:rPr lang="fr-CH" smtClean="0">
                <a:solidFill>
                  <a:srgbClr val="FFFFFF"/>
                </a:solidFill>
              </a:rPr>
              <a:pPr/>
              <a:t>2</a:t>
            </a:fld>
            <a:endParaRPr lang="fr-CH">
              <a:solidFill>
                <a:srgbClr val="FFFFFF"/>
              </a:solidFill>
            </a:endParaRPr>
          </a:p>
        </p:txBody>
      </p:sp>
      <p:sp>
        <p:nvSpPr>
          <p:cNvPr id="2" name="Footer Placeholder 1">
            <a:extLst>
              <a:ext uri="{FF2B5EF4-FFF2-40B4-BE49-F238E27FC236}">
                <a16:creationId xmlns:a16="http://schemas.microsoft.com/office/drawing/2014/main" id="{B5467020-6138-1440-8E82-AA64C12A806C}"/>
              </a:ext>
            </a:extLst>
          </p:cNvPr>
          <p:cNvSpPr>
            <a:spLocks noGrp="1"/>
          </p:cNvSpPr>
          <p:nvPr>
            <p:ph type="ftr" sz="quarter" idx="11"/>
          </p:nvPr>
        </p:nvSpPr>
        <p:spPr/>
        <p:txBody>
          <a:bodyPr/>
          <a:lstStyle/>
          <a:p>
            <a:r>
              <a:rPr lang="fr-CH">
                <a:solidFill>
                  <a:srgbClr val="FFFFFF">
                    <a:tint val="75000"/>
                  </a:srgbClr>
                </a:solidFill>
              </a:rPr>
              <a:t>EPFL Presentation  |  2018</a:t>
            </a:r>
          </a:p>
        </p:txBody>
      </p:sp>
      <p:sp>
        <p:nvSpPr>
          <p:cNvPr id="6" name="Content Placeholder 5">
            <a:extLst>
              <a:ext uri="{FF2B5EF4-FFF2-40B4-BE49-F238E27FC236}">
                <a16:creationId xmlns:a16="http://schemas.microsoft.com/office/drawing/2014/main" id="{A94DB598-2DE1-A443-B36E-273FFCEAA934}"/>
              </a:ext>
            </a:extLst>
          </p:cNvPr>
          <p:cNvSpPr>
            <a:spLocks noGrp="1"/>
          </p:cNvSpPr>
          <p:nvPr>
            <p:ph idx="4294967295"/>
          </p:nvPr>
        </p:nvSpPr>
        <p:spPr>
          <a:xfrm>
            <a:off x="461963" y="828675"/>
            <a:ext cx="8682037" cy="3727450"/>
          </a:xfrm>
          <a:prstGeom prst="rect">
            <a:avLst/>
          </a:prstGeom>
        </p:spPr>
        <p:txBody>
          <a:bodyPr/>
          <a:lstStyle/>
          <a:p>
            <a:pPr marL="457200" indent="-457200">
              <a:buFont typeface="+mj-lt"/>
              <a:buAutoNum type="arabicPeriod"/>
            </a:pPr>
            <a:r>
              <a:rPr lang="en-US" sz="2400" dirty="0"/>
              <a:t>EPFL and our thoughts on the future of education</a:t>
            </a:r>
          </a:p>
          <a:p>
            <a:pPr marL="457200" indent="-457200">
              <a:buFont typeface="+mj-lt"/>
              <a:buAutoNum type="arabicPeriod"/>
            </a:pPr>
            <a:r>
              <a:rPr lang="en-US" sz="2400" dirty="0"/>
              <a:t>Digital tools and technologies as changing agents</a:t>
            </a:r>
          </a:p>
          <a:p>
            <a:pPr marL="457200" indent="-457200">
              <a:buFont typeface="+mj-lt"/>
              <a:buAutoNum type="arabicPeriod"/>
            </a:pPr>
            <a:r>
              <a:rPr lang="en-US" sz="2400" dirty="0"/>
              <a:t>MOOCs Africa 2013-2018: Lessons learned </a:t>
            </a:r>
          </a:p>
          <a:p>
            <a:pPr marL="457200" indent="-457200">
              <a:buFont typeface="+mj-lt"/>
              <a:buAutoNum type="arabicPeriod"/>
            </a:pPr>
            <a:r>
              <a:rPr lang="en-US" sz="2400" dirty="0"/>
              <a:t>A pilot project in 3 institutions</a:t>
            </a:r>
          </a:p>
          <a:p>
            <a:pPr marL="914400" lvl="1" indent="-457200">
              <a:buFont typeface="+mj-lt"/>
              <a:buAutoNum type="alphaLcPeriod"/>
            </a:pPr>
            <a:r>
              <a:rPr lang="en-US" sz="2200" dirty="0"/>
              <a:t>Pedagogy</a:t>
            </a:r>
          </a:p>
          <a:p>
            <a:pPr marL="914400" lvl="1" indent="-457200">
              <a:buFont typeface="+mj-lt"/>
              <a:buAutoNum type="alphaLcPeriod"/>
            </a:pPr>
            <a:r>
              <a:rPr lang="en-US" sz="2200" dirty="0"/>
              <a:t>Technology</a:t>
            </a:r>
          </a:p>
          <a:p>
            <a:pPr marL="914400" lvl="1" indent="-457200">
              <a:buFont typeface="+mj-lt"/>
              <a:buAutoNum type="alphaLcPeriod"/>
            </a:pPr>
            <a:r>
              <a:rPr lang="en-US" sz="2200" dirty="0"/>
              <a:t>Content</a:t>
            </a:r>
            <a:endParaRPr lang="en-US" sz="2400" dirty="0"/>
          </a:p>
          <a:p>
            <a:pPr marL="457200" indent="-457200">
              <a:buFont typeface="+mj-lt"/>
              <a:buAutoNum type="arabicPeriod"/>
            </a:pPr>
            <a:r>
              <a:rPr lang="en-US" sz="2400" dirty="0"/>
              <a:t>Potential for ACE Impact</a:t>
            </a:r>
          </a:p>
        </p:txBody>
      </p:sp>
    </p:spTree>
    <p:extLst>
      <p:ext uri="{BB962C8B-B14F-4D97-AF65-F5344CB8AC3E}">
        <p14:creationId xmlns:p14="http://schemas.microsoft.com/office/powerpoint/2010/main" val="2310345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00" y="144000"/>
            <a:ext cx="8229600" cy="516400"/>
          </a:xfrm>
        </p:spPr>
        <p:txBody>
          <a:bodyPr>
            <a:normAutofit/>
          </a:bodyPr>
          <a:lstStyle/>
          <a:p>
            <a:pPr algn="l"/>
            <a:r>
              <a:rPr lang="en-US" sz="2400" dirty="0"/>
              <a:t>Train and accompany the teachers</a:t>
            </a:r>
          </a:p>
        </p:txBody>
      </p:sp>
      <p:pic>
        <p:nvPicPr>
          <p:cNvPr id="3" name="Picture 2" descr="CETIC-Harent.png"/>
          <p:cNvPicPr>
            <a:picLocks noChangeAspect="1"/>
          </p:cNvPicPr>
          <p:nvPr/>
        </p:nvPicPr>
        <p:blipFill rotWithShape="1">
          <a:blip r:embed="rId3" cstate="print">
            <a:extLst>
              <a:ext uri="{28A0092B-C50C-407E-A947-70E740481C1C}">
                <a14:useLocalDpi xmlns:a14="http://schemas.microsoft.com/office/drawing/2010/main"/>
              </a:ext>
            </a:extLst>
          </a:blip>
          <a:srcRect l="13901" t="28233" r="21438" b="22453"/>
          <a:stretch/>
        </p:blipFill>
        <p:spPr>
          <a:xfrm>
            <a:off x="87562" y="760414"/>
            <a:ext cx="3316779" cy="2216962"/>
          </a:xfrm>
          <a:prstGeom prst="rect">
            <a:avLst/>
          </a:prstGeom>
        </p:spPr>
      </p:pic>
      <p:pic>
        <p:nvPicPr>
          <p:cNvPr id="8" name="Picture 7">
            <a:extLst>
              <a:ext uri="{FF2B5EF4-FFF2-40B4-BE49-F238E27FC236}">
                <a16:creationId xmlns:a16="http://schemas.microsoft.com/office/drawing/2014/main" id="{7058E93E-97CD-464C-833A-70AF9196C4CB}"/>
              </a:ext>
            </a:extLst>
          </p:cNvPr>
          <p:cNvPicPr>
            <a:picLocks noChangeAspect="1"/>
          </p:cNvPicPr>
          <p:nvPr/>
        </p:nvPicPr>
        <p:blipFill>
          <a:blip r:embed="rId4"/>
          <a:stretch>
            <a:fillRect/>
          </a:stretch>
        </p:blipFill>
        <p:spPr>
          <a:xfrm>
            <a:off x="5497550" y="782855"/>
            <a:ext cx="3527438" cy="1933657"/>
          </a:xfrm>
          <a:prstGeom prst="rect">
            <a:avLst/>
          </a:prstGeom>
        </p:spPr>
      </p:pic>
      <p:sp>
        <p:nvSpPr>
          <p:cNvPr id="9" name="TextBox 8">
            <a:extLst>
              <a:ext uri="{FF2B5EF4-FFF2-40B4-BE49-F238E27FC236}">
                <a16:creationId xmlns:a16="http://schemas.microsoft.com/office/drawing/2014/main" id="{C53B531B-BF4F-A84B-888D-95D8925BA4E6}"/>
              </a:ext>
            </a:extLst>
          </p:cNvPr>
          <p:cNvSpPr txBox="1"/>
          <p:nvPr/>
        </p:nvSpPr>
        <p:spPr>
          <a:xfrm>
            <a:off x="399796" y="3145260"/>
            <a:ext cx="2797561" cy="1880771"/>
          </a:xfrm>
          <a:prstGeom prst="rect">
            <a:avLst/>
          </a:prstGeom>
          <a:noFill/>
        </p:spPr>
        <p:txBody>
          <a:bodyPr wrap="none" rtlCol="0">
            <a:spAutoFit/>
          </a:bodyPr>
          <a:lstStyle/>
          <a:p>
            <a:pPr marL="342900" indent="-342900">
              <a:lnSpc>
                <a:spcPct val="150000"/>
              </a:lnSpc>
              <a:buFont typeface="Wingdings" pitchFamily="2" charset="2"/>
              <a:buChar char="ü"/>
            </a:pPr>
            <a:r>
              <a:rPr lang="en-US" sz="2000" dirty="0"/>
              <a:t>Pedagogy primers</a:t>
            </a:r>
          </a:p>
          <a:p>
            <a:pPr marL="342900" indent="-342900">
              <a:lnSpc>
                <a:spcPct val="150000"/>
              </a:lnSpc>
              <a:buFont typeface="Wingdings" pitchFamily="2" charset="2"/>
              <a:buChar char="ü"/>
            </a:pPr>
            <a:r>
              <a:rPr lang="en-US" sz="2000" dirty="0"/>
              <a:t>Instructional design</a:t>
            </a:r>
          </a:p>
          <a:p>
            <a:pPr marL="342900" indent="-342900">
              <a:lnSpc>
                <a:spcPct val="150000"/>
              </a:lnSpc>
              <a:buFont typeface="Wingdings" pitchFamily="2" charset="2"/>
              <a:buChar char="ü"/>
            </a:pPr>
            <a:r>
              <a:rPr lang="en-US" sz="2000" dirty="0"/>
              <a:t>Digital tools &amp; resources</a:t>
            </a:r>
          </a:p>
          <a:p>
            <a:pPr marL="342900" indent="-342900">
              <a:lnSpc>
                <a:spcPct val="150000"/>
              </a:lnSpc>
              <a:buFont typeface="Wingdings" pitchFamily="2" charset="2"/>
              <a:buChar char="ü"/>
            </a:pPr>
            <a:r>
              <a:rPr lang="en-US" sz="2000" dirty="0"/>
              <a:t>MOOCs &amp; OER</a:t>
            </a:r>
          </a:p>
        </p:txBody>
      </p:sp>
      <p:pic>
        <p:nvPicPr>
          <p:cNvPr id="11" name="Picture 10">
            <a:extLst>
              <a:ext uri="{FF2B5EF4-FFF2-40B4-BE49-F238E27FC236}">
                <a16:creationId xmlns:a16="http://schemas.microsoft.com/office/drawing/2014/main" id="{0BF70E74-DBAF-AF44-9024-8BDE9A652F98}"/>
              </a:ext>
            </a:extLst>
          </p:cNvPr>
          <p:cNvPicPr>
            <a:picLocks noChangeAspect="1"/>
          </p:cNvPicPr>
          <p:nvPr/>
        </p:nvPicPr>
        <p:blipFill rotWithShape="1">
          <a:blip r:embed="rId5"/>
          <a:srcRect l="3839" t="17737" r="1066"/>
          <a:stretch/>
        </p:blipFill>
        <p:spPr>
          <a:xfrm>
            <a:off x="3891775" y="3145259"/>
            <a:ext cx="4973444" cy="1972017"/>
          </a:xfrm>
          <a:prstGeom prst="rect">
            <a:avLst/>
          </a:prstGeom>
        </p:spPr>
      </p:pic>
    </p:spTree>
    <p:extLst>
      <p:ext uri="{BB962C8B-B14F-4D97-AF65-F5344CB8AC3E}">
        <p14:creationId xmlns:p14="http://schemas.microsoft.com/office/powerpoint/2010/main" val="1837008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6000" y="144000"/>
            <a:ext cx="8650464" cy="518704"/>
          </a:xfrm>
          <a:noFill/>
        </p:spPr>
        <p:txBody>
          <a:bodyPr>
            <a:noAutofit/>
          </a:bodyPr>
          <a:lstStyle/>
          <a:p>
            <a:pPr algn="l"/>
            <a:r>
              <a:rPr lang="en-US" sz="2400" dirty="0"/>
              <a:t>3-sites pilot: Building up local capacity for digital education </a:t>
            </a:r>
          </a:p>
        </p:txBody>
      </p:sp>
      <p:cxnSp>
        <p:nvCxnSpPr>
          <p:cNvPr id="3" name="Connecteur droit avec flèche 2"/>
          <p:cNvCxnSpPr>
            <a:stCxn id="52" idx="3"/>
          </p:cNvCxnSpPr>
          <p:nvPr/>
        </p:nvCxnSpPr>
        <p:spPr>
          <a:xfrm>
            <a:off x="5275062" y="1153732"/>
            <a:ext cx="1818728" cy="785962"/>
          </a:xfrm>
          <a:prstGeom prst="straightConnector1">
            <a:avLst/>
          </a:prstGeom>
          <a:ln w="9525">
            <a:prstDash val="sysDash"/>
            <a:tailEnd type="triangle"/>
          </a:ln>
        </p:spPr>
        <p:style>
          <a:lnRef idx="2">
            <a:schemeClr val="accent2"/>
          </a:lnRef>
          <a:fillRef idx="0">
            <a:schemeClr val="accent2"/>
          </a:fillRef>
          <a:effectRef idx="1">
            <a:schemeClr val="accent2"/>
          </a:effectRef>
          <a:fontRef idx="minor">
            <a:schemeClr val="tx1"/>
          </a:fontRef>
        </p:style>
      </p:cxnSp>
      <p:sp>
        <p:nvSpPr>
          <p:cNvPr id="5" name="Signalisation droite 624"/>
          <p:cNvSpPr>
            <a:spLocks noChangeArrowheads="1"/>
          </p:cNvSpPr>
          <p:nvPr/>
        </p:nvSpPr>
        <p:spPr bwMode="auto">
          <a:xfrm>
            <a:off x="258340" y="4017225"/>
            <a:ext cx="1773661" cy="602815"/>
          </a:xfrm>
          <a:prstGeom prst="homePlate">
            <a:avLst>
              <a:gd name="adj" fmla="val 29518"/>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x-none" sz="1400">
              <a:solidFill>
                <a:srgbClr val="FFFFFF"/>
              </a:solidFill>
              <a:latin typeface="Arial Narrow" charset="0"/>
            </a:endParaRPr>
          </a:p>
        </p:txBody>
      </p:sp>
      <p:sp>
        <p:nvSpPr>
          <p:cNvPr id="6" name="Signalisation droite 625"/>
          <p:cNvSpPr>
            <a:spLocks noChangeArrowheads="1"/>
          </p:cNvSpPr>
          <p:nvPr/>
        </p:nvSpPr>
        <p:spPr bwMode="auto">
          <a:xfrm>
            <a:off x="258341" y="2815566"/>
            <a:ext cx="1773660" cy="719137"/>
          </a:xfrm>
          <a:prstGeom prst="homePlate">
            <a:avLst>
              <a:gd name="adj" fmla="val 29514"/>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x-none" sz="1400">
              <a:solidFill>
                <a:srgbClr val="FFFFFF"/>
              </a:solidFill>
              <a:latin typeface="Arial Narrow" charset="0"/>
            </a:endParaRPr>
          </a:p>
        </p:txBody>
      </p:sp>
      <p:sp>
        <p:nvSpPr>
          <p:cNvPr id="7" name="Signalisation droite 626"/>
          <p:cNvSpPr>
            <a:spLocks noChangeArrowheads="1"/>
          </p:cNvSpPr>
          <p:nvPr/>
        </p:nvSpPr>
        <p:spPr bwMode="auto">
          <a:xfrm>
            <a:off x="262041" y="922899"/>
            <a:ext cx="1769960" cy="552945"/>
          </a:xfrm>
          <a:prstGeom prst="homePlate">
            <a:avLst>
              <a:gd name="adj" fmla="val 29513"/>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x-none" sz="1400">
              <a:solidFill>
                <a:srgbClr val="FFFFFF"/>
              </a:solidFill>
              <a:latin typeface="Arial Narrow" charset="0"/>
            </a:endParaRPr>
          </a:p>
        </p:txBody>
      </p:sp>
      <p:sp>
        <p:nvSpPr>
          <p:cNvPr id="8" name="Hexagone 7"/>
          <p:cNvSpPr/>
          <p:nvPr/>
        </p:nvSpPr>
        <p:spPr>
          <a:xfrm>
            <a:off x="5504304" y="1729843"/>
            <a:ext cx="1024050" cy="946404"/>
          </a:xfrm>
          <a:prstGeom prst="hexagon">
            <a:avLst/>
          </a:prstGeom>
          <a:solidFill>
            <a:schemeClr val="bg1"/>
          </a:solidFill>
          <a:ln w="82550" cap="flat" cmpd="sng" algn="ctr">
            <a:solidFill>
              <a:srgbClr val="4F81BD">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prstClr val="white"/>
              </a:solidFill>
              <a:effectLst/>
              <a:uLnTx/>
              <a:uFillTx/>
              <a:latin typeface="Arial Narrow"/>
              <a:ea typeface=""/>
              <a:cs typeface=""/>
            </a:endParaRPr>
          </a:p>
        </p:txBody>
      </p:sp>
      <p:sp>
        <p:nvSpPr>
          <p:cNvPr id="9" name="Hexagone 8"/>
          <p:cNvSpPr/>
          <p:nvPr/>
        </p:nvSpPr>
        <p:spPr>
          <a:xfrm>
            <a:off x="3996440" y="1731587"/>
            <a:ext cx="1031382" cy="954183"/>
          </a:xfrm>
          <a:prstGeom prst="hexagon">
            <a:avLst/>
          </a:prstGeom>
          <a:solidFill>
            <a:schemeClr val="bg1"/>
          </a:solidFill>
          <a:ln w="8255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prstClr val="white"/>
              </a:solidFill>
              <a:effectLst/>
              <a:uLnTx/>
              <a:uFillTx/>
              <a:latin typeface="Arial Narrow"/>
              <a:ea typeface=""/>
              <a:cs typeface=""/>
            </a:endParaRPr>
          </a:p>
        </p:txBody>
      </p:sp>
      <p:grpSp>
        <p:nvGrpSpPr>
          <p:cNvPr id="10" name="Grouper 634"/>
          <p:cNvGrpSpPr/>
          <p:nvPr/>
        </p:nvGrpSpPr>
        <p:grpSpPr>
          <a:xfrm>
            <a:off x="3731675" y="2857688"/>
            <a:ext cx="4667257" cy="853687"/>
            <a:chOff x="1912143" y="3626792"/>
            <a:chExt cx="4436964" cy="718747"/>
          </a:xfrm>
          <a:solidFill>
            <a:schemeClr val="bg1"/>
          </a:solidFill>
        </p:grpSpPr>
        <p:sp>
          <p:nvSpPr>
            <p:cNvPr id="11" name="Hexagone 10"/>
            <p:cNvSpPr/>
            <p:nvPr/>
          </p:nvSpPr>
          <p:spPr>
            <a:xfrm>
              <a:off x="1912143" y="3626792"/>
              <a:ext cx="535163" cy="454409"/>
            </a:xfrm>
            <a:prstGeom prst="hexagon">
              <a:avLst/>
            </a:prstGeom>
            <a:solidFill>
              <a:schemeClr val="accent6">
                <a:lumMod val="40000"/>
                <a:lumOff val="6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a:t>
              </a:r>
              <a:r>
                <a:rPr kumimoji="0" lang="en-US" sz="1050" b="1" i="0" u="none" strike="noStrike" kern="0" cap="none" spc="0" normalizeH="0" baseline="0" dirty="0">
                  <a:ln>
                    <a:noFill/>
                  </a:ln>
                  <a:solidFill>
                    <a:srgbClr val="002060"/>
                  </a:solidFill>
                  <a:effectLst/>
                  <a:uLnTx/>
                  <a:uFillTx/>
                  <a:latin typeface="Arial Narrow"/>
                  <a:ea typeface=""/>
                  <a:cs typeface=""/>
                </a:rPr>
                <a:t>1</a:t>
              </a:r>
            </a:p>
          </p:txBody>
        </p:sp>
        <p:sp>
          <p:nvSpPr>
            <p:cNvPr id="12" name="Hexagone 11"/>
            <p:cNvSpPr/>
            <p:nvPr/>
          </p:nvSpPr>
          <p:spPr>
            <a:xfrm>
              <a:off x="2343943" y="3860154"/>
              <a:ext cx="535163" cy="452857"/>
            </a:xfrm>
            <a:prstGeom prst="hexagon">
              <a:avLst/>
            </a:prstGeom>
            <a:solidFill>
              <a:schemeClr val="accent6">
                <a:lumMod val="40000"/>
                <a:lumOff val="6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a:t>
              </a:r>
              <a:r>
                <a:rPr kumimoji="0" lang="en-US" sz="1050" b="1" i="0" u="none" strike="noStrike" kern="0" cap="none" spc="0" normalizeH="0" baseline="0" dirty="0">
                  <a:ln>
                    <a:noFill/>
                  </a:ln>
                  <a:solidFill>
                    <a:srgbClr val="002060"/>
                  </a:solidFill>
                  <a:effectLst/>
                  <a:uLnTx/>
                  <a:uFillTx/>
                  <a:latin typeface="Arial Narrow"/>
                  <a:ea typeface=""/>
                  <a:cs typeface=""/>
                </a:rPr>
                <a:t>2</a:t>
              </a:r>
            </a:p>
          </p:txBody>
        </p:sp>
        <p:sp>
          <p:nvSpPr>
            <p:cNvPr id="13" name="Hexagone 12"/>
            <p:cNvSpPr/>
            <p:nvPr/>
          </p:nvSpPr>
          <p:spPr>
            <a:xfrm>
              <a:off x="2770981" y="3626792"/>
              <a:ext cx="535162" cy="454409"/>
            </a:xfrm>
            <a:prstGeom prst="hexagon">
              <a:avLst/>
            </a:prstGeom>
            <a:solidFill>
              <a:schemeClr val="accent6">
                <a:lumMod val="40000"/>
                <a:lumOff val="6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X3</a:t>
              </a:r>
              <a:endParaRPr kumimoji="0" lang="en-US" sz="1050" b="1" i="0" u="none" strike="noStrike" kern="0" cap="none" spc="0" normalizeH="0" baseline="0" dirty="0">
                <a:ln>
                  <a:noFill/>
                </a:ln>
                <a:solidFill>
                  <a:srgbClr val="002060"/>
                </a:solidFill>
                <a:effectLst/>
                <a:uLnTx/>
                <a:uFillTx/>
                <a:latin typeface="Arial Narrow"/>
                <a:ea typeface=""/>
                <a:cs typeface=""/>
              </a:endParaRPr>
            </a:p>
          </p:txBody>
        </p:sp>
        <p:sp>
          <p:nvSpPr>
            <p:cNvPr id="14" name="Hexagone 13"/>
            <p:cNvSpPr/>
            <p:nvPr/>
          </p:nvSpPr>
          <p:spPr>
            <a:xfrm>
              <a:off x="3201193" y="3860154"/>
              <a:ext cx="535163" cy="452857"/>
            </a:xfrm>
            <a:prstGeom prst="hexagon">
              <a:avLst/>
            </a:prstGeom>
            <a:solidFill>
              <a:schemeClr val="tx2">
                <a:lumMod val="20000"/>
                <a:lumOff val="8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a:t>
              </a:r>
              <a:r>
                <a:rPr kumimoji="0" lang="en-US" sz="1050" b="1" i="0" u="none" strike="noStrike" kern="0" cap="none" spc="0" normalizeH="0" baseline="0" dirty="0">
                  <a:ln>
                    <a:noFill/>
                  </a:ln>
                  <a:solidFill>
                    <a:srgbClr val="002060"/>
                  </a:solidFill>
                  <a:effectLst/>
                  <a:uLnTx/>
                  <a:uFillTx/>
                  <a:latin typeface="Arial Narrow"/>
                  <a:ea typeface=""/>
                  <a:cs typeface=""/>
                </a:rPr>
                <a:t>4</a:t>
              </a:r>
            </a:p>
          </p:txBody>
        </p:sp>
        <p:sp>
          <p:nvSpPr>
            <p:cNvPr id="15" name="Hexagone 14"/>
            <p:cNvSpPr/>
            <p:nvPr/>
          </p:nvSpPr>
          <p:spPr>
            <a:xfrm>
              <a:off x="3629818" y="3626792"/>
              <a:ext cx="535163" cy="454409"/>
            </a:xfrm>
            <a:prstGeom prst="hexagon">
              <a:avLst/>
            </a:prstGeom>
            <a:solidFill>
              <a:schemeClr val="tx2">
                <a:lumMod val="20000"/>
                <a:lumOff val="8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a:t>
              </a:r>
              <a:r>
                <a:rPr kumimoji="0" lang="en-US" sz="1050" b="1" i="0" u="none" strike="noStrike" kern="0" cap="none" spc="0" normalizeH="0" baseline="0" dirty="0">
                  <a:ln>
                    <a:noFill/>
                  </a:ln>
                  <a:solidFill>
                    <a:srgbClr val="002060"/>
                  </a:solidFill>
                  <a:effectLst/>
                  <a:uLnTx/>
                  <a:uFillTx/>
                  <a:latin typeface="Arial Narrow"/>
                  <a:ea typeface=""/>
                  <a:cs typeface=""/>
                </a:rPr>
                <a:t>5</a:t>
              </a:r>
            </a:p>
          </p:txBody>
        </p:sp>
        <p:sp>
          <p:nvSpPr>
            <p:cNvPr id="16" name="Hexagone 15"/>
            <p:cNvSpPr/>
            <p:nvPr/>
          </p:nvSpPr>
          <p:spPr>
            <a:xfrm>
              <a:off x="4060031" y="3860154"/>
              <a:ext cx="535162" cy="452857"/>
            </a:xfrm>
            <a:prstGeom prst="hexagon">
              <a:avLst/>
            </a:prstGeom>
            <a:solidFill>
              <a:schemeClr val="tx2">
                <a:lumMod val="20000"/>
                <a:lumOff val="8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a:t>
              </a:r>
              <a:r>
                <a:rPr kumimoji="0" lang="en-US" sz="1050" b="1" i="0" u="none" strike="noStrike" kern="0" cap="none" spc="0" normalizeH="0" baseline="0" dirty="0">
                  <a:ln>
                    <a:noFill/>
                  </a:ln>
                  <a:solidFill>
                    <a:srgbClr val="002060"/>
                  </a:solidFill>
                  <a:effectLst/>
                  <a:uLnTx/>
                  <a:uFillTx/>
                  <a:latin typeface="Arial Narrow"/>
                  <a:ea typeface=""/>
                  <a:cs typeface=""/>
                </a:rPr>
                <a:t>6</a:t>
              </a:r>
            </a:p>
          </p:txBody>
        </p:sp>
        <p:sp>
          <p:nvSpPr>
            <p:cNvPr id="17" name="Hexagone 16"/>
            <p:cNvSpPr/>
            <p:nvPr/>
          </p:nvSpPr>
          <p:spPr>
            <a:xfrm>
              <a:off x="4476908" y="3626792"/>
              <a:ext cx="535163" cy="454409"/>
            </a:xfrm>
            <a:prstGeom prst="hexagon">
              <a:avLst/>
            </a:prstGeom>
            <a:solidFill>
              <a:schemeClr val="accent3">
                <a:lumMod val="20000"/>
                <a:lumOff val="8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a:t>
              </a:r>
              <a:r>
                <a:rPr kumimoji="0" lang="en-US" sz="1050" b="1" i="0" u="none" strike="noStrike" kern="0" cap="none" spc="0" normalizeH="0" baseline="0" dirty="0">
                  <a:ln>
                    <a:noFill/>
                  </a:ln>
                  <a:solidFill>
                    <a:srgbClr val="002060"/>
                  </a:solidFill>
                  <a:effectLst/>
                  <a:uLnTx/>
                  <a:uFillTx/>
                  <a:latin typeface="Arial Narrow"/>
                  <a:ea typeface=""/>
                  <a:cs typeface=""/>
                </a:rPr>
                <a:t>7</a:t>
              </a:r>
            </a:p>
          </p:txBody>
        </p:sp>
        <p:sp>
          <p:nvSpPr>
            <p:cNvPr id="18" name="Hexagone 17"/>
            <p:cNvSpPr/>
            <p:nvPr/>
          </p:nvSpPr>
          <p:spPr>
            <a:xfrm>
              <a:off x="4907120" y="3883247"/>
              <a:ext cx="535163" cy="454409"/>
            </a:xfrm>
            <a:prstGeom prst="hexagon">
              <a:avLst/>
            </a:prstGeom>
            <a:solidFill>
              <a:schemeClr val="accent3">
                <a:lumMod val="20000"/>
                <a:lumOff val="8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a:t>
              </a:r>
              <a:r>
                <a:rPr kumimoji="0" lang="en-US" sz="1050" b="1" i="0" u="none" strike="noStrike" kern="0" cap="none" spc="0" normalizeH="0" baseline="0" dirty="0">
                  <a:ln>
                    <a:noFill/>
                  </a:ln>
                  <a:solidFill>
                    <a:srgbClr val="002060"/>
                  </a:solidFill>
                  <a:effectLst/>
                  <a:uLnTx/>
                  <a:uFillTx/>
                  <a:latin typeface="Arial Narrow"/>
                  <a:ea typeface=""/>
                  <a:cs typeface=""/>
                </a:rPr>
                <a:t>8</a:t>
              </a:r>
            </a:p>
          </p:txBody>
        </p:sp>
        <p:sp>
          <p:nvSpPr>
            <p:cNvPr id="19" name="Hexagone 18"/>
            <p:cNvSpPr/>
            <p:nvPr/>
          </p:nvSpPr>
          <p:spPr>
            <a:xfrm>
              <a:off x="5360532" y="3653742"/>
              <a:ext cx="535163" cy="454409"/>
            </a:xfrm>
            <a:prstGeom prst="hexagon">
              <a:avLst/>
            </a:prstGeom>
            <a:solidFill>
              <a:schemeClr val="accent3">
                <a:lumMod val="20000"/>
                <a:lumOff val="80000"/>
              </a:schemeClr>
            </a:solid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dirty="0">
                  <a:solidFill>
                    <a:srgbClr val="002060"/>
                  </a:solidFill>
                  <a:latin typeface="Arial Narrow"/>
                  <a:ea typeface=""/>
                  <a:cs typeface=""/>
                </a:rPr>
                <a:t>X</a:t>
              </a:r>
              <a:r>
                <a:rPr kumimoji="0" lang="en-US" sz="1050" b="1" i="0" u="none" strike="noStrike" kern="0" cap="none" spc="0" normalizeH="0" baseline="0" dirty="0">
                  <a:ln>
                    <a:noFill/>
                  </a:ln>
                  <a:solidFill>
                    <a:srgbClr val="002060"/>
                  </a:solidFill>
                  <a:effectLst/>
                  <a:uLnTx/>
                  <a:uFillTx/>
                  <a:latin typeface="Arial Narrow"/>
                  <a:ea typeface=""/>
                  <a:cs typeface=""/>
                </a:rPr>
                <a:t>9</a:t>
              </a:r>
            </a:p>
          </p:txBody>
        </p:sp>
        <p:sp>
          <p:nvSpPr>
            <p:cNvPr id="20" name="Hexagone 19"/>
            <p:cNvSpPr/>
            <p:nvPr/>
          </p:nvSpPr>
          <p:spPr>
            <a:xfrm>
              <a:off x="5813944" y="3891130"/>
              <a:ext cx="535163" cy="454409"/>
            </a:xfrm>
            <a:prstGeom prst="hexagon">
              <a:avLst/>
            </a:prstGeom>
            <a:solidFill>
              <a:schemeClr val="accent3">
                <a:lumMod val="20000"/>
                <a:lumOff val="80000"/>
              </a:schemeClr>
            </a:solidFill>
            <a:ln w="50800" cap="flat" cmpd="sng" algn="ctr">
              <a:solidFill>
                <a:schemeClr val="tx1">
                  <a:lumMod val="65000"/>
                  <a:lumOff val="35000"/>
                </a:schemeClr>
              </a:solidFill>
              <a:prstDash val="solid"/>
            </a:ln>
            <a:effectLst/>
          </p:spPr>
          <p:txBody>
            <a:bodyPr anchor="ctr"/>
            <a:lstStyle/>
            <a:p>
              <a:pPr marR="0" lvl="0" algn="ctr" defTabSz="914400" eaLnBrk="1" fontAlgn="auto" latinLnBrk="0" hangingPunct="1">
                <a:lnSpc>
                  <a:spcPct val="100000"/>
                </a:lnSpc>
                <a:spcBef>
                  <a:spcPts val="0"/>
                </a:spcBef>
                <a:spcAft>
                  <a:spcPts val="0"/>
                </a:spcAft>
                <a:buClrTx/>
                <a:buSzTx/>
                <a:buFontTx/>
                <a:buNone/>
                <a:defRPr/>
              </a:pPr>
              <a:r>
                <a:rPr lang="en-US" sz="900" b="1" kern="0" dirty="0">
                  <a:solidFill>
                    <a:srgbClr val="002060"/>
                  </a:solidFill>
                  <a:latin typeface="Arial Narrow"/>
                  <a:ea typeface=""/>
                  <a:cs typeface=""/>
                </a:rPr>
                <a:t>X</a:t>
              </a:r>
              <a:r>
                <a:rPr kumimoji="0" lang="en-US" sz="900" b="1" i="0" u="none" strike="noStrike" kern="0" cap="none" spc="0" normalizeH="0" baseline="0" dirty="0">
                  <a:ln>
                    <a:noFill/>
                  </a:ln>
                  <a:solidFill>
                    <a:srgbClr val="002060"/>
                  </a:solidFill>
                  <a:effectLst/>
                  <a:uLnTx/>
                  <a:uFillTx/>
                  <a:latin typeface="Arial Narrow"/>
                  <a:ea typeface=""/>
                  <a:cs typeface=""/>
                </a:rPr>
                <a:t>10</a:t>
              </a:r>
            </a:p>
          </p:txBody>
        </p:sp>
      </p:grpSp>
      <p:grpSp>
        <p:nvGrpSpPr>
          <p:cNvPr id="21" name="Grouper 642"/>
          <p:cNvGrpSpPr/>
          <p:nvPr/>
        </p:nvGrpSpPr>
        <p:grpSpPr>
          <a:xfrm>
            <a:off x="3115734" y="4035061"/>
            <a:ext cx="4712033" cy="584980"/>
            <a:chOff x="5638800" y="2962172"/>
            <a:chExt cx="2838450" cy="355600"/>
          </a:xfrm>
          <a:solidFill>
            <a:schemeClr val="bg1"/>
          </a:solidFill>
        </p:grpSpPr>
        <p:sp>
          <p:nvSpPr>
            <p:cNvPr id="22" name="Hexagone 21"/>
            <p:cNvSpPr/>
            <p:nvPr/>
          </p:nvSpPr>
          <p:spPr>
            <a:xfrm>
              <a:off x="5638800" y="3051072"/>
              <a:ext cx="203200" cy="174625"/>
            </a:xfrm>
            <a:prstGeom prst="hexagon">
              <a:avLst/>
            </a:prstGeom>
            <a:grpFill/>
            <a:ln w="28575" cap="flat" cmpd="sng" algn="ctr">
              <a:solidFill>
                <a:schemeClr val="tx1">
                  <a:lumMod val="65000"/>
                  <a:lumOff val="35000"/>
                </a:scheme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dirty="0">
                  <a:ln>
                    <a:noFill/>
                  </a:ln>
                  <a:effectLst/>
                  <a:uLnTx/>
                  <a:uFillTx/>
                  <a:latin typeface="Arial Narrow"/>
                  <a:ea typeface=""/>
                  <a:cs typeface=""/>
                </a:rPr>
                <a:t>T1</a:t>
              </a:r>
            </a:p>
          </p:txBody>
        </p:sp>
        <p:sp>
          <p:nvSpPr>
            <p:cNvPr id="23" name="Hexagone 22"/>
            <p:cNvSpPr/>
            <p:nvPr/>
          </p:nvSpPr>
          <p:spPr>
            <a:xfrm>
              <a:off x="5803900" y="3143147"/>
              <a:ext cx="201613" cy="174625"/>
            </a:xfrm>
            <a:prstGeom prst="hexagon">
              <a:avLst/>
            </a:prstGeom>
            <a:grpFill/>
            <a:ln w="28575" cap="flat" cmpd="sng" algn="ctr">
              <a:solidFill>
                <a:schemeClr val="tx1">
                  <a:lumMod val="65000"/>
                  <a:lumOff val="35000"/>
                </a:schemeClr>
              </a:solidFill>
              <a:prstDash val="solid"/>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dirty="0">
                  <a:ln>
                    <a:noFill/>
                  </a:ln>
                  <a:effectLst/>
                  <a:uLnTx/>
                  <a:uFillTx/>
                  <a:latin typeface="Arial Narrow"/>
                  <a:ea typeface=""/>
                  <a:cs typeface=""/>
                </a:rPr>
                <a:t>T3</a:t>
              </a:r>
            </a:p>
          </p:txBody>
        </p:sp>
        <p:sp>
          <p:nvSpPr>
            <p:cNvPr id="24" name="Hexagone 23"/>
            <p:cNvSpPr/>
            <p:nvPr/>
          </p:nvSpPr>
          <p:spPr>
            <a:xfrm>
              <a:off x="5803900" y="2962172"/>
              <a:ext cx="201613" cy="174625"/>
            </a:xfrm>
            <a:prstGeom prst="hexagon">
              <a:avLst/>
            </a:prstGeom>
            <a:grpFill/>
            <a:ln w="28575" cap="flat" cmpd="sng" algn="ctr">
              <a:solidFill>
                <a:schemeClr val="tx1">
                  <a:lumMod val="65000"/>
                  <a:lumOff val="35000"/>
                </a:schemeClr>
              </a:solidFill>
              <a:prstDash val="solid"/>
            </a:ln>
            <a:effectLst/>
          </p:spPr>
          <p:txBody>
            <a:bodyPr lIns="0" tIns="0" rIns="0" bIns="0" anchor="ctr"/>
            <a:lstStyle/>
            <a:p>
              <a:pPr lvl="0" algn="ctr" defTabSz="914400">
                <a:defRPr/>
              </a:pPr>
              <a:r>
                <a:rPr lang="en-US" sz="1050" b="1" kern="0" dirty="0">
                  <a:latin typeface="Arial Narrow"/>
                  <a:ea typeface=""/>
                  <a:cs typeface=""/>
                </a:rPr>
                <a:t>T2</a:t>
              </a:r>
              <a:endParaRPr kumimoji="0" lang="en-US" sz="1050" b="1" i="0" u="none" strike="noStrike" kern="0" cap="none" spc="0" normalizeH="0" baseline="0" dirty="0">
                <a:ln>
                  <a:noFill/>
                </a:ln>
                <a:solidFill>
                  <a:prstClr val="white"/>
                </a:solidFill>
                <a:effectLst/>
                <a:uLnTx/>
                <a:uFillTx/>
                <a:latin typeface="Arial Narrow"/>
                <a:ea typeface=""/>
                <a:cs typeface=""/>
              </a:endParaRPr>
            </a:p>
          </p:txBody>
        </p:sp>
        <p:sp>
          <p:nvSpPr>
            <p:cNvPr id="25" name="Hexagone 24"/>
            <p:cNvSpPr/>
            <p:nvPr/>
          </p:nvSpPr>
          <p:spPr>
            <a:xfrm>
              <a:off x="5967413" y="30510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26" name="Hexagone 25"/>
            <p:cNvSpPr/>
            <p:nvPr/>
          </p:nvSpPr>
          <p:spPr>
            <a:xfrm>
              <a:off x="6132513" y="3143147"/>
              <a:ext cx="201612"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27" name="Hexagone 26"/>
            <p:cNvSpPr/>
            <p:nvPr/>
          </p:nvSpPr>
          <p:spPr>
            <a:xfrm>
              <a:off x="6132513" y="2962172"/>
              <a:ext cx="201612"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28" name="Hexagone 27"/>
            <p:cNvSpPr/>
            <p:nvPr/>
          </p:nvSpPr>
          <p:spPr>
            <a:xfrm>
              <a:off x="6294438" y="3051072"/>
              <a:ext cx="201612"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29" name="Hexagone 28"/>
            <p:cNvSpPr/>
            <p:nvPr/>
          </p:nvSpPr>
          <p:spPr>
            <a:xfrm>
              <a:off x="6457950" y="3143147"/>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0" name="Hexagone 29"/>
            <p:cNvSpPr/>
            <p:nvPr/>
          </p:nvSpPr>
          <p:spPr>
            <a:xfrm>
              <a:off x="6457950" y="29621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1" name="Hexagone 30"/>
            <p:cNvSpPr/>
            <p:nvPr/>
          </p:nvSpPr>
          <p:spPr>
            <a:xfrm>
              <a:off x="6621463" y="3051072"/>
              <a:ext cx="201612"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2" name="Hexagone 31"/>
            <p:cNvSpPr/>
            <p:nvPr/>
          </p:nvSpPr>
          <p:spPr>
            <a:xfrm>
              <a:off x="6784975" y="3143147"/>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3" name="Hexagone 32"/>
            <p:cNvSpPr/>
            <p:nvPr/>
          </p:nvSpPr>
          <p:spPr>
            <a:xfrm>
              <a:off x="6784975" y="29621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4" name="Hexagone 33"/>
            <p:cNvSpPr/>
            <p:nvPr/>
          </p:nvSpPr>
          <p:spPr>
            <a:xfrm>
              <a:off x="6950075" y="30510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5" name="Hexagone 34"/>
            <p:cNvSpPr/>
            <p:nvPr/>
          </p:nvSpPr>
          <p:spPr>
            <a:xfrm>
              <a:off x="7113588" y="3143147"/>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6" name="Hexagone 35"/>
            <p:cNvSpPr/>
            <p:nvPr/>
          </p:nvSpPr>
          <p:spPr>
            <a:xfrm>
              <a:off x="7113588" y="29621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7" name="Hexagone 36"/>
            <p:cNvSpPr/>
            <p:nvPr/>
          </p:nvSpPr>
          <p:spPr>
            <a:xfrm>
              <a:off x="7281863" y="30510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8" name="Hexagone 37"/>
            <p:cNvSpPr/>
            <p:nvPr/>
          </p:nvSpPr>
          <p:spPr>
            <a:xfrm>
              <a:off x="7446963" y="3143147"/>
              <a:ext cx="201612"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39" name="Hexagone 38"/>
            <p:cNvSpPr/>
            <p:nvPr/>
          </p:nvSpPr>
          <p:spPr>
            <a:xfrm>
              <a:off x="7446963" y="2962172"/>
              <a:ext cx="201612"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40" name="Hexagone 39"/>
            <p:cNvSpPr/>
            <p:nvPr/>
          </p:nvSpPr>
          <p:spPr>
            <a:xfrm>
              <a:off x="7615238" y="30510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41" name="Hexagone 40"/>
            <p:cNvSpPr/>
            <p:nvPr/>
          </p:nvSpPr>
          <p:spPr>
            <a:xfrm>
              <a:off x="7778750" y="3143147"/>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42" name="Hexagone 41"/>
            <p:cNvSpPr/>
            <p:nvPr/>
          </p:nvSpPr>
          <p:spPr>
            <a:xfrm>
              <a:off x="7778750" y="29621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43" name="Hexagone 42"/>
            <p:cNvSpPr/>
            <p:nvPr/>
          </p:nvSpPr>
          <p:spPr>
            <a:xfrm>
              <a:off x="7945438" y="30510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44" name="Hexagone 43"/>
            <p:cNvSpPr/>
            <p:nvPr/>
          </p:nvSpPr>
          <p:spPr>
            <a:xfrm>
              <a:off x="8108950" y="3143147"/>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45" name="Hexagone 44"/>
            <p:cNvSpPr/>
            <p:nvPr/>
          </p:nvSpPr>
          <p:spPr>
            <a:xfrm>
              <a:off x="8108950" y="29621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46" name="Hexagone 45"/>
            <p:cNvSpPr/>
            <p:nvPr/>
          </p:nvSpPr>
          <p:spPr>
            <a:xfrm>
              <a:off x="8274050" y="3051072"/>
              <a:ext cx="203200" cy="174625"/>
            </a:xfrm>
            <a:prstGeom prst="hexagon">
              <a:avLst/>
            </a:prstGeom>
            <a:grp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grpSp>
      <p:sp>
        <p:nvSpPr>
          <p:cNvPr id="47" name="ZoneTexte 21"/>
          <p:cNvSpPr txBox="1">
            <a:spLocks noChangeArrowheads="1"/>
          </p:cNvSpPr>
          <p:nvPr/>
        </p:nvSpPr>
        <p:spPr bwMode="auto">
          <a:xfrm>
            <a:off x="5747658" y="929838"/>
            <a:ext cx="2075210" cy="461665"/>
          </a:xfrm>
          <a:prstGeom prst="rect">
            <a:avLst/>
          </a:prstGeom>
          <a:solidFill>
            <a:schemeClr val="bg1"/>
          </a:solidFill>
          <a:ln>
            <a:solidFill>
              <a:schemeClr val="accent1"/>
            </a:solidFill>
          </a:ln>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r>
              <a:rPr lang="en-US" altLang="x-none" sz="1200" dirty="0">
                <a:ln>
                  <a:solidFill>
                    <a:schemeClr val="accent2"/>
                  </a:solidFill>
                </a:ln>
                <a:solidFill>
                  <a:prstClr val="black"/>
                </a:solidFill>
                <a:latin typeface="Arial Narrow" charset="0"/>
              </a:rPr>
              <a:t>Pedagogical Eng.</a:t>
            </a:r>
            <a:br>
              <a:rPr lang="en-US" altLang="x-none" sz="1200" dirty="0">
                <a:ln>
                  <a:solidFill>
                    <a:schemeClr val="accent2"/>
                  </a:solidFill>
                </a:ln>
                <a:solidFill>
                  <a:prstClr val="black"/>
                </a:solidFill>
                <a:latin typeface="Arial Narrow" charset="0"/>
              </a:rPr>
            </a:br>
            <a:r>
              <a:rPr lang="en-US" altLang="x-none" sz="1200" dirty="0">
                <a:ln>
                  <a:solidFill>
                    <a:schemeClr val="accent2"/>
                  </a:solidFill>
                </a:ln>
                <a:solidFill>
                  <a:prstClr val="black"/>
                </a:solidFill>
                <a:latin typeface="Arial Narrow" charset="0"/>
              </a:rPr>
              <a:t>No 2</a:t>
            </a:r>
          </a:p>
        </p:txBody>
      </p:sp>
      <p:sp>
        <p:nvSpPr>
          <p:cNvPr id="48" name="Espace réservé du titre 1"/>
          <p:cNvSpPr txBox="1">
            <a:spLocks/>
          </p:cNvSpPr>
          <p:nvPr/>
        </p:nvSpPr>
        <p:spPr>
          <a:xfrm>
            <a:off x="4089796" y="1692805"/>
            <a:ext cx="791976" cy="1037604"/>
          </a:xfrm>
          <a:prstGeom prst="rect">
            <a:avLst/>
          </a:prstGeom>
        </p:spPr>
        <p:txBody>
          <a:bodyPr anchor="ctr"/>
          <a:lstStyle/>
          <a:p>
            <a:pPr algn="ctr">
              <a:lnSpc>
                <a:spcPct val="130000"/>
              </a:lnSpc>
              <a:spcBef>
                <a:spcPct val="0"/>
              </a:spcBef>
              <a:defRPr/>
            </a:pPr>
            <a:r>
              <a:rPr lang="en-US" sz="1400" spc="100" dirty="0">
                <a:solidFill>
                  <a:srgbClr val="F79646">
                    <a:lumMod val="75000"/>
                  </a:srgbClr>
                </a:solidFill>
                <a:latin typeface="Impact"/>
                <a:cs typeface="Impact"/>
              </a:rPr>
              <a:t>Dakar</a:t>
            </a:r>
          </a:p>
          <a:p>
            <a:pPr algn="ctr">
              <a:lnSpc>
                <a:spcPct val="130000"/>
              </a:lnSpc>
              <a:spcBef>
                <a:spcPct val="0"/>
              </a:spcBef>
              <a:defRPr/>
            </a:pPr>
            <a:r>
              <a:rPr lang="en-US" sz="1400" spc="100" dirty="0">
                <a:solidFill>
                  <a:srgbClr val="F79646">
                    <a:lumMod val="75000"/>
                  </a:srgbClr>
                </a:solidFill>
                <a:latin typeface="Impact"/>
                <a:cs typeface="Impact"/>
              </a:rPr>
              <a:t>ESP</a:t>
            </a:r>
          </a:p>
        </p:txBody>
      </p:sp>
      <p:sp>
        <p:nvSpPr>
          <p:cNvPr id="49" name="Espace réservé du titre 1"/>
          <p:cNvSpPr txBox="1">
            <a:spLocks/>
          </p:cNvSpPr>
          <p:nvPr/>
        </p:nvSpPr>
        <p:spPr>
          <a:xfrm>
            <a:off x="5615418" y="1704727"/>
            <a:ext cx="787138" cy="981043"/>
          </a:xfrm>
          <a:prstGeom prst="rect">
            <a:avLst/>
          </a:prstGeom>
        </p:spPr>
        <p:txBody>
          <a:bodyPr anchor="ctr"/>
          <a:lstStyle/>
          <a:p>
            <a:pPr algn="ctr">
              <a:lnSpc>
                <a:spcPct val="130000"/>
              </a:lnSpc>
              <a:spcBef>
                <a:spcPct val="0"/>
              </a:spcBef>
              <a:defRPr/>
            </a:pPr>
            <a:r>
              <a:rPr lang="en-US" sz="1400" spc="100" dirty="0" err="1">
                <a:solidFill>
                  <a:srgbClr val="4F81BD">
                    <a:lumMod val="75000"/>
                  </a:srgbClr>
                </a:solidFill>
                <a:latin typeface="Impact"/>
                <a:cs typeface="Impact"/>
              </a:rPr>
              <a:t>Ya’kro</a:t>
            </a:r>
            <a:endParaRPr lang="en-US" sz="1400" spc="100" dirty="0">
              <a:solidFill>
                <a:srgbClr val="4F81BD">
                  <a:lumMod val="75000"/>
                </a:srgbClr>
              </a:solidFill>
              <a:latin typeface="Impact"/>
              <a:cs typeface="Impact"/>
            </a:endParaRPr>
          </a:p>
          <a:p>
            <a:pPr algn="ctr">
              <a:lnSpc>
                <a:spcPct val="130000"/>
              </a:lnSpc>
              <a:spcBef>
                <a:spcPct val="0"/>
              </a:spcBef>
              <a:defRPr/>
            </a:pPr>
            <a:r>
              <a:rPr lang="en-US" sz="1400" spc="100" dirty="0">
                <a:solidFill>
                  <a:srgbClr val="4F81BD">
                    <a:lumMod val="75000"/>
                  </a:srgbClr>
                </a:solidFill>
                <a:latin typeface="Impact"/>
                <a:cs typeface="Impact"/>
              </a:rPr>
              <a:t>INPHB</a:t>
            </a:r>
          </a:p>
        </p:txBody>
      </p:sp>
      <p:sp>
        <p:nvSpPr>
          <p:cNvPr id="50" name="Espace réservé du titre 1"/>
          <p:cNvSpPr txBox="1">
            <a:spLocks/>
          </p:cNvSpPr>
          <p:nvPr/>
        </p:nvSpPr>
        <p:spPr bwMode="auto">
          <a:xfrm>
            <a:off x="325604" y="947724"/>
            <a:ext cx="1658113" cy="51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lnSpc>
                <a:spcPct val="90000"/>
              </a:lnSpc>
              <a:spcBef>
                <a:spcPct val="0"/>
              </a:spcBef>
              <a:spcAft>
                <a:spcPct val="0"/>
              </a:spcAft>
            </a:pPr>
            <a:r>
              <a:rPr lang="en-US" altLang="x-none" sz="1200" b="1">
                <a:solidFill>
                  <a:schemeClr val="bg1"/>
                </a:solidFill>
                <a:latin typeface="Arial Narrow" charset="0"/>
              </a:rPr>
              <a:t>2 Pedagogical Engineers</a:t>
            </a:r>
          </a:p>
        </p:txBody>
      </p:sp>
      <p:sp>
        <p:nvSpPr>
          <p:cNvPr id="51" name="Espace réservé du titre 1"/>
          <p:cNvSpPr txBox="1">
            <a:spLocks/>
          </p:cNvSpPr>
          <p:nvPr/>
        </p:nvSpPr>
        <p:spPr bwMode="auto">
          <a:xfrm>
            <a:off x="325604" y="2856484"/>
            <a:ext cx="1591639" cy="63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lnSpc>
                <a:spcPct val="110000"/>
              </a:lnSpc>
              <a:spcBef>
                <a:spcPct val="0"/>
              </a:spcBef>
              <a:spcAft>
                <a:spcPct val="0"/>
              </a:spcAft>
            </a:pPr>
            <a:r>
              <a:rPr lang="en-US" altLang="x-none" sz="1200" b="1" dirty="0">
                <a:solidFill>
                  <a:schemeClr val="bg1"/>
                </a:solidFill>
                <a:latin typeface="Arial Narrow" charset="0"/>
              </a:rPr>
              <a:t>10 teachers trained as pedagogical experts</a:t>
            </a:r>
          </a:p>
        </p:txBody>
      </p:sp>
      <p:sp>
        <p:nvSpPr>
          <p:cNvPr id="52" name="ZoneTexte 5"/>
          <p:cNvSpPr txBox="1">
            <a:spLocks noChangeArrowheads="1"/>
          </p:cNvSpPr>
          <p:nvPr/>
        </p:nvSpPr>
        <p:spPr bwMode="auto">
          <a:xfrm>
            <a:off x="3835062" y="922899"/>
            <a:ext cx="1440000" cy="461665"/>
          </a:xfrm>
          <a:prstGeom prst="rect">
            <a:avLst/>
          </a:prstGeom>
          <a:solidFill>
            <a:schemeClr val="bg1"/>
          </a:solidFill>
          <a:ln w="9525">
            <a:solidFill>
              <a:srgbClr val="000000"/>
            </a:solidFill>
            <a:miter lim="800000"/>
            <a:headEnd/>
            <a:tailEnd/>
          </a:ln>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r>
              <a:rPr lang="en-US" altLang="x-none" sz="1200" dirty="0">
                <a:ln>
                  <a:solidFill>
                    <a:schemeClr val="accent2"/>
                  </a:solidFill>
                </a:ln>
                <a:solidFill>
                  <a:prstClr val="black"/>
                </a:solidFill>
                <a:latin typeface="Arial Narrow" charset="0"/>
              </a:rPr>
              <a:t>Pedagogical Eng.</a:t>
            </a:r>
            <a:br>
              <a:rPr lang="en-US" altLang="x-none" sz="1200" dirty="0">
                <a:ln>
                  <a:solidFill>
                    <a:schemeClr val="accent2"/>
                  </a:solidFill>
                </a:ln>
                <a:solidFill>
                  <a:prstClr val="black"/>
                </a:solidFill>
                <a:latin typeface="Arial Narrow" charset="0"/>
              </a:rPr>
            </a:br>
            <a:r>
              <a:rPr lang="en-US" altLang="x-none" sz="1200" dirty="0">
                <a:ln>
                  <a:solidFill>
                    <a:schemeClr val="accent2"/>
                  </a:solidFill>
                </a:ln>
                <a:solidFill>
                  <a:prstClr val="black"/>
                </a:solidFill>
                <a:latin typeface="Arial Narrow" charset="0"/>
              </a:rPr>
              <a:t>No 1</a:t>
            </a:r>
          </a:p>
        </p:txBody>
      </p:sp>
      <p:sp>
        <p:nvSpPr>
          <p:cNvPr id="53" name="Espace réservé du titre 1"/>
          <p:cNvSpPr txBox="1">
            <a:spLocks/>
          </p:cNvSpPr>
          <p:nvPr/>
        </p:nvSpPr>
        <p:spPr>
          <a:xfrm>
            <a:off x="325604" y="4094281"/>
            <a:ext cx="1591640" cy="472108"/>
          </a:xfrm>
          <a:prstGeom prst="rect">
            <a:avLst/>
          </a:prstGeom>
        </p:spPr>
        <p:txBody>
          <a:bodyPr lIns="0" tIns="0" rIns="0" bIns="0" anchor="ctr"/>
          <a:lstStyle/>
          <a:p>
            <a:pPr>
              <a:spcBef>
                <a:spcPct val="0"/>
              </a:spcBef>
              <a:defRPr/>
            </a:pPr>
            <a:r>
              <a:rPr lang="en-US" sz="1200" b="1" dirty="0">
                <a:solidFill>
                  <a:schemeClr val="bg1"/>
                </a:solidFill>
                <a:cs typeface="Arial Narrow"/>
              </a:rPr>
              <a:t>60 teachers  trained in digital education</a:t>
            </a:r>
          </a:p>
        </p:txBody>
      </p:sp>
      <p:sp>
        <p:nvSpPr>
          <p:cNvPr id="54" name="Hexagone 53"/>
          <p:cNvSpPr/>
          <p:nvPr/>
        </p:nvSpPr>
        <p:spPr>
          <a:xfrm>
            <a:off x="7693962" y="4330939"/>
            <a:ext cx="337326" cy="287267"/>
          </a:xfrm>
          <a:prstGeom prst="hexagon">
            <a:avLst/>
          </a:prstGeom>
          <a:solidFill>
            <a:schemeClr val="bg1"/>
          </a:solid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55" name="Hexagone 54"/>
          <p:cNvSpPr/>
          <p:nvPr/>
        </p:nvSpPr>
        <p:spPr>
          <a:xfrm>
            <a:off x="7693962" y="4043068"/>
            <a:ext cx="337326" cy="287267"/>
          </a:xfrm>
          <a:prstGeom prst="hexagon">
            <a:avLst/>
          </a:prstGeom>
          <a:solidFill>
            <a:schemeClr val="bg1"/>
          </a:solid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56" name="Hexagone 55"/>
          <p:cNvSpPr/>
          <p:nvPr/>
        </p:nvSpPr>
        <p:spPr>
          <a:xfrm>
            <a:off x="7914961" y="4184478"/>
            <a:ext cx="337326" cy="287267"/>
          </a:xfrm>
          <a:prstGeom prst="hexagon">
            <a:avLst/>
          </a:prstGeom>
          <a:solidFill>
            <a:schemeClr val="bg1"/>
          </a:solid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57" name="Hexagone 56"/>
          <p:cNvSpPr/>
          <p:nvPr/>
        </p:nvSpPr>
        <p:spPr>
          <a:xfrm>
            <a:off x="8118360" y="4322104"/>
            <a:ext cx="337326" cy="287267"/>
          </a:xfrm>
          <a:prstGeom prst="hexagon">
            <a:avLst/>
          </a:prstGeom>
          <a:solidFill>
            <a:schemeClr val="bg1"/>
          </a:solid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58" name="Hexagone 57"/>
          <p:cNvSpPr/>
          <p:nvPr/>
        </p:nvSpPr>
        <p:spPr>
          <a:xfrm>
            <a:off x="8118360" y="4034233"/>
            <a:ext cx="337326" cy="287267"/>
          </a:xfrm>
          <a:prstGeom prst="hexagon">
            <a:avLst/>
          </a:prstGeom>
          <a:solidFill>
            <a:schemeClr val="bg1"/>
          </a:solidFill>
          <a:ln w="28575" cap="flat" cmpd="sng" algn="ctr">
            <a:solidFill>
              <a:schemeClr val="tx1">
                <a:lumMod val="65000"/>
                <a:lumOff val="35000"/>
              </a:schemeClr>
            </a:solidFill>
            <a:prstDash val="solid"/>
          </a:ln>
          <a:effectLst/>
        </p:spPr>
        <p:txBody>
          <a:bodyPr l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Arial Narrow"/>
              <a:ea typeface=""/>
              <a:cs typeface=""/>
            </a:endParaRPr>
          </a:p>
        </p:txBody>
      </p:sp>
      <p:sp>
        <p:nvSpPr>
          <p:cNvPr id="59" name="Hexagone 58"/>
          <p:cNvSpPr/>
          <p:nvPr/>
        </p:nvSpPr>
        <p:spPr>
          <a:xfrm>
            <a:off x="8339359" y="4175643"/>
            <a:ext cx="337326" cy="287267"/>
          </a:xfrm>
          <a:prstGeom prst="hexagon">
            <a:avLst/>
          </a:prstGeom>
          <a:solidFill>
            <a:schemeClr val="bg1"/>
          </a:solidFill>
          <a:ln w="28575" cap="flat" cmpd="sng" algn="ctr">
            <a:solidFill>
              <a:schemeClr val="tx1">
                <a:lumMod val="65000"/>
                <a:lumOff val="35000"/>
              </a:schemeClr>
            </a:solidFill>
            <a:prstDash val="solid"/>
          </a:ln>
          <a:effectLst/>
        </p:spPr>
        <p:txBody>
          <a:bodyPr wrap="none"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dirty="0">
                <a:ln>
                  <a:noFill/>
                </a:ln>
                <a:effectLst/>
                <a:uLnTx/>
                <a:uFillTx/>
                <a:latin typeface="Arial Narrow"/>
                <a:ea typeface=""/>
                <a:cs typeface=""/>
              </a:rPr>
              <a:t>T60</a:t>
            </a:r>
          </a:p>
        </p:txBody>
      </p:sp>
      <p:sp>
        <p:nvSpPr>
          <p:cNvPr id="60" name="Hexagone 59"/>
          <p:cNvSpPr/>
          <p:nvPr/>
        </p:nvSpPr>
        <p:spPr>
          <a:xfrm>
            <a:off x="6984563" y="1717920"/>
            <a:ext cx="1024050" cy="946404"/>
          </a:xfrm>
          <a:prstGeom prst="hexagon">
            <a:avLst/>
          </a:prstGeom>
          <a:solidFill>
            <a:schemeClr val="bg1"/>
          </a:solidFill>
          <a:ln w="82550" cap="flat" cmpd="sng" algn="ctr">
            <a:solidFill>
              <a:srgbClr val="00B05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prstClr val="white"/>
              </a:solidFill>
              <a:effectLst/>
              <a:uLnTx/>
              <a:uFillTx/>
              <a:latin typeface="Arial Narrow"/>
              <a:ea typeface=""/>
              <a:cs typeface=""/>
            </a:endParaRPr>
          </a:p>
        </p:txBody>
      </p:sp>
      <p:sp>
        <p:nvSpPr>
          <p:cNvPr id="61" name="Espace réservé du titre 1"/>
          <p:cNvSpPr txBox="1">
            <a:spLocks/>
          </p:cNvSpPr>
          <p:nvPr/>
        </p:nvSpPr>
        <p:spPr>
          <a:xfrm>
            <a:off x="7041268" y="1753765"/>
            <a:ext cx="929487" cy="1012848"/>
          </a:xfrm>
          <a:prstGeom prst="rect">
            <a:avLst/>
          </a:prstGeom>
          <a:ln>
            <a:noFill/>
          </a:ln>
        </p:spPr>
        <p:txBody>
          <a:bodyPr anchor="ctr"/>
          <a:lstStyle/>
          <a:p>
            <a:pPr algn="ctr">
              <a:lnSpc>
                <a:spcPct val="130000"/>
              </a:lnSpc>
              <a:spcBef>
                <a:spcPct val="0"/>
              </a:spcBef>
              <a:defRPr/>
            </a:pPr>
            <a:r>
              <a:rPr lang="en-US" sz="1400" spc="100" dirty="0">
                <a:solidFill>
                  <a:srgbClr val="4F81BD">
                    <a:lumMod val="75000"/>
                  </a:srgbClr>
                </a:solidFill>
                <a:latin typeface="Impact"/>
                <a:cs typeface="Impact"/>
              </a:rPr>
              <a:t>Yaoundé</a:t>
            </a:r>
          </a:p>
          <a:p>
            <a:pPr algn="ctr">
              <a:lnSpc>
                <a:spcPct val="130000"/>
              </a:lnSpc>
              <a:spcBef>
                <a:spcPct val="0"/>
              </a:spcBef>
              <a:defRPr/>
            </a:pPr>
            <a:r>
              <a:rPr lang="en-US" sz="1400" spc="100" dirty="0">
                <a:solidFill>
                  <a:srgbClr val="4F81BD">
                    <a:lumMod val="75000"/>
                  </a:srgbClr>
                </a:solidFill>
                <a:latin typeface="Impact"/>
                <a:cs typeface="Impact"/>
              </a:rPr>
              <a:t>ENSPY</a:t>
            </a:r>
          </a:p>
        </p:txBody>
      </p:sp>
      <p:sp>
        <p:nvSpPr>
          <p:cNvPr id="62" name="Signalisation droite 626"/>
          <p:cNvSpPr>
            <a:spLocks noChangeArrowheads="1"/>
          </p:cNvSpPr>
          <p:nvPr/>
        </p:nvSpPr>
        <p:spPr bwMode="auto">
          <a:xfrm>
            <a:off x="265433" y="1864055"/>
            <a:ext cx="1766567" cy="552945"/>
          </a:xfrm>
          <a:prstGeom prst="homePlate">
            <a:avLst>
              <a:gd name="adj" fmla="val 29513"/>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en-US" altLang="x-none" sz="1400">
              <a:solidFill>
                <a:srgbClr val="FFFFFF"/>
              </a:solidFill>
              <a:latin typeface="Arial Narrow" charset="0"/>
            </a:endParaRPr>
          </a:p>
        </p:txBody>
      </p:sp>
      <p:sp>
        <p:nvSpPr>
          <p:cNvPr id="63" name="Espace réservé du titre 1"/>
          <p:cNvSpPr txBox="1">
            <a:spLocks/>
          </p:cNvSpPr>
          <p:nvPr/>
        </p:nvSpPr>
        <p:spPr bwMode="auto">
          <a:xfrm>
            <a:off x="325604" y="1886151"/>
            <a:ext cx="1231837" cy="52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lnSpc>
                <a:spcPct val="90000"/>
              </a:lnSpc>
              <a:spcBef>
                <a:spcPct val="0"/>
              </a:spcBef>
              <a:spcAft>
                <a:spcPct val="0"/>
              </a:spcAft>
            </a:pPr>
            <a:r>
              <a:rPr lang="en-US" altLang="x-none" sz="1200" b="1" dirty="0">
                <a:solidFill>
                  <a:schemeClr val="bg1"/>
                </a:solidFill>
                <a:latin typeface="Arial Narrow" charset="0"/>
              </a:rPr>
              <a:t>3 institutions</a:t>
            </a:r>
          </a:p>
        </p:txBody>
      </p:sp>
      <p:sp>
        <p:nvSpPr>
          <p:cNvPr id="64" name="Flèche vers le bas 63"/>
          <p:cNvSpPr/>
          <p:nvPr/>
        </p:nvSpPr>
        <p:spPr>
          <a:xfrm>
            <a:off x="4384439" y="1442826"/>
            <a:ext cx="221589" cy="220004"/>
          </a:xfrm>
          <a:prstGeom prst="down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Flèche vers le bas 64"/>
          <p:cNvSpPr/>
          <p:nvPr/>
        </p:nvSpPr>
        <p:spPr>
          <a:xfrm>
            <a:off x="6024650" y="1435991"/>
            <a:ext cx="221589" cy="220004"/>
          </a:xfrm>
          <a:prstGeom prst="down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Flèche vers le bas 65"/>
          <p:cNvSpPr/>
          <p:nvPr/>
        </p:nvSpPr>
        <p:spPr>
          <a:xfrm>
            <a:off x="7176206" y="1435964"/>
            <a:ext cx="221589" cy="220004"/>
          </a:xfrm>
          <a:prstGeom prst="down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Connecteur droit avec flèche 66"/>
          <p:cNvCxnSpPr>
            <a:stCxn id="52" idx="3"/>
          </p:cNvCxnSpPr>
          <p:nvPr/>
        </p:nvCxnSpPr>
        <p:spPr>
          <a:xfrm>
            <a:off x="5275062" y="1153732"/>
            <a:ext cx="340356" cy="761151"/>
          </a:xfrm>
          <a:prstGeom prst="straightConnector1">
            <a:avLst/>
          </a:prstGeom>
          <a:ln w="9525">
            <a:prstDash val="sysDash"/>
            <a:tailEnd type="triangle"/>
          </a:ln>
        </p:spPr>
        <p:style>
          <a:lnRef idx="2">
            <a:schemeClr val="accent2"/>
          </a:lnRef>
          <a:fillRef idx="0">
            <a:schemeClr val="accent2"/>
          </a:fillRef>
          <a:effectRef idx="1">
            <a:schemeClr val="accent2"/>
          </a:effectRef>
          <a:fontRef idx="minor">
            <a:schemeClr val="tx1"/>
          </a:fontRef>
        </p:style>
      </p:cxnSp>
      <p:cxnSp>
        <p:nvCxnSpPr>
          <p:cNvPr id="68" name="Connecteur droit avec flèche 67"/>
          <p:cNvCxnSpPr>
            <a:stCxn id="47" idx="1"/>
          </p:cNvCxnSpPr>
          <p:nvPr/>
        </p:nvCxnSpPr>
        <p:spPr>
          <a:xfrm flipH="1">
            <a:off x="4924184" y="1160671"/>
            <a:ext cx="823474" cy="789469"/>
          </a:xfrm>
          <a:prstGeom prst="straightConnector1">
            <a:avLst/>
          </a:prstGeom>
          <a:ln w="9525">
            <a:prstDash val="sysDash"/>
            <a:tailEnd type="triangle"/>
          </a:ln>
        </p:spPr>
        <p:style>
          <a:lnRef idx="2">
            <a:schemeClr val="accent2"/>
          </a:lnRef>
          <a:fillRef idx="0">
            <a:schemeClr val="accent2"/>
          </a:fillRef>
          <a:effectRef idx="1">
            <a:schemeClr val="accent2"/>
          </a:effectRef>
          <a:fontRef idx="minor">
            <a:schemeClr val="tx1"/>
          </a:fontRef>
        </p:style>
      </p:cxnSp>
      <p:sp>
        <p:nvSpPr>
          <p:cNvPr id="69" name="ZoneTexte 68"/>
          <p:cNvSpPr txBox="1"/>
          <p:nvPr/>
        </p:nvSpPr>
        <p:spPr>
          <a:xfrm rot="16200000">
            <a:off x="1576522" y="2218348"/>
            <a:ext cx="2879048" cy="288147"/>
          </a:xfrm>
          <a:prstGeom prst="rect">
            <a:avLst/>
          </a:prstGeom>
          <a:pattFill prst="smCheck">
            <a:fgClr>
              <a:schemeClr val="accent5">
                <a:lumMod val="20000"/>
                <a:lumOff val="80000"/>
              </a:schemeClr>
            </a:fgClr>
            <a:bgClr>
              <a:schemeClr val="bg1"/>
            </a:bgClr>
          </a:pattFill>
          <a:ln>
            <a:solidFill>
              <a:schemeClr val="tx2">
                <a:lumMod val="60000"/>
                <a:lumOff val="40000"/>
              </a:schemeClr>
            </a:solidFill>
          </a:ln>
        </p:spPr>
        <p:txBody>
          <a:bodyPr wrap="square" lIns="0" tIns="36000" rIns="72000" bIns="36000" rtlCol="0">
            <a:spAutoFit/>
          </a:bodyPr>
          <a:lstStyle/>
          <a:p>
            <a:pPr algn="r"/>
            <a:r>
              <a:rPr lang="en-US" sz="1400" dirty="0" err="1"/>
              <a:t>Extented</a:t>
            </a:r>
            <a:r>
              <a:rPr lang="en-US" sz="1400" dirty="0"/>
              <a:t> workshops for experts – n 2</a:t>
            </a:r>
          </a:p>
        </p:txBody>
      </p:sp>
      <p:sp>
        <p:nvSpPr>
          <p:cNvPr id="70" name="ZoneTexte 69"/>
          <p:cNvSpPr txBox="1">
            <a:spLocks/>
          </p:cNvSpPr>
          <p:nvPr/>
        </p:nvSpPr>
        <p:spPr>
          <a:xfrm rot="16200000">
            <a:off x="679772" y="2627395"/>
            <a:ext cx="3697142" cy="288147"/>
          </a:xfrm>
          <a:prstGeom prst="rect">
            <a:avLst/>
          </a:prstGeom>
          <a:solidFill>
            <a:schemeClr val="accent5">
              <a:lumMod val="20000"/>
              <a:lumOff val="80000"/>
            </a:schemeClr>
          </a:solidFill>
          <a:ln>
            <a:solidFill>
              <a:schemeClr val="tx2">
                <a:lumMod val="60000"/>
                <a:lumOff val="40000"/>
              </a:schemeClr>
            </a:solidFill>
          </a:ln>
        </p:spPr>
        <p:txBody>
          <a:bodyPr wrap="square" lIns="0" tIns="36000" rIns="72000" bIns="36000" rtlCol="0">
            <a:spAutoFit/>
          </a:bodyPr>
          <a:lstStyle/>
          <a:p>
            <a:pPr algn="r"/>
            <a:r>
              <a:rPr lang="en-US" sz="1400" dirty="0"/>
              <a:t>Teachers workshops and mentoring -  n 3 </a:t>
            </a:r>
          </a:p>
        </p:txBody>
      </p:sp>
      <p:sp>
        <p:nvSpPr>
          <p:cNvPr id="72" name="ZoneTexte 71"/>
          <p:cNvSpPr txBox="1"/>
          <p:nvPr/>
        </p:nvSpPr>
        <p:spPr>
          <a:xfrm rot="16200000">
            <a:off x="2915762" y="1374899"/>
            <a:ext cx="1175977" cy="288147"/>
          </a:xfrm>
          <a:prstGeom prst="rect">
            <a:avLst/>
          </a:prstGeom>
          <a:pattFill prst="smCheck">
            <a:fgClr>
              <a:schemeClr val="accent5">
                <a:lumMod val="20000"/>
                <a:lumOff val="80000"/>
              </a:schemeClr>
            </a:fgClr>
            <a:bgClr>
              <a:schemeClr val="bg1"/>
            </a:bgClr>
          </a:pattFill>
          <a:ln>
            <a:solidFill>
              <a:schemeClr val="tx2">
                <a:lumMod val="60000"/>
                <a:lumOff val="40000"/>
              </a:schemeClr>
            </a:solidFill>
          </a:ln>
        </p:spPr>
        <p:txBody>
          <a:bodyPr wrap="square" lIns="0" tIns="36000" rIns="72000" bIns="36000" rtlCol="0">
            <a:spAutoFit/>
          </a:bodyPr>
          <a:lstStyle/>
          <a:p>
            <a:pPr algn="r"/>
            <a:r>
              <a:rPr lang="en-US" sz="1400" dirty="0"/>
              <a:t>2 Experts– n 1</a:t>
            </a:r>
          </a:p>
        </p:txBody>
      </p:sp>
    </p:spTree>
    <p:extLst>
      <p:ext uri="{BB962C8B-B14F-4D97-AF65-F5344CB8AC3E}">
        <p14:creationId xmlns:p14="http://schemas.microsoft.com/office/powerpoint/2010/main" val="3896908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000" y="144000"/>
            <a:ext cx="8583108" cy="502657"/>
          </a:xfrm>
          <a:solidFill>
            <a:srgbClr val="FFFFFF"/>
          </a:solidFill>
        </p:spPr>
        <p:txBody>
          <a:bodyPr>
            <a:noAutofit/>
          </a:bodyPr>
          <a:lstStyle/>
          <a:p>
            <a:pPr algn="l">
              <a:defRPr/>
            </a:pPr>
            <a:r>
              <a:rPr lang="en-US" sz="2400" dirty="0"/>
              <a:t>Online courses / Onsite training / Distant labs – Open 365/365</a:t>
            </a:r>
          </a:p>
        </p:txBody>
      </p:sp>
      <p:sp>
        <p:nvSpPr>
          <p:cNvPr id="6" name="ZoneTexte 15"/>
          <p:cNvSpPr txBox="1"/>
          <p:nvPr/>
        </p:nvSpPr>
        <p:spPr>
          <a:xfrm>
            <a:off x="1732361" y="4229100"/>
            <a:ext cx="897731" cy="144078"/>
          </a:xfrm>
          <a:prstGeom prst="rect">
            <a:avLst/>
          </a:prstGeom>
          <a:noFill/>
        </p:spPr>
        <p:txBody>
          <a:bodyPr>
            <a:spAutoFit/>
          </a:bodyPr>
          <a:lstStyle/>
          <a:p>
            <a:pPr algn="ctr">
              <a:lnSpc>
                <a:spcPct val="50000"/>
              </a:lnSpc>
              <a:defRPr/>
            </a:pPr>
            <a:r>
              <a:rPr lang="fr-CH" sz="600" kern="0" spc="28" dirty="0">
                <a:solidFill>
                  <a:srgbClr val="FFFFFF"/>
                </a:solidFill>
                <a:latin typeface="Arial Narrow"/>
                <a:cs typeface="Arial Narrow"/>
              </a:rPr>
              <a:t>EPFL</a:t>
            </a:r>
            <a:endParaRPr lang="fr-CH" sz="600" kern="0" spc="28" dirty="0">
              <a:latin typeface="Arial Narrow"/>
              <a:cs typeface="Arial Narrow"/>
            </a:endParaRPr>
          </a:p>
        </p:txBody>
      </p:sp>
      <p:sp>
        <p:nvSpPr>
          <p:cNvPr id="7" name="ZoneTexte 11"/>
          <p:cNvSpPr txBox="1"/>
          <p:nvPr/>
        </p:nvSpPr>
        <p:spPr>
          <a:xfrm>
            <a:off x="2805112" y="4226719"/>
            <a:ext cx="996554" cy="144078"/>
          </a:xfrm>
          <a:prstGeom prst="rect">
            <a:avLst/>
          </a:prstGeom>
          <a:noFill/>
        </p:spPr>
        <p:txBody>
          <a:bodyPr>
            <a:spAutoFit/>
          </a:bodyPr>
          <a:lstStyle/>
          <a:p>
            <a:pPr algn="ctr">
              <a:lnSpc>
                <a:spcPct val="50000"/>
              </a:lnSpc>
              <a:defRPr/>
            </a:pPr>
            <a:r>
              <a:rPr lang="en-US" sz="600" kern="0" spc="28" dirty="0">
                <a:solidFill>
                  <a:srgbClr val="FFFFFF"/>
                </a:solidFill>
                <a:latin typeface="Arial Narrow"/>
                <a:cs typeface="Arial Narrow"/>
              </a:rPr>
              <a:t>MOOCs4@frica</a:t>
            </a:r>
            <a:endParaRPr lang="en-US" sz="600" kern="0" spc="28" dirty="0">
              <a:latin typeface="Arial Narrow"/>
              <a:cs typeface="Arial Narrow"/>
            </a:endParaRPr>
          </a:p>
        </p:txBody>
      </p:sp>
      <p:pic>
        <p:nvPicPr>
          <p:cNvPr id="10" name="Picture 9">
            <a:extLst>
              <a:ext uri="{FF2B5EF4-FFF2-40B4-BE49-F238E27FC236}">
                <a16:creationId xmlns:a16="http://schemas.microsoft.com/office/drawing/2014/main" id="{AD85213C-21C3-3545-99C0-B9FF617AD6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124"/>
          <a:stretch/>
        </p:blipFill>
        <p:spPr>
          <a:xfrm>
            <a:off x="396001" y="1058203"/>
            <a:ext cx="2628947" cy="1890000"/>
          </a:xfrm>
          <a:prstGeom prst="rect">
            <a:avLst/>
          </a:prstGeom>
        </p:spPr>
      </p:pic>
      <p:sp>
        <p:nvSpPr>
          <p:cNvPr id="11" name="TextBox 10">
            <a:extLst>
              <a:ext uri="{FF2B5EF4-FFF2-40B4-BE49-F238E27FC236}">
                <a16:creationId xmlns:a16="http://schemas.microsoft.com/office/drawing/2014/main" id="{537278D0-7187-B540-84CF-562CC1CD299E}"/>
              </a:ext>
            </a:extLst>
          </p:cNvPr>
          <p:cNvSpPr txBox="1"/>
          <p:nvPr/>
        </p:nvSpPr>
        <p:spPr>
          <a:xfrm>
            <a:off x="659238" y="787058"/>
            <a:ext cx="2363980" cy="400110"/>
          </a:xfrm>
          <a:prstGeom prst="rect">
            <a:avLst/>
          </a:prstGeom>
          <a:noFill/>
        </p:spPr>
        <p:txBody>
          <a:bodyPr wrap="none" rtlCol="0">
            <a:spAutoFit/>
          </a:bodyPr>
          <a:lstStyle/>
          <a:p>
            <a:r>
              <a:rPr lang="en-US" sz="2000" b="1" dirty="0"/>
              <a:t>Electrical drive x 20 !</a:t>
            </a:r>
          </a:p>
        </p:txBody>
      </p:sp>
      <p:sp>
        <p:nvSpPr>
          <p:cNvPr id="13" name="TextBox 12">
            <a:extLst>
              <a:ext uri="{FF2B5EF4-FFF2-40B4-BE49-F238E27FC236}">
                <a16:creationId xmlns:a16="http://schemas.microsoft.com/office/drawing/2014/main" id="{797285B2-9773-F647-8F82-4A5899D1FA4F}"/>
              </a:ext>
            </a:extLst>
          </p:cNvPr>
          <p:cNvSpPr txBox="1"/>
          <p:nvPr/>
        </p:nvSpPr>
        <p:spPr>
          <a:xfrm>
            <a:off x="6502733" y="2503671"/>
            <a:ext cx="2451312" cy="369332"/>
          </a:xfrm>
          <a:prstGeom prst="rect">
            <a:avLst/>
          </a:prstGeom>
          <a:noFill/>
        </p:spPr>
        <p:txBody>
          <a:bodyPr wrap="none" rtlCol="0">
            <a:spAutoFit/>
          </a:bodyPr>
          <a:lstStyle/>
          <a:p>
            <a:r>
              <a:rPr lang="en-US" b="1" dirty="0">
                <a:latin typeface="Avenir Roman" panose="02000503020000020003" pitchFamily="2" charset="0"/>
              </a:rPr>
              <a:t>Remote access x 20 !</a:t>
            </a:r>
          </a:p>
        </p:txBody>
      </p:sp>
      <p:sp>
        <p:nvSpPr>
          <p:cNvPr id="16" name="Rectangle 15">
            <a:extLst>
              <a:ext uri="{FF2B5EF4-FFF2-40B4-BE49-F238E27FC236}">
                <a16:creationId xmlns:a16="http://schemas.microsoft.com/office/drawing/2014/main" id="{313327F7-394D-0C4E-801E-092D190A6385}"/>
              </a:ext>
            </a:extLst>
          </p:cNvPr>
          <p:cNvSpPr/>
          <p:nvPr/>
        </p:nvSpPr>
        <p:spPr>
          <a:xfrm>
            <a:off x="1143000" y="4700240"/>
            <a:ext cx="2785017" cy="4400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FF84B9AB-AE9F-4646-BBA6-092AF3712A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29968" y="2805545"/>
            <a:ext cx="5749141" cy="2337956"/>
          </a:xfrm>
          <a:prstGeom prst="rect">
            <a:avLst/>
          </a:prstGeom>
        </p:spPr>
      </p:pic>
      <p:pic>
        <p:nvPicPr>
          <p:cNvPr id="14" name="Picture 13">
            <a:extLst>
              <a:ext uri="{FF2B5EF4-FFF2-40B4-BE49-F238E27FC236}">
                <a16:creationId xmlns:a16="http://schemas.microsoft.com/office/drawing/2014/main" id="{B1078D90-C5BE-014B-AECA-033201014C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118" b="9063"/>
          <a:stretch/>
        </p:blipFill>
        <p:spPr>
          <a:xfrm>
            <a:off x="647514" y="3146380"/>
            <a:ext cx="2462527" cy="1789035"/>
          </a:xfrm>
          <a:prstGeom prst="rect">
            <a:avLst/>
          </a:prstGeom>
        </p:spPr>
      </p:pic>
      <p:sp>
        <p:nvSpPr>
          <p:cNvPr id="2" name="TextBox 1">
            <a:extLst>
              <a:ext uri="{FF2B5EF4-FFF2-40B4-BE49-F238E27FC236}">
                <a16:creationId xmlns:a16="http://schemas.microsoft.com/office/drawing/2014/main" id="{C04C591C-BB36-4643-BCB1-D3E11006919F}"/>
              </a:ext>
            </a:extLst>
          </p:cNvPr>
          <p:cNvSpPr txBox="1"/>
          <p:nvPr/>
        </p:nvSpPr>
        <p:spPr>
          <a:xfrm>
            <a:off x="5182876" y="730054"/>
            <a:ext cx="3796232" cy="830997"/>
          </a:xfrm>
          <a:prstGeom prst="rect">
            <a:avLst/>
          </a:prstGeom>
          <a:noFill/>
        </p:spPr>
        <p:txBody>
          <a:bodyPr wrap="none" rtlCol="0">
            <a:spAutoFit/>
          </a:bodyPr>
          <a:lstStyle/>
          <a:p>
            <a:r>
              <a:rPr lang="en-US" sz="2400" dirty="0">
                <a:solidFill>
                  <a:srgbClr val="C00000"/>
                </a:solidFill>
              </a:rPr>
              <a:t>Systems control teaching:</a:t>
            </a:r>
          </a:p>
          <a:p>
            <a:r>
              <a:rPr lang="en-US" sz="2400" dirty="0">
                <a:solidFill>
                  <a:srgbClr val="C00000"/>
                </a:solidFill>
              </a:rPr>
              <a:t>MOOC + experimental set up</a:t>
            </a:r>
          </a:p>
        </p:txBody>
      </p:sp>
    </p:spTree>
    <p:extLst>
      <p:ext uri="{BB962C8B-B14F-4D97-AF65-F5344CB8AC3E}">
        <p14:creationId xmlns:p14="http://schemas.microsoft.com/office/powerpoint/2010/main" val="38184625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000" y="144000"/>
            <a:ext cx="6558154" cy="502657"/>
          </a:xfrm>
          <a:solidFill>
            <a:srgbClr val="FFFFFF"/>
          </a:solidFill>
        </p:spPr>
        <p:txBody>
          <a:bodyPr>
            <a:noAutofit/>
          </a:bodyPr>
          <a:lstStyle/>
          <a:p>
            <a:pPr algn="l">
              <a:defRPr/>
            </a:pPr>
            <a:r>
              <a:rPr lang="en-US" sz="2400" dirty="0"/>
              <a:t>Online courses / Onsite training / Distant labs</a:t>
            </a:r>
          </a:p>
        </p:txBody>
      </p:sp>
      <p:sp>
        <p:nvSpPr>
          <p:cNvPr id="6" name="ZoneTexte 15"/>
          <p:cNvSpPr txBox="1"/>
          <p:nvPr/>
        </p:nvSpPr>
        <p:spPr>
          <a:xfrm>
            <a:off x="568934" y="4229100"/>
            <a:ext cx="897731" cy="299441"/>
          </a:xfrm>
          <a:prstGeom prst="rect">
            <a:avLst/>
          </a:prstGeom>
          <a:noFill/>
        </p:spPr>
        <p:txBody>
          <a:bodyPr>
            <a:spAutoFit/>
          </a:bodyPr>
          <a:lstStyle/>
          <a:p>
            <a:pPr algn="ctr">
              <a:lnSpc>
                <a:spcPct val="50000"/>
              </a:lnSpc>
              <a:defRPr/>
            </a:pPr>
            <a:r>
              <a:rPr lang="fr-CH" sz="2400" kern="0" spc="28" dirty="0">
                <a:solidFill>
                  <a:srgbClr val="FFFFFF"/>
                </a:solidFill>
                <a:latin typeface="Arial Narrow"/>
                <a:cs typeface="Arial Narrow"/>
              </a:rPr>
              <a:t>EPFL</a:t>
            </a:r>
            <a:endParaRPr lang="fr-CH" sz="2400" kern="0" spc="28" dirty="0">
              <a:latin typeface="Arial Narrow"/>
              <a:cs typeface="Arial Narrow"/>
            </a:endParaRPr>
          </a:p>
        </p:txBody>
      </p:sp>
      <p:sp>
        <p:nvSpPr>
          <p:cNvPr id="7" name="ZoneTexte 11"/>
          <p:cNvSpPr txBox="1"/>
          <p:nvPr/>
        </p:nvSpPr>
        <p:spPr>
          <a:xfrm>
            <a:off x="1641685" y="4226719"/>
            <a:ext cx="996554" cy="668773"/>
          </a:xfrm>
          <a:prstGeom prst="rect">
            <a:avLst/>
          </a:prstGeom>
          <a:noFill/>
        </p:spPr>
        <p:txBody>
          <a:bodyPr>
            <a:spAutoFit/>
          </a:bodyPr>
          <a:lstStyle/>
          <a:p>
            <a:pPr algn="ctr">
              <a:lnSpc>
                <a:spcPct val="50000"/>
              </a:lnSpc>
              <a:defRPr/>
            </a:pPr>
            <a:r>
              <a:rPr lang="en-US" sz="2400" kern="0" spc="28" dirty="0">
                <a:solidFill>
                  <a:srgbClr val="FFFFFF"/>
                </a:solidFill>
                <a:latin typeface="Arial Narrow"/>
                <a:cs typeface="Arial Narrow"/>
              </a:rPr>
              <a:t>MOOCs4@frica</a:t>
            </a:r>
            <a:endParaRPr lang="en-US" sz="2400" kern="0" spc="28" dirty="0">
              <a:latin typeface="Arial Narrow"/>
              <a:cs typeface="Arial Narrow"/>
            </a:endParaRPr>
          </a:p>
        </p:txBody>
      </p:sp>
      <p:sp>
        <p:nvSpPr>
          <p:cNvPr id="11" name="TextBox 10">
            <a:extLst>
              <a:ext uri="{FF2B5EF4-FFF2-40B4-BE49-F238E27FC236}">
                <a16:creationId xmlns:a16="http://schemas.microsoft.com/office/drawing/2014/main" id="{537278D0-7187-B540-84CF-562CC1CD299E}"/>
              </a:ext>
            </a:extLst>
          </p:cNvPr>
          <p:cNvSpPr txBox="1"/>
          <p:nvPr/>
        </p:nvSpPr>
        <p:spPr>
          <a:xfrm>
            <a:off x="411770" y="3903628"/>
            <a:ext cx="2231701" cy="461665"/>
          </a:xfrm>
          <a:prstGeom prst="rect">
            <a:avLst/>
          </a:prstGeom>
          <a:noFill/>
        </p:spPr>
        <p:txBody>
          <a:bodyPr wrap="none" rtlCol="0">
            <a:spAutoFit/>
          </a:bodyPr>
          <a:lstStyle/>
          <a:p>
            <a:r>
              <a:rPr lang="en-US" sz="2400" dirty="0">
                <a:latin typeface="Avenir Roman" panose="02000503020000020003" pitchFamily="2" charset="0"/>
              </a:rPr>
              <a:t>Alternative ???</a:t>
            </a:r>
          </a:p>
        </p:txBody>
      </p:sp>
      <p:sp>
        <p:nvSpPr>
          <p:cNvPr id="15" name="TextBox 14">
            <a:extLst>
              <a:ext uri="{FF2B5EF4-FFF2-40B4-BE49-F238E27FC236}">
                <a16:creationId xmlns:a16="http://schemas.microsoft.com/office/drawing/2014/main" id="{B33F7287-1679-B548-AE69-8A6BD061D40D}"/>
              </a:ext>
            </a:extLst>
          </p:cNvPr>
          <p:cNvSpPr txBox="1"/>
          <p:nvPr/>
        </p:nvSpPr>
        <p:spPr>
          <a:xfrm>
            <a:off x="411770" y="1036886"/>
            <a:ext cx="3039615" cy="1938992"/>
          </a:xfrm>
          <a:prstGeom prst="rect">
            <a:avLst/>
          </a:prstGeom>
          <a:noFill/>
        </p:spPr>
        <p:txBody>
          <a:bodyPr wrap="none" rtlCol="0">
            <a:spAutoFit/>
          </a:bodyPr>
          <a:lstStyle/>
          <a:p>
            <a:r>
              <a:rPr lang="en-US" sz="2400" dirty="0">
                <a:latin typeface="Avenir Roman" panose="02000503020000020003" pitchFamily="2" charset="0"/>
              </a:rPr>
              <a:t>MOOCs &amp; OER</a:t>
            </a:r>
          </a:p>
          <a:p>
            <a:r>
              <a:rPr lang="en-US" sz="2400" dirty="0">
                <a:latin typeface="Avenir Roman" panose="02000503020000020003" pitchFamily="2" charset="0"/>
              </a:rPr>
              <a:t>	+</a:t>
            </a:r>
          </a:p>
          <a:p>
            <a:r>
              <a:rPr lang="en-US" sz="2400" dirty="0">
                <a:latin typeface="Avenir Roman" panose="02000503020000020003" pitchFamily="2" charset="0"/>
              </a:rPr>
              <a:t>Remote / Local Labs</a:t>
            </a:r>
          </a:p>
          <a:p>
            <a:r>
              <a:rPr lang="en-US" sz="2400" dirty="0">
                <a:latin typeface="Avenir Roman" panose="02000503020000020003" pitchFamily="2" charset="0"/>
              </a:rPr>
              <a:t>	+</a:t>
            </a:r>
          </a:p>
          <a:p>
            <a:r>
              <a:rPr lang="en-US" sz="2400" dirty="0">
                <a:latin typeface="Avenir Roman" panose="02000503020000020003" pitchFamily="2" charset="0"/>
              </a:rPr>
              <a:t>Local tutors (trained)</a:t>
            </a:r>
          </a:p>
        </p:txBody>
      </p:sp>
      <p:grpSp>
        <p:nvGrpSpPr>
          <p:cNvPr id="9" name="Group 8">
            <a:extLst>
              <a:ext uri="{FF2B5EF4-FFF2-40B4-BE49-F238E27FC236}">
                <a16:creationId xmlns:a16="http://schemas.microsoft.com/office/drawing/2014/main" id="{4DBF184E-4492-7640-A6F5-D6AD0514F180}"/>
              </a:ext>
            </a:extLst>
          </p:cNvPr>
          <p:cNvGrpSpPr/>
          <p:nvPr/>
        </p:nvGrpSpPr>
        <p:grpSpPr>
          <a:xfrm>
            <a:off x="3475192" y="1011975"/>
            <a:ext cx="4311628" cy="1773044"/>
            <a:chOff x="4616605" y="1460810"/>
            <a:chExt cx="5748837" cy="2364058"/>
          </a:xfrm>
        </p:grpSpPr>
        <p:sp>
          <p:nvSpPr>
            <p:cNvPr id="2" name="Right Brace 1">
              <a:extLst>
                <a:ext uri="{FF2B5EF4-FFF2-40B4-BE49-F238E27FC236}">
                  <a16:creationId xmlns:a16="http://schemas.microsoft.com/office/drawing/2014/main" id="{4DEF051C-2F79-9549-A5FC-2821B99C1C01}"/>
                </a:ext>
              </a:extLst>
            </p:cNvPr>
            <p:cNvSpPr/>
            <p:nvPr/>
          </p:nvSpPr>
          <p:spPr>
            <a:xfrm>
              <a:off x="4616605" y="1460810"/>
              <a:ext cx="780585" cy="2364058"/>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16" name="TextBox 15">
              <a:extLst>
                <a:ext uri="{FF2B5EF4-FFF2-40B4-BE49-F238E27FC236}">
                  <a16:creationId xmlns:a16="http://schemas.microsoft.com/office/drawing/2014/main" id="{DCD3AC85-AA42-D846-BAB0-5827D809E59D}"/>
                </a:ext>
              </a:extLst>
            </p:cNvPr>
            <p:cNvSpPr txBox="1"/>
            <p:nvPr/>
          </p:nvSpPr>
          <p:spPr>
            <a:xfrm>
              <a:off x="5515397" y="2350451"/>
              <a:ext cx="4850045" cy="615553"/>
            </a:xfrm>
            <a:prstGeom prst="rect">
              <a:avLst/>
            </a:prstGeom>
            <a:noFill/>
          </p:spPr>
          <p:txBody>
            <a:bodyPr wrap="none" rtlCol="0">
              <a:spAutoFit/>
            </a:bodyPr>
            <a:lstStyle/>
            <a:p>
              <a:r>
                <a:rPr lang="en-US" sz="2400" dirty="0">
                  <a:latin typeface="Avenir Roman" panose="02000503020000020003" pitchFamily="2" charset="0"/>
                </a:rPr>
                <a:t>Quality training onsite 😊</a:t>
              </a:r>
            </a:p>
          </p:txBody>
        </p:sp>
      </p:grpSp>
      <p:grpSp>
        <p:nvGrpSpPr>
          <p:cNvPr id="18" name="Group 17">
            <a:extLst>
              <a:ext uri="{FF2B5EF4-FFF2-40B4-BE49-F238E27FC236}">
                <a16:creationId xmlns:a16="http://schemas.microsoft.com/office/drawing/2014/main" id="{1226AFC7-9F2A-FC4D-9A22-4148D41BA8DE}"/>
              </a:ext>
            </a:extLst>
          </p:cNvPr>
          <p:cNvGrpSpPr/>
          <p:nvPr/>
        </p:nvGrpSpPr>
        <p:grpSpPr>
          <a:xfrm>
            <a:off x="2806919" y="3903630"/>
            <a:ext cx="3821197" cy="461665"/>
            <a:chOff x="3869473" y="5204837"/>
            <a:chExt cx="5094931" cy="615552"/>
          </a:xfrm>
        </p:grpSpPr>
        <p:cxnSp>
          <p:nvCxnSpPr>
            <p:cNvPr id="5" name="Straight Arrow Connector 4">
              <a:extLst>
                <a:ext uri="{FF2B5EF4-FFF2-40B4-BE49-F238E27FC236}">
                  <a16:creationId xmlns:a16="http://schemas.microsoft.com/office/drawing/2014/main" id="{1E06C604-7A83-6F44-A4E3-F2D797E4EBC6}"/>
                </a:ext>
              </a:extLst>
            </p:cNvPr>
            <p:cNvCxnSpPr/>
            <p:nvPr/>
          </p:nvCxnSpPr>
          <p:spPr>
            <a:xfrm>
              <a:off x="3869473" y="5497225"/>
              <a:ext cx="1527717"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FB31C7D-E726-A144-8015-886663AFAB14}"/>
                </a:ext>
              </a:extLst>
            </p:cNvPr>
            <p:cNvSpPr txBox="1"/>
            <p:nvPr/>
          </p:nvSpPr>
          <p:spPr>
            <a:xfrm>
              <a:off x="5608355" y="5204837"/>
              <a:ext cx="3356049" cy="615552"/>
            </a:xfrm>
            <a:prstGeom prst="rect">
              <a:avLst/>
            </a:prstGeom>
            <a:noFill/>
          </p:spPr>
          <p:txBody>
            <a:bodyPr wrap="none" rtlCol="0">
              <a:spAutoFit/>
            </a:bodyPr>
            <a:lstStyle/>
            <a:p>
              <a:r>
                <a:rPr lang="en-US" sz="2400" dirty="0">
                  <a:latin typeface="Avenir Roman" panose="02000503020000020003" pitchFamily="2" charset="0"/>
                </a:rPr>
                <a:t>Study abroad  ☹️</a:t>
              </a:r>
            </a:p>
          </p:txBody>
        </p:sp>
      </p:grpSp>
      <p:sp>
        <p:nvSpPr>
          <p:cNvPr id="4" name="Action Button: Movie 3">
            <a:hlinkClick r:id="rId3" action="ppaction://hlinkfile" highlightClick="1"/>
            <a:extLst>
              <a:ext uri="{FF2B5EF4-FFF2-40B4-BE49-F238E27FC236}">
                <a16:creationId xmlns:a16="http://schemas.microsoft.com/office/drawing/2014/main" id="{058C09C3-BF57-B943-8EC9-D9DBB4E173DF}"/>
              </a:ext>
            </a:extLst>
          </p:cNvPr>
          <p:cNvSpPr/>
          <p:nvPr/>
        </p:nvSpPr>
        <p:spPr>
          <a:xfrm>
            <a:off x="7786820" y="3903627"/>
            <a:ext cx="694944" cy="461665"/>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544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6000" y="144000"/>
            <a:ext cx="6500353" cy="623888"/>
          </a:xfrm>
        </p:spPr>
        <p:txBody>
          <a:bodyPr>
            <a:normAutofit/>
          </a:bodyPr>
          <a:lstStyle/>
          <a:p>
            <a:pPr algn="l">
              <a:defRPr/>
            </a:pPr>
            <a:r>
              <a:rPr lang="en-US" sz="2400" dirty="0"/>
              <a:t>Adult training and Continuing Education</a:t>
            </a:r>
          </a:p>
        </p:txBody>
      </p:sp>
      <p:sp>
        <p:nvSpPr>
          <p:cNvPr id="23554" name="Content Placeholder 1"/>
          <p:cNvSpPr>
            <a:spLocks noGrp="1"/>
          </p:cNvSpPr>
          <p:nvPr>
            <p:ph idx="4294967295"/>
          </p:nvPr>
        </p:nvSpPr>
        <p:spPr bwMode="auto">
          <a:xfrm>
            <a:off x="591808" y="1374894"/>
            <a:ext cx="7409191" cy="2270005"/>
          </a:xfrm>
          <a:prstGeom prst="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indent="0">
              <a:lnSpc>
                <a:spcPct val="110000"/>
              </a:lnSpc>
              <a:spcBef>
                <a:spcPts val="0"/>
              </a:spcBef>
              <a:spcAft>
                <a:spcPts val="900"/>
              </a:spcAft>
              <a:buSzPct val="100000"/>
              <a:buNone/>
              <a:tabLst>
                <a:tab pos="1209675" algn="l"/>
              </a:tabLst>
            </a:pPr>
            <a:r>
              <a:rPr lang="en-US" altLang="en-US" sz="2400" i="1" dirty="0">
                <a:solidFill>
                  <a:schemeClr val="tx1">
                    <a:lumMod val="75000"/>
                    <a:lumOff val="25000"/>
                  </a:schemeClr>
                </a:solidFill>
                <a:latin typeface="Arial Narrow"/>
                <a:ea typeface="Arial Narrow" charset="0"/>
                <a:cs typeface="Arial Narrow"/>
              </a:rPr>
              <a:t>” Demand-driven educational programs – combining MOOCs, proctored exams, onsite training, local supervision and formal certification – have the potential to re-invent further education and adult training, and offer a response to the job-skills needs of the local economies. ”</a:t>
            </a:r>
          </a:p>
        </p:txBody>
      </p:sp>
    </p:spTree>
    <p:extLst>
      <p:ext uri="{BB962C8B-B14F-4D97-AF65-F5344CB8AC3E}">
        <p14:creationId xmlns:p14="http://schemas.microsoft.com/office/powerpoint/2010/main" val="839970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BF0CFB7-ECEB-134D-A5FF-E0FA3138315D}"/>
              </a:ext>
            </a:extLst>
          </p:cNvPr>
          <p:cNvSpPr txBox="1">
            <a:spLocks/>
          </p:cNvSpPr>
          <p:nvPr/>
        </p:nvSpPr>
        <p:spPr>
          <a:xfrm>
            <a:off x="396000" y="144000"/>
            <a:ext cx="8229600" cy="62360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spcAft>
                <a:spcPts val="1200"/>
              </a:spcAft>
              <a:buNone/>
              <a:defRPr sz="2600" b="0" i="0" kern="1200" spc="100" baseline="0">
                <a:solidFill>
                  <a:schemeClr val="tx1"/>
                </a:solidFill>
                <a:latin typeface="Impact"/>
                <a:ea typeface="+mj-ea"/>
                <a:cs typeface="Impact"/>
              </a:defRPr>
            </a:lvl1pPr>
          </a:lstStyle>
          <a:p>
            <a:r>
              <a:rPr lang="en-US" sz="2400" dirty="0">
                <a:latin typeface="Impact" panose="020B0806030902050204" pitchFamily="34" charset="0"/>
              </a:rPr>
              <a:t>Short, blended (online &amp; onsite) programs . . .</a:t>
            </a:r>
          </a:p>
        </p:txBody>
      </p:sp>
      <p:pic>
        <p:nvPicPr>
          <p:cNvPr id="3" name="Picture 2" descr="Screen Shot 2017-05-09 at 12.18.49.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999" y="979534"/>
            <a:ext cx="7956691" cy="2093866"/>
          </a:xfrm>
          <a:prstGeom prst="rect">
            <a:avLst/>
          </a:prstGeom>
        </p:spPr>
      </p:pic>
      <p:sp>
        <p:nvSpPr>
          <p:cNvPr id="5" name="TextBox 4">
            <a:extLst>
              <a:ext uri="{FF2B5EF4-FFF2-40B4-BE49-F238E27FC236}">
                <a16:creationId xmlns:a16="http://schemas.microsoft.com/office/drawing/2014/main" id="{D771AE94-3A79-8F4D-B22A-1F8088781FAB}"/>
              </a:ext>
            </a:extLst>
          </p:cNvPr>
          <p:cNvSpPr txBox="1"/>
          <p:nvPr/>
        </p:nvSpPr>
        <p:spPr>
          <a:xfrm>
            <a:off x="549789" y="3073400"/>
            <a:ext cx="1244700" cy="707886"/>
          </a:xfrm>
          <a:prstGeom prst="rect">
            <a:avLst/>
          </a:prstGeom>
          <a:noFill/>
        </p:spPr>
        <p:txBody>
          <a:bodyPr wrap="none" rtlCol="0">
            <a:spAutoFit/>
          </a:bodyPr>
          <a:lstStyle/>
          <a:p>
            <a:pPr algn="ctr"/>
            <a:r>
              <a:rPr lang="en-US" sz="2000" b="1" dirty="0">
                <a:latin typeface="Avenir Roman" panose="02000503020000020003" pitchFamily="2" charset="0"/>
              </a:rPr>
              <a:t>MOOCs</a:t>
            </a:r>
          </a:p>
          <a:p>
            <a:pPr algn="ctr"/>
            <a:r>
              <a:rPr lang="en-US" sz="2000" b="1" dirty="0">
                <a:latin typeface="Avenir Roman" panose="02000503020000020003" pitchFamily="2" charset="0"/>
              </a:rPr>
              <a:t>X credits</a:t>
            </a:r>
          </a:p>
        </p:txBody>
      </p:sp>
      <p:sp>
        <p:nvSpPr>
          <p:cNvPr id="6" name="TextBox 5">
            <a:extLst>
              <a:ext uri="{FF2B5EF4-FFF2-40B4-BE49-F238E27FC236}">
                <a16:creationId xmlns:a16="http://schemas.microsoft.com/office/drawing/2014/main" id="{E00FC3B1-96AE-9444-A556-CBF3E55949BB}"/>
              </a:ext>
            </a:extLst>
          </p:cNvPr>
          <p:cNvSpPr txBox="1"/>
          <p:nvPr/>
        </p:nvSpPr>
        <p:spPr>
          <a:xfrm>
            <a:off x="3220822" y="3073400"/>
            <a:ext cx="2307043" cy="1015663"/>
          </a:xfrm>
          <a:prstGeom prst="rect">
            <a:avLst/>
          </a:prstGeom>
          <a:noFill/>
        </p:spPr>
        <p:txBody>
          <a:bodyPr wrap="none" rtlCol="0">
            <a:spAutoFit/>
          </a:bodyPr>
          <a:lstStyle/>
          <a:p>
            <a:pPr algn="ctr"/>
            <a:r>
              <a:rPr lang="en-US" sz="2000" b="1" dirty="0">
                <a:latin typeface="Avenir Roman" panose="02000503020000020003" pitchFamily="2" charset="0"/>
              </a:rPr>
              <a:t>Personal work,</a:t>
            </a:r>
          </a:p>
          <a:p>
            <a:pPr algn="ctr"/>
            <a:r>
              <a:rPr lang="en-US" sz="2000" b="1" dirty="0">
                <a:latin typeface="Avenir Roman" panose="02000503020000020003" pitchFamily="2" charset="0"/>
              </a:rPr>
              <a:t>supervised locally</a:t>
            </a:r>
          </a:p>
          <a:p>
            <a:pPr algn="ctr"/>
            <a:r>
              <a:rPr lang="en-US" sz="2000" b="1" dirty="0">
                <a:latin typeface="Avenir Roman" panose="02000503020000020003" pitchFamily="2" charset="0"/>
              </a:rPr>
              <a:t>Y credits</a:t>
            </a:r>
          </a:p>
        </p:txBody>
      </p:sp>
      <p:sp>
        <p:nvSpPr>
          <p:cNvPr id="7" name="TextBox 6">
            <a:extLst>
              <a:ext uri="{FF2B5EF4-FFF2-40B4-BE49-F238E27FC236}">
                <a16:creationId xmlns:a16="http://schemas.microsoft.com/office/drawing/2014/main" id="{DACB6D47-74D5-C141-8145-52FFF8C2458D}"/>
              </a:ext>
            </a:extLst>
          </p:cNvPr>
          <p:cNvSpPr txBox="1"/>
          <p:nvPr/>
        </p:nvSpPr>
        <p:spPr>
          <a:xfrm>
            <a:off x="5908492" y="3073400"/>
            <a:ext cx="2730236" cy="1015663"/>
          </a:xfrm>
          <a:prstGeom prst="rect">
            <a:avLst/>
          </a:prstGeom>
          <a:noFill/>
        </p:spPr>
        <p:txBody>
          <a:bodyPr wrap="none" rtlCol="0">
            <a:spAutoFit/>
          </a:bodyPr>
          <a:lstStyle/>
          <a:p>
            <a:pPr algn="ctr"/>
            <a:r>
              <a:rPr lang="en-US" sz="2000" b="1" dirty="0">
                <a:latin typeface="Avenir Roman" panose="02000503020000020003" pitchFamily="2" charset="0"/>
              </a:rPr>
              <a:t>Certificate</a:t>
            </a:r>
          </a:p>
          <a:p>
            <a:pPr algn="ctr"/>
            <a:r>
              <a:rPr lang="en-US" sz="2000" b="1" dirty="0">
                <a:latin typeface="Avenir Roman" panose="02000503020000020003" pitchFamily="2" charset="0"/>
              </a:rPr>
              <a:t>Distant/Local partner</a:t>
            </a:r>
          </a:p>
          <a:p>
            <a:pPr algn="ctr"/>
            <a:r>
              <a:rPr lang="en-US" sz="2000" b="1" dirty="0">
                <a:latin typeface="Avenir Roman" panose="02000503020000020003" pitchFamily="2" charset="0"/>
              </a:rPr>
              <a:t>X+Y credits</a:t>
            </a:r>
          </a:p>
        </p:txBody>
      </p:sp>
    </p:spTree>
    <p:extLst>
      <p:ext uri="{BB962C8B-B14F-4D97-AF65-F5344CB8AC3E}">
        <p14:creationId xmlns:p14="http://schemas.microsoft.com/office/powerpoint/2010/main" val="1451552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6000" y="144000"/>
            <a:ext cx="8229600" cy="623608"/>
          </a:xfrm>
        </p:spPr>
        <p:txBody>
          <a:bodyPr>
            <a:normAutofit/>
          </a:bodyPr>
          <a:lstStyle/>
          <a:p>
            <a:pPr algn="l"/>
            <a:r>
              <a:rPr lang="en-US" sz="2400" dirty="0">
                <a:latin typeface="Impact" panose="020B0806030902050204" pitchFamily="34" charset="0"/>
              </a:rPr>
              <a:t>Short, blended programs . . .</a:t>
            </a:r>
          </a:p>
        </p:txBody>
      </p:sp>
      <p:sp>
        <p:nvSpPr>
          <p:cNvPr id="5" name="Content Placeholder 4"/>
          <p:cNvSpPr>
            <a:spLocks noGrp="1"/>
          </p:cNvSpPr>
          <p:nvPr>
            <p:ph idx="4294967295"/>
          </p:nvPr>
        </p:nvSpPr>
        <p:spPr>
          <a:xfrm>
            <a:off x="396000" y="1146175"/>
            <a:ext cx="8595600" cy="3616325"/>
          </a:xfrm>
        </p:spPr>
        <p:txBody>
          <a:bodyPr>
            <a:normAutofit/>
          </a:bodyPr>
          <a:lstStyle/>
          <a:p>
            <a:pPr>
              <a:buClr>
                <a:srgbClr val="C00000"/>
              </a:buClr>
              <a:buFont typeface="Wingdings" pitchFamily="2" charset="2"/>
              <a:buChar char="ü"/>
            </a:pPr>
            <a:r>
              <a:rPr lang="en-US" sz="2300" dirty="0">
                <a:latin typeface="Calibri" panose="020F0502020204030204" pitchFamily="34" charset="0"/>
              </a:rPr>
              <a:t>Offer quality training, </a:t>
            </a:r>
            <a:r>
              <a:rPr lang="en-US" sz="2300" u="sng" dirty="0">
                <a:latin typeface="Calibri" panose="020F0502020204030204" pitchFamily="34" charset="0"/>
              </a:rPr>
              <a:t>specifically developed for Africa</a:t>
            </a:r>
            <a:r>
              <a:rPr lang="en-US" sz="2300" dirty="0">
                <a:latin typeface="Calibri" panose="020F0502020204030204" pitchFamily="34" charset="0"/>
              </a:rPr>
              <a:t>, with Africans</a:t>
            </a:r>
          </a:p>
          <a:p>
            <a:pPr marL="504874" indent="-342900">
              <a:buClr>
                <a:srgbClr val="C00000"/>
              </a:buClr>
              <a:buFont typeface="Wingdings" pitchFamily="2" charset="2"/>
              <a:buChar char="ü"/>
            </a:pPr>
            <a:endParaRPr lang="en-US" sz="2300" dirty="0">
              <a:latin typeface="Calibri" panose="020F0502020204030204" pitchFamily="34" charset="0"/>
            </a:endParaRPr>
          </a:p>
          <a:p>
            <a:pPr>
              <a:buClr>
                <a:srgbClr val="C00000"/>
              </a:buClr>
              <a:buFont typeface="Wingdings" pitchFamily="2" charset="2"/>
              <a:buChar char="ü"/>
            </a:pPr>
            <a:r>
              <a:rPr lang="en-US" sz="2300" dirty="0">
                <a:latin typeface="Calibri" panose="020F0502020204030204" pitchFamily="34" charset="0"/>
              </a:rPr>
              <a:t>Great </a:t>
            </a:r>
            <a:r>
              <a:rPr lang="en-US" sz="2300" u="sng" dirty="0">
                <a:latin typeface="Calibri" panose="020F0502020204030204" pitchFamily="34" charset="0"/>
              </a:rPr>
              <a:t>leverage</a:t>
            </a:r>
            <a:r>
              <a:rPr lang="en-US" sz="2300" dirty="0">
                <a:latin typeface="Calibri" panose="020F0502020204030204" pitchFamily="34" charset="0"/>
              </a:rPr>
              <a:t> across several countries</a:t>
            </a:r>
            <a:br>
              <a:rPr lang="en-US" sz="2300" dirty="0">
                <a:latin typeface="Calibri" panose="020F0502020204030204" pitchFamily="34" charset="0"/>
              </a:rPr>
            </a:br>
            <a:endParaRPr lang="en-US" sz="2300" dirty="0">
              <a:latin typeface="Calibri" panose="020F0502020204030204" pitchFamily="34" charset="0"/>
            </a:endParaRPr>
          </a:p>
          <a:p>
            <a:pPr>
              <a:buClr>
                <a:srgbClr val="C00000"/>
              </a:buClr>
              <a:buFont typeface="Wingdings" pitchFamily="2" charset="2"/>
              <a:buChar char="ü"/>
            </a:pPr>
            <a:r>
              <a:rPr lang="en-US" sz="2300" dirty="0">
                <a:latin typeface="Calibri" panose="020F0502020204030204" pitchFamily="34" charset="0"/>
                <a:sym typeface="Wingdings"/>
              </a:rPr>
              <a:t>Allow local partner institutions to upgrade their </a:t>
            </a:r>
            <a:r>
              <a:rPr lang="en-US" sz="2300" u="sng" dirty="0">
                <a:latin typeface="Calibri" panose="020F0502020204030204" pitchFamily="34" charset="0"/>
                <a:sym typeface="Wingdings"/>
              </a:rPr>
              <a:t>continuing education </a:t>
            </a:r>
            <a:r>
              <a:rPr lang="en-US" sz="2300" dirty="0">
                <a:latin typeface="Calibri" panose="020F0502020204030204" pitchFamily="34" charset="0"/>
                <a:sym typeface="Wingdings"/>
              </a:rPr>
              <a:t>offer</a:t>
            </a:r>
          </a:p>
          <a:p>
            <a:pPr>
              <a:buClr>
                <a:srgbClr val="C00000"/>
              </a:buClr>
              <a:buFont typeface="Wingdings" pitchFamily="2" charset="2"/>
              <a:buChar char="ü"/>
            </a:pPr>
            <a:endParaRPr lang="en-US" sz="2300" dirty="0">
              <a:latin typeface="Calibri" panose="020F0502020204030204" pitchFamily="34" charset="0"/>
            </a:endParaRPr>
          </a:p>
          <a:p>
            <a:pPr>
              <a:buClr>
                <a:srgbClr val="C00000"/>
              </a:buClr>
              <a:buFont typeface="Wingdings" pitchFamily="2" charset="2"/>
              <a:buChar char="ü"/>
            </a:pPr>
            <a:r>
              <a:rPr lang="en-US" sz="2300" dirty="0">
                <a:latin typeface="Calibri" panose="020F0502020204030204" pitchFamily="34" charset="0"/>
                <a:sym typeface="Wingdings"/>
              </a:rPr>
              <a:t>Up-to-date professional competencies delivered locally</a:t>
            </a:r>
          </a:p>
        </p:txBody>
      </p:sp>
    </p:spTree>
    <p:extLst>
      <p:ext uri="{BB962C8B-B14F-4D97-AF65-F5344CB8AC3E}">
        <p14:creationId xmlns:p14="http://schemas.microsoft.com/office/powerpoint/2010/main" val="1639183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1E6A-E37B-4C4C-9238-028D2331FDC1}"/>
              </a:ext>
            </a:extLst>
          </p:cNvPr>
          <p:cNvSpPr>
            <a:spLocks noGrp="1"/>
          </p:cNvSpPr>
          <p:nvPr>
            <p:ph type="title"/>
          </p:nvPr>
        </p:nvSpPr>
        <p:spPr>
          <a:xfrm>
            <a:off x="399796" y="136806"/>
            <a:ext cx="8713032" cy="623608"/>
          </a:xfrm>
        </p:spPr>
        <p:txBody>
          <a:bodyPr/>
          <a:lstStyle/>
          <a:p>
            <a:pPr algn="l"/>
            <a:r>
              <a:rPr lang="en-US" dirty="0"/>
              <a:t>How to get there ?  3 Intervention axes with digital </a:t>
            </a:r>
            <a:r>
              <a:rPr lang="en-US" dirty="0" err="1"/>
              <a:t>edu</a:t>
            </a:r>
            <a:r>
              <a:rPr lang="en-US" dirty="0"/>
              <a:t>.</a:t>
            </a:r>
          </a:p>
        </p:txBody>
      </p:sp>
      <p:sp>
        <p:nvSpPr>
          <p:cNvPr id="5" name="Rectangle 4">
            <a:extLst>
              <a:ext uri="{FF2B5EF4-FFF2-40B4-BE49-F238E27FC236}">
                <a16:creationId xmlns:a16="http://schemas.microsoft.com/office/drawing/2014/main" id="{245C8E29-716A-7042-845E-A13D26F34AB0}"/>
              </a:ext>
            </a:extLst>
          </p:cNvPr>
          <p:cNvSpPr/>
          <p:nvPr/>
        </p:nvSpPr>
        <p:spPr>
          <a:xfrm>
            <a:off x="399796" y="818061"/>
            <a:ext cx="8524748" cy="4331314"/>
          </a:xfrm>
          <a:prstGeom prst="rect">
            <a:avLst/>
          </a:prstGeom>
          <a:solidFill>
            <a:schemeClr val="bg1"/>
          </a:solidFill>
        </p:spPr>
        <p:txBody>
          <a:bodyPr wrap="square">
            <a:spAutoFit/>
          </a:bodyPr>
          <a:lstStyle/>
          <a:p>
            <a:pPr lvl="0">
              <a:lnSpc>
                <a:spcPct val="110000"/>
              </a:lnSpc>
              <a:spcAft>
                <a:spcPts val="600"/>
              </a:spcAft>
              <a:buClr>
                <a:srgbClr val="C00000"/>
              </a:buClr>
            </a:pPr>
            <a:r>
              <a:rPr lang="en-US" sz="2400" dirty="0">
                <a:solidFill>
                  <a:srgbClr val="C00000"/>
                </a:solidFill>
              </a:rPr>
              <a:t>Pedagogy</a:t>
            </a:r>
          </a:p>
          <a:p>
            <a:pPr marL="342900" indent="-342900">
              <a:lnSpc>
                <a:spcPct val="110000"/>
              </a:lnSpc>
              <a:spcAft>
                <a:spcPts val="600"/>
              </a:spcAft>
              <a:buClr>
                <a:srgbClr val="C00000"/>
              </a:buClr>
              <a:buFont typeface="Arial" panose="020B0604020202020204" pitchFamily="34" charset="0"/>
              <a:buChar char="•"/>
            </a:pPr>
            <a:r>
              <a:rPr lang="en-US" sz="2400" dirty="0"/>
              <a:t>Rethink and update the pedagogical models</a:t>
            </a:r>
          </a:p>
          <a:p>
            <a:pPr marL="342900" indent="-342900">
              <a:lnSpc>
                <a:spcPct val="110000"/>
              </a:lnSpc>
              <a:spcAft>
                <a:spcPts val="600"/>
              </a:spcAft>
              <a:buClr>
                <a:srgbClr val="C00000"/>
              </a:buClr>
              <a:buFont typeface="Arial" panose="020B0604020202020204" pitchFamily="34" charset="0"/>
              <a:buChar char="•"/>
            </a:pPr>
            <a:r>
              <a:rPr lang="en-US" sz="2400" dirty="0"/>
              <a:t>Towards active learning, acquisition of competencies, problem-solving</a:t>
            </a:r>
          </a:p>
          <a:p>
            <a:pPr lvl="0">
              <a:lnSpc>
                <a:spcPct val="110000"/>
              </a:lnSpc>
              <a:spcAft>
                <a:spcPts val="600"/>
              </a:spcAft>
              <a:buClr>
                <a:srgbClr val="C00000"/>
              </a:buClr>
            </a:pPr>
            <a:r>
              <a:rPr lang="en-US" sz="2400" dirty="0">
                <a:solidFill>
                  <a:srgbClr val="C00000"/>
                </a:solidFill>
              </a:rPr>
              <a:t>Technology</a:t>
            </a:r>
          </a:p>
          <a:p>
            <a:pPr marL="342900" lvl="0" indent="-342900">
              <a:lnSpc>
                <a:spcPct val="110000"/>
              </a:lnSpc>
              <a:spcAft>
                <a:spcPts val="600"/>
              </a:spcAft>
              <a:buClr>
                <a:srgbClr val="C00000"/>
              </a:buClr>
              <a:buFont typeface="Arial" panose="020B0604020202020204" pitchFamily="34" charset="0"/>
              <a:buChar char="•"/>
            </a:pPr>
            <a:r>
              <a:rPr lang="en-US" sz="2400" dirty="0"/>
              <a:t>Usage of ICT, LMS and modern communication media</a:t>
            </a:r>
          </a:p>
          <a:p>
            <a:pPr marL="342900" lvl="0" indent="-342900">
              <a:lnSpc>
                <a:spcPct val="110000"/>
              </a:lnSpc>
              <a:spcAft>
                <a:spcPts val="600"/>
              </a:spcAft>
              <a:buClr>
                <a:srgbClr val="C00000"/>
              </a:buClr>
              <a:buFont typeface="Arial" panose="020B0604020202020204" pitchFamily="34" charset="0"/>
              <a:buChar char="•"/>
            </a:pPr>
            <a:r>
              <a:rPr lang="en-US" sz="2400" dirty="0"/>
              <a:t>Design and production of digital content</a:t>
            </a:r>
          </a:p>
          <a:p>
            <a:pPr lvl="0">
              <a:lnSpc>
                <a:spcPct val="110000"/>
              </a:lnSpc>
              <a:spcAft>
                <a:spcPts val="600"/>
              </a:spcAft>
              <a:buClr>
                <a:srgbClr val="C00000"/>
              </a:buClr>
            </a:pPr>
            <a:r>
              <a:rPr lang="en-US" sz="2400" dirty="0">
                <a:solidFill>
                  <a:srgbClr val="C00000"/>
                </a:solidFill>
              </a:rPr>
              <a:t>Content</a:t>
            </a:r>
          </a:p>
          <a:p>
            <a:pPr marL="342900" lvl="0" indent="-342900">
              <a:lnSpc>
                <a:spcPct val="110000"/>
              </a:lnSpc>
              <a:spcAft>
                <a:spcPts val="600"/>
              </a:spcAft>
              <a:buClr>
                <a:srgbClr val="C00000"/>
              </a:buClr>
              <a:buFont typeface="Arial" panose="020B0604020202020204" pitchFamily="34" charset="0"/>
              <a:buChar char="•"/>
            </a:pPr>
            <a:r>
              <a:rPr lang="en-US" sz="2400" dirty="0"/>
              <a:t>Quality, relevant and up-to-date from the best available</a:t>
            </a:r>
          </a:p>
          <a:p>
            <a:pPr marL="342900" lvl="0" indent="-342900">
              <a:lnSpc>
                <a:spcPct val="110000"/>
              </a:lnSpc>
              <a:spcAft>
                <a:spcPts val="600"/>
              </a:spcAft>
              <a:buClr>
                <a:srgbClr val="C00000"/>
              </a:buClr>
              <a:buFont typeface="Arial" panose="020B0604020202020204" pitchFamily="34" charset="0"/>
              <a:buChar char="•"/>
            </a:pPr>
            <a:r>
              <a:rPr lang="en-US" sz="2400" dirty="0"/>
              <a:t>Sharing and pooling resources across the globe + </a:t>
            </a:r>
            <a:r>
              <a:rPr lang="en-US" sz="2400" dirty="0" err="1"/>
              <a:t>Contextualisation</a:t>
            </a:r>
            <a:endParaRPr lang="en-US" sz="2400" dirty="0"/>
          </a:p>
        </p:txBody>
      </p:sp>
    </p:spTree>
    <p:extLst>
      <p:ext uri="{BB962C8B-B14F-4D97-AF65-F5344CB8AC3E}">
        <p14:creationId xmlns:p14="http://schemas.microsoft.com/office/powerpoint/2010/main" val="4053414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6000" y="144000"/>
            <a:ext cx="8229600" cy="623608"/>
          </a:xfrm>
        </p:spPr>
        <p:txBody>
          <a:bodyPr>
            <a:normAutofit/>
          </a:bodyPr>
          <a:lstStyle/>
          <a:p>
            <a:pPr algn="l"/>
            <a:r>
              <a:rPr lang="en-US" sz="2400" dirty="0"/>
              <a:t>How to get there ?  ACEs could invest in:</a:t>
            </a:r>
            <a:endParaRPr lang="en-US" sz="2400" dirty="0">
              <a:latin typeface="Impact" panose="020B0806030902050204" pitchFamily="34" charset="0"/>
            </a:endParaRPr>
          </a:p>
        </p:txBody>
      </p:sp>
      <p:sp>
        <p:nvSpPr>
          <p:cNvPr id="5" name="Content Placeholder 4"/>
          <p:cNvSpPr>
            <a:spLocks noGrp="1"/>
          </p:cNvSpPr>
          <p:nvPr>
            <p:ph idx="4294967295"/>
          </p:nvPr>
        </p:nvSpPr>
        <p:spPr>
          <a:xfrm>
            <a:off x="396000" y="951103"/>
            <a:ext cx="8748000" cy="4059809"/>
          </a:xfrm>
        </p:spPr>
        <p:txBody>
          <a:bodyPr>
            <a:noAutofit/>
          </a:bodyPr>
          <a:lstStyle/>
          <a:p>
            <a:pPr marL="277813" indent="-266700">
              <a:buClr>
                <a:srgbClr val="C00000"/>
              </a:buClr>
            </a:pPr>
            <a:r>
              <a:rPr lang="en-US" sz="2400" dirty="0">
                <a:solidFill>
                  <a:srgbClr val="C00000"/>
                </a:solidFill>
              </a:rPr>
              <a:t>Training of Faculty members &amp; Teachers</a:t>
            </a:r>
          </a:p>
          <a:p>
            <a:pPr marL="754063" lvl="1" indent="-342900">
              <a:buClr>
                <a:srgbClr val="C00000"/>
              </a:buClr>
              <a:buFont typeface="Wingdings" pitchFamily="2" charset="2"/>
              <a:buChar char="Ø"/>
            </a:pPr>
            <a:r>
              <a:rPr lang="en-US" sz="2000" dirty="0"/>
              <a:t>Pedagogy</a:t>
            </a:r>
          </a:p>
          <a:p>
            <a:pPr marL="754063" lvl="1" indent="-342900">
              <a:buClr>
                <a:srgbClr val="C00000"/>
              </a:buClr>
              <a:buFont typeface="Wingdings" pitchFamily="2" charset="2"/>
              <a:buChar char="Ø"/>
            </a:pPr>
            <a:r>
              <a:rPr lang="en-US" sz="2000" dirty="0"/>
              <a:t>Usage digital content, tools and technologies</a:t>
            </a:r>
          </a:p>
          <a:p>
            <a:pPr marL="277813" indent="-266700">
              <a:buClr>
                <a:srgbClr val="C00000"/>
              </a:buClr>
              <a:buFont typeface="Arial" panose="020B0604020202020204" pitchFamily="34" charset="0"/>
              <a:buChar char="•"/>
            </a:pPr>
            <a:r>
              <a:rPr lang="en-US" sz="2400" dirty="0">
                <a:solidFill>
                  <a:srgbClr val="C00000"/>
                </a:solidFill>
              </a:rPr>
              <a:t>Hiring of qualified personnel</a:t>
            </a:r>
          </a:p>
          <a:p>
            <a:pPr marL="754063" lvl="1" indent="-342900">
              <a:buClr>
                <a:srgbClr val="C00000"/>
              </a:buClr>
              <a:buFont typeface="Wingdings" pitchFamily="2" charset="2"/>
              <a:buChar char="Ø"/>
            </a:pPr>
            <a:r>
              <a:rPr lang="en-US" sz="2000" dirty="0"/>
              <a:t>Accompany pedagogical transformation</a:t>
            </a:r>
          </a:p>
          <a:p>
            <a:pPr marL="754063" lvl="1" indent="-342900">
              <a:buClr>
                <a:srgbClr val="C00000"/>
              </a:buClr>
              <a:buFont typeface="Wingdings" pitchFamily="2" charset="2"/>
              <a:buChar char="Ø"/>
            </a:pPr>
            <a:r>
              <a:rPr lang="en-US" sz="2000" dirty="0"/>
              <a:t>Produce and distribute digital educational content</a:t>
            </a:r>
          </a:p>
          <a:p>
            <a:pPr marL="277813" indent="-266700">
              <a:buClr>
                <a:srgbClr val="C00000"/>
              </a:buClr>
              <a:buFont typeface="Arial" panose="020B0604020202020204" pitchFamily="34" charset="0"/>
              <a:buChar char="•"/>
            </a:pPr>
            <a:r>
              <a:rPr lang="en-US" sz="2400" dirty="0">
                <a:solidFill>
                  <a:srgbClr val="C00000"/>
                </a:solidFill>
              </a:rPr>
              <a:t>Creating the right learning environment</a:t>
            </a:r>
          </a:p>
          <a:p>
            <a:pPr marL="677863" lvl="1" indent="-266700">
              <a:buClr>
                <a:srgbClr val="C00000"/>
              </a:buClr>
              <a:buFont typeface="Arial" panose="020B0604020202020204" pitchFamily="34" charset="0"/>
              <a:buChar char="•"/>
            </a:pPr>
            <a:r>
              <a:rPr lang="en-US" sz="2000" dirty="0"/>
              <a:t>Infrastructure to produce and publish digital content (production studios, LMS, online content publishing </a:t>
            </a:r>
            <a:r>
              <a:rPr lang="en-US" sz="2000" dirty="0" err="1"/>
              <a:t>platforms,etc</a:t>
            </a:r>
            <a:r>
              <a:rPr lang="en-US" sz="2000" dirty="0"/>
              <a:t>)</a:t>
            </a:r>
          </a:p>
          <a:p>
            <a:pPr marL="677863" lvl="1" indent="-266700">
              <a:buClr>
                <a:srgbClr val="C00000"/>
              </a:buClr>
              <a:buFont typeface="Arial" panose="020B0604020202020204" pitchFamily="34" charset="0"/>
              <a:buChar char="•"/>
            </a:pPr>
            <a:r>
              <a:rPr lang="en-US" sz="2000" dirty="0"/>
              <a:t>Buildings and classrooms that promote group work, experimentation and interactions</a:t>
            </a:r>
          </a:p>
          <a:p>
            <a:pPr marL="677863" lvl="1" indent="-266700">
              <a:buClr>
                <a:srgbClr val="C00000"/>
              </a:buClr>
              <a:buFont typeface="Arial" panose="020B0604020202020204" pitchFamily="34" charset="0"/>
              <a:buChar char="•"/>
            </a:pPr>
            <a:endParaRPr lang="en-US" sz="2000" dirty="0"/>
          </a:p>
        </p:txBody>
      </p:sp>
    </p:spTree>
    <p:extLst>
      <p:ext uri="{BB962C8B-B14F-4D97-AF65-F5344CB8AC3E}">
        <p14:creationId xmlns:p14="http://schemas.microsoft.com/office/powerpoint/2010/main" val="1491696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6000" y="144000"/>
            <a:ext cx="8229600" cy="623608"/>
          </a:xfrm>
        </p:spPr>
        <p:txBody>
          <a:bodyPr>
            <a:normAutofit/>
          </a:bodyPr>
          <a:lstStyle/>
          <a:p>
            <a:pPr algn="l"/>
            <a:r>
              <a:rPr lang="en-US" sz="2400" dirty="0">
                <a:latin typeface="Impact" panose="020B0806030902050204" pitchFamily="34" charset="0"/>
              </a:rPr>
              <a:t>Actions for Leapfrogging of Higher Education</a:t>
            </a:r>
          </a:p>
        </p:txBody>
      </p:sp>
      <p:sp>
        <p:nvSpPr>
          <p:cNvPr id="5" name="Content Placeholder 4"/>
          <p:cNvSpPr>
            <a:spLocks noGrp="1"/>
          </p:cNvSpPr>
          <p:nvPr>
            <p:ph idx="4294967295"/>
          </p:nvPr>
        </p:nvSpPr>
        <p:spPr>
          <a:xfrm>
            <a:off x="396000" y="990017"/>
            <a:ext cx="8595600" cy="2939726"/>
          </a:xfrm>
        </p:spPr>
        <p:txBody>
          <a:bodyPr>
            <a:normAutofit/>
          </a:bodyPr>
          <a:lstStyle/>
          <a:p>
            <a:pPr>
              <a:buSzPct val="120000"/>
            </a:pPr>
            <a:r>
              <a:rPr lang="en-US" sz="2500" u="sng" dirty="0" err="1">
                <a:latin typeface="Calibri" panose="020F0502020204030204" pitchFamily="34" charset="0"/>
                <a:sym typeface="Wingdings"/>
              </a:rPr>
              <a:t>NextGen</a:t>
            </a:r>
            <a:r>
              <a:rPr lang="en-US" sz="2500" u="sng" dirty="0">
                <a:latin typeface="Calibri" panose="020F0502020204030204" pitchFamily="34" charset="0"/>
                <a:sym typeface="Wingdings"/>
              </a:rPr>
              <a:t> of Higher Education institutions:</a:t>
            </a:r>
          </a:p>
          <a:p>
            <a:pPr lvl="1">
              <a:buSzPct val="120000"/>
              <a:buFont typeface="System Font Regular"/>
              <a:buChar char="⁃"/>
            </a:pPr>
            <a:r>
              <a:rPr lang="en-US" sz="2200" dirty="0">
                <a:latin typeface="Calibri" panose="020F0502020204030204" pitchFamily="34" charset="0"/>
                <a:sym typeface="Wingdings"/>
              </a:rPr>
              <a:t>Less brick &amp; mortar </a:t>
            </a:r>
            <a:r>
              <a:rPr lang="en-US" sz="2200" dirty="0">
                <a:solidFill>
                  <a:srgbClr val="C00000"/>
                </a:solidFill>
                <a:latin typeface="Calibri" panose="020F0502020204030204" pitchFamily="34" charset="0"/>
                <a:sym typeface="Wingdings" pitchFamily="2" charset="2"/>
              </a:rPr>
              <a:t></a:t>
            </a:r>
            <a:r>
              <a:rPr lang="en-US" sz="2200" dirty="0">
                <a:latin typeface="Calibri" panose="020F0502020204030204" pitchFamily="34" charset="0"/>
                <a:sym typeface="Wingdings" pitchFamily="2" charset="2"/>
              </a:rPr>
              <a:t> More on dematerialized services</a:t>
            </a:r>
          </a:p>
          <a:p>
            <a:pPr lvl="1">
              <a:buSzPct val="120000"/>
              <a:buFont typeface="System Font Regular"/>
              <a:buChar char="⁃"/>
            </a:pPr>
            <a:r>
              <a:rPr lang="en-US" sz="2200" dirty="0">
                <a:latin typeface="Calibri" panose="020F0502020204030204" pitchFamily="34" charset="0"/>
                <a:sym typeface="Wingdings"/>
              </a:rPr>
              <a:t>Train the trainers with and for the digital education</a:t>
            </a:r>
          </a:p>
          <a:p>
            <a:pPr marL="0" indent="0">
              <a:buSzPct val="120000"/>
              <a:buNone/>
            </a:pPr>
            <a:endParaRPr lang="en-US" sz="1400" dirty="0">
              <a:latin typeface="Calibri" panose="020F0502020204030204" pitchFamily="34" charset="0"/>
              <a:sym typeface="Wingdings"/>
            </a:endParaRPr>
          </a:p>
          <a:p>
            <a:pPr>
              <a:buSzPct val="120000"/>
            </a:pPr>
            <a:r>
              <a:rPr lang="en-US" sz="2400" u="sng" dirty="0"/>
              <a:t>Access to education and training</a:t>
            </a:r>
            <a:r>
              <a:rPr lang="en-US" dirty="0"/>
              <a:t>:</a:t>
            </a:r>
          </a:p>
          <a:p>
            <a:pPr lvl="1">
              <a:buSzPct val="120000"/>
              <a:buFont typeface="System Font Regular"/>
              <a:buChar char="⁃"/>
            </a:pPr>
            <a:r>
              <a:rPr lang="en-US" sz="2200" dirty="0"/>
              <a:t>Contribute to Internet access and bandwidth</a:t>
            </a:r>
          </a:p>
          <a:p>
            <a:pPr lvl="1">
              <a:buSzPct val="120000"/>
              <a:buFont typeface="System Font Regular"/>
              <a:buChar char="⁃"/>
            </a:pPr>
            <a:r>
              <a:rPr lang="en-US" sz="2200" dirty="0"/>
              <a:t>Reach out to underserved communities/gender</a:t>
            </a:r>
          </a:p>
        </p:txBody>
      </p:sp>
    </p:spTree>
    <p:extLst>
      <p:ext uri="{BB962C8B-B14F-4D97-AF65-F5344CB8AC3E}">
        <p14:creationId xmlns:p14="http://schemas.microsoft.com/office/powerpoint/2010/main" val="4110901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38132D04-DB0F-4616-976E-401F62A29C48}" type="slidenum">
              <a:rPr lang="fr-CH" smtClean="0"/>
              <a:pPr/>
              <a:t>3</a:t>
            </a:fld>
            <a:endParaRPr lang="fr-CH"/>
          </a:p>
        </p:txBody>
      </p:sp>
      <p:sp>
        <p:nvSpPr>
          <p:cNvPr id="2" name="Titre 1"/>
          <p:cNvSpPr>
            <a:spLocks noGrp="1"/>
          </p:cNvSpPr>
          <p:nvPr>
            <p:ph type="title"/>
          </p:nvPr>
        </p:nvSpPr>
        <p:spPr/>
        <p:txBody>
          <a:bodyPr>
            <a:normAutofit/>
          </a:bodyPr>
          <a:lstStyle/>
          <a:p>
            <a:r>
              <a:rPr lang="en-US" altLang="x-none" dirty="0">
                <a:solidFill>
                  <a:schemeClr val="tx1"/>
                </a:solidFill>
                <a:latin typeface="Impact" charset="0"/>
              </a:rPr>
              <a:t>11’000 students (2’200 PhD), 4’100 staff, ~ 1 B USD annual budget</a:t>
            </a:r>
          </a:p>
        </p:txBody>
      </p:sp>
      <p:sp>
        <p:nvSpPr>
          <p:cNvPr id="4" name="Espace réservé du pied de page 3"/>
          <p:cNvSpPr>
            <a:spLocks noGrp="1"/>
          </p:cNvSpPr>
          <p:nvPr>
            <p:ph type="ftr" sz="quarter" idx="3"/>
          </p:nvPr>
        </p:nvSpPr>
        <p:spPr>
          <a:xfrm>
            <a:off x="1187371" y="4610037"/>
            <a:ext cx="7559754" cy="330468"/>
          </a:xfrm>
        </p:spPr>
        <p:txBody>
          <a:bodyPr/>
          <a:lstStyle/>
          <a:p>
            <a:pPr algn="l"/>
            <a:r>
              <a:rPr lang="en-US" sz="2400" dirty="0">
                <a:solidFill>
                  <a:srgbClr val="C00000"/>
                </a:solidFill>
              </a:rPr>
              <a:t>A Science and Technology Power House in Europe</a:t>
            </a:r>
          </a:p>
        </p:txBody>
      </p:sp>
      <p:sp>
        <p:nvSpPr>
          <p:cNvPr id="626" name="Signalisation droite 625"/>
          <p:cNvSpPr>
            <a:spLocks noChangeArrowheads="1"/>
          </p:cNvSpPr>
          <p:nvPr/>
        </p:nvSpPr>
        <p:spPr bwMode="auto">
          <a:xfrm>
            <a:off x="265113" y="2417763"/>
            <a:ext cx="1468437" cy="719137"/>
          </a:xfrm>
          <a:prstGeom prst="homePlate">
            <a:avLst>
              <a:gd name="adj" fmla="val 29514"/>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x-none" altLang="x-none">
              <a:solidFill>
                <a:srgbClr val="FFFFFF"/>
              </a:solidFill>
              <a:latin typeface="Arial Narrow" charset="0"/>
            </a:endParaRPr>
          </a:p>
        </p:txBody>
      </p:sp>
      <p:sp>
        <p:nvSpPr>
          <p:cNvPr id="627" name="Signalisation droite 626"/>
          <p:cNvSpPr>
            <a:spLocks noChangeArrowheads="1"/>
          </p:cNvSpPr>
          <p:nvPr/>
        </p:nvSpPr>
        <p:spPr bwMode="auto">
          <a:xfrm>
            <a:off x="265113" y="1074738"/>
            <a:ext cx="1468437" cy="717550"/>
          </a:xfrm>
          <a:prstGeom prst="homePlate">
            <a:avLst>
              <a:gd name="adj" fmla="val 29513"/>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x-none" altLang="x-none">
              <a:solidFill>
                <a:srgbClr val="FFFFFF"/>
              </a:solidFill>
              <a:latin typeface="Arial Narrow" charset="0"/>
            </a:endParaRPr>
          </a:p>
        </p:txBody>
      </p:sp>
      <p:sp>
        <p:nvSpPr>
          <p:cNvPr id="628" name="Hexagone 627"/>
          <p:cNvSpPr/>
          <p:nvPr/>
        </p:nvSpPr>
        <p:spPr>
          <a:xfrm>
            <a:off x="1804988" y="2195513"/>
            <a:ext cx="1339850" cy="1168400"/>
          </a:xfrm>
          <a:prstGeom prst="hexagon">
            <a:avLst/>
          </a:prstGeom>
          <a:solidFill>
            <a:schemeClr val="bg1"/>
          </a:solidFill>
          <a:ln w="95250" cap="flat" cmpd="sng" algn="ctr">
            <a:solidFill>
              <a:srgbClr val="7B257A"/>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29" name="Hexagone 628"/>
          <p:cNvSpPr/>
          <p:nvPr/>
        </p:nvSpPr>
        <p:spPr>
          <a:xfrm>
            <a:off x="3224213" y="2190750"/>
            <a:ext cx="1344612" cy="1171575"/>
          </a:xfrm>
          <a:prstGeom prst="hexagon">
            <a:avLst/>
          </a:prstGeom>
          <a:solidFill>
            <a:schemeClr val="bg1"/>
          </a:solidFill>
          <a:ln w="95250" cap="flat" cmpd="sng" algn="ctr">
            <a:solidFill>
              <a:srgbClr val="F79646">
                <a:lumMod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30" name="Hexagone 629"/>
          <p:cNvSpPr/>
          <p:nvPr/>
        </p:nvSpPr>
        <p:spPr>
          <a:xfrm>
            <a:off x="3221038" y="865188"/>
            <a:ext cx="1330325" cy="1158875"/>
          </a:xfrm>
          <a:prstGeom prst="hexagon">
            <a:avLst/>
          </a:prstGeom>
          <a:solidFill>
            <a:schemeClr val="bg1"/>
          </a:solidFill>
          <a:ln w="95250" cap="flat" cmpd="sng" algn="ctr">
            <a:solidFill>
              <a:srgbClr val="4F81BD">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31" name="Hexagone 630"/>
          <p:cNvSpPr/>
          <p:nvPr/>
        </p:nvSpPr>
        <p:spPr>
          <a:xfrm>
            <a:off x="4625975" y="871538"/>
            <a:ext cx="1322388" cy="1152525"/>
          </a:xfrm>
          <a:prstGeom prst="hexagon">
            <a:avLst/>
          </a:prstGeom>
          <a:solidFill>
            <a:schemeClr val="bg1"/>
          </a:solidFill>
          <a:ln w="95250" cap="flat" cmpd="sng" algn="ctr">
            <a:solidFill>
              <a:srgbClr val="5524B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32" name="Hexagone 631"/>
          <p:cNvSpPr/>
          <p:nvPr/>
        </p:nvSpPr>
        <p:spPr>
          <a:xfrm>
            <a:off x="6022975" y="865188"/>
            <a:ext cx="1316038" cy="1147762"/>
          </a:xfrm>
          <a:prstGeom prst="hexagon">
            <a:avLst/>
          </a:prstGeom>
          <a:solidFill>
            <a:schemeClr val="bg1"/>
          </a:solidFill>
          <a:ln w="95250" cap="flat" cmpd="sng" algn="ctr">
            <a:solidFill>
              <a:srgbClr val="0D85A9"/>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33" name="Hexagone 632"/>
          <p:cNvSpPr/>
          <p:nvPr/>
        </p:nvSpPr>
        <p:spPr>
          <a:xfrm>
            <a:off x="7424738" y="865188"/>
            <a:ext cx="1322387" cy="1152525"/>
          </a:xfrm>
          <a:prstGeom prst="hexagon">
            <a:avLst/>
          </a:prstGeom>
          <a:solidFill>
            <a:schemeClr val="bg1"/>
          </a:solidFill>
          <a:ln w="95250" cap="flat" cmpd="sng" algn="ctr">
            <a:solidFill>
              <a:srgbClr val="008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34" name="Hexagone 633"/>
          <p:cNvSpPr/>
          <p:nvPr/>
        </p:nvSpPr>
        <p:spPr>
          <a:xfrm>
            <a:off x="1804988" y="865188"/>
            <a:ext cx="1339850" cy="1168400"/>
          </a:xfrm>
          <a:prstGeom prst="hexagon">
            <a:avLst/>
          </a:prstGeom>
          <a:solidFill>
            <a:schemeClr val="bg1"/>
          </a:solidFill>
          <a:ln w="9525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9" name="ZoneTexte 21"/>
          <p:cNvSpPr txBox="1">
            <a:spLocks noChangeArrowheads="1"/>
          </p:cNvSpPr>
          <p:nvPr/>
        </p:nvSpPr>
        <p:spPr bwMode="auto">
          <a:xfrm>
            <a:off x="3397250" y="1365250"/>
            <a:ext cx="982663"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r>
              <a:rPr lang="fr-CH" altLang="x-none" sz="900" dirty="0" err="1">
                <a:solidFill>
                  <a:prstClr val="black"/>
                </a:solidFill>
                <a:latin typeface="Arial Narrow" charset="0"/>
              </a:rPr>
              <a:t>Mathematics</a:t>
            </a:r>
            <a:endParaRPr lang="fr-CH" altLang="x-none" sz="900" dirty="0">
              <a:solidFill>
                <a:prstClr val="black"/>
              </a:solidFill>
              <a:latin typeface="Arial Narrow" charset="0"/>
            </a:endParaRPr>
          </a:p>
          <a:p>
            <a:pPr algn="ctr" eaLnBrk="1" fontAlgn="base" hangingPunct="1">
              <a:spcBef>
                <a:spcPct val="0"/>
              </a:spcBef>
              <a:spcAft>
                <a:spcPct val="0"/>
              </a:spcAft>
            </a:pPr>
            <a:r>
              <a:rPr lang="fr-CH" altLang="x-none" sz="900" dirty="0" err="1">
                <a:solidFill>
                  <a:prstClr val="black"/>
                </a:solidFill>
                <a:latin typeface="Arial Narrow" charset="0"/>
              </a:rPr>
              <a:t>Chemistry</a:t>
            </a:r>
            <a:endParaRPr lang="fr-CH" altLang="x-none" sz="900" dirty="0">
              <a:solidFill>
                <a:prstClr val="black"/>
              </a:solidFill>
              <a:latin typeface="Arial Narrow" charset="0"/>
            </a:endParaRPr>
          </a:p>
          <a:p>
            <a:pPr algn="ctr" eaLnBrk="1" fontAlgn="base" hangingPunct="1">
              <a:spcBef>
                <a:spcPct val="0"/>
              </a:spcBef>
              <a:spcAft>
                <a:spcPct val="0"/>
              </a:spcAft>
            </a:pPr>
            <a:r>
              <a:rPr lang="fr-CH" altLang="x-none" sz="900" dirty="0" err="1">
                <a:solidFill>
                  <a:prstClr val="black"/>
                </a:solidFill>
                <a:latin typeface="Arial Narrow" charset="0"/>
              </a:rPr>
              <a:t>Physics</a:t>
            </a:r>
            <a:endParaRPr lang="fr-CH" altLang="x-none" sz="900" dirty="0">
              <a:solidFill>
                <a:prstClr val="black"/>
              </a:solidFill>
              <a:latin typeface="Arial Narrow" charset="0"/>
            </a:endParaRPr>
          </a:p>
        </p:txBody>
      </p:sp>
      <p:sp>
        <p:nvSpPr>
          <p:cNvPr id="670" name="Espace réservé du titre 1"/>
          <p:cNvSpPr txBox="1">
            <a:spLocks/>
          </p:cNvSpPr>
          <p:nvPr/>
        </p:nvSpPr>
        <p:spPr>
          <a:xfrm>
            <a:off x="1958975" y="915988"/>
            <a:ext cx="1039813" cy="625475"/>
          </a:xfrm>
          <a:prstGeom prst="rect">
            <a:avLst/>
          </a:prstGeom>
        </p:spPr>
        <p:txBody>
          <a:bodyPr/>
          <a:lstStyle/>
          <a:p>
            <a:pPr algn="ctr">
              <a:lnSpc>
                <a:spcPct val="130000"/>
              </a:lnSpc>
              <a:spcBef>
                <a:spcPct val="0"/>
              </a:spcBef>
              <a:defRPr/>
            </a:pPr>
            <a:r>
              <a:rPr lang="fr-CH" sz="2400" spc="100" dirty="0">
                <a:solidFill>
                  <a:srgbClr val="F79646">
                    <a:lumMod val="75000"/>
                  </a:srgbClr>
                </a:solidFill>
                <a:latin typeface="Impact"/>
                <a:cs typeface="Impact"/>
              </a:rPr>
              <a:t>ENAC</a:t>
            </a:r>
          </a:p>
        </p:txBody>
      </p:sp>
      <p:sp>
        <p:nvSpPr>
          <p:cNvPr id="671" name="Espace réservé du titre 1"/>
          <p:cNvSpPr txBox="1">
            <a:spLocks/>
          </p:cNvSpPr>
          <p:nvPr/>
        </p:nvSpPr>
        <p:spPr>
          <a:xfrm>
            <a:off x="3546475" y="917575"/>
            <a:ext cx="684213" cy="533400"/>
          </a:xfrm>
          <a:prstGeom prst="rect">
            <a:avLst/>
          </a:prstGeom>
        </p:spPr>
        <p:txBody>
          <a:bodyPr/>
          <a:lstStyle/>
          <a:p>
            <a:pPr algn="ctr">
              <a:lnSpc>
                <a:spcPct val="130000"/>
              </a:lnSpc>
              <a:spcBef>
                <a:spcPct val="0"/>
              </a:spcBef>
              <a:defRPr/>
            </a:pPr>
            <a:r>
              <a:rPr lang="fr-CH" sz="2400" spc="100" dirty="0">
                <a:solidFill>
                  <a:srgbClr val="4F81BD">
                    <a:lumMod val="75000"/>
                  </a:srgbClr>
                </a:solidFill>
                <a:latin typeface="Impact"/>
                <a:cs typeface="Impact"/>
              </a:rPr>
              <a:t>SB</a:t>
            </a:r>
          </a:p>
        </p:txBody>
      </p:sp>
      <p:sp>
        <p:nvSpPr>
          <p:cNvPr id="672" name="Espace réservé du titre 1"/>
          <p:cNvSpPr txBox="1">
            <a:spLocks/>
          </p:cNvSpPr>
          <p:nvPr/>
        </p:nvSpPr>
        <p:spPr>
          <a:xfrm>
            <a:off x="6334125" y="925513"/>
            <a:ext cx="684213" cy="531812"/>
          </a:xfrm>
          <a:prstGeom prst="rect">
            <a:avLst/>
          </a:prstGeom>
        </p:spPr>
        <p:txBody>
          <a:bodyPr/>
          <a:lstStyle/>
          <a:p>
            <a:pPr algn="ctr">
              <a:lnSpc>
                <a:spcPct val="130000"/>
              </a:lnSpc>
              <a:spcBef>
                <a:spcPct val="0"/>
              </a:spcBef>
              <a:defRPr/>
            </a:pPr>
            <a:r>
              <a:rPr lang="fr-CH" sz="2400" spc="100" dirty="0">
                <a:solidFill>
                  <a:srgbClr val="0D85A9"/>
                </a:solidFill>
                <a:latin typeface="Impact"/>
                <a:cs typeface="Impact"/>
              </a:rPr>
              <a:t>IC</a:t>
            </a:r>
          </a:p>
        </p:txBody>
      </p:sp>
      <p:sp>
        <p:nvSpPr>
          <p:cNvPr id="673" name="Espace réservé du titre 1"/>
          <p:cNvSpPr txBox="1">
            <a:spLocks/>
          </p:cNvSpPr>
          <p:nvPr/>
        </p:nvSpPr>
        <p:spPr>
          <a:xfrm>
            <a:off x="4932363" y="923925"/>
            <a:ext cx="685800" cy="533400"/>
          </a:xfrm>
          <a:prstGeom prst="rect">
            <a:avLst/>
          </a:prstGeom>
        </p:spPr>
        <p:txBody>
          <a:bodyPr/>
          <a:lstStyle/>
          <a:p>
            <a:pPr algn="ctr">
              <a:lnSpc>
                <a:spcPct val="130000"/>
              </a:lnSpc>
              <a:spcBef>
                <a:spcPct val="0"/>
              </a:spcBef>
              <a:defRPr/>
            </a:pPr>
            <a:r>
              <a:rPr lang="fr-CH" sz="2400" spc="100" dirty="0">
                <a:solidFill>
                  <a:srgbClr val="5524B4"/>
                </a:solidFill>
                <a:latin typeface="Impact"/>
                <a:cs typeface="Impact"/>
              </a:rPr>
              <a:t>STI</a:t>
            </a:r>
          </a:p>
        </p:txBody>
      </p:sp>
      <p:sp>
        <p:nvSpPr>
          <p:cNvPr id="674" name="Espace réservé du titre 1"/>
          <p:cNvSpPr txBox="1">
            <a:spLocks/>
          </p:cNvSpPr>
          <p:nvPr/>
        </p:nvSpPr>
        <p:spPr>
          <a:xfrm>
            <a:off x="7731125" y="925513"/>
            <a:ext cx="684213" cy="531812"/>
          </a:xfrm>
          <a:prstGeom prst="rect">
            <a:avLst/>
          </a:prstGeom>
        </p:spPr>
        <p:txBody>
          <a:bodyPr/>
          <a:lstStyle/>
          <a:p>
            <a:pPr algn="ctr">
              <a:lnSpc>
                <a:spcPct val="130000"/>
              </a:lnSpc>
              <a:spcBef>
                <a:spcPct val="0"/>
              </a:spcBef>
              <a:defRPr/>
            </a:pPr>
            <a:r>
              <a:rPr lang="fr-CH" sz="2400" spc="100" dirty="0">
                <a:solidFill>
                  <a:srgbClr val="008000"/>
                </a:solidFill>
                <a:latin typeface="Impact"/>
                <a:cs typeface="Impact"/>
              </a:rPr>
              <a:t>SV</a:t>
            </a:r>
          </a:p>
        </p:txBody>
      </p:sp>
      <p:sp>
        <p:nvSpPr>
          <p:cNvPr id="675" name="Espace réservé du titre 1"/>
          <p:cNvSpPr txBox="1">
            <a:spLocks/>
          </p:cNvSpPr>
          <p:nvPr/>
        </p:nvSpPr>
        <p:spPr>
          <a:xfrm>
            <a:off x="1992313" y="2254250"/>
            <a:ext cx="968375" cy="533400"/>
          </a:xfrm>
          <a:prstGeom prst="rect">
            <a:avLst/>
          </a:prstGeom>
        </p:spPr>
        <p:txBody>
          <a:bodyPr/>
          <a:lstStyle/>
          <a:p>
            <a:pPr algn="ctr">
              <a:lnSpc>
                <a:spcPct val="130000"/>
              </a:lnSpc>
              <a:spcBef>
                <a:spcPct val="0"/>
              </a:spcBef>
              <a:defRPr/>
            </a:pPr>
            <a:r>
              <a:rPr lang="fr-CH" sz="2400" spc="100" dirty="0">
                <a:solidFill>
                  <a:srgbClr val="7B257A"/>
                </a:solidFill>
                <a:latin typeface="Impact"/>
                <a:cs typeface="Impact"/>
              </a:rPr>
              <a:t>CDM</a:t>
            </a:r>
          </a:p>
        </p:txBody>
      </p:sp>
      <p:sp>
        <p:nvSpPr>
          <p:cNvPr id="676" name="Espace réservé du titre 1"/>
          <p:cNvSpPr txBox="1">
            <a:spLocks/>
          </p:cNvSpPr>
          <p:nvPr/>
        </p:nvSpPr>
        <p:spPr>
          <a:xfrm>
            <a:off x="3473450" y="2254250"/>
            <a:ext cx="828675" cy="533400"/>
          </a:xfrm>
          <a:prstGeom prst="rect">
            <a:avLst/>
          </a:prstGeom>
        </p:spPr>
        <p:txBody>
          <a:bodyPr/>
          <a:lstStyle/>
          <a:p>
            <a:pPr algn="ctr">
              <a:lnSpc>
                <a:spcPct val="130000"/>
              </a:lnSpc>
              <a:spcBef>
                <a:spcPct val="0"/>
              </a:spcBef>
              <a:defRPr/>
            </a:pPr>
            <a:r>
              <a:rPr lang="fr-CH" sz="2400" spc="100" dirty="0">
                <a:solidFill>
                  <a:srgbClr val="F79646">
                    <a:lumMod val="50000"/>
                  </a:srgbClr>
                </a:solidFill>
                <a:latin typeface="Impact"/>
                <a:cs typeface="Impact"/>
              </a:rPr>
              <a:t>CDH</a:t>
            </a:r>
          </a:p>
        </p:txBody>
      </p:sp>
      <p:sp>
        <p:nvSpPr>
          <p:cNvPr id="677" name="Espace réservé du titre 1"/>
          <p:cNvSpPr txBox="1">
            <a:spLocks/>
          </p:cNvSpPr>
          <p:nvPr/>
        </p:nvSpPr>
        <p:spPr bwMode="auto">
          <a:xfrm>
            <a:off x="438150" y="1203325"/>
            <a:ext cx="18796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lnSpc>
                <a:spcPct val="90000"/>
              </a:lnSpc>
              <a:spcBef>
                <a:spcPct val="0"/>
              </a:spcBef>
              <a:spcAft>
                <a:spcPct val="0"/>
              </a:spcAft>
            </a:pPr>
            <a:r>
              <a:rPr lang="fr-CH" altLang="x-none" sz="1600" b="1" dirty="0">
                <a:solidFill>
                  <a:schemeClr val="bg1"/>
                </a:solidFill>
                <a:latin typeface="Arial Narrow" charset="0"/>
              </a:rPr>
              <a:t>5 </a:t>
            </a:r>
            <a:r>
              <a:rPr lang="fr-CH" altLang="x-none" sz="1600" b="1" dirty="0" err="1">
                <a:solidFill>
                  <a:schemeClr val="bg1"/>
                </a:solidFill>
                <a:latin typeface="Arial Narrow" charset="0"/>
              </a:rPr>
              <a:t>Schools</a:t>
            </a:r>
            <a:endParaRPr lang="fr-CH" altLang="x-none" sz="1600" b="1" dirty="0">
              <a:solidFill>
                <a:schemeClr val="bg1"/>
              </a:solidFill>
              <a:latin typeface="Arial Narrow" charset="0"/>
            </a:endParaRPr>
          </a:p>
          <a:p>
            <a:pPr eaLnBrk="1" fontAlgn="base" hangingPunct="1">
              <a:lnSpc>
                <a:spcPct val="90000"/>
              </a:lnSpc>
              <a:spcBef>
                <a:spcPct val="0"/>
              </a:spcBef>
              <a:spcAft>
                <a:spcPct val="0"/>
              </a:spcAft>
            </a:pPr>
            <a:r>
              <a:rPr lang="fr-CH" altLang="x-none" sz="1600" b="1" dirty="0">
                <a:solidFill>
                  <a:schemeClr val="bg1"/>
                </a:solidFill>
                <a:latin typeface="Arial Narrow" charset="0"/>
              </a:rPr>
              <a:t>13 Sections</a:t>
            </a:r>
          </a:p>
        </p:txBody>
      </p:sp>
      <p:sp>
        <p:nvSpPr>
          <p:cNvPr id="678" name="Espace réservé du titre 1"/>
          <p:cNvSpPr txBox="1">
            <a:spLocks/>
          </p:cNvSpPr>
          <p:nvPr/>
        </p:nvSpPr>
        <p:spPr bwMode="auto">
          <a:xfrm>
            <a:off x="438150" y="2609850"/>
            <a:ext cx="1879600"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lnSpc>
                <a:spcPct val="110000"/>
              </a:lnSpc>
              <a:spcBef>
                <a:spcPct val="0"/>
              </a:spcBef>
              <a:spcAft>
                <a:spcPct val="0"/>
              </a:spcAft>
            </a:pPr>
            <a:r>
              <a:rPr lang="fr-CH" altLang="x-none" sz="1600" b="1" dirty="0">
                <a:solidFill>
                  <a:schemeClr val="bg1"/>
                </a:solidFill>
                <a:latin typeface="Arial Narrow" charset="0"/>
              </a:rPr>
              <a:t>2 </a:t>
            </a:r>
            <a:r>
              <a:rPr lang="fr-CH" altLang="x-none" sz="1600" b="1" dirty="0" err="1">
                <a:solidFill>
                  <a:schemeClr val="bg1"/>
                </a:solidFill>
                <a:latin typeface="Arial Narrow" charset="0"/>
              </a:rPr>
              <a:t>Colleges</a:t>
            </a:r>
            <a:endParaRPr lang="fr-CH" altLang="x-none" sz="1600" b="1" dirty="0">
              <a:solidFill>
                <a:schemeClr val="bg1"/>
              </a:solidFill>
              <a:latin typeface="Arial Narrow" charset="0"/>
            </a:endParaRPr>
          </a:p>
        </p:txBody>
      </p:sp>
      <p:grpSp>
        <p:nvGrpSpPr>
          <p:cNvPr id="679" name="Grouper 678"/>
          <p:cNvGrpSpPr/>
          <p:nvPr/>
        </p:nvGrpSpPr>
        <p:grpSpPr>
          <a:xfrm>
            <a:off x="6657052" y="3568847"/>
            <a:ext cx="2282825" cy="869950"/>
            <a:chOff x="5572126" y="3645370"/>
            <a:chExt cx="2282825" cy="869950"/>
          </a:xfrm>
          <a:solidFill>
            <a:schemeClr val="bg1"/>
          </a:solidFill>
        </p:grpSpPr>
        <p:sp>
          <p:nvSpPr>
            <p:cNvPr id="680" name="Hexagone 679"/>
            <p:cNvSpPr/>
            <p:nvPr/>
          </p:nvSpPr>
          <p:spPr>
            <a:xfrm>
              <a:off x="5907088"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1" name="Hexagone 680"/>
            <p:cNvSpPr/>
            <p:nvPr/>
          </p:nvSpPr>
          <p:spPr>
            <a:xfrm>
              <a:off x="5989638"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2" name="Hexagone 681"/>
            <p:cNvSpPr/>
            <p:nvPr/>
          </p:nvSpPr>
          <p:spPr>
            <a:xfrm>
              <a:off x="5907088"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3" name="Hexagone 682"/>
            <p:cNvSpPr/>
            <p:nvPr/>
          </p:nvSpPr>
          <p:spPr>
            <a:xfrm>
              <a:off x="5989638"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4" name="Hexagone 683"/>
            <p:cNvSpPr/>
            <p:nvPr/>
          </p:nvSpPr>
          <p:spPr>
            <a:xfrm>
              <a:off x="5907088"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5" name="Hexagone 684"/>
            <p:cNvSpPr/>
            <p:nvPr/>
          </p:nvSpPr>
          <p:spPr>
            <a:xfrm>
              <a:off x="5989638"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6" name="Hexagone 685"/>
            <p:cNvSpPr/>
            <p:nvPr/>
          </p:nvSpPr>
          <p:spPr>
            <a:xfrm>
              <a:off x="5907088"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7" name="Hexagone 686"/>
            <p:cNvSpPr/>
            <p:nvPr/>
          </p:nvSpPr>
          <p:spPr>
            <a:xfrm>
              <a:off x="5989638"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8" name="Hexagone 687"/>
            <p:cNvSpPr/>
            <p:nvPr/>
          </p:nvSpPr>
          <p:spPr>
            <a:xfrm>
              <a:off x="5907088"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89" name="Hexagone 688"/>
            <p:cNvSpPr/>
            <p:nvPr/>
          </p:nvSpPr>
          <p:spPr>
            <a:xfrm>
              <a:off x="5989638"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0" name="Hexagone 689"/>
            <p:cNvSpPr/>
            <p:nvPr/>
          </p:nvSpPr>
          <p:spPr>
            <a:xfrm>
              <a:off x="5907088"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1" name="Hexagone 690"/>
            <p:cNvSpPr/>
            <p:nvPr/>
          </p:nvSpPr>
          <p:spPr>
            <a:xfrm>
              <a:off x="5989638"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2" name="Hexagone 691"/>
            <p:cNvSpPr/>
            <p:nvPr/>
          </p:nvSpPr>
          <p:spPr>
            <a:xfrm>
              <a:off x="5907088"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3" name="Hexagone 692"/>
            <p:cNvSpPr/>
            <p:nvPr/>
          </p:nvSpPr>
          <p:spPr>
            <a:xfrm>
              <a:off x="5989638"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4" name="Hexagone 693"/>
            <p:cNvSpPr/>
            <p:nvPr/>
          </p:nvSpPr>
          <p:spPr>
            <a:xfrm>
              <a:off x="5907088"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5" name="Hexagone 694"/>
            <p:cNvSpPr/>
            <p:nvPr/>
          </p:nvSpPr>
          <p:spPr>
            <a:xfrm>
              <a:off x="5989638"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6" name="Hexagone 695"/>
            <p:cNvSpPr/>
            <p:nvPr/>
          </p:nvSpPr>
          <p:spPr>
            <a:xfrm>
              <a:off x="5907088"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7" name="Hexagone 696"/>
            <p:cNvSpPr/>
            <p:nvPr/>
          </p:nvSpPr>
          <p:spPr>
            <a:xfrm>
              <a:off x="5989638"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8" name="Hexagone 697"/>
            <p:cNvSpPr/>
            <p:nvPr/>
          </p:nvSpPr>
          <p:spPr>
            <a:xfrm>
              <a:off x="6073776"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99" name="Hexagone 698"/>
            <p:cNvSpPr/>
            <p:nvPr/>
          </p:nvSpPr>
          <p:spPr>
            <a:xfrm>
              <a:off x="6157913" y="3692995"/>
              <a:ext cx="100013"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0" name="Hexagone 699"/>
            <p:cNvSpPr/>
            <p:nvPr/>
          </p:nvSpPr>
          <p:spPr>
            <a:xfrm>
              <a:off x="6073776"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1" name="Hexagone 700"/>
            <p:cNvSpPr/>
            <p:nvPr/>
          </p:nvSpPr>
          <p:spPr>
            <a:xfrm>
              <a:off x="6157913" y="3785070"/>
              <a:ext cx="100013"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2" name="Hexagone 701"/>
            <p:cNvSpPr/>
            <p:nvPr/>
          </p:nvSpPr>
          <p:spPr>
            <a:xfrm>
              <a:off x="6073776"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3" name="Hexagone 702"/>
            <p:cNvSpPr/>
            <p:nvPr/>
          </p:nvSpPr>
          <p:spPr>
            <a:xfrm>
              <a:off x="6157913" y="3877145"/>
              <a:ext cx="100013"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4" name="Hexagone 703"/>
            <p:cNvSpPr/>
            <p:nvPr/>
          </p:nvSpPr>
          <p:spPr>
            <a:xfrm>
              <a:off x="6073776"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5" name="Hexagone 704"/>
            <p:cNvSpPr/>
            <p:nvPr/>
          </p:nvSpPr>
          <p:spPr>
            <a:xfrm>
              <a:off x="6157913" y="3969220"/>
              <a:ext cx="100013"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6" name="Hexagone 705"/>
            <p:cNvSpPr/>
            <p:nvPr/>
          </p:nvSpPr>
          <p:spPr>
            <a:xfrm>
              <a:off x="6073776"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7" name="Hexagone 706"/>
            <p:cNvSpPr/>
            <p:nvPr/>
          </p:nvSpPr>
          <p:spPr>
            <a:xfrm>
              <a:off x="6157913" y="4061295"/>
              <a:ext cx="100013"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8" name="Hexagone 707"/>
            <p:cNvSpPr/>
            <p:nvPr/>
          </p:nvSpPr>
          <p:spPr>
            <a:xfrm>
              <a:off x="6073776"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09" name="Hexagone 708"/>
            <p:cNvSpPr/>
            <p:nvPr/>
          </p:nvSpPr>
          <p:spPr>
            <a:xfrm>
              <a:off x="6157913" y="4153370"/>
              <a:ext cx="100013"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0" name="Hexagone 709"/>
            <p:cNvSpPr/>
            <p:nvPr/>
          </p:nvSpPr>
          <p:spPr>
            <a:xfrm>
              <a:off x="6073776"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1" name="Hexagone 710"/>
            <p:cNvSpPr/>
            <p:nvPr/>
          </p:nvSpPr>
          <p:spPr>
            <a:xfrm>
              <a:off x="6157913" y="4243858"/>
              <a:ext cx="100013"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2" name="Hexagone 711"/>
            <p:cNvSpPr/>
            <p:nvPr/>
          </p:nvSpPr>
          <p:spPr>
            <a:xfrm>
              <a:off x="6073776"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3" name="Hexagone 712"/>
            <p:cNvSpPr/>
            <p:nvPr/>
          </p:nvSpPr>
          <p:spPr>
            <a:xfrm>
              <a:off x="6157913" y="4335933"/>
              <a:ext cx="100013"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4" name="Hexagone 713"/>
            <p:cNvSpPr/>
            <p:nvPr/>
          </p:nvSpPr>
          <p:spPr>
            <a:xfrm>
              <a:off x="6073776"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5" name="Hexagone 714"/>
            <p:cNvSpPr/>
            <p:nvPr/>
          </p:nvSpPr>
          <p:spPr>
            <a:xfrm>
              <a:off x="6157913" y="4428008"/>
              <a:ext cx="100013"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6" name="Hexagone 715"/>
            <p:cNvSpPr/>
            <p:nvPr/>
          </p:nvSpPr>
          <p:spPr>
            <a:xfrm>
              <a:off x="6243638"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7" name="Hexagone 716"/>
            <p:cNvSpPr/>
            <p:nvPr/>
          </p:nvSpPr>
          <p:spPr>
            <a:xfrm>
              <a:off x="6326188"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8" name="Hexagone 717"/>
            <p:cNvSpPr/>
            <p:nvPr/>
          </p:nvSpPr>
          <p:spPr>
            <a:xfrm>
              <a:off x="6243638"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19" name="Hexagone 718"/>
            <p:cNvSpPr/>
            <p:nvPr/>
          </p:nvSpPr>
          <p:spPr>
            <a:xfrm>
              <a:off x="6326188"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0" name="Hexagone 719"/>
            <p:cNvSpPr/>
            <p:nvPr/>
          </p:nvSpPr>
          <p:spPr>
            <a:xfrm>
              <a:off x="6243638"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1" name="Hexagone 720"/>
            <p:cNvSpPr/>
            <p:nvPr/>
          </p:nvSpPr>
          <p:spPr>
            <a:xfrm>
              <a:off x="6326188"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2" name="Hexagone 721"/>
            <p:cNvSpPr/>
            <p:nvPr/>
          </p:nvSpPr>
          <p:spPr>
            <a:xfrm>
              <a:off x="6243638"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3" name="Hexagone 722"/>
            <p:cNvSpPr/>
            <p:nvPr/>
          </p:nvSpPr>
          <p:spPr>
            <a:xfrm>
              <a:off x="6326188"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4" name="Hexagone 723"/>
            <p:cNvSpPr/>
            <p:nvPr/>
          </p:nvSpPr>
          <p:spPr>
            <a:xfrm>
              <a:off x="6243638"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5" name="Hexagone 724"/>
            <p:cNvSpPr/>
            <p:nvPr/>
          </p:nvSpPr>
          <p:spPr>
            <a:xfrm>
              <a:off x="6326188"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6" name="Hexagone 725"/>
            <p:cNvSpPr/>
            <p:nvPr/>
          </p:nvSpPr>
          <p:spPr>
            <a:xfrm>
              <a:off x="6243638"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7" name="Hexagone 726"/>
            <p:cNvSpPr/>
            <p:nvPr/>
          </p:nvSpPr>
          <p:spPr>
            <a:xfrm>
              <a:off x="6326188"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8" name="Hexagone 727"/>
            <p:cNvSpPr/>
            <p:nvPr/>
          </p:nvSpPr>
          <p:spPr>
            <a:xfrm>
              <a:off x="6243638"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29" name="Hexagone 728"/>
            <p:cNvSpPr/>
            <p:nvPr/>
          </p:nvSpPr>
          <p:spPr>
            <a:xfrm>
              <a:off x="6326188"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0" name="Hexagone 729"/>
            <p:cNvSpPr/>
            <p:nvPr/>
          </p:nvSpPr>
          <p:spPr>
            <a:xfrm>
              <a:off x="6243638"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1" name="Hexagone 730"/>
            <p:cNvSpPr/>
            <p:nvPr/>
          </p:nvSpPr>
          <p:spPr>
            <a:xfrm>
              <a:off x="6326188"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2" name="Hexagone 731"/>
            <p:cNvSpPr/>
            <p:nvPr/>
          </p:nvSpPr>
          <p:spPr>
            <a:xfrm>
              <a:off x="6243638"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3" name="Hexagone 732"/>
            <p:cNvSpPr/>
            <p:nvPr/>
          </p:nvSpPr>
          <p:spPr>
            <a:xfrm>
              <a:off x="6326188"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4" name="Hexagone 733"/>
            <p:cNvSpPr/>
            <p:nvPr/>
          </p:nvSpPr>
          <p:spPr>
            <a:xfrm>
              <a:off x="6410326"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5" name="Hexagone 734"/>
            <p:cNvSpPr/>
            <p:nvPr/>
          </p:nvSpPr>
          <p:spPr>
            <a:xfrm>
              <a:off x="6492876"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6" name="Hexagone 735"/>
            <p:cNvSpPr/>
            <p:nvPr/>
          </p:nvSpPr>
          <p:spPr>
            <a:xfrm>
              <a:off x="6410326"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7" name="Hexagone 736"/>
            <p:cNvSpPr/>
            <p:nvPr/>
          </p:nvSpPr>
          <p:spPr>
            <a:xfrm>
              <a:off x="6492876"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8" name="Hexagone 737"/>
            <p:cNvSpPr/>
            <p:nvPr/>
          </p:nvSpPr>
          <p:spPr>
            <a:xfrm>
              <a:off x="6410326"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39" name="Hexagone 738"/>
            <p:cNvSpPr/>
            <p:nvPr/>
          </p:nvSpPr>
          <p:spPr>
            <a:xfrm>
              <a:off x="6492876"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0" name="Hexagone 739"/>
            <p:cNvSpPr/>
            <p:nvPr/>
          </p:nvSpPr>
          <p:spPr>
            <a:xfrm>
              <a:off x="6410326"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1" name="Hexagone 740"/>
            <p:cNvSpPr/>
            <p:nvPr/>
          </p:nvSpPr>
          <p:spPr>
            <a:xfrm>
              <a:off x="6492876"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2" name="Hexagone 741"/>
            <p:cNvSpPr/>
            <p:nvPr/>
          </p:nvSpPr>
          <p:spPr>
            <a:xfrm>
              <a:off x="6410326"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3" name="Hexagone 742"/>
            <p:cNvSpPr/>
            <p:nvPr/>
          </p:nvSpPr>
          <p:spPr>
            <a:xfrm>
              <a:off x="6492876"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4" name="Hexagone 743"/>
            <p:cNvSpPr/>
            <p:nvPr/>
          </p:nvSpPr>
          <p:spPr>
            <a:xfrm>
              <a:off x="6410326"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5" name="Hexagone 744"/>
            <p:cNvSpPr/>
            <p:nvPr/>
          </p:nvSpPr>
          <p:spPr>
            <a:xfrm>
              <a:off x="6492876"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6" name="Hexagone 745"/>
            <p:cNvSpPr/>
            <p:nvPr/>
          </p:nvSpPr>
          <p:spPr>
            <a:xfrm>
              <a:off x="6410326"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7" name="Hexagone 746"/>
            <p:cNvSpPr/>
            <p:nvPr/>
          </p:nvSpPr>
          <p:spPr>
            <a:xfrm>
              <a:off x="6492876"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8" name="Hexagone 747"/>
            <p:cNvSpPr/>
            <p:nvPr/>
          </p:nvSpPr>
          <p:spPr>
            <a:xfrm>
              <a:off x="6410326"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49" name="Hexagone 748"/>
            <p:cNvSpPr/>
            <p:nvPr/>
          </p:nvSpPr>
          <p:spPr>
            <a:xfrm>
              <a:off x="6492876"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0" name="Hexagone 749"/>
            <p:cNvSpPr/>
            <p:nvPr/>
          </p:nvSpPr>
          <p:spPr>
            <a:xfrm>
              <a:off x="6410326"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1" name="Hexagone 750"/>
            <p:cNvSpPr/>
            <p:nvPr/>
          </p:nvSpPr>
          <p:spPr>
            <a:xfrm>
              <a:off x="6492876"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2" name="Hexagone 751"/>
            <p:cNvSpPr/>
            <p:nvPr/>
          </p:nvSpPr>
          <p:spPr>
            <a:xfrm>
              <a:off x="6577013"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3" name="Hexagone 752"/>
            <p:cNvSpPr/>
            <p:nvPr/>
          </p:nvSpPr>
          <p:spPr>
            <a:xfrm>
              <a:off x="6659563"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4" name="Hexagone 753"/>
            <p:cNvSpPr/>
            <p:nvPr/>
          </p:nvSpPr>
          <p:spPr>
            <a:xfrm>
              <a:off x="6577013"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5" name="Hexagone 754"/>
            <p:cNvSpPr/>
            <p:nvPr/>
          </p:nvSpPr>
          <p:spPr>
            <a:xfrm>
              <a:off x="6659563"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6" name="Hexagone 755"/>
            <p:cNvSpPr/>
            <p:nvPr/>
          </p:nvSpPr>
          <p:spPr>
            <a:xfrm>
              <a:off x="6577013"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7" name="Hexagone 756"/>
            <p:cNvSpPr/>
            <p:nvPr/>
          </p:nvSpPr>
          <p:spPr>
            <a:xfrm>
              <a:off x="6659563"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8" name="Hexagone 757"/>
            <p:cNvSpPr/>
            <p:nvPr/>
          </p:nvSpPr>
          <p:spPr>
            <a:xfrm>
              <a:off x="6577013"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59" name="Hexagone 758"/>
            <p:cNvSpPr/>
            <p:nvPr/>
          </p:nvSpPr>
          <p:spPr>
            <a:xfrm>
              <a:off x="6659563"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0" name="Hexagone 759"/>
            <p:cNvSpPr/>
            <p:nvPr/>
          </p:nvSpPr>
          <p:spPr>
            <a:xfrm>
              <a:off x="6577013"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1" name="Hexagone 760"/>
            <p:cNvSpPr/>
            <p:nvPr/>
          </p:nvSpPr>
          <p:spPr>
            <a:xfrm>
              <a:off x="6659563"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2" name="Hexagone 761"/>
            <p:cNvSpPr/>
            <p:nvPr/>
          </p:nvSpPr>
          <p:spPr>
            <a:xfrm>
              <a:off x="6577013"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3" name="Hexagone 762"/>
            <p:cNvSpPr/>
            <p:nvPr/>
          </p:nvSpPr>
          <p:spPr>
            <a:xfrm>
              <a:off x="6659563"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4" name="Hexagone 763"/>
            <p:cNvSpPr/>
            <p:nvPr/>
          </p:nvSpPr>
          <p:spPr>
            <a:xfrm>
              <a:off x="6577013"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5" name="Hexagone 764"/>
            <p:cNvSpPr/>
            <p:nvPr/>
          </p:nvSpPr>
          <p:spPr>
            <a:xfrm>
              <a:off x="6659563"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6" name="Hexagone 765"/>
            <p:cNvSpPr/>
            <p:nvPr/>
          </p:nvSpPr>
          <p:spPr>
            <a:xfrm>
              <a:off x="6577013"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7" name="Hexagone 766"/>
            <p:cNvSpPr/>
            <p:nvPr/>
          </p:nvSpPr>
          <p:spPr>
            <a:xfrm>
              <a:off x="6659563"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8" name="Hexagone 767"/>
            <p:cNvSpPr/>
            <p:nvPr/>
          </p:nvSpPr>
          <p:spPr>
            <a:xfrm>
              <a:off x="6577013"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69" name="Hexagone 768"/>
            <p:cNvSpPr/>
            <p:nvPr/>
          </p:nvSpPr>
          <p:spPr>
            <a:xfrm>
              <a:off x="6659563"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0" name="Hexagone 769"/>
            <p:cNvSpPr/>
            <p:nvPr/>
          </p:nvSpPr>
          <p:spPr>
            <a:xfrm>
              <a:off x="6746876"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1" name="Hexagone 770"/>
            <p:cNvSpPr/>
            <p:nvPr/>
          </p:nvSpPr>
          <p:spPr>
            <a:xfrm>
              <a:off x="6829426"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2" name="Hexagone 771"/>
            <p:cNvSpPr/>
            <p:nvPr/>
          </p:nvSpPr>
          <p:spPr>
            <a:xfrm>
              <a:off x="6746876"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3" name="Hexagone 772"/>
            <p:cNvSpPr/>
            <p:nvPr/>
          </p:nvSpPr>
          <p:spPr>
            <a:xfrm>
              <a:off x="6829426"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4" name="Hexagone 773"/>
            <p:cNvSpPr/>
            <p:nvPr/>
          </p:nvSpPr>
          <p:spPr>
            <a:xfrm>
              <a:off x="6746876"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5" name="Hexagone 774"/>
            <p:cNvSpPr/>
            <p:nvPr/>
          </p:nvSpPr>
          <p:spPr>
            <a:xfrm>
              <a:off x="6829426"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6" name="Hexagone 775"/>
            <p:cNvSpPr/>
            <p:nvPr/>
          </p:nvSpPr>
          <p:spPr>
            <a:xfrm>
              <a:off x="6746876"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7" name="Hexagone 776"/>
            <p:cNvSpPr/>
            <p:nvPr/>
          </p:nvSpPr>
          <p:spPr>
            <a:xfrm>
              <a:off x="6829426"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8" name="Hexagone 777"/>
            <p:cNvSpPr/>
            <p:nvPr/>
          </p:nvSpPr>
          <p:spPr>
            <a:xfrm>
              <a:off x="6746876"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79" name="Hexagone 778"/>
            <p:cNvSpPr/>
            <p:nvPr/>
          </p:nvSpPr>
          <p:spPr>
            <a:xfrm>
              <a:off x="6829426"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0" name="Hexagone 779"/>
            <p:cNvSpPr/>
            <p:nvPr/>
          </p:nvSpPr>
          <p:spPr>
            <a:xfrm>
              <a:off x="6746876"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1" name="Hexagone 780"/>
            <p:cNvSpPr/>
            <p:nvPr/>
          </p:nvSpPr>
          <p:spPr>
            <a:xfrm>
              <a:off x="6829426"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2" name="Hexagone 781"/>
            <p:cNvSpPr/>
            <p:nvPr/>
          </p:nvSpPr>
          <p:spPr>
            <a:xfrm>
              <a:off x="6746876"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3" name="Hexagone 782"/>
            <p:cNvSpPr/>
            <p:nvPr/>
          </p:nvSpPr>
          <p:spPr>
            <a:xfrm>
              <a:off x="6829426"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4" name="Hexagone 783"/>
            <p:cNvSpPr/>
            <p:nvPr/>
          </p:nvSpPr>
          <p:spPr>
            <a:xfrm>
              <a:off x="6746876"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5" name="Hexagone 784"/>
            <p:cNvSpPr/>
            <p:nvPr/>
          </p:nvSpPr>
          <p:spPr>
            <a:xfrm>
              <a:off x="6829426"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6" name="Hexagone 785"/>
            <p:cNvSpPr/>
            <p:nvPr/>
          </p:nvSpPr>
          <p:spPr>
            <a:xfrm>
              <a:off x="6746876"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7" name="Hexagone 786"/>
            <p:cNvSpPr/>
            <p:nvPr/>
          </p:nvSpPr>
          <p:spPr>
            <a:xfrm>
              <a:off x="6829426"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8" name="Hexagone 787"/>
            <p:cNvSpPr/>
            <p:nvPr/>
          </p:nvSpPr>
          <p:spPr>
            <a:xfrm>
              <a:off x="6913563"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89" name="Hexagone 788"/>
            <p:cNvSpPr/>
            <p:nvPr/>
          </p:nvSpPr>
          <p:spPr>
            <a:xfrm>
              <a:off x="6996113"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0" name="Hexagone 789"/>
            <p:cNvSpPr/>
            <p:nvPr/>
          </p:nvSpPr>
          <p:spPr>
            <a:xfrm>
              <a:off x="6913563"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1" name="Hexagone 790"/>
            <p:cNvSpPr/>
            <p:nvPr/>
          </p:nvSpPr>
          <p:spPr>
            <a:xfrm>
              <a:off x="6996113"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2" name="Hexagone 791"/>
            <p:cNvSpPr/>
            <p:nvPr/>
          </p:nvSpPr>
          <p:spPr>
            <a:xfrm>
              <a:off x="6913563"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3" name="Hexagone 792"/>
            <p:cNvSpPr/>
            <p:nvPr/>
          </p:nvSpPr>
          <p:spPr>
            <a:xfrm>
              <a:off x="6996113"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4" name="Hexagone 793"/>
            <p:cNvSpPr/>
            <p:nvPr/>
          </p:nvSpPr>
          <p:spPr>
            <a:xfrm>
              <a:off x="6913563"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5" name="Hexagone 794"/>
            <p:cNvSpPr/>
            <p:nvPr/>
          </p:nvSpPr>
          <p:spPr>
            <a:xfrm>
              <a:off x="6996113"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6" name="Hexagone 795"/>
            <p:cNvSpPr/>
            <p:nvPr/>
          </p:nvSpPr>
          <p:spPr>
            <a:xfrm>
              <a:off x="6913563"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7" name="Hexagone 796"/>
            <p:cNvSpPr/>
            <p:nvPr/>
          </p:nvSpPr>
          <p:spPr>
            <a:xfrm>
              <a:off x="6996113"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8" name="Hexagone 797"/>
            <p:cNvSpPr/>
            <p:nvPr/>
          </p:nvSpPr>
          <p:spPr>
            <a:xfrm>
              <a:off x="6913563"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799" name="Hexagone 798"/>
            <p:cNvSpPr/>
            <p:nvPr/>
          </p:nvSpPr>
          <p:spPr>
            <a:xfrm>
              <a:off x="6996113"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0" name="Hexagone 799"/>
            <p:cNvSpPr/>
            <p:nvPr/>
          </p:nvSpPr>
          <p:spPr>
            <a:xfrm>
              <a:off x="6913563"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1" name="Hexagone 800"/>
            <p:cNvSpPr/>
            <p:nvPr/>
          </p:nvSpPr>
          <p:spPr>
            <a:xfrm>
              <a:off x="6996113"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2" name="Hexagone 801"/>
            <p:cNvSpPr/>
            <p:nvPr/>
          </p:nvSpPr>
          <p:spPr>
            <a:xfrm>
              <a:off x="6913563"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3" name="Hexagone 802"/>
            <p:cNvSpPr/>
            <p:nvPr/>
          </p:nvSpPr>
          <p:spPr>
            <a:xfrm>
              <a:off x="6996113"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4" name="Hexagone 803"/>
            <p:cNvSpPr/>
            <p:nvPr/>
          </p:nvSpPr>
          <p:spPr>
            <a:xfrm>
              <a:off x="6913563"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5" name="Hexagone 804"/>
            <p:cNvSpPr/>
            <p:nvPr/>
          </p:nvSpPr>
          <p:spPr>
            <a:xfrm>
              <a:off x="6996113"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6" name="Hexagone 805"/>
            <p:cNvSpPr/>
            <p:nvPr/>
          </p:nvSpPr>
          <p:spPr>
            <a:xfrm>
              <a:off x="7081838"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7" name="Hexagone 806"/>
            <p:cNvSpPr/>
            <p:nvPr/>
          </p:nvSpPr>
          <p:spPr>
            <a:xfrm>
              <a:off x="7164388"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8" name="Hexagone 807"/>
            <p:cNvSpPr/>
            <p:nvPr/>
          </p:nvSpPr>
          <p:spPr>
            <a:xfrm>
              <a:off x="7081838"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09" name="Hexagone 808"/>
            <p:cNvSpPr/>
            <p:nvPr/>
          </p:nvSpPr>
          <p:spPr>
            <a:xfrm>
              <a:off x="7164388"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0" name="Hexagone 809"/>
            <p:cNvSpPr/>
            <p:nvPr/>
          </p:nvSpPr>
          <p:spPr>
            <a:xfrm>
              <a:off x="7081838"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1" name="Hexagone 810"/>
            <p:cNvSpPr/>
            <p:nvPr/>
          </p:nvSpPr>
          <p:spPr>
            <a:xfrm>
              <a:off x="7164388"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2" name="Hexagone 811"/>
            <p:cNvSpPr/>
            <p:nvPr/>
          </p:nvSpPr>
          <p:spPr>
            <a:xfrm>
              <a:off x="7081838"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3" name="Hexagone 812"/>
            <p:cNvSpPr/>
            <p:nvPr/>
          </p:nvSpPr>
          <p:spPr>
            <a:xfrm>
              <a:off x="7164388"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4" name="Hexagone 813"/>
            <p:cNvSpPr/>
            <p:nvPr/>
          </p:nvSpPr>
          <p:spPr>
            <a:xfrm>
              <a:off x="7081838"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5" name="Hexagone 814"/>
            <p:cNvSpPr/>
            <p:nvPr/>
          </p:nvSpPr>
          <p:spPr>
            <a:xfrm>
              <a:off x="7164388"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6" name="Hexagone 815"/>
            <p:cNvSpPr/>
            <p:nvPr/>
          </p:nvSpPr>
          <p:spPr>
            <a:xfrm>
              <a:off x="7081838"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7" name="Hexagone 816"/>
            <p:cNvSpPr/>
            <p:nvPr/>
          </p:nvSpPr>
          <p:spPr>
            <a:xfrm>
              <a:off x="7164388"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8" name="Hexagone 817"/>
            <p:cNvSpPr/>
            <p:nvPr/>
          </p:nvSpPr>
          <p:spPr>
            <a:xfrm>
              <a:off x="7081838"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19" name="Hexagone 818"/>
            <p:cNvSpPr/>
            <p:nvPr/>
          </p:nvSpPr>
          <p:spPr>
            <a:xfrm>
              <a:off x="7164388"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0" name="Hexagone 819"/>
            <p:cNvSpPr/>
            <p:nvPr/>
          </p:nvSpPr>
          <p:spPr>
            <a:xfrm>
              <a:off x="7081838"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1" name="Hexagone 820"/>
            <p:cNvSpPr/>
            <p:nvPr/>
          </p:nvSpPr>
          <p:spPr>
            <a:xfrm>
              <a:off x="7164388"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2" name="Hexagone 821"/>
            <p:cNvSpPr/>
            <p:nvPr/>
          </p:nvSpPr>
          <p:spPr>
            <a:xfrm>
              <a:off x="7081838"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3" name="Hexagone 822"/>
            <p:cNvSpPr/>
            <p:nvPr/>
          </p:nvSpPr>
          <p:spPr>
            <a:xfrm>
              <a:off x="7164388"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4" name="Hexagone 823"/>
            <p:cNvSpPr/>
            <p:nvPr/>
          </p:nvSpPr>
          <p:spPr>
            <a:xfrm>
              <a:off x="7250113"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5" name="Hexagone 824"/>
            <p:cNvSpPr/>
            <p:nvPr/>
          </p:nvSpPr>
          <p:spPr>
            <a:xfrm>
              <a:off x="7332663"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6" name="Hexagone 825"/>
            <p:cNvSpPr/>
            <p:nvPr/>
          </p:nvSpPr>
          <p:spPr>
            <a:xfrm>
              <a:off x="7250113"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7" name="Hexagone 826"/>
            <p:cNvSpPr/>
            <p:nvPr/>
          </p:nvSpPr>
          <p:spPr>
            <a:xfrm>
              <a:off x="7332663"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8" name="Hexagone 827"/>
            <p:cNvSpPr/>
            <p:nvPr/>
          </p:nvSpPr>
          <p:spPr>
            <a:xfrm>
              <a:off x="7250113"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29" name="Hexagone 828"/>
            <p:cNvSpPr/>
            <p:nvPr/>
          </p:nvSpPr>
          <p:spPr>
            <a:xfrm>
              <a:off x="7332663"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0" name="Hexagone 829"/>
            <p:cNvSpPr/>
            <p:nvPr/>
          </p:nvSpPr>
          <p:spPr>
            <a:xfrm>
              <a:off x="7250113"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1" name="Hexagone 830"/>
            <p:cNvSpPr/>
            <p:nvPr/>
          </p:nvSpPr>
          <p:spPr>
            <a:xfrm>
              <a:off x="7332663"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2" name="Hexagone 831"/>
            <p:cNvSpPr/>
            <p:nvPr/>
          </p:nvSpPr>
          <p:spPr>
            <a:xfrm>
              <a:off x="7250113"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3" name="Hexagone 832"/>
            <p:cNvSpPr/>
            <p:nvPr/>
          </p:nvSpPr>
          <p:spPr>
            <a:xfrm>
              <a:off x="7332663"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4" name="Hexagone 833"/>
            <p:cNvSpPr/>
            <p:nvPr/>
          </p:nvSpPr>
          <p:spPr>
            <a:xfrm>
              <a:off x="7250113"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5" name="Hexagone 834"/>
            <p:cNvSpPr/>
            <p:nvPr/>
          </p:nvSpPr>
          <p:spPr>
            <a:xfrm>
              <a:off x="7332663"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6" name="Hexagone 835"/>
            <p:cNvSpPr/>
            <p:nvPr/>
          </p:nvSpPr>
          <p:spPr>
            <a:xfrm>
              <a:off x="7250113"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7" name="Hexagone 836"/>
            <p:cNvSpPr/>
            <p:nvPr/>
          </p:nvSpPr>
          <p:spPr>
            <a:xfrm>
              <a:off x="7332663"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8" name="Hexagone 837"/>
            <p:cNvSpPr/>
            <p:nvPr/>
          </p:nvSpPr>
          <p:spPr>
            <a:xfrm>
              <a:off x="7250113"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39" name="Hexagone 838"/>
            <p:cNvSpPr/>
            <p:nvPr/>
          </p:nvSpPr>
          <p:spPr>
            <a:xfrm>
              <a:off x="7332663"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0" name="Hexagone 839"/>
            <p:cNvSpPr/>
            <p:nvPr/>
          </p:nvSpPr>
          <p:spPr>
            <a:xfrm>
              <a:off x="7250113"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1" name="Hexagone 840"/>
            <p:cNvSpPr/>
            <p:nvPr/>
          </p:nvSpPr>
          <p:spPr>
            <a:xfrm>
              <a:off x="7332663"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2" name="Hexagone 841"/>
            <p:cNvSpPr/>
            <p:nvPr/>
          </p:nvSpPr>
          <p:spPr>
            <a:xfrm>
              <a:off x="7416801"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3" name="Hexagone 842"/>
            <p:cNvSpPr/>
            <p:nvPr/>
          </p:nvSpPr>
          <p:spPr>
            <a:xfrm>
              <a:off x="7499351"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4" name="Hexagone 843"/>
            <p:cNvSpPr/>
            <p:nvPr/>
          </p:nvSpPr>
          <p:spPr>
            <a:xfrm>
              <a:off x="7416801"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5" name="Hexagone 844"/>
            <p:cNvSpPr/>
            <p:nvPr/>
          </p:nvSpPr>
          <p:spPr>
            <a:xfrm>
              <a:off x="7499351"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6" name="Hexagone 845"/>
            <p:cNvSpPr/>
            <p:nvPr/>
          </p:nvSpPr>
          <p:spPr>
            <a:xfrm>
              <a:off x="7416801"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7" name="Hexagone 846"/>
            <p:cNvSpPr/>
            <p:nvPr/>
          </p:nvSpPr>
          <p:spPr>
            <a:xfrm>
              <a:off x="7499351"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8" name="Hexagone 847"/>
            <p:cNvSpPr/>
            <p:nvPr/>
          </p:nvSpPr>
          <p:spPr>
            <a:xfrm>
              <a:off x="7416801"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49" name="Hexagone 848"/>
            <p:cNvSpPr/>
            <p:nvPr/>
          </p:nvSpPr>
          <p:spPr>
            <a:xfrm>
              <a:off x="7499351"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0" name="Hexagone 849"/>
            <p:cNvSpPr/>
            <p:nvPr/>
          </p:nvSpPr>
          <p:spPr>
            <a:xfrm>
              <a:off x="7416801"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1" name="Hexagone 850"/>
            <p:cNvSpPr/>
            <p:nvPr/>
          </p:nvSpPr>
          <p:spPr>
            <a:xfrm>
              <a:off x="7499351"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2" name="Hexagone 851"/>
            <p:cNvSpPr/>
            <p:nvPr/>
          </p:nvSpPr>
          <p:spPr>
            <a:xfrm>
              <a:off x="7416801"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3" name="Hexagone 852"/>
            <p:cNvSpPr/>
            <p:nvPr/>
          </p:nvSpPr>
          <p:spPr>
            <a:xfrm>
              <a:off x="7499351"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4" name="Hexagone 853"/>
            <p:cNvSpPr/>
            <p:nvPr/>
          </p:nvSpPr>
          <p:spPr>
            <a:xfrm>
              <a:off x="7416801"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5" name="Hexagone 854"/>
            <p:cNvSpPr/>
            <p:nvPr/>
          </p:nvSpPr>
          <p:spPr>
            <a:xfrm>
              <a:off x="7499351"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6" name="Hexagone 855"/>
            <p:cNvSpPr/>
            <p:nvPr/>
          </p:nvSpPr>
          <p:spPr>
            <a:xfrm>
              <a:off x="7416801"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7" name="Hexagone 856"/>
            <p:cNvSpPr/>
            <p:nvPr/>
          </p:nvSpPr>
          <p:spPr>
            <a:xfrm>
              <a:off x="7499351"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8" name="Hexagone 857"/>
            <p:cNvSpPr/>
            <p:nvPr/>
          </p:nvSpPr>
          <p:spPr>
            <a:xfrm>
              <a:off x="7416801"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59" name="Hexagone 858"/>
            <p:cNvSpPr/>
            <p:nvPr/>
          </p:nvSpPr>
          <p:spPr>
            <a:xfrm>
              <a:off x="7499351"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0" name="Hexagone 859"/>
            <p:cNvSpPr/>
            <p:nvPr/>
          </p:nvSpPr>
          <p:spPr>
            <a:xfrm>
              <a:off x="7586663"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1" name="Hexagone 860"/>
            <p:cNvSpPr/>
            <p:nvPr/>
          </p:nvSpPr>
          <p:spPr>
            <a:xfrm>
              <a:off x="7669213"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2" name="Hexagone 861"/>
            <p:cNvSpPr/>
            <p:nvPr/>
          </p:nvSpPr>
          <p:spPr>
            <a:xfrm>
              <a:off x="7586663"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3" name="Hexagone 862"/>
            <p:cNvSpPr/>
            <p:nvPr/>
          </p:nvSpPr>
          <p:spPr>
            <a:xfrm>
              <a:off x="7669213"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4" name="Hexagone 863"/>
            <p:cNvSpPr/>
            <p:nvPr/>
          </p:nvSpPr>
          <p:spPr>
            <a:xfrm>
              <a:off x="7586663"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5" name="Hexagone 864"/>
            <p:cNvSpPr/>
            <p:nvPr/>
          </p:nvSpPr>
          <p:spPr>
            <a:xfrm>
              <a:off x="7669213"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6" name="Hexagone 865"/>
            <p:cNvSpPr/>
            <p:nvPr/>
          </p:nvSpPr>
          <p:spPr>
            <a:xfrm>
              <a:off x="7586663"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7" name="Hexagone 866"/>
            <p:cNvSpPr/>
            <p:nvPr/>
          </p:nvSpPr>
          <p:spPr>
            <a:xfrm>
              <a:off x="7669213"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8" name="Hexagone 867"/>
            <p:cNvSpPr/>
            <p:nvPr/>
          </p:nvSpPr>
          <p:spPr>
            <a:xfrm>
              <a:off x="7586663"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69" name="Hexagone 868"/>
            <p:cNvSpPr/>
            <p:nvPr/>
          </p:nvSpPr>
          <p:spPr>
            <a:xfrm>
              <a:off x="7669213"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0" name="Hexagone 869"/>
            <p:cNvSpPr/>
            <p:nvPr/>
          </p:nvSpPr>
          <p:spPr>
            <a:xfrm>
              <a:off x="7586663"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1" name="Hexagone 870"/>
            <p:cNvSpPr/>
            <p:nvPr/>
          </p:nvSpPr>
          <p:spPr>
            <a:xfrm>
              <a:off x="7669213"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2" name="Hexagone 871"/>
            <p:cNvSpPr/>
            <p:nvPr/>
          </p:nvSpPr>
          <p:spPr>
            <a:xfrm>
              <a:off x="7586663"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3" name="Hexagone 872"/>
            <p:cNvSpPr/>
            <p:nvPr/>
          </p:nvSpPr>
          <p:spPr>
            <a:xfrm>
              <a:off x="7669213"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4" name="Hexagone 873"/>
            <p:cNvSpPr/>
            <p:nvPr/>
          </p:nvSpPr>
          <p:spPr>
            <a:xfrm>
              <a:off x="7586663"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5" name="Hexagone 874"/>
            <p:cNvSpPr/>
            <p:nvPr/>
          </p:nvSpPr>
          <p:spPr>
            <a:xfrm>
              <a:off x="7669213"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6" name="Hexagone 875"/>
            <p:cNvSpPr/>
            <p:nvPr/>
          </p:nvSpPr>
          <p:spPr>
            <a:xfrm>
              <a:off x="7586663"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7" name="Hexagone 876"/>
            <p:cNvSpPr/>
            <p:nvPr/>
          </p:nvSpPr>
          <p:spPr>
            <a:xfrm>
              <a:off x="7669213"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8" name="Hexagone 877"/>
            <p:cNvSpPr/>
            <p:nvPr/>
          </p:nvSpPr>
          <p:spPr>
            <a:xfrm>
              <a:off x="7753351"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79" name="Hexagone 878"/>
            <p:cNvSpPr/>
            <p:nvPr/>
          </p:nvSpPr>
          <p:spPr>
            <a:xfrm>
              <a:off x="7753351"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0" name="Hexagone 879"/>
            <p:cNvSpPr/>
            <p:nvPr/>
          </p:nvSpPr>
          <p:spPr>
            <a:xfrm>
              <a:off x="7753351"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1" name="Hexagone 880"/>
            <p:cNvSpPr/>
            <p:nvPr/>
          </p:nvSpPr>
          <p:spPr>
            <a:xfrm>
              <a:off x="7753351"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2" name="Hexagone 881"/>
            <p:cNvSpPr/>
            <p:nvPr/>
          </p:nvSpPr>
          <p:spPr>
            <a:xfrm>
              <a:off x="7753351"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3" name="Hexagone 882"/>
            <p:cNvSpPr/>
            <p:nvPr/>
          </p:nvSpPr>
          <p:spPr>
            <a:xfrm>
              <a:off x="7753351"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4" name="Hexagone 883"/>
            <p:cNvSpPr/>
            <p:nvPr/>
          </p:nvSpPr>
          <p:spPr>
            <a:xfrm>
              <a:off x="7753351"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5" name="Hexagone 884"/>
            <p:cNvSpPr/>
            <p:nvPr/>
          </p:nvSpPr>
          <p:spPr>
            <a:xfrm>
              <a:off x="7753351"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6" name="Hexagone 885"/>
            <p:cNvSpPr/>
            <p:nvPr/>
          </p:nvSpPr>
          <p:spPr>
            <a:xfrm>
              <a:off x="7753351"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7" name="Hexagone 886"/>
            <p:cNvSpPr/>
            <p:nvPr/>
          </p:nvSpPr>
          <p:spPr>
            <a:xfrm>
              <a:off x="5572126" y="3645370"/>
              <a:ext cx="100012"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8" name="Hexagone 887"/>
            <p:cNvSpPr/>
            <p:nvPr/>
          </p:nvSpPr>
          <p:spPr>
            <a:xfrm>
              <a:off x="5654676"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89" name="Hexagone 888"/>
            <p:cNvSpPr/>
            <p:nvPr/>
          </p:nvSpPr>
          <p:spPr>
            <a:xfrm>
              <a:off x="5572126" y="3737445"/>
              <a:ext cx="100012"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0" name="Hexagone 889"/>
            <p:cNvSpPr/>
            <p:nvPr/>
          </p:nvSpPr>
          <p:spPr>
            <a:xfrm>
              <a:off x="5654676"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1" name="Hexagone 890"/>
            <p:cNvSpPr/>
            <p:nvPr/>
          </p:nvSpPr>
          <p:spPr>
            <a:xfrm>
              <a:off x="5572126" y="3829520"/>
              <a:ext cx="100012"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2" name="Hexagone 891"/>
            <p:cNvSpPr/>
            <p:nvPr/>
          </p:nvSpPr>
          <p:spPr>
            <a:xfrm>
              <a:off x="5654676"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3" name="Hexagone 892"/>
            <p:cNvSpPr/>
            <p:nvPr/>
          </p:nvSpPr>
          <p:spPr>
            <a:xfrm>
              <a:off x="5572126" y="3923183"/>
              <a:ext cx="100012"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4" name="Hexagone 893"/>
            <p:cNvSpPr/>
            <p:nvPr/>
          </p:nvSpPr>
          <p:spPr>
            <a:xfrm>
              <a:off x="5654676"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5" name="Hexagone 894"/>
            <p:cNvSpPr/>
            <p:nvPr/>
          </p:nvSpPr>
          <p:spPr>
            <a:xfrm>
              <a:off x="5572126" y="4015258"/>
              <a:ext cx="100012"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6" name="Hexagone 895"/>
            <p:cNvSpPr/>
            <p:nvPr/>
          </p:nvSpPr>
          <p:spPr>
            <a:xfrm>
              <a:off x="5654676"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7" name="Hexagone 896"/>
            <p:cNvSpPr/>
            <p:nvPr/>
          </p:nvSpPr>
          <p:spPr>
            <a:xfrm>
              <a:off x="5572126" y="4107333"/>
              <a:ext cx="100012"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8" name="Hexagone 897"/>
            <p:cNvSpPr/>
            <p:nvPr/>
          </p:nvSpPr>
          <p:spPr>
            <a:xfrm>
              <a:off x="5654676"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899" name="Hexagone 898"/>
            <p:cNvSpPr/>
            <p:nvPr/>
          </p:nvSpPr>
          <p:spPr>
            <a:xfrm>
              <a:off x="5572126" y="4197820"/>
              <a:ext cx="100012"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0" name="Hexagone 899"/>
            <p:cNvSpPr/>
            <p:nvPr/>
          </p:nvSpPr>
          <p:spPr>
            <a:xfrm>
              <a:off x="5654676"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1" name="Hexagone 900"/>
            <p:cNvSpPr/>
            <p:nvPr/>
          </p:nvSpPr>
          <p:spPr>
            <a:xfrm>
              <a:off x="5572126" y="4289895"/>
              <a:ext cx="100012"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2" name="Hexagone 901"/>
            <p:cNvSpPr/>
            <p:nvPr/>
          </p:nvSpPr>
          <p:spPr>
            <a:xfrm>
              <a:off x="5654676"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3" name="Hexagone 902"/>
            <p:cNvSpPr/>
            <p:nvPr/>
          </p:nvSpPr>
          <p:spPr>
            <a:xfrm>
              <a:off x="5572126" y="4381970"/>
              <a:ext cx="100012"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4" name="Hexagone 903"/>
            <p:cNvSpPr/>
            <p:nvPr/>
          </p:nvSpPr>
          <p:spPr>
            <a:xfrm>
              <a:off x="5654676"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5" name="Hexagone 904"/>
            <p:cNvSpPr/>
            <p:nvPr/>
          </p:nvSpPr>
          <p:spPr>
            <a:xfrm>
              <a:off x="5738813" y="3645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6" name="Hexagone 905"/>
            <p:cNvSpPr/>
            <p:nvPr/>
          </p:nvSpPr>
          <p:spPr>
            <a:xfrm>
              <a:off x="5821363" y="36929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7" name="Hexagone 906"/>
            <p:cNvSpPr/>
            <p:nvPr/>
          </p:nvSpPr>
          <p:spPr>
            <a:xfrm>
              <a:off x="5738813" y="37374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8" name="Hexagone 907"/>
            <p:cNvSpPr/>
            <p:nvPr/>
          </p:nvSpPr>
          <p:spPr>
            <a:xfrm>
              <a:off x="5821363" y="37850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09" name="Hexagone 908"/>
            <p:cNvSpPr/>
            <p:nvPr/>
          </p:nvSpPr>
          <p:spPr>
            <a:xfrm>
              <a:off x="5738813" y="38295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0" name="Hexagone 909"/>
            <p:cNvSpPr/>
            <p:nvPr/>
          </p:nvSpPr>
          <p:spPr>
            <a:xfrm>
              <a:off x="5821363" y="387714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1" name="Hexagone 910"/>
            <p:cNvSpPr/>
            <p:nvPr/>
          </p:nvSpPr>
          <p:spPr>
            <a:xfrm>
              <a:off x="5738813" y="392318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2" name="Hexagone 911"/>
            <p:cNvSpPr/>
            <p:nvPr/>
          </p:nvSpPr>
          <p:spPr>
            <a:xfrm>
              <a:off x="5821363" y="39692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3" name="Hexagone 912"/>
            <p:cNvSpPr/>
            <p:nvPr/>
          </p:nvSpPr>
          <p:spPr>
            <a:xfrm>
              <a:off x="5738813" y="40152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4" name="Hexagone 913"/>
            <p:cNvSpPr/>
            <p:nvPr/>
          </p:nvSpPr>
          <p:spPr>
            <a:xfrm>
              <a:off x="5821363" y="40612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5" name="Hexagone 914"/>
            <p:cNvSpPr/>
            <p:nvPr/>
          </p:nvSpPr>
          <p:spPr>
            <a:xfrm>
              <a:off x="5738813" y="41073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6" name="Hexagone 915"/>
            <p:cNvSpPr/>
            <p:nvPr/>
          </p:nvSpPr>
          <p:spPr>
            <a:xfrm>
              <a:off x="5821363" y="41533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7" name="Hexagone 916"/>
            <p:cNvSpPr/>
            <p:nvPr/>
          </p:nvSpPr>
          <p:spPr>
            <a:xfrm>
              <a:off x="5738813" y="419782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8" name="Hexagone 917"/>
            <p:cNvSpPr/>
            <p:nvPr/>
          </p:nvSpPr>
          <p:spPr>
            <a:xfrm>
              <a:off x="5821363" y="424385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19" name="Hexagone 918"/>
            <p:cNvSpPr/>
            <p:nvPr/>
          </p:nvSpPr>
          <p:spPr>
            <a:xfrm>
              <a:off x="5738813" y="4289895"/>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20" name="Hexagone 919"/>
            <p:cNvSpPr/>
            <p:nvPr/>
          </p:nvSpPr>
          <p:spPr>
            <a:xfrm>
              <a:off x="5821363" y="4335933"/>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21" name="Hexagone 920"/>
            <p:cNvSpPr/>
            <p:nvPr/>
          </p:nvSpPr>
          <p:spPr>
            <a:xfrm>
              <a:off x="5738813" y="4381970"/>
              <a:ext cx="101600" cy="87313"/>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922" name="Hexagone 921"/>
            <p:cNvSpPr/>
            <p:nvPr/>
          </p:nvSpPr>
          <p:spPr>
            <a:xfrm>
              <a:off x="5821363" y="4428008"/>
              <a:ext cx="101600" cy="87312"/>
            </a:xfrm>
            <a:prstGeom prst="hexagon">
              <a:avLst/>
            </a:prstGeom>
            <a:grpFill/>
            <a:ln w="158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grpSp>
      <p:sp>
        <p:nvSpPr>
          <p:cNvPr id="923" name="ZoneTexte 5"/>
          <p:cNvSpPr txBox="1">
            <a:spLocks noChangeArrowheads="1"/>
          </p:cNvSpPr>
          <p:nvPr/>
        </p:nvSpPr>
        <p:spPr bwMode="auto">
          <a:xfrm>
            <a:off x="1790700" y="1365250"/>
            <a:ext cx="135413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r>
              <a:rPr lang="fr-CH" altLang="x-none" sz="800" dirty="0">
                <a:solidFill>
                  <a:prstClr val="black"/>
                </a:solidFill>
                <a:latin typeface="Arial Narrow" charset="0"/>
              </a:rPr>
              <a:t>Architecture, Civil Engineering, </a:t>
            </a:r>
            <a:r>
              <a:rPr lang="fr-CH" altLang="x-none" sz="800" dirty="0" err="1">
                <a:solidFill>
                  <a:prstClr val="black"/>
                </a:solidFill>
                <a:latin typeface="Arial Narrow" charset="0"/>
              </a:rPr>
              <a:t>Environmental</a:t>
            </a:r>
            <a:r>
              <a:rPr lang="fr-CH" altLang="x-none" sz="800" dirty="0">
                <a:solidFill>
                  <a:prstClr val="black"/>
                </a:solidFill>
                <a:latin typeface="Arial Narrow" charset="0"/>
              </a:rPr>
              <a:t> Science &amp; Engineering </a:t>
            </a:r>
          </a:p>
        </p:txBody>
      </p:sp>
      <p:sp>
        <p:nvSpPr>
          <p:cNvPr id="924" name="ZoneTexte 923"/>
          <p:cNvSpPr txBox="1"/>
          <p:nvPr/>
        </p:nvSpPr>
        <p:spPr>
          <a:xfrm>
            <a:off x="3125788" y="2751138"/>
            <a:ext cx="1558925" cy="369332"/>
          </a:xfrm>
          <a:prstGeom prst="rect">
            <a:avLst/>
          </a:prstGeom>
          <a:noFill/>
        </p:spPr>
        <p:txBody>
          <a:bodyPr>
            <a:spAutoFit/>
          </a:bodyPr>
          <a:lstStyle/>
          <a:p>
            <a:pPr algn="ctr">
              <a:spcBef>
                <a:spcPct val="0"/>
              </a:spcBef>
              <a:defRPr/>
            </a:pPr>
            <a:r>
              <a:rPr lang="fr-CH" sz="900" dirty="0" err="1">
                <a:solidFill>
                  <a:prstClr val="black"/>
                </a:solidFill>
                <a:cs typeface="Arial Narrow"/>
              </a:rPr>
              <a:t>Human</a:t>
            </a:r>
            <a:r>
              <a:rPr lang="fr-CH" sz="900" dirty="0">
                <a:solidFill>
                  <a:prstClr val="black"/>
                </a:solidFill>
                <a:cs typeface="Arial Narrow"/>
              </a:rPr>
              <a:t> &amp; </a:t>
            </a:r>
            <a:br>
              <a:rPr lang="fr-CH" sz="900" dirty="0">
                <a:solidFill>
                  <a:prstClr val="black"/>
                </a:solidFill>
                <a:cs typeface="Arial Narrow"/>
              </a:rPr>
            </a:br>
            <a:r>
              <a:rPr lang="fr-CH" sz="900" dirty="0">
                <a:solidFill>
                  <a:prstClr val="black"/>
                </a:solidFill>
                <a:cs typeface="Arial Narrow"/>
              </a:rPr>
              <a:t>Social Sciences</a:t>
            </a:r>
          </a:p>
        </p:txBody>
      </p:sp>
      <p:sp>
        <p:nvSpPr>
          <p:cNvPr id="925" name="ZoneTexte 509"/>
          <p:cNvSpPr txBox="1">
            <a:spLocks noChangeArrowheads="1"/>
          </p:cNvSpPr>
          <p:nvPr/>
        </p:nvSpPr>
        <p:spPr bwMode="auto">
          <a:xfrm>
            <a:off x="6149975" y="1365250"/>
            <a:ext cx="1041400"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r>
              <a:rPr lang="fr-CH" altLang="x-none" sz="900">
                <a:solidFill>
                  <a:srgbClr val="000000"/>
                </a:solidFill>
                <a:latin typeface="Arial Narrow" charset="0"/>
              </a:rPr>
              <a:t>Computer Science </a:t>
            </a:r>
            <a:r>
              <a:rPr lang="fr-CH" altLang="x-none" sz="900" dirty="0">
                <a:solidFill>
                  <a:srgbClr val="000000"/>
                </a:solidFill>
                <a:latin typeface="Arial Narrow" charset="0"/>
              </a:rPr>
              <a:t>Communication Science </a:t>
            </a:r>
          </a:p>
        </p:txBody>
      </p:sp>
      <p:sp>
        <p:nvSpPr>
          <p:cNvPr id="926" name="ZoneTexte 510"/>
          <p:cNvSpPr txBox="1">
            <a:spLocks noChangeArrowheads="1"/>
          </p:cNvSpPr>
          <p:nvPr/>
        </p:nvSpPr>
        <p:spPr bwMode="auto">
          <a:xfrm>
            <a:off x="4508500" y="1365250"/>
            <a:ext cx="15557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r>
              <a:rPr lang="fr-CH" altLang="x-none" sz="800" dirty="0" err="1">
                <a:solidFill>
                  <a:srgbClr val="000000"/>
                </a:solidFill>
                <a:latin typeface="Arial Narrow" charset="0"/>
              </a:rPr>
              <a:t>Electrical</a:t>
            </a:r>
            <a:r>
              <a:rPr lang="fr-CH" altLang="x-none" sz="800" dirty="0">
                <a:solidFill>
                  <a:srgbClr val="000000"/>
                </a:solidFill>
                <a:latin typeface="Arial Narrow" charset="0"/>
              </a:rPr>
              <a:t> Engineering </a:t>
            </a:r>
            <a:r>
              <a:rPr lang="fr-CH" altLang="x-none" sz="800" dirty="0" err="1">
                <a:solidFill>
                  <a:srgbClr val="000000"/>
                </a:solidFill>
                <a:latin typeface="Arial Narrow" charset="0"/>
              </a:rPr>
              <a:t>Microengineering</a:t>
            </a:r>
            <a:endParaRPr lang="fr-CH" altLang="x-none" sz="800" dirty="0">
              <a:solidFill>
                <a:srgbClr val="000000"/>
              </a:solidFill>
              <a:latin typeface="Arial Narrow" charset="0"/>
            </a:endParaRPr>
          </a:p>
          <a:p>
            <a:pPr algn="ctr" eaLnBrk="1" fontAlgn="base" hangingPunct="1">
              <a:spcBef>
                <a:spcPct val="0"/>
              </a:spcBef>
              <a:spcAft>
                <a:spcPct val="0"/>
              </a:spcAft>
            </a:pPr>
            <a:r>
              <a:rPr lang="fr-CH" altLang="x-none" sz="800" dirty="0" err="1">
                <a:solidFill>
                  <a:srgbClr val="000000"/>
                </a:solidFill>
                <a:latin typeface="Arial Narrow" charset="0"/>
              </a:rPr>
              <a:t>Mechanical</a:t>
            </a:r>
            <a:r>
              <a:rPr lang="fr-CH" altLang="x-none" sz="800" dirty="0">
                <a:solidFill>
                  <a:srgbClr val="000000"/>
                </a:solidFill>
                <a:latin typeface="Arial Narrow" charset="0"/>
              </a:rPr>
              <a:t> Engineering</a:t>
            </a:r>
          </a:p>
          <a:p>
            <a:pPr algn="ctr" eaLnBrk="1" fontAlgn="base" hangingPunct="1">
              <a:spcBef>
                <a:spcPct val="0"/>
              </a:spcBef>
              <a:spcAft>
                <a:spcPct val="0"/>
              </a:spcAft>
            </a:pPr>
            <a:r>
              <a:rPr lang="fr-CH" altLang="x-none" sz="800" dirty="0" err="1">
                <a:solidFill>
                  <a:srgbClr val="000000"/>
                </a:solidFill>
                <a:latin typeface="Arial Narrow" charset="0"/>
              </a:rPr>
              <a:t>Materials</a:t>
            </a:r>
            <a:r>
              <a:rPr lang="fr-CH" altLang="x-none" sz="800" dirty="0">
                <a:solidFill>
                  <a:srgbClr val="000000"/>
                </a:solidFill>
                <a:latin typeface="Arial Narrow" charset="0"/>
              </a:rPr>
              <a:t> Science</a:t>
            </a:r>
          </a:p>
        </p:txBody>
      </p:sp>
      <p:sp>
        <p:nvSpPr>
          <p:cNvPr id="927" name="ZoneTexte 511"/>
          <p:cNvSpPr txBox="1">
            <a:spLocks noChangeArrowheads="1"/>
          </p:cNvSpPr>
          <p:nvPr/>
        </p:nvSpPr>
        <p:spPr bwMode="auto">
          <a:xfrm>
            <a:off x="7294563" y="1365250"/>
            <a:ext cx="1555750"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r>
              <a:rPr lang="fr-CH" altLang="x-none" sz="900" dirty="0">
                <a:solidFill>
                  <a:srgbClr val="000000"/>
                </a:solidFill>
                <a:latin typeface="Arial Narrow" charset="0"/>
              </a:rPr>
              <a:t>Life Sciences </a:t>
            </a:r>
            <a:br>
              <a:rPr lang="fr-CH" altLang="x-none" sz="900" dirty="0">
                <a:solidFill>
                  <a:srgbClr val="000000"/>
                </a:solidFill>
                <a:latin typeface="Arial Narrow" charset="0"/>
              </a:rPr>
            </a:br>
            <a:r>
              <a:rPr lang="fr-CH" altLang="x-none" sz="900" dirty="0">
                <a:solidFill>
                  <a:srgbClr val="000000"/>
                </a:solidFill>
                <a:latin typeface="Arial Narrow" charset="0"/>
              </a:rPr>
              <a:t>&amp; </a:t>
            </a:r>
            <a:r>
              <a:rPr lang="fr-CH" altLang="x-none" sz="900" dirty="0" err="1">
                <a:solidFill>
                  <a:srgbClr val="000000"/>
                </a:solidFill>
                <a:latin typeface="Arial Narrow" charset="0"/>
              </a:rPr>
              <a:t>Technology</a:t>
            </a:r>
            <a:endParaRPr lang="fr-CH" altLang="x-none" sz="900" dirty="0">
              <a:solidFill>
                <a:srgbClr val="000000"/>
              </a:solidFill>
              <a:latin typeface="Arial Narrow" charset="0"/>
            </a:endParaRPr>
          </a:p>
          <a:p>
            <a:pPr algn="ctr" eaLnBrk="1" fontAlgn="base" hangingPunct="1">
              <a:spcBef>
                <a:spcPct val="0"/>
              </a:spcBef>
              <a:spcAft>
                <a:spcPct val="0"/>
              </a:spcAft>
            </a:pPr>
            <a:r>
              <a:rPr lang="fr-CH" altLang="x-none" sz="900" dirty="0" err="1">
                <a:solidFill>
                  <a:srgbClr val="000000"/>
                </a:solidFill>
                <a:latin typeface="Arial Narrow" charset="0"/>
              </a:rPr>
              <a:t>Bioiengineering</a:t>
            </a:r>
            <a:endParaRPr lang="fr-CH" altLang="x-none" sz="900" dirty="0">
              <a:solidFill>
                <a:srgbClr val="000000"/>
              </a:solidFill>
              <a:latin typeface="Arial Narrow" charset="0"/>
            </a:endParaRPr>
          </a:p>
        </p:txBody>
      </p:sp>
      <p:sp>
        <p:nvSpPr>
          <p:cNvPr id="928" name="ZoneTexte 512"/>
          <p:cNvSpPr txBox="1">
            <a:spLocks noChangeArrowheads="1"/>
          </p:cNvSpPr>
          <p:nvPr/>
        </p:nvSpPr>
        <p:spPr bwMode="auto">
          <a:xfrm>
            <a:off x="1706563" y="2706688"/>
            <a:ext cx="15589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r>
              <a:rPr lang="fr-CH" altLang="x-none" sz="800" dirty="0">
                <a:solidFill>
                  <a:prstClr val="black"/>
                </a:solidFill>
                <a:latin typeface="Arial Narrow" charset="0"/>
              </a:rPr>
              <a:t>Management</a:t>
            </a:r>
          </a:p>
          <a:p>
            <a:pPr algn="ctr" eaLnBrk="1" fontAlgn="base" hangingPunct="1">
              <a:spcBef>
                <a:spcPct val="0"/>
              </a:spcBef>
              <a:spcAft>
                <a:spcPct val="0"/>
              </a:spcAft>
            </a:pPr>
            <a:r>
              <a:rPr lang="fr-CH" altLang="x-none" sz="800" dirty="0">
                <a:solidFill>
                  <a:prstClr val="black"/>
                </a:solidFill>
                <a:latin typeface="Arial Narrow" charset="0"/>
              </a:rPr>
              <a:t>of </a:t>
            </a:r>
            <a:r>
              <a:rPr lang="fr-CH" altLang="x-none" sz="800" dirty="0" err="1">
                <a:solidFill>
                  <a:prstClr val="black"/>
                </a:solidFill>
                <a:latin typeface="Arial Narrow" charset="0"/>
              </a:rPr>
              <a:t>Technology</a:t>
            </a:r>
            <a:endParaRPr lang="fr-CH" altLang="x-none" sz="800" dirty="0">
              <a:solidFill>
                <a:prstClr val="black"/>
              </a:solidFill>
              <a:latin typeface="Arial Narrow" charset="0"/>
            </a:endParaRPr>
          </a:p>
          <a:p>
            <a:pPr algn="ctr" eaLnBrk="1" fontAlgn="base" hangingPunct="1">
              <a:spcBef>
                <a:spcPct val="0"/>
              </a:spcBef>
              <a:spcAft>
                <a:spcPct val="0"/>
              </a:spcAft>
            </a:pPr>
            <a:r>
              <a:rPr lang="fr-CH" altLang="x-none" sz="800" dirty="0">
                <a:solidFill>
                  <a:prstClr val="black"/>
                </a:solidFill>
                <a:latin typeface="Arial Narrow" charset="0"/>
              </a:rPr>
              <a:t>Financial Engineering</a:t>
            </a:r>
          </a:p>
        </p:txBody>
      </p:sp>
      <p:grpSp>
        <p:nvGrpSpPr>
          <p:cNvPr id="6" name="Group 5">
            <a:extLst>
              <a:ext uri="{FF2B5EF4-FFF2-40B4-BE49-F238E27FC236}">
                <a16:creationId xmlns:a16="http://schemas.microsoft.com/office/drawing/2014/main" id="{12136032-2CC2-C042-B54B-F292BD112432}"/>
              </a:ext>
            </a:extLst>
          </p:cNvPr>
          <p:cNvGrpSpPr/>
          <p:nvPr/>
        </p:nvGrpSpPr>
        <p:grpSpPr>
          <a:xfrm>
            <a:off x="4776787" y="2477903"/>
            <a:ext cx="4599927" cy="921003"/>
            <a:chOff x="265113" y="3660775"/>
            <a:chExt cx="4599927" cy="921003"/>
          </a:xfrm>
        </p:grpSpPr>
        <p:sp>
          <p:nvSpPr>
            <p:cNvPr id="625" name="Signalisation droite 624"/>
            <p:cNvSpPr>
              <a:spLocks noChangeArrowheads="1"/>
            </p:cNvSpPr>
            <p:nvPr/>
          </p:nvSpPr>
          <p:spPr bwMode="auto">
            <a:xfrm>
              <a:off x="265113" y="3660775"/>
              <a:ext cx="1468437" cy="547688"/>
            </a:xfrm>
            <a:prstGeom prst="homePlate">
              <a:avLst>
                <a:gd name="adj" fmla="val 29518"/>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x-none" altLang="x-none">
                <a:solidFill>
                  <a:srgbClr val="FFFFFF"/>
                </a:solidFill>
                <a:latin typeface="Arial Narrow" charset="0"/>
              </a:endParaRPr>
            </a:p>
          </p:txBody>
        </p:sp>
        <p:grpSp>
          <p:nvGrpSpPr>
            <p:cNvPr id="635" name="Grouper 634"/>
            <p:cNvGrpSpPr/>
            <p:nvPr/>
          </p:nvGrpSpPr>
          <p:grpSpPr>
            <a:xfrm>
              <a:off x="1751952" y="3662103"/>
              <a:ext cx="3113088" cy="696913"/>
              <a:chOff x="1834086" y="3693698"/>
              <a:chExt cx="3113088" cy="696913"/>
            </a:xfrm>
            <a:solidFill>
              <a:schemeClr val="bg1"/>
            </a:solidFill>
          </p:grpSpPr>
          <p:sp>
            <p:nvSpPr>
              <p:cNvPr id="636" name="Hexagone 635"/>
              <p:cNvSpPr/>
              <p:nvPr/>
            </p:nvSpPr>
            <p:spPr>
              <a:xfrm>
                <a:off x="1834086" y="3693698"/>
                <a:ext cx="538163" cy="465138"/>
              </a:xfrm>
              <a:prstGeom prst="hexagon">
                <a:avLst/>
              </a:prstGeom>
              <a:grp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37" name="Hexagone 636"/>
              <p:cNvSpPr/>
              <p:nvPr/>
            </p:nvSpPr>
            <p:spPr>
              <a:xfrm>
                <a:off x="2265886" y="3927061"/>
                <a:ext cx="538163" cy="463550"/>
              </a:xfrm>
              <a:prstGeom prst="hexagon">
                <a:avLst/>
              </a:prstGeom>
              <a:grp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38" name="Hexagone 637"/>
              <p:cNvSpPr/>
              <p:nvPr/>
            </p:nvSpPr>
            <p:spPr>
              <a:xfrm>
                <a:off x="2692924" y="3693698"/>
                <a:ext cx="538162" cy="465138"/>
              </a:xfrm>
              <a:prstGeom prst="hexagon">
                <a:avLst/>
              </a:prstGeom>
              <a:grp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39" name="Hexagone 638"/>
              <p:cNvSpPr/>
              <p:nvPr/>
            </p:nvSpPr>
            <p:spPr>
              <a:xfrm>
                <a:off x="3123136" y="3927061"/>
                <a:ext cx="538163" cy="463550"/>
              </a:xfrm>
              <a:prstGeom prst="hexagon">
                <a:avLst/>
              </a:prstGeom>
              <a:grp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40" name="Hexagone 639"/>
              <p:cNvSpPr/>
              <p:nvPr/>
            </p:nvSpPr>
            <p:spPr>
              <a:xfrm>
                <a:off x="3551761" y="3693698"/>
                <a:ext cx="538163" cy="465138"/>
              </a:xfrm>
              <a:prstGeom prst="hexagon">
                <a:avLst/>
              </a:prstGeom>
              <a:grp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41" name="Hexagone 640"/>
              <p:cNvSpPr/>
              <p:nvPr/>
            </p:nvSpPr>
            <p:spPr>
              <a:xfrm>
                <a:off x="3981974" y="3927061"/>
                <a:ext cx="538162" cy="463550"/>
              </a:xfrm>
              <a:prstGeom prst="hexagon">
                <a:avLst/>
              </a:prstGeom>
              <a:grp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42" name="Hexagone 641"/>
              <p:cNvSpPr/>
              <p:nvPr/>
            </p:nvSpPr>
            <p:spPr>
              <a:xfrm>
                <a:off x="4409011" y="3693698"/>
                <a:ext cx="538163" cy="465138"/>
              </a:xfrm>
              <a:prstGeom prst="hexagon">
                <a:avLst/>
              </a:prstGeom>
              <a:grpFill/>
              <a:ln w="50800"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grpSp>
        <p:sp>
          <p:nvSpPr>
            <p:cNvPr id="929" name="ZoneTexte 512"/>
            <p:cNvSpPr txBox="1">
              <a:spLocks noChangeArrowheads="1"/>
            </p:cNvSpPr>
            <p:nvPr/>
          </p:nvSpPr>
          <p:spPr bwMode="auto">
            <a:xfrm>
              <a:off x="1378018" y="4350946"/>
              <a:ext cx="313164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fr-CH" altLang="x-none" sz="900" dirty="0">
                  <a:latin typeface="Arial Narrow" charset="0"/>
                </a:rPr>
                <a:t>Transport, </a:t>
              </a:r>
              <a:r>
                <a:rPr lang="fr-CH" altLang="x-none" sz="900" dirty="0" err="1">
                  <a:latin typeface="Arial Narrow" charset="0"/>
                </a:rPr>
                <a:t>Energy</a:t>
              </a:r>
              <a:r>
                <a:rPr lang="fr-CH" altLang="x-none" sz="900" dirty="0">
                  <a:latin typeface="Arial Narrow" charset="0"/>
                </a:rPr>
                <a:t>, </a:t>
              </a:r>
              <a:r>
                <a:rPr lang="fr-CH" altLang="x-none" sz="900" dirty="0" err="1">
                  <a:latin typeface="Arial Narrow" charset="0"/>
                </a:rPr>
                <a:t>Neuroprosthetics</a:t>
              </a:r>
              <a:r>
                <a:rPr lang="fr-CH" altLang="x-none" sz="900" dirty="0">
                  <a:latin typeface="Arial Narrow" charset="0"/>
                </a:rPr>
                <a:t>, Design (EPFL+ECAL </a:t>
              </a:r>
              <a:r>
                <a:rPr lang="fr-CH" altLang="x-none" sz="900" dirty="0" err="1">
                  <a:latin typeface="Arial Narrow" charset="0"/>
                </a:rPr>
                <a:t>Lab</a:t>
              </a:r>
              <a:r>
                <a:rPr lang="fr-CH" altLang="x-none" sz="900" dirty="0">
                  <a:latin typeface="Arial Narrow" charset="0"/>
                </a:rPr>
                <a:t>) etc...</a:t>
              </a:r>
            </a:p>
          </p:txBody>
        </p:sp>
        <p:sp>
          <p:nvSpPr>
            <p:cNvPr id="930" name="Espace réservé du titre 1"/>
            <p:cNvSpPr txBox="1">
              <a:spLocks/>
            </p:cNvSpPr>
            <p:nvPr/>
          </p:nvSpPr>
          <p:spPr>
            <a:xfrm>
              <a:off x="348942" y="3730625"/>
              <a:ext cx="1258888" cy="660400"/>
            </a:xfrm>
            <a:prstGeom prst="rect">
              <a:avLst/>
            </a:prstGeom>
          </p:spPr>
          <p:txBody>
            <a:bodyPr lIns="0" tIns="0" rIns="0" bIns="0"/>
            <a:lstStyle/>
            <a:p>
              <a:pPr>
                <a:spcBef>
                  <a:spcPct val="0"/>
                </a:spcBef>
                <a:defRPr/>
              </a:pPr>
              <a:r>
                <a:rPr lang="fr-CH" sz="1400" b="1" dirty="0">
                  <a:solidFill>
                    <a:schemeClr val="bg1"/>
                  </a:solidFill>
                  <a:cs typeface="Arial Narrow"/>
                </a:rPr>
                <a:t>7 </a:t>
              </a:r>
              <a:r>
                <a:rPr lang="fr-CH" sz="1400" b="1" dirty="0" err="1">
                  <a:solidFill>
                    <a:schemeClr val="bg1"/>
                  </a:solidFill>
                  <a:cs typeface="Arial Narrow"/>
                </a:rPr>
                <a:t>Interdisciplinary</a:t>
              </a:r>
              <a:r>
                <a:rPr lang="fr-CH" sz="1400" b="1" dirty="0">
                  <a:solidFill>
                    <a:schemeClr val="bg1"/>
                  </a:solidFill>
                  <a:cs typeface="Arial Narrow"/>
                </a:rPr>
                <a:t> </a:t>
              </a:r>
              <a:r>
                <a:rPr lang="fr-CH" sz="1400" b="1" dirty="0" err="1">
                  <a:solidFill>
                    <a:schemeClr val="bg1"/>
                  </a:solidFill>
                  <a:cs typeface="Arial Narrow"/>
                </a:rPr>
                <a:t>Centers</a:t>
              </a:r>
              <a:endParaRPr lang="fr-CH" sz="1400" b="1" dirty="0">
                <a:solidFill>
                  <a:schemeClr val="bg1"/>
                </a:solidFill>
                <a:cs typeface="Arial Narrow"/>
              </a:endParaRPr>
            </a:p>
          </p:txBody>
        </p:sp>
      </p:grpSp>
      <p:grpSp>
        <p:nvGrpSpPr>
          <p:cNvPr id="5" name="Group 4">
            <a:extLst>
              <a:ext uri="{FF2B5EF4-FFF2-40B4-BE49-F238E27FC236}">
                <a16:creationId xmlns:a16="http://schemas.microsoft.com/office/drawing/2014/main" id="{B06E8DE1-FA08-4F46-BBA6-00DBC14F6A39}"/>
              </a:ext>
            </a:extLst>
          </p:cNvPr>
          <p:cNvGrpSpPr/>
          <p:nvPr/>
        </p:nvGrpSpPr>
        <p:grpSpPr>
          <a:xfrm>
            <a:off x="265113" y="3753148"/>
            <a:ext cx="4389438" cy="488950"/>
            <a:chOff x="4884738" y="2647950"/>
            <a:chExt cx="4389438" cy="488950"/>
          </a:xfrm>
        </p:grpSpPr>
        <p:grpSp>
          <p:nvGrpSpPr>
            <p:cNvPr id="643" name="Grouper 642"/>
            <p:cNvGrpSpPr/>
            <p:nvPr/>
          </p:nvGrpSpPr>
          <p:grpSpPr>
            <a:xfrm>
              <a:off x="6435726" y="2717905"/>
              <a:ext cx="2838450" cy="355600"/>
              <a:chOff x="5638800" y="2962172"/>
              <a:chExt cx="2838450" cy="355600"/>
            </a:xfrm>
            <a:solidFill>
              <a:schemeClr val="bg1"/>
            </a:solidFill>
          </p:grpSpPr>
          <p:sp>
            <p:nvSpPr>
              <p:cNvPr id="644" name="Hexagone 643"/>
              <p:cNvSpPr/>
              <p:nvPr/>
            </p:nvSpPr>
            <p:spPr>
              <a:xfrm>
                <a:off x="5638800" y="30510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45" name="Hexagone 644"/>
              <p:cNvSpPr/>
              <p:nvPr/>
            </p:nvSpPr>
            <p:spPr>
              <a:xfrm>
                <a:off x="5803900" y="3143147"/>
                <a:ext cx="201613"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46" name="Hexagone 645"/>
              <p:cNvSpPr/>
              <p:nvPr/>
            </p:nvSpPr>
            <p:spPr>
              <a:xfrm>
                <a:off x="5803900" y="2962172"/>
                <a:ext cx="201613"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47" name="Hexagone 646"/>
              <p:cNvSpPr/>
              <p:nvPr/>
            </p:nvSpPr>
            <p:spPr>
              <a:xfrm>
                <a:off x="5967413" y="30510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48" name="Hexagone 647"/>
              <p:cNvSpPr/>
              <p:nvPr/>
            </p:nvSpPr>
            <p:spPr>
              <a:xfrm>
                <a:off x="6132513" y="3143147"/>
                <a:ext cx="201612"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49" name="Hexagone 648"/>
              <p:cNvSpPr/>
              <p:nvPr/>
            </p:nvSpPr>
            <p:spPr>
              <a:xfrm>
                <a:off x="6132513" y="2962172"/>
                <a:ext cx="201612"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0" name="Hexagone 649"/>
              <p:cNvSpPr/>
              <p:nvPr/>
            </p:nvSpPr>
            <p:spPr>
              <a:xfrm>
                <a:off x="6294438" y="3051072"/>
                <a:ext cx="201612"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1" name="Hexagone 650"/>
              <p:cNvSpPr/>
              <p:nvPr/>
            </p:nvSpPr>
            <p:spPr>
              <a:xfrm>
                <a:off x="6457950" y="3143147"/>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2" name="Hexagone 651"/>
              <p:cNvSpPr/>
              <p:nvPr/>
            </p:nvSpPr>
            <p:spPr>
              <a:xfrm>
                <a:off x="6457950" y="29621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3" name="Hexagone 652"/>
              <p:cNvSpPr/>
              <p:nvPr/>
            </p:nvSpPr>
            <p:spPr>
              <a:xfrm>
                <a:off x="6621463" y="3051072"/>
                <a:ext cx="201612"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4" name="Hexagone 653"/>
              <p:cNvSpPr/>
              <p:nvPr/>
            </p:nvSpPr>
            <p:spPr>
              <a:xfrm>
                <a:off x="6784975" y="3143147"/>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5" name="Hexagone 654"/>
              <p:cNvSpPr/>
              <p:nvPr/>
            </p:nvSpPr>
            <p:spPr>
              <a:xfrm>
                <a:off x="6784975" y="29621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6" name="Hexagone 655"/>
              <p:cNvSpPr/>
              <p:nvPr/>
            </p:nvSpPr>
            <p:spPr>
              <a:xfrm>
                <a:off x="6950075" y="30510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7" name="Hexagone 656"/>
              <p:cNvSpPr/>
              <p:nvPr/>
            </p:nvSpPr>
            <p:spPr>
              <a:xfrm>
                <a:off x="7113588" y="3143147"/>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8" name="Hexagone 657"/>
              <p:cNvSpPr/>
              <p:nvPr/>
            </p:nvSpPr>
            <p:spPr>
              <a:xfrm>
                <a:off x="7113588" y="29621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59" name="Hexagone 658"/>
              <p:cNvSpPr/>
              <p:nvPr/>
            </p:nvSpPr>
            <p:spPr>
              <a:xfrm>
                <a:off x="7281863" y="30510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0" name="Hexagone 659"/>
              <p:cNvSpPr/>
              <p:nvPr/>
            </p:nvSpPr>
            <p:spPr>
              <a:xfrm>
                <a:off x="7446963" y="3143147"/>
                <a:ext cx="201612"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1" name="Hexagone 660"/>
              <p:cNvSpPr/>
              <p:nvPr/>
            </p:nvSpPr>
            <p:spPr>
              <a:xfrm>
                <a:off x="7446963" y="2962172"/>
                <a:ext cx="201612"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2" name="Hexagone 661"/>
              <p:cNvSpPr/>
              <p:nvPr/>
            </p:nvSpPr>
            <p:spPr>
              <a:xfrm>
                <a:off x="7615238" y="30510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3" name="Hexagone 662"/>
              <p:cNvSpPr/>
              <p:nvPr/>
            </p:nvSpPr>
            <p:spPr>
              <a:xfrm>
                <a:off x="7778750" y="3143147"/>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4" name="Hexagone 663"/>
              <p:cNvSpPr/>
              <p:nvPr/>
            </p:nvSpPr>
            <p:spPr>
              <a:xfrm>
                <a:off x="7778750" y="29621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5" name="Hexagone 664"/>
              <p:cNvSpPr/>
              <p:nvPr/>
            </p:nvSpPr>
            <p:spPr>
              <a:xfrm>
                <a:off x="7945438" y="30510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6" name="Hexagone 665"/>
              <p:cNvSpPr/>
              <p:nvPr/>
            </p:nvSpPr>
            <p:spPr>
              <a:xfrm>
                <a:off x="8108950" y="3143147"/>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7" name="Hexagone 666"/>
              <p:cNvSpPr/>
              <p:nvPr/>
            </p:nvSpPr>
            <p:spPr>
              <a:xfrm>
                <a:off x="8108950" y="29621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sp>
            <p:nvSpPr>
              <p:cNvPr id="668" name="Hexagone 667"/>
              <p:cNvSpPr/>
              <p:nvPr/>
            </p:nvSpPr>
            <p:spPr>
              <a:xfrm>
                <a:off x="8274050" y="3051072"/>
                <a:ext cx="203200" cy="174625"/>
              </a:xfrm>
              <a:prstGeom prst="hexagon">
                <a:avLst/>
              </a:prstGeom>
              <a:grpFill/>
              <a:ln w="28575" cap="flat" cmpd="sng" algn="ctr">
                <a:solidFill>
                  <a:schemeClr val="tx1">
                    <a:lumMod val="65000"/>
                    <a:lumOff val="35000"/>
                  </a:scheme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Narrow"/>
                  <a:ea typeface=""/>
                  <a:cs typeface=""/>
                </a:endParaRPr>
              </a:p>
            </p:txBody>
          </p:sp>
        </p:grpSp>
        <p:sp>
          <p:nvSpPr>
            <p:cNvPr id="931" name="Signalisation droite 930"/>
            <p:cNvSpPr>
              <a:spLocks noChangeArrowheads="1"/>
            </p:cNvSpPr>
            <p:nvPr/>
          </p:nvSpPr>
          <p:spPr bwMode="auto">
            <a:xfrm>
              <a:off x="4884738" y="2647950"/>
              <a:ext cx="1466850" cy="488950"/>
            </a:xfrm>
            <a:prstGeom prst="homePlate">
              <a:avLst>
                <a:gd name="adj" fmla="val 29514"/>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x-none" altLang="x-none">
                <a:solidFill>
                  <a:srgbClr val="FFFFFF"/>
                </a:solidFill>
                <a:latin typeface="Arial Narrow" charset="0"/>
              </a:endParaRPr>
            </a:p>
          </p:txBody>
        </p:sp>
        <p:sp>
          <p:nvSpPr>
            <p:cNvPr id="932" name="Espace réservé du titre 1"/>
            <p:cNvSpPr txBox="1">
              <a:spLocks/>
            </p:cNvSpPr>
            <p:nvPr/>
          </p:nvSpPr>
          <p:spPr>
            <a:xfrm>
              <a:off x="5060796" y="2705100"/>
              <a:ext cx="1784350" cy="357188"/>
            </a:xfrm>
            <a:prstGeom prst="rect">
              <a:avLst/>
            </a:prstGeom>
          </p:spPr>
          <p:txBody>
            <a:bodyPr lIns="0" tIns="0" rIns="0" bIns="0"/>
            <a:lstStyle/>
            <a:p>
              <a:pPr>
                <a:lnSpc>
                  <a:spcPct val="130000"/>
                </a:lnSpc>
                <a:spcBef>
                  <a:spcPct val="0"/>
                </a:spcBef>
                <a:defRPr/>
              </a:pPr>
              <a:r>
                <a:rPr lang="fr-CH" sz="1600" b="1" spc="50" dirty="0">
                  <a:solidFill>
                    <a:schemeClr val="bg1"/>
                  </a:solidFill>
                  <a:cs typeface="Arial Narrow"/>
                </a:rPr>
                <a:t>26 Institutes</a:t>
              </a:r>
            </a:p>
          </p:txBody>
        </p:sp>
      </p:grpSp>
      <p:sp>
        <p:nvSpPr>
          <p:cNvPr id="933" name="Signalisation droite 932"/>
          <p:cNvSpPr>
            <a:spLocks noChangeArrowheads="1"/>
          </p:cNvSpPr>
          <p:nvPr/>
        </p:nvSpPr>
        <p:spPr bwMode="auto">
          <a:xfrm>
            <a:off x="4783873" y="3660775"/>
            <a:ext cx="1844796" cy="547688"/>
          </a:xfrm>
          <a:prstGeom prst="homePlate">
            <a:avLst>
              <a:gd name="adj" fmla="val 29508"/>
            </a:avLst>
          </a:prstGeom>
          <a:solidFill>
            <a:schemeClr val="accent1"/>
          </a:solidFill>
          <a:ln>
            <a:noFill/>
          </a:ln>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pPr>
            <a:endParaRPr lang="x-none" altLang="x-none">
              <a:solidFill>
                <a:srgbClr val="FFFFFF"/>
              </a:solidFill>
              <a:latin typeface="Arial Narrow" charset="0"/>
            </a:endParaRPr>
          </a:p>
        </p:txBody>
      </p:sp>
      <p:sp>
        <p:nvSpPr>
          <p:cNvPr id="934" name="Espace réservé du titre 1"/>
          <p:cNvSpPr txBox="1">
            <a:spLocks/>
          </p:cNvSpPr>
          <p:nvPr/>
        </p:nvSpPr>
        <p:spPr>
          <a:xfrm>
            <a:off x="4846802" y="3724198"/>
            <a:ext cx="1692660" cy="406129"/>
          </a:xfrm>
          <a:prstGeom prst="rect">
            <a:avLst/>
          </a:prstGeom>
        </p:spPr>
        <p:txBody>
          <a:bodyPr lIns="0" tIns="0" rIns="0" bIns="0"/>
          <a:lstStyle/>
          <a:p>
            <a:pPr>
              <a:spcBef>
                <a:spcPct val="0"/>
              </a:spcBef>
              <a:defRPr/>
            </a:pPr>
            <a:r>
              <a:rPr lang="fr-CH" sz="1400" b="1" dirty="0">
                <a:solidFill>
                  <a:schemeClr val="bg1"/>
                </a:solidFill>
                <a:cs typeface="Arial Narrow"/>
              </a:rPr>
              <a:t>350 </a:t>
            </a:r>
            <a:r>
              <a:rPr lang="fr-CH" sz="1400" b="1" dirty="0" err="1">
                <a:solidFill>
                  <a:schemeClr val="bg1"/>
                </a:solidFill>
                <a:cs typeface="Arial Narrow"/>
              </a:rPr>
              <a:t>Laboratories</a:t>
            </a:r>
            <a:r>
              <a:rPr lang="fr-CH" sz="1400" b="1" dirty="0">
                <a:solidFill>
                  <a:schemeClr val="bg1"/>
                </a:solidFill>
                <a:cs typeface="Arial Narrow"/>
              </a:rPr>
              <a:t> </a:t>
            </a:r>
          </a:p>
          <a:p>
            <a:pPr>
              <a:spcBef>
                <a:spcPct val="0"/>
              </a:spcBef>
              <a:defRPr/>
            </a:pPr>
            <a:r>
              <a:rPr lang="fr-CH" sz="1400" b="1" dirty="0">
                <a:solidFill>
                  <a:schemeClr val="bg1"/>
                </a:solidFill>
                <a:cs typeface="Arial Narrow"/>
              </a:rPr>
              <a:t>and </a:t>
            </a:r>
            <a:r>
              <a:rPr lang="fr-CH" sz="1400" b="1" dirty="0" err="1">
                <a:solidFill>
                  <a:schemeClr val="bg1"/>
                </a:solidFill>
                <a:cs typeface="Arial Narrow"/>
              </a:rPr>
              <a:t>Research</a:t>
            </a:r>
            <a:r>
              <a:rPr lang="fr-CH" sz="1400" b="1" dirty="0">
                <a:solidFill>
                  <a:schemeClr val="bg1"/>
                </a:solidFill>
                <a:cs typeface="Arial Narrow"/>
              </a:rPr>
              <a:t> Groups</a:t>
            </a:r>
          </a:p>
        </p:txBody>
      </p:sp>
    </p:spTree>
    <p:extLst>
      <p:ext uri="{BB962C8B-B14F-4D97-AF65-F5344CB8AC3E}">
        <p14:creationId xmlns:p14="http://schemas.microsoft.com/office/powerpoint/2010/main" val="194875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9936" y="956534"/>
            <a:ext cx="8429714"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mn-cs"/>
              </a:rPr>
              <a:t>Enablers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Narrow"/>
                <a:ea typeface="+mn-ea"/>
                <a:cs typeface="+mn-cs"/>
              </a:rPr>
              <a:t>Big Data</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Narrow"/>
                <a:ea typeface="+mn-ea"/>
                <a:cs typeface="+mn-cs"/>
              </a:rPr>
              <a:t>Ubiquitous sensing, </a:t>
            </a:r>
            <a:r>
              <a:rPr kumimoji="0" lang="en-US" sz="2000" b="0" i="0" u="none" strike="noStrike" kern="1200" cap="none" spc="0" normalizeH="0" baseline="0" noProof="0" dirty="0" err="1">
                <a:ln>
                  <a:noFill/>
                </a:ln>
                <a:solidFill>
                  <a:srgbClr val="000000"/>
                </a:solidFill>
                <a:effectLst/>
                <a:uLnTx/>
                <a:uFillTx/>
                <a:latin typeface="Arial Narrow"/>
                <a:ea typeface="+mn-ea"/>
                <a:cs typeface="+mn-cs"/>
              </a:rPr>
              <a:t>IoT</a:t>
            </a:r>
            <a:endParaRPr kumimoji="0" lang="en-US" sz="2000" b="0" i="0" u="none" strike="noStrike" kern="1200" cap="none" spc="0" normalizeH="0" baseline="0" noProof="0" dirty="0">
              <a:ln>
                <a:noFill/>
              </a:ln>
              <a:solidFill>
                <a:srgbClr val="000000"/>
              </a:solidFill>
              <a:effectLst/>
              <a:uLnTx/>
              <a:uFillTx/>
              <a:latin typeface="Arial Narrow"/>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Narrow"/>
                <a:ea typeface="+mn-ea"/>
                <a:cs typeface="+mn-cs"/>
              </a:rPr>
              <a:t>Cloud </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Narrow"/>
                <a:ea typeface="+mn-ea"/>
                <a:cs typeface="+mn-cs"/>
              </a:rPr>
              <a:t>Machine Learning, Artificial Intelligence, Data Science</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US" sz="2000" b="0" i="0" u="none" strike="noStrike" kern="120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mn-cs"/>
              </a:rPr>
              <a:t>Transformative effect on industry</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Narrow"/>
                <a:ea typeface="+mn-ea"/>
                <a:cs typeface="+mn-cs"/>
              </a:rPr>
              <a:t>From advanced manufacturing to health</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lang="en-US" sz="2000" dirty="0">
                <a:solidFill>
                  <a:srgbClr val="000000"/>
                </a:solidFill>
                <a:latin typeface="Arial Narrow"/>
              </a:rPr>
              <a:t>All levels of education</a:t>
            </a:r>
            <a:endParaRPr kumimoji="0" lang="en-US" sz="24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5" name="Title 1"/>
          <p:cNvSpPr>
            <a:spLocks noGrp="1"/>
          </p:cNvSpPr>
          <p:nvPr>
            <p:ph type="title"/>
          </p:nvPr>
        </p:nvSpPr>
        <p:spPr/>
        <p:txBody>
          <a:bodyPr/>
          <a:lstStyle/>
          <a:p>
            <a:r>
              <a:rPr lang="en-US" dirty="0"/>
              <a:t>Coping with the 4</a:t>
            </a:r>
            <a:r>
              <a:rPr lang="en-US" baseline="30000" dirty="0"/>
              <a:t>th</a:t>
            </a:r>
            <a:r>
              <a:rPr lang="en-US" dirty="0"/>
              <a:t> industrial revolution</a:t>
            </a:r>
          </a:p>
        </p:txBody>
      </p:sp>
      <p:sp>
        <p:nvSpPr>
          <p:cNvPr id="3" name="Espace réservé du numéro de diapositive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132D04-DB0F-4616-976E-401F62A29C48}" type="slidenum">
              <a:rPr kumimoji="0" lang="fr-CH" sz="7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CH" sz="7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399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122179" y="744484"/>
            <a:ext cx="2922075" cy="2438791"/>
            <a:chOff x="122179" y="744484"/>
            <a:chExt cx="2922075" cy="2438791"/>
          </a:xfrm>
        </p:grpSpPr>
        <p:sp>
          <p:nvSpPr>
            <p:cNvPr id="18" name="Sechseck 17"/>
            <p:cNvSpPr/>
            <p:nvPr/>
          </p:nvSpPr>
          <p:spPr bwMode="auto">
            <a:xfrm>
              <a:off x="122179" y="744484"/>
              <a:ext cx="2826812" cy="2438791"/>
            </a:xfrm>
            <a:prstGeom prst="hexagon">
              <a:avLst>
                <a:gd name="adj" fmla="val 29234"/>
                <a:gd name="vf" fmla="val 115470"/>
              </a:avLst>
            </a:prstGeom>
            <a:gradFill flip="none" rotWithShape="0">
              <a:gsLst>
                <a:gs pos="30000">
                  <a:srgbClr val="E6E6E6"/>
                </a:gs>
                <a:gs pos="100000">
                  <a:srgbClr val="FFFFFF"/>
                </a:gs>
              </a:gsLst>
              <a:lin ang="8100000" scaled="0"/>
              <a:tileRect/>
            </a:gradFill>
            <a:ln w="12700">
              <a:solidFill>
                <a:srgbClr val="FFFFFF"/>
              </a:solidFill>
              <a:round/>
              <a:headEnd/>
              <a:tailEnd/>
            </a:ln>
            <a:effectLst>
              <a:outerShdw blurRad="508000" dist="381000" dir="8100000" sx="90000" sy="90000" algn="tr" rotWithShape="0">
                <a:prstClr val="black">
                  <a:alpha val="30000"/>
                </a:prstClr>
              </a:outerShdw>
            </a:effectLst>
          </p:spPr>
          <p:txBody>
            <a:bodyPr rtlCol="0" anchor="ctr"/>
            <a:lstStyle/>
            <a:p>
              <a:pPr algn="ctr" defTabSz="914400"/>
              <a:endParaRPr lang="en-US" dirty="0"/>
            </a:p>
          </p:txBody>
        </p:sp>
        <p:pic>
          <p:nvPicPr>
            <p:cNvPr id="10" name="Picture 9"/>
            <p:cNvPicPr>
              <a:picLocks noChangeAspect="1"/>
            </p:cNvPicPr>
            <p:nvPr/>
          </p:nvPicPr>
          <p:blipFill>
            <a:blip r:embed="rId3"/>
            <a:stretch>
              <a:fillRect/>
            </a:stretch>
          </p:blipFill>
          <p:spPr>
            <a:xfrm>
              <a:off x="610025" y="832466"/>
              <a:ext cx="2434229" cy="1450836"/>
            </a:xfrm>
            <a:prstGeom prst="rect">
              <a:avLst/>
            </a:prstGeom>
          </p:spPr>
        </p:pic>
        <p:sp>
          <p:nvSpPr>
            <p:cNvPr id="11" name="TextBox 10"/>
            <p:cNvSpPr txBox="1"/>
            <p:nvPr/>
          </p:nvSpPr>
          <p:spPr>
            <a:xfrm>
              <a:off x="682533" y="2289180"/>
              <a:ext cx="1710654" cy="623248"/>
            </a:xfrm>
            <a:prstGeom prst="rect">
              <a:avLst/>
            </a:prstGeom>
            <a:noFill/>
          </p:spPr>
          <p:txBody>
            <a:bodyPr wrap="square" lIns="68580" tIns="34290" rIns="68580" bIns="34290" rtlCol="0">
              <a:spAutoFit/>
            </a:bodyPr>
            <a:lstStyle/>
            <a:p>
              <a:pPr algn="ctr"/>
              <a:r>
                <a:rPr lang="en-US" dirty="0"/>
                <a:t>Computational </a:t>
              </a:r>
            </a:p>
            <a:p>
              <a:pPr algn="ctr"/>
              <a:r>
                <a:rPr lang="en-US" dirty="0"/>
                <a:t>chemistry</a:t>
              </a:r>
            </a:p>
          </p:txBody>
        </p:sp>
      </p:grpSp>
      <p:sp>
        <p:nvSpPr>
          <p:cNvPr id="13" name="Down Arrow 12"/>
          <p:cNvSpPr/>
          <p:nvPr/>
        </p:nvSpPr>
        <p:spPr>
          <a:xfrm rot="17837642">
            <a:off x="2814515" y="2561959"/>
            <a:ext cx="268952" cy="674101"/>
          </a:xfrm>
          <a:prstGeom prst="downArrow">
            <a:avLst/>
          </a:prstGeom>
          <a:solidFill>
            <a:schemeClr val="accent1"/>
          </a:solidFill>
          <a:ln w="12700">
            <a:solidFill>
              <a:srgbClr val="FFFFFF"/>
            </a:solidFill>
            <a:round/>
            <a:headEnd/>
            <a:tailEnd/>
          </a:ln>
          <a:effectLst>
            <a:outerShdw blurRad="508000" dist="381000" dir="8100000" sx="90000" sy="90000" algn="tr" rotWithShape="0">
              <a:prstClr val="black">
                <a:alpha val="30000"/>
              </a:prstClr>
            </a:outerShdw>
          </a:effectLst>
        </p:spPr>
        <p:txBody>
          <a:bodyPr rtlCol="0" anchor="ctr"/>
          <a:lstStyle/>
          <a:p>
            <a:pPr algn="ctr" defTabSz="914400"/>
            <a:endParaRPr lang="en-US">
              <a:solidFill>
                <a:schemeClr val="tx1"/>
              </a:solidFill>
            </a:endParaRPr>
          </a:p>
        </p:txBody>
      </p:sp>
      <p:sp>
        <p:nvSpPr>
          <p:cNvPr id="15" name="Title 1"/>
          <p:cNvSpPr>
            <a:spLocks noGrp="1"/>
          </p:cNvSpPr>
          <p:nvPr>
            <p:ph type="title"/>
          </p:nvPr>
        </p:nvSpPr>
        <p:spPr/>
        <p:txBody>
          <a:bodyPr/>
          <a:lstStyle/>
          <a:p>
            <a:r>
              <a:rPr lang="en-US" dirty="0"/>
              <a:t>20</a:t>
            </a:r>
            <a:r>
              <a:rPr lang="en-US" baseline="30000" dirty="0"/>
              <a:t>th</a:t>
            </a:r>
            <a:r>
              <a:rPr lang="en-US" dirty="0"/>
              <a:t> Century: Computational-X</a:t>
            </a:r>
          </a:p>
        </p:txBody>
      </p:sp>
      <p:grpSp>
        <p:nvGrpSpPr>
          <p:cNvPr id="9" name="Grouper 8"/>
          <p:cNvGrpSpPr/>
          <p:nvPr/>
        </p:nvGrpSpPr>
        <p:grpSpPr>
          <a:xfrm>
            <a:off x="3077904" y="2383588"/>
            <a:ext cx="2826812" cy="2438791"/>
            <a:chOff x="3077904" y="2557172"/>
            <a:chExt cx="2826812" cy="2438791"/>
          </a:xfrm>
        </p:grpSpPr>
        <p:sp>
          <p:nvSpPr>
            <p:cNvPr id="19" name="Sechseck 17"/>
            <p:cNvSpPr/>
            <p:nvPr/>
          </p:nvSpPr>
          <p:spPr bwMode="auto">
            <a:xfrm>
              <a:off x="3077904" y="2557172"/>
              <a:ext cx="2826812" cy="2438791"/>
            </a:xfrm>
            <a:prstGeom prst="hexagon">
              <a:avLst>
                <a:gd name="adj" fmla="val 29234"/>
                <a:gd name="vf" fmla="val 115470"/>
              </a:avLst>
            </a:prstGeom>
            <a:blipFill rotWithShape="1">
              <a:blip r:embed="rId4" cstate="print">
                <a:extLst>
                  <a:ext uri="{28A0092B-C50C-407E-A947-70E740481C1C}">
                    <a14:useLocalDpi xmlns:a14="http://schemas.microsoft.com/office/drawing/2010/main"/>
                  </a:ext>
                </a:extLst>
              </a:blip>
              <a:stretch>
                <a:fillRect/>
              </a:stretch>
            </a:blipFill>
            <a:ln w="12700">
              <a:solidFill>
                <a:srgbClr val="FFFFFF"/>
              </a:solidFill>
              <a:round/>
              <a:headEnd/>
              <a:tailEnd/>
            </a:ln>
            <a:effectLst>
              <a:outerShdw blurRad="508000" dist="381000" dir="8100000" sx="90000" sy="90000" algn="tr" rotWithShape="0">
                <a:prstClr val="black">
                  <a:alpha val="30000"/>
                </a:prstClr>
              </a:outerShdw>
            </a:effectLst>
          </p:spPr>
          <p:txBody>
            <a:bodyPr rtlCol="0" anchor="ctr"/>
            <a:lstStyle/>
            <a:p>
              <a:pPr algn="ctr" defTabSz="914400"/>
              <a:endParaRPr lang="en-US" dirty="0"/>
            </a:p>
          </p:txBody>
        </p:sp>
        <p:sp>
          <p:nvSpPr>
            <p:cNvPr id="4" name="TextBox 3"/>
            <p:cNvSpPr txBox="1"/>
            <p:nvPr/>
          </p:nvSpPr>
          <p:spPr>
            <a:xfrm>
              <a:off x="4183140" y="3372102"/>
              <a:ext cx="1569335" cy="623248"/>
            </a:xfrm>
            <a:prstGeom prst="rect">
              <a:avLst/>
            </a:prstGeom>
            <a:noFill/>
          </p:spPr>
          <p:txBody>
            <a:bodyPr wrap="square" lIns="68580" tIns="34290" rIns="68580" bIns="34290" rtlCol="0">
              <a:spAutoFit/>
            </a:bodyPr>
            <a:lstStyle/>
            <a:p>
              <a:pPr algn="ctr"/>
              <a:r>
                <a:rPr lang="en-US" dirty="0">
                  <a:solidFill>
                    <a:srgbClr val="FFFFFF"/>
                  </a:solidFill>
                </a:rPr>
                <a:t>Computer aided </a:t>
              </a:r>
            </a:p>
            <a:p>
              <a:pPr algn="ctr"/>
              <a:r>
                <a:rPr lang="en-US" dirty="0">
                  <a:solidFill>
                    <a:srgbClr val="FFFFFF"/>
                  </a:solidFill>
                </a:rPr>
                <a:t>drug design</a:t>
              </a:r>
            </a:p>
          </p:txBody>
        </p:sp>
      </p:grpSp>
      <p:grpSp>
        <p:nvGrpSpPr>
          <p:cNvPr id="8" name="Grouper 7"/>
          <p:cNvGrpSpPr/>
          <p:nvPr/>
        </p:nvGrpSpPr>
        <p:grpSpPr>
          <a:xfrm>
            <a:off x="6110892" y="2383588"/>
            <a:ext cx="2826812" cy="2438791"/>
            <a:chOff x="6110892" y="2557172"/>
            <a:chExt cx="2826812" cy="2438791"/>
          </a:xfrm>
        </p:grpSpPr>
        <p:sp>
          <p:nvSpPr>
            <p:cNvPr id="20" name="Sechseck 17"/>
            <p:cNvSpPr/>
            <p:nvPr/>
          </p:nvSpPr>
          <p:spPr bwMode="auto">
            <a:xfrm>
              <a:off x="6110892" y="2557172"/>
              <a:ext cx="2826812" cy="2438791"/>
            </a:xfrm>
            <a:prstGeom prst="hexagon">
              <a:avLst>
                <a:gd name="adj" fmla="val 29234"/>
                <a:gd name="vf" fmla="val 115470"/>
              </a:avLst>
            </a:prstGeom>
            <a:gradFill flip="none" rotWithShape="0">
              <a:gsLst>
                <a:gs pos="30000">
                  <a:srgbClr val="E6E6E6"/>
                </a:gs>
                <a:gs pos="100000">
                  <a:srgbClr val="FFFFFF"/>
                </a:gs>
              </a:gsLst>
              <a:lin ang="8100000" scaled="0"/>
              <a:tileRect/>
            </a:gradFill>
            <a:ln w="12700">
              <a:solidFill>
                <a:srgbClr val="FFFFFF"/>
              </a:solidFill>
              <a:round/>
              <a:headEnd/>
              <a:tailEnd/>
            </a:ln>
            <a:effectLst>
              <a:outerShdw blurRad="508000" dist="381000" dir="8100000" sx="90000" sy="90000" algn="tr" rotWithShape="0">
                <a:prstClr val="black">
                  <a:alpha val="30000"/>
                </a:prstClr>
              </a:outerShdw>
            </a:effectLst>
          </p:spPr>
          <p:txBody>
            <a:bodyPr rtlCol="0" anchor="ctr"/>
            <a:lstStyle/>
            <a:p>
              <a:pPr algn="ctr" defTabSz="914400"/>
              <a:endParaRPr lang="en-US" dirty="0"/>
            </a:p>
          </p:txBody>
        </p:sp>
        <p:grpSp>
          <p:nvGrpSpPr>
            <p:cNvPr id="2" name="Grouper 1"/>
            <p:cNvGrpSpPr/>
            <p:nvPr/>
          </p:nvGrpSpPr>
          <p:grpSpPr>
            <a:xfrm>
              <a:off x="6478665" y="2783364"/>
              <a:ext cx="2040041" cy="2181194"/>
              <a:chOff x="6587805" y="453109"/>
              <a:chExt cx="2040041" cy="2181194"/>
            </a:xfrm>
          </p:grpSpPr>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649">
                            <a14:foregroundMark x1="10545" y1="73412" x2="10545" y2="73412"/>
                            <a14:foregroundMark x1="7206" y1="67294" x2="7206" y2="67294"/>
                            <a14:foregroundMark x1="12654" y1="80941" x2="12654" y2="80941"/>
                            <a14:foregroundMark x1="15290" y1="86353" x2="15290" y2="86353"/>
                            <a14:foregroundMark x1="13533" y1="86353" x2="13533" y2="86353"/>
                            <a14:foregroundMark x1="8436" y1="73882" x2="8436" y2="73882"/>
                            <a14:foregroundMark x1="5448" y1="63765" x2="5448" y2="63765"/>
                            <a14:foregroundMark x1="8787" y1="70824" x2="8787" y2="70824"/>
                            <a14:foregroundMark x1="10193" y1="79294" x2="10193" y2="79294"/>
                            <a14:foregroundMark x1="5272" y1="66118" x2="5272" y2="66118"/>
                            <a14:foregroundMark x1="8612" y1="76000" x2="8612" y2="76000"/>
                            <a14:foregroundMark x1="10193" y1="81412" x2="10193" y2="81412"/>
                            <a14:foregroundMark x1="6678" y1="74353" x2="6678" y2="74353"/>
                            <a14:foregroundMark x1="8260" y1="79059" x2="8260" y2="79059"/>
                            <a14:backgroundMark x1="5448" y1="84941" x2="5448" y2="84941"/>
                            <a14:backgroundMark x1="8260" y1="88000" x2="8260" y2="88000"/>
                            <a14:backgroundMark x1="879" y1="72941" x2="879" y2="72941"/>
                            <a14:backgroundMark x1="1230" y1="67765" x2="1230" y2="67765"/>
                            <a14:backgroundMark x1="1582" y1="64000" x2="1582" y2="64000"/>
                          </a14:backgroundRemoval>
                        </a14:imgEffect>
                      </a14:imgLayer>
                    </a14:imgProps>
                  </a:ext>
                  <a:ext uri="{28A0092B-C50C-407E-A947-70E740481C1C}">
                    <a14:useLocalDpi xmlns:a14="http://schemas.microsoft.com/office/drawing/2010/main"/>
                  </a:ext>
                </a:extLst>
              </a:blip>
              <a:stretch>
                <a:fillRect/>
              </a:stretch>
            </p:blipFill>
            <p:spPr>
              <a:xfrm>
                <a:off x="6587805" y="453109"/>
                <a:ext cx="2040041" cy="1523756"/>
              </a:xfrm>
              <a:prstGeom prst="rect">
                <a:avLst/>
              </a:prstGeom>
            </p:spPr>
          </p:pic>
          <p:sp>
            <p:nvSpPr>
              <p:cNvPr id="6" name="TextBox 5"/>
              <p:cNvSpPr txBox="1"/>
              <p:nvPr/>
            </p:nvSpPr>
            <p:spPr>
              <a:xfrm>
                <a:off x="6936010" y="2011055"/>
                <a:ext cx="1400977" cy="623248"/>
              </a:xfrm>
              <a:prstGeom prst="rect">
                <a:avLst/>
              </a:prstGeom>
              <a:noFill/>
            </p:spPr>
            <p:txBody>
              <a:bodyPr wrap="none" lIns="68580" tIns="34290" rIns="68580" bIns="34290" rtlCol="0">
                <a:spAutoFit/>
              </a:bodyPr>
              <a:lstStyle/>
              <a:p>
                <a:r>
                  <a:rPr lang="en-US" dirty="0"/>
                  <a:t>Computational </a:t>
                </a:r>
              </a:p>
              <a:p>
                <a:r>
                  <a:rPr lang="en-US" dirty="0"/>
                  <a:t>Fluid dynamics</a:t>
                </a:r>
              </a:p>
            </p:txBody>
          </p:sp>
        </p:grpSp>
      </p:grpSp>
      <p:sp>
        <p:nvSpPr>
          <p:cNvPr id="12" name="Espace réservé du numéro de diapositive 11"/>
          <p:cNvSpPr>
            <a:spLocks noGrp="1"/>
          </p:cNvSpPr>
          <p:nvPr>
            <p:ph type="sldNum" sz="quarter" idx="10"/>
          </p:nvPr>
        </p:nvSpPr>
        <p:spPr/>
        <p:txBody>
          <a:bodyPr/>
          <a:lstStyle/>
          <a:p>
            <a:fld id="{38132D04-DB0F-4616-976E-401F62A29C48}" type="slidenum">
              <a:rPr lang="fr-CH" smtClean="0"/>
              <a:pPr/>
              <a:t>5</a:t>
            </a:fld>
            <a:endParaRPr lang="fr-CH"/>
          </a:p>
        </p:txBody>
      </p:sp>
    </p:spTree>
    <p:extLst>
      <p:ext uri="{BB962C8B-B14F-4D97-AF65-F5344CB8AC3E}">
        <p14:creationId xmlns:p14="http://schemas.microsoft.com/office/powerpoint/2010/main" val="1378123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ym typeface="Wingdings" pitchFamily="2" charset="2"/>
              </a:rPr>
              <a:t>Computational thinking</a:t>
            </a:r>
            <a:endParaRPr lang="en-US" dirty="0"/>
          </a:p>
        </p:txBody>
      </p:sp>
      <p:sp>
        <p:nvSpPr>
          <p:cNvPr id="8" name="TextBox 7"/>
          <p:cNvSpPr txBox="1"/>
          <p:nvPr/>
        </p:nvSpPr>
        <p:spPr>
          <a:xfrm>
            <a:off x="199936" y="829436"/>
            <a:ext cx="8458085" cy="438582"/>
          </a:xfrm>
          <a:prstGeom prst="rect">
            <a:avLst/>
          </a:prstGeom>
          <a:noFill/>
        </p:spPr>
        <p:txBody>
          <a:bodyPr wrap="none" lIns="68580" tIns="34290" rIns="68580" bIns="34290" rtlCol="0">
            <a:spAutoFit/>
          </a:bodyPr>
          <a:lstStyle/>
          <a:p>
            <a:r>
              <a:rPr lang="en-US" sz="2400" dirty="0"/>
              <a:t>From simulation to exploration, not just 20</a:t>
            </a:r>
            <a:r>
              <a:rPr lang="en-US" sz="2400" baseline="30000" dirty="0"/>
              <a:t>th</a:t>
            </a:r>
            <a:r>
              <a:rPr lang="en-US" sz="2400" dirty="0"/>
              <a:t> century computational science</a:t>
            </a: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0" b="89898" l="6055" r="95313">
                        <a14:foregroundMark x1="51758" y1="46706" x2="51758" y2="46706"/>
                        <a14:foregroundMark x1="58984" y1="54466" x2="58984" y2="54466"/>
                        <a14:foregroundMark x1="51465" y1="31625" x2="51465" y2="31625"/>
                        <a14:foregroundMark x1="51758" y1="40410" x2="51758" y2="40410"/>
                        <a14:foregroundMark x1="47754" y1="52709" x2="47754" y2="52709"/>
                        <a14:foregroundMark x1="49414" y1="67789" x2="49414" y2="67789"/>
                        <a14:foregroundMark x1="60938" y1="63690" x2="60938" y2="63690"/>
                        <a14:foregroundMark x1="61914" y1="56955" x2="61914" y2="56955"/>
                        <a14:foregroundMark x1="50488" y1="28697" x2="50488" y2="28697"/>
                        <a14:foregroundMark x1="61914" y1="42606" x2="61914" y2="42606"/>
                        <a14:foregroundMark x1="66504" y1="48316" x2="66504" y2="48316"/>
                        <a14:foregroundMark x1="68359" y1="53587" x2="68359" y2="53587"/>
                        <a14:foregroundMark x1="65137" y1="45974" x2="65137" y2="45974"/>
                        <a14:foregroundMark x1="62305" y1="39239" x2="62305" y2="39239"/>
                        <a14:foregroundMark x1="48828" y1="46559" x2="48828" y2="46559"/>
                        <a14:foregroundMark x1="55371" y1="63690" x2="55371" y2="63690"/>
                        <a14:foregroundMark x1="62109" y1="35871" x2="62109" y2="35871"/>
                        <a14:foregroundMark x1="63574" y1="42167" x2="63574" y2="42167"/>
                        <a14:foregroundMark x1="62988" y1="40703" x2="62988" y2="40703"/>
                        <a14:foregroundMark x1="62207" y1="37482" x2="62207" y2="37482"/>
                        <a14:foregroundMark x1="26465" y1="85359" x2="26465" y2="85359"/>
                        <a14:foregroundMark x1="26270" y1="20351" x2="26270" y2="20351"/>
                        <a14:foregroundMark x1="28125" y1="20351" x2="28125" y2="20351"/>
                        <a14:foregroundMark x1="30273" y1="19912" x2="30273" y2="19912"/>
                        <a14:foregroundMark x1="83789" y1="52562" x2="83789" y2="52562"/>
                        <a14:foregroundMark x1="90234" y1="49195" x2="90234" y2="49195"/>
                        <a14:foregroundMark x1="89551" y1="45534" x2="89551" y2="45534"/>
                        <a14:foregroundMark x1="77148" y1="46413" x2="77148" y2="46413"/>
                        <a14:foregroundMark x1="79688" y1="45242" x2="79688" y2="45242"/>
                        <a14:foregroundMark x1="80664" y1="46999" x2="80664" y2="46999"/>
                        <a14:foregroundMark x1="87891" y1="48902" x2="87891" y2="48902"/>
                        <a14:foregroundMark x1="91797" y1="48902" x2="91797" y2="48902"/>
                        <a14:foregroundMark x1="91211" y1="58712" x2="91211" y2="58712"/>
                        <a14:foregroundMark x1="89941" y1="64714" x2="89941" y2="64714"/>
                        <a14:foregroundMark x1="86621" y1="86091" x2="86621" y2="86091"/>
                        <a14:foregroundMark x1="88184" y1="85798" x2="88184" y2="85798"/>
                        <a14:backgroundMark x1="64258" y1="50366" x2="64258" y2="50366"/>
                      </a14:backgroundRemoval>
                    </a14:imgEffect>
                  </a14:imgLayer>
                </a14:imgProps>
              </a:ext>
              <a:ext uri="{28A0092B-C50C-407E-A947-70E740481C1C}">
                <a14:useLocalDpi xmlns:a14="http://schemas.microsoft.com/office/drawing/2010/main"/>
              </a:ext>
            </a:extLst>
          </a:blip>
          <a:srcRect t="14192" b="9177"/>
          <a:stretch/>
        </p:blipFill>
        <p:spPr>
          <a:xfrm>
            <a:off x="1834142" y="1412802"/>
            <a:ext cx="5521251" cy="2822028"/>
          </a:xfrm>
          <a:prstGeom prst="rect">
            <a:avLst/>
          </a:prstGeom>
        </p:spPr>
      </p:pic>
      <p:sp>
        <p:nvSpPr>
          <p:cNvPr id="11" name="Espace réservé du numéro de diapositive 10"/>
          <p:cNvSpPr>
            <a:spLocks noGrp="1"/>
          </p:cNvSpPr>
          <p:nvPr>
            <p:ph type="sldNum" sz="quarter" idx="10"/>
          </p:nvPr>
        </p:nvSpPr>
        <p:spPr/>
        <p:txBody>
          <a:bodyPr/>
          <a:lstStyle/>
          <a:p>
            <a:fld id="{38132D04-DB0F-4616-976E-401F62A29C48}" type="slidenum">
              <a:rPr lang="fr-CH" smtClean="0"/>
              <a:pPr/>
              <a:t>6</a:t>
            </a:fld>
            <a:endParaRPr lang="fr-CH"/>
          </a:p>
        </p:txBody>
      </p:sp>
      <p:sp>
        <p:nvSpPr>
          <p:cNvPr id="10" name="Rectangle 9">
            <a:extLst>
              <a:ext uri="{FF2B5EF4-FFF2-40B4-BE49-F238E27FC236}">
                <a16:creationId xmlns:a16="http://schemas.microsoft.com/office/drawing/2014/main" id="{F0F66B59-029A-7742-A13C-8AE70E7C1AF2}"/>
              </a:ext>
            </a:extLst>
          </p:cNvPr>
          <p:cNvSpPr/>
          <p:nvPr/>
        </p:nvSpPr>
        <p:spPr>
          <a:xfrm>
            <a:off x="2067790" y="4375884"/>
            <a:ext cx="7076209" cy="369332"/>
          </a:xfrm>
          <a:prstGeom prst="rect">
            <a:avLst/>
          </a:prstGeom>
        </p:spPr>
        <p:txBody>
          <a:bodyPr wrap="square">
            <a:spAutoFit/>
          </a:bodyPr>
          <a:lstStyle/>
          <a:p>
            <a:r>
              <a:rPr lang="en-US" b="1" i="1" dirty="0">
                <a:solidFill>
                  <a:srgbClr val="CB0012"/>
                </a:solidFill>
              </a:rPr>
              <a:t>Thought processes based on calculations, data, information and algorithms</a:t>
            </a:r>
            <a:endParaRPr lang="en-US" dirty="0"/>
          </a:p>
        </p:txBody>
      </p:sp>
    </p:spTree>
    <p:extLst>
      <p:ext uri="{BB962C8B-B14F-4D97-AF65-F5344CB8AC3E}">
        <p14:creationId xmlns:p14="http://schemas.microsoft.com/office/powerpoint/2010/main" val="773565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866642-0437-744C-B651-010F88179765}"/>
              </a:ext>
            </a:extLst>
          </p:cNvPr>
          <p:cNvSpPr>
            <a:spLocks noGrp="1"/>
          </p:cNvSpPr>
          <p:nvPr>
            <p:ph type="sldNum" sz="quarter" idx="11"/>
          </p:nvPr>
        </p:nvSpPr>
        <p:spPr/>
        <p:txBody>
          <a:bodyPr/>
          <a:lstStyle/>
          <a:p>
            <a:fld id="{DA1DA64F-6193-4C73-B0A3-E892119DB7E1}" type="slidenum">
              <a:rPr lang="fr-CH" smtClean="0"/>
              <a:pPr/>
              <a:t>7</a:t>
            </a:fld>
            <a:endParaRPr lang="fr-CH"/>
          </a:p>
        </p:txBody>
      </p:sp>
      <p:sp>
        <p:nvSpPr>
          <p:cNvPr id="4" name="Title 3">
            <a:extLst>
              <a:ext uri="{FF2B5EF4-FFF2-40B4-BE49-F238E27FC236}">
                <a16:creationId xmlns:a16="http://schemas.microsoft.com/office/drawing/2014/main" id="{6795FEFC-8521-9844-AEBB-E7C423BC07EB}"/>
              </a:ext>
            </a:extLst>
          </p:cNvPr>
          <p:cNvSpPr>
            <a:spLocks noGrp="1"/>
          </p:cNvSpPr>
          <p:nvPr>
            <p:ph type="title"/>
          </p:nvPr>
        </p:nvSpPr>
        <p:spPr/>
        <p:txBody>
          <a:bodyPr/>
          <a:lstStyle/>
          <a:p>
            <a:r>
              <a:rPr lang="en-US" dirty="0"/>
              <a:t>The Tectonic Lines of Education for the Next 10 years</a:t>
            </a:r>
          </a:p>
        </p:txBody>
      </p:sp>
      <p:sp>
        <p:nvSpPr>
          <p:cNvPr id="5" name="Content Placeholder 4">
            <a:extLst>
              <a:ext uri="{FF2B5EF4-FFF2-40B4-BE49-F238E27FC236}">
                <a16:creationId xmlns:a16="http://schemas.microsoft.com/office/drawing/2014/main" id="{C1A268EE-BE0A-2D4E-BC86-5E56716834E8}"/>
              </a:ext>
            </a:extLst>
          </p:cNvPr>
          <p:cNvSpPr>
            <a:spLocks noGrp="1"/>
          </p:cNvSpPr>
          <p:nvPr>
            <p:ph idx="1"/>
          </p:nvPr>
        </p:nvSpPr>
        <p:spPr/>
        <p:txBody>
          <a:bodyPr/>
          <a:lstStyle/>
          <a:p>
            <a:pPr marL="342900" indent="-342900">
              <a:buFont typeface="Arial" panose="020B0604020202020204" pitchFamily="34" charset="0"/>
              <a:buChar char="•"/>
            </a:pPr>
            <a:r>
              <a:rPr lang="en-US" dirty="0"/>
              <a:t>50% will be blended learning dedicated to core technical competences</a:t>
            </a:r>
          </a:p>
          <a:p>
            <a:pPr marL="800100" lvl="1" indent="-342900">
              <a:buFont typeface="Arial" panose="020B0604020202020204" pitchFamily="34" charset="0"/>
              <a:buChar char="•"/>
            </a:pPr>
            <a:r>
              <a:rPr lang="en-US" dirty="0"/>
              <a:t>Personalized learning</a:t>
            </a:r>
          </a:p>
          <a:p>
            <a:pPr marL="800100" lvl="1" indent="-342900">
              <a:buFont typeface="Arial" panose="020B0604020202020204" pitchFamily="34" charset="0"/>
              <a:buChar char="•"/>
            </a:pPr>
            <a:r>
              <a:rPr lang="en-US" dirty="0"/>
              <a:t>Online content, with learning analytics</a:t>
            </a:r>
          </a:p>
          <a:p>
            <a:pPr marL="342900" indent="-342900">
              <a:buFont typeface="Arial" panose="020B0604020202020204" pitchFamily="34" charset="0"/>
              <a:buChar char="•"/>
            </a:pPr>
            <a:r>
              <a:rPr lang="en-US" dirty="0"/>
              <a:t>50% will be dedicated to projects and aiming at developing skills that give humans an edge </a:t>
            </a:r>
            <a:r>
              <a:rPr lang="en-US" dirty="0" err="1"/>
              <a:t>w.r.t</a:t>
            </a:r>
            <a:r>
              <a:rPr lang="en-US" dirty="0"/>
              <a:t> machines and algorithms:</a:t>
            </a:r>
          </a:p>
          <a:p>
            <a:pPr marL="800100" lvl="1" indent="-342900">
              <a:buFont typeface="Arial" panose="020B0604020202020204" pitchFamily="34" charset="0"/>
              <a:buChar char="•"/>
            </a:pPr>
            <a:r>
              <a:rPr lang="en-US" dirty="0"/>
              <a:t>Creativity, innovation</a:t>
            </a:r>
          </a:p>
          <a:p>
            <a:pPr marL="800100" lvl="1" indent="-342900">
              <a:buFont typeface="Arial" panose="020B0604020202020204" pitchFamily="34" charset="0"/>
              <a:buChar char="•"/>
            </a:pPr>
            <a:r>
              <a:rPr lang="en-US" dirty="0"/>
              <a:t>Solving problems with no training set !</a:t>
            </a:r>
          </a:p>
          <a:p>
            <a:pPr marL="800100" lvl="1" indent="-342900">
              <a:buFont typeface="Arial" panose="020B0604020202020204" pitchFamily="34" charset="0"/>
              <a:buChar char="•"/>
            </a:pPr>
            <a:r>
              <a:rPr lang="en-US" dirty="0"/>
              <a:t>Interdisciplinarity</a:t>
            </a:r>
          </a:p>
          <a:p>
            <a:pPr marL="800100" lvl="1" indent="-342900">
              <a:buFont typeface="Arial" panose="020B0604020202020204" pitchFamily="34" charset="0"/>
              <a:buChar char="•"/>
            </a:pPr>
            <a:r>
              <a:rPr lang="en-US" dirty="0"/>
              <a:t>Ethics</a:t>
            </a:r>
          </a:p>
          <a:p>
            <a:pPr marL="800100" lvl="1" indent="-342900">
              <a:buFont typeface="Arial" panose="020B0604020202020204" pitchFamily="34" charset="0"/>
              <a:buChar char="•"/>
            </a:pPr>
            <a:r>
              <a:rPr lang="en-US" dirty="0"/>
              <a:t>Identifying problems</a:t>
            </a:r>
          </a:p>
          <a:p>
            <a:pPr marL="342900" indent="-342900">
              <a:buFont typeface="Arial" panose="020B0604020202020204" pitchFamily="34" charset="0"/>
              <a:buChar char="•"/>
            </a:pPr>
            <a:r>
              <a:rPr lang="en-US" dirty="0"/>
              <a:t>Campus infrastructures need to be adapted accordingly !</a:t>
            </a:r>
          </a:p>
        </p:txBody>
      </p:sp>
    </p:spTree>
    <p:extLst>
      <p:ext uri="{BB962C8B-B14F-4D97-AF65-F5344CB8AC3E}">
        <p14:creationId xmlns:p14="http://schemas.microsoft.com/office/powerpoint/2010/main" val="16145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srcRect r="10641"/>
          <a:stretch/>
        </p:blipFill>
        <p:spPr>
          <a:xfrm>
            <a:off x="4965508" y="301336"/>
            <a:ext cx="3639348" cy="2302980"/>
          </a:xfrm>
          <a:prstGeom prst="rect">
            <a:avLst/>
          </a:prstGeom>
        </p:spPr>
      </p:pic>
      <p:sp>
        <p:nvSpPr>
          <p:cNvPr id="3" name="Espace réservé du numéro de diapositive 2"/>
          <p:cNvSpPr>
            <a:spLocks noGrp="1"/>
          </p:cNvSpPr>
          <p:nvPr>
            <p:ph type="sldNum" sz="quarter" idx="10"/>
          </p:nvPr>
        </p:nvSpPr>
        <p:spPr/>
        <p:txBody>
          <a:bodyPr/>
          <a:lstStyle/>
          <a:p>
            <a:fld id="{38132D04-DB0F-4616-976E-401F62A29C48}" type="slidenum">
              <a:rPr lang="fr-CH" smtClean="0"/>
              <a:pPr/>
              <a:t>8</a:t>
            </a:fld>
            <a:endParaRPr lang="fr-CH"/>
          </a:p>
        </p:txBody>
      </p:sp>
      <p:sp>
        <p:nvSpPr>
          <p:cNvPr id="5" name="Titre 1"/>
          <p:cNvSpPr txBox="1">
            <a:spLocks/>
          </p:cNvSpPr>
          <p:nvPr/>
        </p:nvSpPr>
        <p:spPr>
          <a:xfrm>
            <a:off x="199936" y="147055"/>
            <a:ext cx="8737768" cy="956031"/>
          </a:xfrm>
          <a:prstGeom prst="rect">
            <a:avLst/>
          </a:prstGeom>
          <a:extLst>
            <a:ext uri="{C572A759-6A51-4108-AA02-DFA0A04FC94B}">
              <ma14:wrappingTextBoxFlag xmlns:ma14="http://schemas.microsoft.com/office/mac/drawingml/2011/main" xmlns="" val="1"/>
            </a:ext>
          </a:extLst>
        </p:spPr>
        <p:txBody>
          <a:bodyPr anchor="t">
            <a:normAutofit/>
          </a:bodyPr>
          <a:lstStyle>
            <a:lvl1pPr algn="l" defTabSz="457200" rtl="0" eaLnBrk="1" latinLnBrk="0" hangingPunct="1">
              <a:spcBef>
                <a:spcPts val="1200"/>
              </a:spcBef>
              <a:buNone/>
              <a:defRPr sz="2400" kern="1200" spc="50">
                <a:solidFill>
                  <a:schemeClr val="tx1"/>
                </a:solidFill>
                <a:latin typeface="+mj-lt"/>
                <a:ea typeface="+mj-ea"/>
                <a:cs typeface="+mj-cs"/>
              </a:defRPr>
            </a:lvl1pPr>
          </a:lstStyle>
          <a:p>
            <a:pPr lvl="0"/>
            <a:r>
              <a:rPr lang="en-US" spc="100" dirty="0">
                <a:solidFill>
                  <a:sysClr val="windowText" lastClr="000000"/>
                </a:solidFill>
                <a:cs typeface="Impact"/>
              </a:rPr>
              <a:t>Invent the campus of the future</a:t>
            </a:r>
            <a:br>
              <a:rPr lang="en-US" spc="100" dirty="0">
                <a:solidFill>
                  <a:sysClr val="windowText" lastClr="000000"/>
                </a:solidFill>
                <a:cs typeface="Impact"/>
              </a:rPr>
            </a:br>
            <a:r>
              <a:rPr lang="en-US" spc="100" dirty="0">
                <a:solidFill>
                  <a:sysClr val="windowText" lastClr="000000"/>
                </a:solidFill>
                <a:cs typeface="Impact"/>
              </a:rPr>
              <a:t>and build it !</a:t>
            </a:r>
            <a:endParaRPr lang="en-ZA" sz="2000" b="1" dirty="0">
              <a:solidFill>
                <a:schemeClr val="accent1"/>
              </a:solidFill>
              <a:ea typeface="ヒラギノ角ゴ ProN W3"/>
            </a:endParaRPr>
          </a:p>
          <a:p>
            <a:endParaRPr lang="fr-FR" dirty="0">
              <a:solidFill>
                <a:schemeClr val="accent1"/>
              </a:solidFill>
            </a:endParaRPr>
          </a:p>
        </p:txBody>
      </p:sp>
      <p:pic>
        <p:nvPicPr>
          <p:cNvPr id="18" name="Picture 17"/>
          <p:cNvPicPr>
            <a:picLocks noChangeAspect="1"/>
          </p:cNvPicPr>
          <p:nvPr/>
        </p:nvPicPr>
        <p:blipFill>
          <a:blip r:embed="rId4"/>
          <a:stretch>
            <a:fillRect/>
          </a:stretch>
        </p:blipFill>
        <p:spPr>
          <a:xfrm>
            <a:off x="4944726" y="2632752"/>
            <a:ext cx="3737852" cy="2497464"/>
          </a:xfrm>
          <a:prstGeom prst="rect">
            <a:avLst/>
          </a:prstGeom>
        </p:spPr>
      </p:pic>
      <p:pic>
        <p:nvPicPr>
          <p:cNvPr id="19" name="Picture 18"/>
          <p:cNvPicPr>
            <a:picLocks noChangeAspect="1"/>
          </p:cNvPicPr>
          <p:nvPr/>
        </p:nvPicPr>
        <p:blipFill>
          <a:blip r:embed="rId5"/>
          <a:stretch>
            <a:fillRect/>
          </a:stretch>
        </p:blipFill>
        <p:spPr>
          <a:xfrm>
            <a:off x="235008" y="1387011"/>
            <a:ext cx="4478250" cy="2987562"/>
          </a:xfrm>
          <a:prstGeom prst="rect">
            <a:avLst/>
          </a:prstGeom>
        </p:spPr>
      </p:pic>
    </p:spTree>
    <p:extLst>
      <p:ext uri="{BB962C8B-B14F-4D97-AF65-F5344CB8AC3E}">
        <p14:creationId xmlns:p14="http://schemas.microsoft.com/office/powerpoint/2010/main" val="1280676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A3CC-CEC4-934B-9E89-0324DCA81386}"/>
              </a:ext>
            </a:extLst>
          </p:cNvPr>
          <p:cNvSpPr>
            <a:spLocks noGrp="1"/>
          </p:cNvSpPr>
          <p:nvPr>
            <p:ph type="title"/>
          </p:nvPr>
        </p:nvSpPr>
        <p:spPr/>
        <p:txBody>
          <a:bodyPr/>
          <a:lstStyle/>
          <a:p>
            <a:pPr algn="l"/>
            <a:r>
              <a:rPr lang="en-US" dirty="0"/>
              <a:t>The organization of teaching through times</a:t>
            </a:r>
          </a:p>
        </p:txBody>
      </p:sp>
      <p:sp>
        <p:nvSpPr>
          <p:cNvPr id="3" name="Rectangle 2">
            <a:extLst>
              <a:ext uri="{FF2B5EF4-FFF2-40B4-BE49-F238E27FC236}">
                <a16:creationId xmlns:a16="http://schemas.microsoft.com/office/drawing/2014/main" id="{D74DF9D2-5555-C94B-B487-A007C8DA7237}"/>
              </a:ext>
            </a:extLst>
          </p:cNvPr>
          <p:cNvSpPr/>
          <p:nvPr/>
        </p:nvSpPr>
        <p:spPr>
          <a:xfrm>
            <a:off x="399796" y="822760"/>
            <a:ext cx="5251133" cy="4094647"/>
          </a:xfrm>
          <a:prstGeom prst="rect">
            <a:avLst/>
          </a:prstGeom>
        </p:spPr>
        <p:txBody>
          <a:bodyPr wrap="square">
            <a:spAutoFit/>
          </a:bodyPr>
          <a:lstStyle/>
          <a:p>
            <a:pPr marL="342900" lvl="0" indent="-342900">
              <a:lnSpc>
                <a:spcPct val="114000"/>
              </a:lnSpc>
              <a:spcAft>
                <a:spcPts val="600"/>
              </a:spcAft>
              <a:buFont typeface="Symbol" pitchFamily="2" charset="2"/>
              <a:buChar char=""/>
            </a:pPr>
            <a:r>
              <a:rPr lang="en-US" u="sng" dirty="0">
                <a:latin typeface="Calibri" panose="020F0502020204030204" pitchFamily="34" charset="0"/>
                <a:ea typeface="Calibri" panose="020F0502020204030204" pitchFamily="34" charset="0"/>
                <a:cs typeface="Times New Roman" panose="02020603050405020304" pitchFamily="18" charset="0"/>
              </a:rPr>
              <a:t>Early universities</a:t>
            </a:r>
            <a:r>
              <a:rPr lang="en-US" dirty="0">
                <a:latin typeface="Calibri" panose="020F0502020204030204" pitchFamily="34" charset="0"/>
                <a:ea typeface="Calibri" panose="020F0502020204030204" pitchFamily="34" charset="0"/>
                <a:cs typeface="Times New Roman" panose="02020603050405020304" pitchFamily="18" charset="0"/>
              </a:rPr>
              <a:t>: walk-in libraries giving access to rare handwritten books and manuscripts</a:t>
            </a:r>
          </a:p>
          <a:p>
            <a:pPr marL="342900" lvl="0" indent="-342900">
              <a:lnSpc>
                <a:spcPct val="114000"/>
              </a:lnSpc>
              <a:spcAft>
                <a:spcPts val="600"/>
              </a:spcAft>
              <a:buFont typeface="Symbol" pitchFamily="2" charset="2"/>
              <a:buChar char=""/>
            </a:pPr>
            <a:r>
              <a:rPr lang="en-US" u="sng" dirty="0">
                <a:latin typeface="Calibri" panose="020F0502020204030204" pitchFamily="34" charset="0"/>
                <a:ea typeface="Calibri" panose="020F0502020204030204" pitchFamily="34" charset="0"/>
                <a:cs typeface="Times New Roman" panose="02020603050405020304" pitchFamily="18" charset="0"/>
              </a:rPr>
              <a:t>Early distant education</a:t>
            </a:r>
            <a:r>
              <a:rPr lang="en-US" dirty="0">
                <a:latin typeface="Calibri" panose="020F0502020204030204" pitchFamily="34" charset="0"/>
                <a:ea typeface="Calibri" panose="020F0502020204030204" pitchFamily="34" charset="0"/>
                <a:cs typeface="Times New Roman" panose="02020603050405020304" pitchFamily="18" charset="0"/>
              </a:rPr>
              <a:t>: printed or digital content (text) coupled with asynchronous communication by post mail or e-mail</a:t>
            </a:r>
          </a:p>
          <a:p>
            <a:pPr marL="342900" lvl="0" indent="-342900">
              <a:lnSpc>
                <a:spcPct val="114000"/>
              </a:lnSpc>
              <a:spcAft>
                <a:spcPts val="600"/>
              </a:spcAft>
              <a:buFont typeface="Symbol" pitchFamily="2" charset="2"/>
              <a:buChar char=""/>
            </a:pPr>
            <a:r>
              <a:rPr lang="en-US" u="sng" dirty="0">
                <a:latin typeface="Calibri" panose="020F0502020204030204" pitchFamily="34" charset="0"/>
                <a:ea typeface="Calibri" panose="020F0502020204030204" pitchFamily="34" charset="0"/>
                <a:cs typeface="Times New Roman" panose="02020603050405020304" pitchFamily="18" charset="0"/>
              </a:rPr>
              <a:t>Contemporary universities</a:t>
            </a:r>
            <a:r>
              <a:rPr lang="en-US" dirty="0">
                <a:latin typeface="Calibri" panose="020F0502020204030204" pitchFamily="34" charset="0"/>
                <a:ea typeface="Calibri" panose="020F0502020204030204" pitchFamily="34" charset="0"/>
                <a:cs typeface="Times New Roman" panose="02020603050405020304" pitchFamily="18" charset="0"/>
              </a:rPr>
              <a:t>: campus-based, providing meeting and lecture spaces for synchronous interactions between students and teachers.</a:t>
            </a:r>
          </a:p>
          <a:p>
            <a:pPr marL="342900" lvl="0" indent="-342900">
              <a:lnSpc>
                <a:spcPct val="114000"/>
              </a:lnSpc>
              <a:spcAft>
                <a:spcPts val="600"/>
              </a:spcAft>
              <a:buFont typeface="Symbol" pitchFamily="2" charset="2"/>
              <a:buChar char=""/>
            </a:pPr>
            <a:r>
              <a:rPr lang="en-US" u="sng" dirty="0">
                <a:latin typeface="Calibri" panose="020F0502020204030204" pitchFamily="34" charset="0"/>
                <a:ea typeface="Calibri" panose="020F0502020204030204" pitchFamily="34" charset="0"/>
                <a:cs typeface="Times New Roman" panose="02020603050405020304" pitchFamily="18" charset="0"/>
              </a:rPr>
              <a:t>Contemporary distant education</a:t>
            </a:r>
            <a:r>
              <a:rPr lang="en-US" dirty="0">
                <a:latin typeface="Calibri" panose="020F0502020204030204" pitchFamily="34" charset="0"/>
                <a:ea typeface="Calibri" panose="020F0502020204030204" pitchFamily="34" charset="0"/>
                <a:cs typeface="Times New Roman" panose="02020603050405020304" pitchFamily="18" charset="0"/>
              </a:rPr>
              <a:t>: ubiquitous access to unlimited digital content coupled with synchronous communication via the Internet</a:t>
            </a:r>
          </a:p>
        </p:txBody>
      </p:sp>
      <p:pic>
        <p:nvPicPr>
          <p:cNvPr id="4" name="Picture 3">
            <a:extLst>
              <a:ext uri="{FF2B5EF4-FFF2-40B4-BE49-F238E27FC236}">
                <a16:creationId xmlns:a16="http://schemas.microsoft.com/office/drawing/2014/main" id="{6D501A2C-6157-EF48-B0FE-748D9C9C68F4}"/>
              </a:ext>
            </a:extLst>
          </p:cNvPr>
          <p:cNvPicPr>
            <a:picLocks noChangeAspect="1"/>
          </p:cNvPicPr>
          <p:nvPr/>
        </p:nvPicPr>
        <p:blipFill rotWithShape="1">
          <a:blip r:embed="rId2"/>
          <a:srcRect t="14785" b="12030"/>
          <a:stretch/>
        </p:blipFill>
        <p:spPr>
          <a:xfrm>
            <a:off x="5880538" y="822761"/>
            <a:ext cx="3240000" cy="1652434"/>
          </a:xfrm>
          <a:prstGeom prst="rect">
            <a:avLst/>
          </a:prstGeom>
        </p:spPr>
      </p:pic>
      <p:pic>
        <p:nvPicPr>
          <p:cNvPr id="5" name="Picture 4">
            <a:extLst>
              <a:ext uri="{FF2B5EF4-FFF2-40B4-BE49-F238E27FC236}">
                <a16:creationId xmlns:a16="http://schemas.microsoft.com/office/drawing/2014/main" id="{FD7496AE-427B-1140-851F-1D31B5159789}"/>
              </a:ext>
            </a:extLst>
          </p:cNvPr>
          <p:cNvPicPr>
            <a:picLocks noChangeAspect="1"/>
          </p:cNvPicPr>
          <p:nvPr/>
        </p:nvPicPr>
        <p:blipFill rotWithShape="1">
          <a:blip r:embed="rId3"/>
          <a:srcRect l="2678" t="15762" r="7028" b="15279"/>
          <a:stretch/>
        </p:blipFill>
        <p:spPr>
          <a:xfrm>
            <a:off x="5871645" y="2042393"/>
            <a:ext cx="3240823" cy="1655380"/>
          </a:xfrm>
          <a:prstGeom prst="rect">
            <a:avLst/>
          </a:prstGeom>
        </p:spPr>
      </p:pic>
      <p:pic>
        <p:nvPicPr>
          <p:cNvPr id="6" name="Picture 5">
            <a:extLst>
              <a:ext uri="{FF2B5EF4-FFF2-40B4-BE49-F238E27FC236}">
                <a16:creationId xmlns:a16="http://schemas.microsoft.com/office/drawing/2014/main" id="{47E537E2-9558-E04C-B0F2-4703E1FD7D7E}"/>
              </a:ext>
            </a:extLst>
          </p:cNvPr>
          <p:cNvPicPr>
            <a:picLocks noChangeAspect="1"/>
          </p:cNvPicPr>
          <p:nvPr/>
        </p:nvPicPr>
        <p:blipFill rotWithShape="1">
          <a:blip r:embed="rId4"/>
          <a:srcRect t="4457" b="15179"/>
          <a:stretch/>
        </p:blipFill>
        <p:spPr>
          <a:xfrm>
            <a:off x="5867974" y="3105806"/>
            <a:ext cx="3244494" cy="1955585"/>
          </a:xfrm>
          <a:prstGeom prst="rect">
            <a:avLst/>
          </a:prstGeom>
        </p:spPr>
      </p:pic>
    </p:spTree>
    <p:extLst>
      <p:ext uri="{BB962C8B-B14F-4D97-AF65-F5344CB8AC3E}">
        <p14:creationId xmlns:p14="http://schemas.microsoft.com/office/powerpoint/2010/main" val="2653423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4.0.8"/>
  <p:tag name="PPTVERSION" val="15"/>
  <p:tag name="TPOS" val="2"/>
</p:tagLst>
</file>

<file path=ppt/tags/tag2.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Style clair">
  <a:themeElements>
    <a:clrScheme name="Blanc">
      <a:dk1>
        <a:srgbClr val="000000"/>
      </a:dk1>
      <a:lt1>
        <a:srgbClr val="FFFFFF"/>
      </a:lt1>
      <a:dk2>
        <a:srgbClr val="000000"/>
      </a:dk2>
      <a:lt2>
        <a:srgbClr val="FFFFFF"/>
      </a:lt2>
      <a:accent1>
        <a:srgbClr val="D70015"/>
      </a:accent1>
      <a:accent2>
        <a:srgbClr val="A6A6A6"/>
      </a:accent2>
      <a:accent3>
        <a:srgbClr val="F58001"/>
      </a:accent3>
      <a:accent4>
        <a:srgbClr val="066FFF"/>
      </a:accent4>
      <a:accent5>
        <a:srgbClr val="09AA08"/>
      </a:accent5>
      <a:accent6>
        <a:srgbClr val="2B96A5"/>
      </a:accent6>
      <a:hlink>
        <a:srgbClr val="B40003"/>
      </a:hlink>
      <a:folHlink>
        <a:srgbClr val="F15316"/>
      </a:folHlink>
    </a:clrScheme>
    <a:fontScheme name="EPFL">
      <a:majorFont>
        <a:latin typeface="Impact"/>
        <a:ea typeface=""/>
        <a:cs typeface=""/>
      </a:majorFont>
      <a:minorFont>
        <a:latin typeface="Arial Narrow"/>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5600" b="1" dirty="0" smtClean="0">
            <a:solidFill>
              <a:srgbClr val="FFFFFF"/>
            </a:solidFill>
            <a:latin typeface="Arial"/>
            <a:cs typeface="Arial"/>
          </a:defRPr>
        </a:defPPr>
      </a:lstStyle>
    </a:txDef>
  </a:objectDefaults>
  <a:extraClrSchemeLst/>
</a:theme>
</file>

<file path=ppt/theme/theme2.xml><?xml version="1.0" encoding="utf-8"?>
<a:theme xmlns:a="http://schemas.openxmlformats.org/drawingml/2006/main" name="2_Style clair">
  <a:themeElements>
    <a:clrScheme name="Blanc">
      <a:dk1>
        <a:srgbClr val="000000"/>
      </a:dk1>
      <a:lt1>
        <a:srgbClr val="FFFFFF"/>
      </a:lt1>
      <a:dk2>
        <a:srgbClr val="000000"/>
      </a:dk2>
      <a:lt2>
        <a:srgbClr val="FFFFFF"/>
      </a:lt2>
      <a:accent1>
        <a:srgbClr val="D70015"/>
      </a:accent1>
      <a:accent2>
        <a:srgbClr val="A6A6A6"/>
      </a:accent2>
      <a:accent3>
        <a:srgbClr val="F58001"/>
      </a:accent3>
      <a:accent4>
        <a:srgbClr val="066FFF"/>
      </a:accent4>
      <a:accent5>
        <a:srgbClr val="09AA08"/>
      </a:accent5>
      <a:accent6>
        <a:srgbClr val="2B96A5"/>
      </a:accent6>
      <a:hlink>
        <a:srgbClr val="B40003"/>
      </a:hlink>
      <a:folHlink>
        <a:srgbClr val="F15316"/>
      </a:folHlink>
    </a:clrScheme>
    <a:fontScheme name="EPFL">
      <a:majorFont>
        <a:latin typeface="Impact"/>
        <a:ea typeface=""/>
        <a:cs typeface=""/>
      </a:majorFont>
      <a:minorFont>
        <a:latin typeface="Arial Narrow"/>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000" dirty="0" smtClean="0">
            <a:latin typeface="Arial Narrow" charset="0"/>
            <a:cs typeface="Arial Narrow" charset="0"/>
          </a:defRPr>
        </a:defPPr>
      </a:lstStyle>
    </a:tx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mode emploi clean.thmx</Template>
  <TotalTime>11823</TotalTime>
  <Words>1744</Words>
  <Application>Microsoft Macintosh PowerPoint</Application>
  <PresentationFormat>On-screen Show (16:9)</PresentationFormat>
  <Paragraphs>286</Paragraphs>
  <Slides>29</Slides>
  <Notes>18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ＭＳ Ｐゴシック</vt:lpstr>
      <vt:lpstr>ＭＳ Ｐゴシック</vt:lpstr>
      <vt:lpstr>ヒラギノ角ゴ ProN W3</vt:lpstr>
      <vt:lpstr>AlphaHeadlinePro-Bold</vt:lpstr>
      <vt:lpstr>Arial</vt:lpstr>
      <vt:lpstr>Arial Narrow</vt:lpstr>
      <vt:lpstr>Avenir Black</vt:lpstr>
      <vt:lpstr>Avenir Roman</vt:lpstr>
      <vt:lpstr>Big Caslon Medium</vt:lpstr>
      <vt:lpstr>Calibri</vt:lpstr>
      <vt:lpstr>Impact</vt:lpstr>
      <vt:lpstr>Symbol</vt:lpstr>
      <vt:lpstr>System Font Regular</vt:lpstr>
      <vt:lpstr>Times New Roman</vt:lpstr>
      <vt:lpstr>Wingdings</vt:lpstr>
      <vt:lpstr>Style clair</vt:lpstr>
      <vt:lpstr>2_Style clair</vt:lpstr>
      <vt:lpstr>PowerPoint Presentation</vt:lpstr>
      <vt:lpstr>Outline</vt:lpstr>
      <vt:lpstr>11’000 students (2’200 PhD), 4’100 staff, ~ 1 B USD annual budget</vt:lpstr>
      <vt:lpstr>Coping with the 4th industrial revolution</vt:lpstr>
      <vt:lpstr>20th Century: Computational-X</vt:lpstr>
      <vt:lpstr>Computational thinking</vt:lpstr>
      <vt:lpstr>The Tectonic Lines of Education for the Next 10 years</vt:lpstr>
      <vt:lpstr>PowerPoint Presentation</vt:lpstr>
      <vt:lpstr>The organization of teaching through times</vt:lpstr>
      <vt:lpstr>A Theory of Online Education - Challenges</vt:lpstr>
      <vt:lpstr>Example: Flipped classroom</vt:lpstr>
      <vt:lpstr>6 Reasons to Implement Blended Learning</vt:lpstr>
      <vt:lpstr>PowerPoint Presentation</vt:lpstr>
      <vt:lpstr>MOOCs Africa 2013-18 – Planting the seeds for capacity building in Higher Education in Africa</vt:lpstr>
      <vt:lpstr>MOOCs at the global educational market</vt:lpstr>
      <vt:lpstr>MOOCs &amp; OER potential in the Developing World ?  </vt:lpstr>
      <vt:lpstr>First cycle of higher education</vt:lpstr>
      <vt:lpstr>From transmissive teaching to active learning</vt:lpstr>
      <vt:lpstr>Online courses / Onsite training / Distant labs – ENSP Yaoundé</vt:lpstr>
      <vt:lpstr>Train and accompany the teachers</vt:lpstr>
      <vt:lpstr>3-sites pilot: Building up local capacity for digital education </vt:lpstr>
      <vt:lpstr>Online courses / Onsite training / Distant labs – Open 365/365</vt:lpstr>
      <vt:lpstr>Online courses / Onsite training / Distant labs</vt:lpstr>
      <vt:lpstr>Adult training and Continuing Education</vt:lpstr>
      <vt:lpstr>PowerPoint Presentation</vt:lpstr>
      <vt:lpstr>Short, blended programs . . .</vt:lpstr>
      <vt:lpstr>How to get there ?  3 Intervention axes with digital edu.</vt:lpstr>
      <vt:lpstr>How to get there ?  ACEs could invest in:</vt:lpstr>
      <vt:lpstr>Actions for Leapfrogging of Higher Education</vt:lpstr>
    </vt:vector>
  </TitlesOfParts>
  <Company>EPFL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 coderay</dc:creator>
  <cp:lastModifiedBy>noukakis</cp:lastModifiedBy>
  <cp:revision>349</cp:revision>
  <cp:lastPrinted>2019-02-23T12:24:02Z</cp:lastPrinted>
  <dcterms:created xsi:type="dcterms:W3CDTF">2017-03-17T08:41:32Z</dcterms:created>
  <dcterms:modified xsi:type="dcterms:W3CDTF">2019-02-24T10:32:05Z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15592403</vt:lpwstr>
  </property>
  <property fmtid="{D5CDD505-2E9C-101B-9397-08002B2CF9AE}" name="NXPowerLiteSettings" pid="3">
    <vt:lpwstr>C7000400038000</vt:lpwstr>
  </property>
  <property fmtid="{D5CDD505-2E9C-101B-9397-08002B2CF9AE}" name="NXPowerLiteVersion" pid="4">
    <vt:lpwstr>S8.2.2</vt:lpwstr>
  </property>
</Properties>
</file>