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65" r:id="rId2"/>
    <p:sldId id="262" r:id="rId3"/>
    <p:sldId id="267" r:id="rId4"/>
    <p:sldId id="260" r:id="rId5"/>
    <p:sldId id="258" r:id="rId6"/>
    <p:sldId id="264" r:id="rId7"/>
    <p:sldId id="272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E440F-D51F-499F-AC8F-2DF7AA2212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1232DE-FFF4-4B6E-A0BF-7234E7CE7A76}">
      <dgm:prSet phldrT="[Text]"/>
      <dgm:spPr/>
      <dgm:t>
        <a:bodyPr/>
        <a:lstStyle/>
        <a:p>
          <a:r>
            <a:rPr lang="en-US" dirty="0"/>
            <a:t>2018</a:t>
          </a:r>
        </a:p>
      </dgm:t>
    </dgm:pt>
    <dgm:pt modelId="{97DAE667-87AB-4CC5-8AD7-AFBD0F1BD70D}" type="parTrans" cxnId="{9AC6A2B4-69E5-4FB9-AA3C-0DA420CA74AE}">
      <dgm:prSet/>
      <dgm:spPr/>
      <dgm:t>
        <a:bodyPr/>
        <a:lstStyle/>
        <a:p>
          <a:endParaRPr lang="en-US"/>
        </a:p>
      </dgm:t>
    </dgm:pt>
    <dgm:pt modelId="{2E6D2470-F3A5-4D7B-BB29-620817D99232}" type="sibTrans" cxnId="{9AC6A2B4-69E5-4FB9-AA3C-0DA420CA74AE}">
      <dgm:prSet/>
      <dgm:spPr/>
      <dgm:t>
        <a:bodyPr/>
        <a:lstStyle/>
        <a:p>
          <a:endParaRPr lang="en-US"/>
        </a:p>
      </dgm:t>
    </dgm:pt>
    <dgm:pt modelId="{E633FEEE-2860-45CB-AB06-A7CA19FED798}">
      <dgm:prSet phldrT="[Text]" custT="1"/>
      <dgm:spPr/>
      <dgm:t>
        <a:bodyPr/>
        <a:lstStyle/>
        <a:p>
          <a:endParaRPr lang="en-US" sz="1800" kern="1200" dirty="0"/>
        </a:p>
      </dgm:t>
    </dgm:pt>
    <dgm:pt modelId="{01BC3A23-057C-43F4-9031-B6E247997A5A}" type="sibTrans" cxnId="{F251380C-4475-4EF5-9054-D4FD82628CB7}">
      <dgm:prSet/>
      <dgm:spPr/>
      <dgm:t>
        <a:bodyPr/>
        <a:lstStyle/>
        <a:p>
          <a:endParaRPr lang="en-US"/>
        </a:p>
      </dgm:t>
    </dgm:pt>
    <dgm:pt modelId="{4205A9D1-59A7-44A6-88F1-80F44977C217}" type="parTrans" cxnId="{F251380C-4475-4EF5-9054-D4FD82628CB7}">
      <dgm:prSet/>
      <dgm:spPr/>
      <dgm:t>
        <a:bodyPr/>
        <a:lstStyle/>
        <a:p>
          <a:endParaRPr lang="en-US"/>
        </a:p>
      </dgm:t>
    </dgm:pt>
    <dgm:pt modelId="{522FBB31-30D8-4D45-8868-0A0C56C49F1E}">
      <dgm:prSet phldrT="[Text]" custT="1"/>
      <dgm:spPr/>
      <dgm:t>
        <a:bodyPr/>
        <a:lstStyle/>
        <a:p>
          <a:r>
            <a:rPr lang="en-US" sz="1800" kern="1200" dirty="0"/>
            <a:t>Interim financial reporting (IFR) </a:t>
          </a:r>
          <a:r>
            <a:rPr lang="en-US" sz="1800" b="0" i="1" kern="1200" dirty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(ACEs responsible) </a:t>
          </a:r>
          <a:r>
            <a:rPr lang="en-US" sz="1800" b="1" i="1" kern="1200" dirty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– August 15 2018 </a:t>
          </a:r>
        </a:p>
      </dgm:t>
    </dgm:pt>
    <dgm:pt modelId="{14673C3F-BCC5-45B7-B07D-D2B0457D7A8F}" type="sibTrans" cxnId="{5165DDE7-E3BB-42AE-A091-0313C8F14DCB}">
      <dgm:prSet/>
      <dgm:spPr/>
      <dgm:t>
        <a:bodyPr/>
        <a:lstStyle/>
        <a:p>
          <a:endParaRPr lang="en-US"/>
        </a:p>
      </dgm:t>
    </dgm:pt>
    <dgm:pt modelId="{4939B6B8-7498-4D2D-9F9C-3089F2B1E319}" type="parTrans" cxnId="{5165DDE7-E3BB-42AE-A091-0313C8F14DCB}">
      <dgm:prSet/>
      <dgm:spPr/>
      <dgm:t>
        <a:bodyPr/>
        <a:lstStyle/>
        <a:p>
          <a:endParaRPr lang="en-US"/>
        </a:p>
      </dgm:t>
    </dgm:pt>
    <dgm:pt modelId="{074D0AAD-1E56-40EF-B87A-944FD1C0A100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FM DLIs-financial audit for 2017 (ACEs responsible) – 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  <a:latin typeface="Century Gothic" panose="020B0502020202020204"/>
              <a:ea typeface="+mn-ea"/>
              <a:cs typeface="+mn-cs"/>
            </a:rPr>
            <a:t>Submission June 30 2018</a:t>
          </a:r>
        </a:p>
      </dgm:t>
    </dgm:pt>
    <dgm:pt modelId="{750787DA-3F9C-4E54-A39E-B1AF13B03487}" type="parTrans" cxnId="{5C610D48-1FF2-4192-ABA0-74E046335E6F}">
      <dgm:prSet/>
      <dgm:spPr/>
      <dgm:t>
        <a:bodyPr/>
        <a:lstStyle/>
        <a:p>
          <a:endParaRPr lang="en-US"/>
        </a:p>
      </dgm:t>
    </dgm:pt>
    <dgm:pt modelId="{A565C642-0A70-4EE0-924A-E5941D8E1D1F}" type="sibTrans" cxnId="{5C610D48-1FF2-4192-ABA0-74E046335E6F}">
      <dgm:prSet/>
      <dgm:spPr/>
      <dgm:t>
        <a:bodyPr/>
        <a:lstStyle/>
        <a:p>
          <a:endParaRPr lang="en-US"/>
        </a:p>
      </dgm:t>
    </dgm:pt>
    <dgm:pt modelId="{0752FB36-8354-4203-8546-F34A0C0C458A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Procurement Audit (ACEs responsible) – 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  <a:latin typeface="Century Gothic" panose="020B0502020202020204"/>
              <a:ea typeface="+mn-ea"/>
              <a:cs typeface="+mn-cs"/>
            </a:rPr>
            <a:t>June 30th 2018</a:t>
          </a:r>
        </a:p>
      </dgm:t>
    </dgm:pt>
    <dgm:pt modelId="{A7CDCE9E-E0CA-43CE-9DAD-702186210899}" type="parTrans" cxnId="{926C1755-200F-4E96-A958-403C0D713AEB}">
      <dgm:prSet/>
      <dgm:spPr/>
      <dgm:t>
        <a:bodyPr/>
        <a:lstStyle/>
        <a:p>
          <a:endParaRPr lang="en-US"/>
        </a:p>
      </dgm:t>
    </dgm:pt>
    <dgm:pt modelId="{314311C0-3C4A-4956-A4B5-C3697FA35CDE}" type="sibTrans" cxnId="{926C1755-200F-4E96-A958-403C0D713AEB}">
      <dgm:prSet/>
      <dgm:spPr/>
      <dgm:t>
        <a:bodyPr/>
        <a:lstStyle/>
        <a:p>
          <a:endParaRPr lang="en-US"/>
        </a:p>
      </dgm:t>
    </dgm:pt>
    <dgm:pt modelId="{A58BFA37-3A58-4E23-BA29-C92075261E4A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End of civil works contracting (ACEs responsible) – 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A</a:t>
          </a:r>
          <a:r>
            <a:rPr lang="en-US" sz="1800" b="1" kern="1200" dirty="0">
              <a:solidFill>
                <a:srgbClr val="0E5580">
                  <a:lumMod val="75000"/>
                </a:srgbClr>
              </a:solidFill>
              <a:latin typeface="Century Gothic" panose="020B0502020202020204"/>
              <a:ea typeface="+mn-ea"/>
              <a:cs typeface="+mn-cs"/>
            </a:rPr>
            <a:t>pril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  <a:latin typeface="Century Gothic" panose="020B0502020202020204"/>
              <a:ea typeface="+mn-ea"/>
              <a:cs typeface="+mn-cs"/>
            </a:rPr>
            <a:t> 3</a:t>
          </a:r>
          <a:r>
            <a:rPr lang="en-US" sz="1800" b="1" kern="1200" dirty="0">
              <a:solidFill>
                <a:srgbClr val="0E5580">
                  <a:lumMod val="75000"/>
                </a:srgbClr>
              </a:solidFill>
              <a:latin typeface="Century Gothic" panose="020B0502020202020204"/>
              <a:ea typeface="+mn-ea"/>
              <a:cs typeface="+mn-cs"/>
            </a:rPr>
            <a:t>0th 2018-</a:t>
          </a:r>
        </a:p>
      </dgm:t>
    </dgm:pt>
    <dgm:pt modelId="{3B49E519-9FE0-4BB5-861C-BEF82AE55CE8}" type="parTrans" cxnId="{01C54CE0-0200-4511-BA51-4EC568609CE4}">
      <dgm:prSet/>
      <dgm:spPr/>
      <dgm:t>
        <a:bodyPr/>
        <a:lstStyle/>
        <a:p>
          <a:endParaRPr lang="en-US"/>
        </a:p>
      </dgm:t>
    </dgm:pt>
    <dgm:pt modelId="{0443A1E9-B46E-4461-B744-082C8C066D0D}" type="sibTrans" cxnId="{01C54CE0-0200-4511-BA51-4EC568609CE4}">
      <dgm:prSet/>
      <dgm:spPr/>
      <dgm:t>
        <a:bodyPr/>
        <a:lstStyle/>
        <a:p>
          <a:endParaRPr lang="en-US"/>
        </a:p>
      </dgm:t>
    </dgm:pt>
    <dgm:pt modelId="{1B776A69-D151-4AE1-86A1-36F56B7984BC}">
      <dgm:prSet phldrT="[Text]" custT="1"/>
      <dgm:spPr/>
      <dgm:t>
        <a:bodyPr/>
        <a:lstStyle/>
        <a:p>
          <a:endParaRPr lang="en-US" sz="1800" b="1" i="1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</dgm:t>
    </dgm:pt>
    <dgm:pt modelId="{5BB46703-3D97-43D0-81AA-D6ECAF1ECF43}" type="parTrans" cxnId="{7604F688-904C-4A74-A5DF-1290A4A6B257}">
      <dgm:prSet/>
      <dgm:spPr/>
      <dgm:t>
        <a:bodyPr/>
        <a:lstStyle/>
        <a:p>
          <a:endParaRPr lang="en-US"/>
        </a:p>
      </dgm:t>
    </dgm:pt>
    <dgm:pt modelId="{1DAE3C3A-865B-4533-9D2B-D48C711E45C5}" type="sibTrans" cxnId="{7604F688-904C-4A74-A5DF-1290A4A6B257}">
      <dgm:prSet/>
      <dgm:spPr/>
      <dgm:t>
        <a:bodyPr/>
        <a:lstStyle/>
        <a:p>
          <a:endParaRPr lang="en-US"/>
        </a:p>
      </dgm:t>
    </dgm:pt>
    <dgm:pt modelId="{E7DB9ADF-C28F-471C-80A4-6FFA3B6BC394}">
      <dgm:prSet custT="1"/>
      <dgm:spPr/>
      <dgm:t>
        <a:bodyPr/>
        <a:lstStyle/>
        <a:p>
          <a:endParaRPr lang="en-US" sz="1800" b="1" kern="1200" dirty="0">
            <a:solidFill>
              <a:schemeClr val="tx2">
                <a:lumMod val="75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3BF7E241-202B-42F4-9380-8ECC9EB75775}" type="parTrans" cxnId="{EABA7794-073D-4396-BEED-5A493E0132A4}">
      <dgm:prSet/>
      <dgm:spPr/>
      <dgm:t>
        <a:bodyPr/>
        <a:lstStyle/>
        <a:p>
          <a:endParaRPr lang="en-US"/>
        </a:p>
      </dgm:t>
    </dgm:pt>
    <dgm:pt modelId="{0B26C39B-1D74-4C51-9DE9-E5A0F2673DD5}" type="sibTrans" cxnId="{EABA7794-073D-4396-BEED-5A493E0132A4}">
      <dgm:prSet/>
      <dgm:spPr/>
      <dgm:t>
        <a:bodyPr/>
        <a:lstStyle/>
        <a:p>
          <a:endParaRPr lang="en-US"/>
        </a:p>
      </dgm:t>
    </dgm:pt>
    <dgm:pt modelId="{D2EC0C8D-E0D5-44DE-8241-7FE4092297B7}">
      <dgm:prSet custT="1"/>
      <dgm:spPr/>
      <dgm:t>
        <a:bodyPr/>
        <a:lstStyle/>
        <a:p>
          <a:endParaRPr lang="en-US" sz="1800" b="1" kern="1200" dirty="0">
            <a:solidFill>
              <a:schemeClr val="tx2">
                <a:lumMod val="75000"/>
              </a:schemeClr>
            </a:solidFill>
            <a:latin typeface="Century Gothic" panose="020B0502020202020204"/>
            <a:ea typeface="+mn-ea"/>
            <a:cs typeface="+mn-cs"/>
          </a:endParaRPr>
        </a:p>
      </dgm:t>
    </dgm:pt>
    <dgm:pt modelId="{54FCDA77-D00F-4689-ACC7-707A689AE9CA}" type="parTrans" cxnId="{5496C18A-CDA5-4C7E-B176-8C2B7EF1A2CF}">
      <dgm:prSet/>
      <dgm:spPr/>
      <dgm:t>
        <a:bodyPr/>
        <a:lstStyle/>
        <a:p>
          <a:endParaRPr lang="en-US"/>
        </a:p>
      </dgm:t>
    </dgm:pt>
    <dgm:pt modelId="{A4A59301-6495-4C3E-A75C-CD2DC4A5AD4F}" type="sibTrans" cxnId="{5496C18A-CDA5-4C7E-B176-8C2B7EF1A2CF}">
      <dgm:prSet/>
      <dgm:spPr/>
      <dgm:t>
        <a:bodyPr/>
        <a:lstStyle/>
        <a:p>
          <a:endParaRPr lang="en-US"/>
        </a:p>
      </dgm:t>
    </dgm:pt>
    <dgm:pt modelId="{AC25F9FA-8916-4222-A27D-45E627827179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End of large purchase equipment ($50,000) signing contract-</a:t>
          </a:r>
          <a:r>
            <a:rPr lang="en-US" sz="1800" b="1" kern="1200" dirty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April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800" b="1" kern="1200" dirty="0">
              <a:solidFill>
                <a:srgbClr val="0E5580">
                  <a:lumMod val="75000"/>
                </a:srgbClr>
              </a:solidFill>
              <a:latin typeface="Century Gothic" panose="020B0502020202020204"/>
              <a:ea typeface="+mn-ea"/>
              <a:cs typeface="+mn-cs"/>
            </a:rPr>
            <a:t>30 2019</a:t>
          </a:r>
        </a:p>
      </dgm:t>
    </dgm:pt>
    <dgm:pt modelId="{B74888BA-36E5-4EE0-8E2D-B0C0BF0042E8}" type="parTrans" cxnId="{F55A1B6C-47F2-4D47-BD06-5A7C5362A8FA}">
      <dgm:prSet/>
      <dgm:spPr/>
    </dgm:pt>
    <dgm:pt modelId="{A4885F07-A554-4343-9449-C90FDA852472}" type="sibTrans" cxnId="{F55A1B6C-47F2-4D47-BD06-5A7C5362A8FA}">
      <dgm:prSet/>
      <dgm:spPr/>
    </dgm:pt>
    <dgm:pt modelId="{E945D874-E6DF-4FC1-B97E-89B5787E2A7B}">
      <dgm:prSet custT="1"/>
      <dgm:spPr/>
      <dgm:t>
        <a:bodyPr/>
        <a:lstStyle/>
        <a:p>
          <a:endParaRPr lang="en-US" sz="1800" b="1" kern="1200" dirty="0">
            <a:solidFill>
              <a:srgbClr val="0E5580">
                <a:lumMod val="75000"/>
              </a:srgbClr>
            </a:solidFill>
            <a:latin typeface="Century Gothic" panose="020B0502020202020204"/>
            <a:ea typeface="+mn-ea"/>
            <a:cs typeface="+mn-cs"/>
          </a:endParaRPr>
        </a:p>
      </dgm:t>
    </dgm:pt>
    <dgm:pt modelId="{679D8846-B2E6-41E9-A1B2-37E1E2F72A07}" type="parTrans" cxnId="{2CD92EA4-9DFB-4D5D-9275-BE200B453103}">
      <dgm:prSet/>
      <dgm:spPr/>
    </dgm:pt>
    <dgm:pt modelId="{D3B61058-F815-4D1B-ACE9-169937BA2076}" type="sibTrans" cxnId="{2CD92EA4-9DFB-4D5D-9275-BE200B453103}">
      <dgm:prSet/>
      <dgm:spPr/>
    </dgm:pt>
    <dgm:pt modelId="{A75AEF1D-1D72-41AF-9063-76BB8792902D}" type="pres">
      <dgm:prSet presAssocID="{8D3E440F-D51F-499F-AC8F-2DF7AA2212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43513F-6E60-4173-97A4-414C9E5ABF52}" type="pres">
      <dgm:prSet presAssocID="{F41232DE-FFF4-4B6E-A0BF-7234E7CE7A76}" presName="composite" presStyleCnt="0"/>
      <dgm:spPr/>
    </dgm:pt>
    <dgm:pt modelId="{F1C3B5CC-2AF4-4F23-994D-63D61AA45ABF}" type="pres">
      <dgm:prSet presAssocID="{F41232DE-FFF4-4B6E-A0BF-7234E7CE7A76}" presName="parentText" presStyleLbl="alignNode1" presStyleIdx="0" presStyleCnt="1" custScaleX="87963" custScaleY="11286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BE0B10-B3C8-4A7E-9C21-77D144035061}" type="pres">
      <dgm:prSet presAssocID="{F41232DE-FFF4-4B6E-A0BF-7234E7CE7A76}" presName="descendantText" presStyleLbl="alignAcc1" presStyleIdx="0" presStyleCnt="1" custAng="0" custScaleX="91513" custScaleY="354127" custLinFactNeighborX="-1550" custLinFactNeighborY="35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E34059-EC0D-4F32-9401-02B4C5DE2A53}" type="presOf" srcId="{D2EC0C8D-E0D5-44DE-8241-7FE4092297B7}" destId="{FBBE0B10-B3C8-4A7E-9C21-77D144035061}" srcOrd="0" destOrd="6" presId="urn:microsoft.com/office/officeart/2005/8/layout/chevron2"/>
    <dgm:cxn modelId="{B90B5668-A8E4-4A3A-8D08-505280DAADA1}" type="presOf" srcId="{074D0AAD-1E56-40EF-B87A-944FD1C0A100}" destId="{FBBE0B10-B3C8-4A7E-9C21-77D144035061}" srcOrd="0" destOrd="3" presId="urn:microsoft.com/office/officeart/2005/8/layout/chevron2"/>
    <dgm:cxn modelId="{F55A1B6C-47F2-4D47-BD06-5A7C5362A8FA}" srcId="{F41232DE-FFF4-4B6E-A0BF-7234E7CE7A76}" destId="{AC25F9FA-8916-4222-A27D-45E627827179}" srcOrd="9" destOrd="0" parTransId="{B74888BA-36E5-4EE0-8E2D-B0C0BF0042E8}" sibTransId="{A4885F07-A554-4343-9449-C90FDA852472}"/>
    <dgm:cxn modelId="{DF3CB9EF-92AE-4D2A-BDCB-1E071793AF2D}" type="presOf" srcId="{522FBB31-30D8-4D45-8868-0A0C56C49F1E}" destId="{FBBE0B10-B3C8-4A7E-9C21-77D144035061}" srcOrd="0" destOrd="1" presId="urn:microsoft.com/office/officeart/2005/8/layout/chevron2"/>
    <dgm:cxn modelId="{7604F688-904C-4A74-A5DF-1290A4A6B257}" srcId="{F41232DE-FFF4-4B6E-A0BF-7234E7CE7A76}" destId="{1B776A69-D151-4AE1-86A1-36F56B7984BC}" srcOrd="2" destOrd="0" parTransId="{5BB46703-3D97-43D0-81AA-D6ECAF1ECF43}" sibTransId="{1DAE3C3A-865B-4533-9D2B-D48C711E45C5}"/>
    <dgm:cxn modelId="{34AACF48-D72B-40C4-B203-153334128160}" type="presOf" srcId="{AC25F9FA-8916-4222-A27D-45E627827179}" destId="{FBBE0B10-B3C8-4A7E-9C21-77D144035061}" srcOrd="0" destOrd="9" presId="urn:microsoft.com/office/officeart/2005/8/layout/chevron2"/>
    <dgm:cxn modelId="{8B9833E3-BE1D-416D-B94A-774E6EA0A154}" type="presOf" srcId="{E7DB9ADF-C28F-471C-80A4-6FFA3B6BC394}" destId="{FBBE0B10-B3C8-4A7E-9C21-77D144035061}" srcOrd="0" destOrd="4" presId="urn:microsoft.com/office/officeart/2005/8/layout/chevron2"/>
    <dgm:cxn modelId="{F251380C-4475-4EF5-9054-D4FD82628CB7}" srcId="{F41232DE-FFF4-4B6E-A0BF-7234E7CE7A76}" destId="{E633FEEE-2860-45CB-AB06-A7CA19FED798}" srcOrd="0" destOrd="0" parTransId="{4205A9D1-59A7-44A6-88F1-80F44977C217}" sibTransId="{01BC3A23-057C-43F4-9031-B6E247997A5A}"/>
    <dgm:cxn modelId="{B075DA8E-1B4B-488B-9E57-02DF26F73B40}" type="presOf" srcId="{0752FB36-8354-4203-8546-F34A0C0C458A}" destId="{FBBE0B10-B3C8-4A7E-9C21-77D144035061}" srcOrd="0" destOrd="5" presId="urn:microsoft.com/office/officeart/2005/8/layout/chevron2"/>
    <dgm:cxn modelId="{9AC6A2B4-69E5-4FB9-AA3C-0DA420CA74AE}" srcId="{8D3E440F-D51F-499F-AC8F-2DF7AA221276}" destId="{F41232DE-FFF4-4B6E-A0BF-7234E7CE7A76}" srcOrd="0" destOrd="0" parTransId="{97DAE667-87AB-4CC5-8AD7-AFBD0F1BD70D}" sibTransId="{2E6D2470-F3A5-4D7B-BB29-620817D99232}"/>
    <dgm:cxn modelId="{5165DDE7-E3BB-42AE-A091-0313C8F14DCB}" srcId="{F41232DE-FFF4-4B6E-A0BF-7234E7CE7A76}" destId="{522FBB31-30D8-4D45-8868-0A0C56C49F1E}" srcOrd="1" destOrd="0" parTransId="{4939B6B8-7498-4D2D-9F9C-3089F2B1E319}" sibTransId="{14673C3F-BCC5-45B7-B07D-D2B0457D7A8F}"/>
    <dgm:cxn modelId="{3E7D449A-9BD2-4E50-9CB4-C0F11C19D715}" type="presOf" srcId="{F41232DE-FFF4-4B6E-A0BF-7234E7CE7A76}" destId="{F1C3B5CC-2AF4-4F23-994D-63D61AA45ABF}" srcOrd="0" destOrd="0" presId="urn:microsoft.com/office/officeart/2005/8/layout/chevron2"/>
    <dgm:cxn modelId="{FB457EC8-7CC0-4401-80AA-AF64BB0BBA15}" type="presOf" srcId="{E633FEEE-2860-45CB-AB06-A7CA19FED798}" destId="{FBBE0B10-B3C8-4A7E-9C21-77D144035061}" srcOrd="0" destOrd="0" presId="urn:microsoft.com/office/officeart/2005/8/layout/chevron2"/>
    <dgm:cxn modelId="{5496C18A-CDA5-4C7E-B176-8C2B7EF1A2CF}" srcId="{F41232DE-FFF4-4B6E-A0BF-7234E7CE7A76}" destId="{D2EC0C8D-E0D5-44DE-8241-7FE4092297B7}" srcOrd="6" destOrd="0" parTransId="{54FCDA77-D00F-4689-ACC7-707A689AE9CA}" sibTransId="{A4A59301-6495-4C3E-A75C-CD2DC4A5AD4F}"/>
    <dgm:cxn modelId="{1D753191-8944-4DE3-825B-787557358FEA}" type="presOf" srcId="{1B776A69-D151-4AE1-86A1-36F56B7984BC}" destId="{FBBE0B10-B3C8-4A7E-9C21-77D144035061}" srcOrd="0" destOrd="2" presId="urn:microsoft.com/office/officeart/2005/8/layout/chevron2"/>
    <dgm:cxn modelId="{EABA7794-073D-4396-BEED-5A493E0132A4}" srcId="{F41232DE-FFF4-4B6E-A0BF-7234E7CE7A76}" destId="{E7DB9ADF-C28F-471C-80A4-6FFA3B6BC394}" srcOrd="4" destOrd="0" parTransId="{3BF7E241-202B-42F4-9380-8ECC9EB75775}" sibTransId="{0B26C39B-1D74-4C51-9DE9-E5A0F2673DD5}"/>
    <dgm:cxn modelId="{2CD92EA4-9DFB-4D5D-9275-BE200B453103}" srcId="{F41232DE-FFF4-4B6E-A0BF-7234E7CE7A76}" destId="{E945D874-E6DF-4FC1-B97E-89B5787E2A7B}" srcOrd="8" destOrd="0" parTransId="{679D8846-B2E6-41E9-A1B2-37E1E2F72A07}" sibTransId="{D3B61058-F815-4D1B-ACE9-169937BA2076}"/>
    <dgm:cxn modelId="{77CD4A34-5C08-4F2B-8E40-91383AFF29DB}" type="presOf" srcId="{8D3E440F-D51F-499F-AC8F-2DF7AA221276}" destId="{A75AEF1D-1D72-41AF-9063-76BB8792902D}" srcOrd="0" destOrd="0" presId="urn:microsoft.com/office/officeart/2005/8/layout/chevron2"/>
    <dgm:cxn modelId="{06D1F19C-9212-4B32-97E8-65468A0600B6}" type="presOf" srcId="{E945D874-E6DF-4FC1-B97E-89B5787E2A7B}" destId="{FBBE0B10-B3C8-4A7E-9C21-77D144035061}" srcOrd="0" destOrd="8" presId="urn:microsoft.com/office/officeart/2005/8/layout/chevron2"/>
    <dgm:cxn modelId="{926C1755-200F-4E96-A958-403C0D713AEB}" srcId="{F41232DE-FFF4-4B6E-A0BF-7234E7CE7A76}" destId="{0752FB36-8354-4203-8546-F34A0C0C458A}" srcOrd="5" destOrd="0" parTransId="{A7CDCE9E-E0CA-43CE-9DAD-702186210899}" sibTransId="{314311C0-3C4A-4956-A4B5-C3697FA35CDE}"/>
    <dgm:cxn modelId="{5C9DBC83-C03C-4F40-AB83-0BCA1562DE7C}" type="presOf" srcId="{A58BFA37-3A58-4E23-BA29-C92075261E4A}" destId="{FBBE0B10-B3C8-4A7E-9C21-77D144035061}" srcOrd="0" destOrd="7" presId="urn:microsoft.com/office/officeart/2005/8/layout/chevron2"/>
    <dgm:cxn modelId="{01C54CE0-0200-4511-BA51-4EC568609CE4}" srcId="{F41232DE-FFF4-4B6E-A0BF-7234E7CE7A76}" destId="{A58BFA37-3A58-4E23-BA29-C92075261E4A}" srcOrd="7" destOrd="0" parTransId="{3B49E519-9FE0-4BB5-861C-BEF82AE55CE8}" sibTransId="{0443A1E9-B46E-4461-B744-082C8C066D0D}"/>
    <dgm:cxn modelId="{5C610D48-1FF2-4192-ABA0-74E046335E6F}" srcId="{F41232DE-FFF4-4B6E-A0BF-7234E7CE7A76}" destId="{074D0AAD-1E56-40EF-B87A-944FD1C0A100}" srcOrd="3" destOrd="0" parTransId="{750787DA-3F9C-4E54-A39E-B1AF13B03487}" sibTransId="{A565C642-0A70-4EE0-924A-E5941D8E1D1F}"/>
    <dgm:cxn modelId="{C0F9C4D4-15D1-4C94-AEF3-4A9DEBD7DD53}" type="presParOf" srcId="{A75AEF1D-1D72-41AF-9063-76BB8792902D}" destId="{8043513F-6E60-4173-97A4-414C9E5ABF52}" srcOrd="0" destOrd="0" presId="urn:microsoft.com/office/officeart/2005/8/layout/chevron2"/>
    <dgm:cxn modelId="{B56EC474-5F32-4EC2-8636-14256F986397}" type="presParOf" srcId="{8043513F-6E60-4173-97A4-414C9E5ABF52}" destId="{F1C3B5CC-2AF4-4F23-994D-63D61AA45ABF}" srcOrd="0" destOrd="0" presId="urn:microsoft.com/office/officeart/2005/8/layout/chevron2"/>
    <dgm:cxn modelId="{61121BB6-DCFA-4D67-8CC8-12EAB0803452}" type="presParOf" srcId="{8043513F-6E60-4173-97A4-414C9E5ABF52}" destId="{FBBE0B10-B3C8-4A7E-9C21-77D1440350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3B5CC-2AF4-4F23-994D-63D61AA45ABF}">
      <dsp:nvSpPr>
        <dsp:cNvPr id="0" name=""/>
        <dsp:cNvSpPr/>
      </dsp:nvSpPr>
      <dsp:spPr>
        <a:xfrm rot="5400000">
          <a:off x="-160334" y="1776207"/>
          <a:ext cx="1795346" cy="806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2018</a:t>
          </a:r>
        </a:p>
      </dsp:txBody>
      <dsp:txXfrm rot="-5400000">
        <a:off x="334004" y="1685206"/>
        <a:ext cx="806671" cy="988675"/>
      </dsp:txXfrm>
    </dsp:sp>
    <dsp:sp modelId="{FBBE0B10-B3C8-4A7E-9C21-77D144035061}">
      <dsp:nvSpPr>
        <dsp:cNvPr id="0" name=""/>
        <dsp:cNvSpPr/>
      </dsp:nvSpPr>
      <dsp:spPr>
        <a:xfrm rot="5400000">
          <a:off x="4163350" y="-2745358"/>
          <a:ext cx="4009133" cy="9391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Interim financial reporting (IFR) </a:t>
          </a:r>
          <a:r>
            <a:rPr lang="en-US" sz="1800" b="0" i="1" kern="1200" dirty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(ACEs responsible) </a:t>
          </a:r>
          <a:r>
            <a:rPr lang="en-US" sz="1800" b="1" i="1" kern="1200" dirty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– August 15 2018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i="1" kern="1200" dirty="0">
            <a:solidFill>
              <a:srgbClr val="002060"/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FM DLIs-financial audit for 2017 (ACEs responsible) – 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  <a:latin typeface="Century Gothic" panose="020B0502020202020204"/>
              <a:ea typeface="+mn-ea"/>
              <a:cs typeface="+mn-cs"/>
            </a:rPr>
            <a:t>Submission June 30 2018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tx2">
                <a:lumMod val="75000"/>
              </a:scheme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Procurement Audit (ACEs responsible) – 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  <a:latin typeface="Century Gothic" panose="020B0502020202020204"/>
              <a:ea typeface="+mn-ea"/>
              <a:cs typeface="+mn-cs"/>
            </a:rPr>
            <a:t>June 30th 2018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tx2">
                <a:lumMod val="75000"/>
              </a:scheme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End of civil works contracting (ACEs responsible) – 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A</a:t>
          </a:r>
          <a:r>
            <a:rPr lang="en-US" sz="1800" b="1" kern="1200" dirty="0">
              <a:solidFill>
                <a:srgbClr val="0E5580">
                  <a:lumMod val="75000"/>
                </a:srgbClr>
              </a:solidFill>
              <a:latin typeface="Century Gothic" panose="020B0502020202020204"/>
              <a:ea typeface="+mn-ea"/>
              <a:cs typeface="+mn-cs"/>
            </a:rPr>
            <a:t>pril</a:t>
          </a:r>
          <a:r>
            <a:rPr lang="en-US" sz="1800" b="1" kern="1200" dirty="0">
              <a:solidFill>
                <a:schemeClr val="tx2">
                  <a:lumMod val="75000"/>
                </a:schemeClr>
              </a:solidFill>
              <a:latin typeface="Century Gothic" panose="020B0502020202020204"/>
              <a:ea typeface="+mn-ea"/>
              <a:cs typeface="+mn-cs"/>
            </a:rPr>
            <a:t> 3</a:t>
          </a:r>
          <a:r>
            <a:rPr lang="en-US" sz="1800" b="1" kern="1200" dirty="0">
              <a:solidFill>
                <a:srgbClr val="0E5580">
                  <a:lumMod val="75000"/>
                </a:srgbClr>
              </a:solidFill>
              <a:latin typeface="Century Gothic" panose="020B0502020202020204"/>
              <a:ea typeface="+mn-ea"/>
              <a:cs typeface="+mn-cs"/>
            </a:rPr>
            <a:t>0th 2018-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rgbClr val="0E5580">
                <a:lumMod val="75000"/>
              </a:srgbClr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End of large purchase equipment ($50,000) signing contract-</a:t>
          </a:r>
          <a:r>
            <a:rPr lang="en-US" sz="1800" b="1" kern="1200" dirty="0">
              <a:solidFill>
                <a:srgbClr val="002060"/>
              </a:solidFill>
              <a:latin typeface="Century Gothic" panose="020B0502020202020204"/>
              <a:ea typeface="+mn-ea"/>
              <a:cs typeface="+mn-cs"/>
            </a:rPr>
            <a:t>April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800" b="1" kern="1200" dirty="0">
              <a:solidFill>
                <a:srgbClr val="0E5580">
                  <a:lumMod val="75000"/>
                </a:srgbClr>
              </a:solidFill>
              <a:latin typeface="Century Gothic" panose="020B0502020202020204"/>
              <a:ea typeface="+mn-ea"/>
              <a:cs typeface="+mn-cs"/>
            </a:rPr>
            <a:t>30 2019</a:t>
          </a:r>
        </a:p>
      </dsp:txBody>
      <dsp:txXfrm rot="-5400000">
        <a:off x="1472280" y="141422"/>
        <a:ext cx="9195563" cy="3617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5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5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36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9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D18006-99C4-4C64-922C-C38D4410E507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DA1CF60-AAEF-4E8B-986D-597D2D5EC7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9876" y="5173338"/>
            <a:ext cx="3883377" cy="618711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ACE OPERATIONS INFORMATION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43467" y="2483556"/>
            <a:ext cx="5475111" cy="2427111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HIGHER EDUCATION CENTERS OF EXCELLENCE 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47" y="484632"/>
            <a:ext cx="3425811" cy="588563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1" name="Straight Connector 10"/>
          <p:cNvCxnSpPr/>
          <p:nvPr/>
        </p:nvCxnSpPr>
        <p:spPr>
          <a:xfrm>
            <a:off x="767645" y="4617156"/>
            <a:ext cx="3657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3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39" y="2404534"/>
            <a:ext cx="10805160" cy="3996266"/>
          </a:xfrm>
        </p:spPr>
        <p:txBody>
          <a:bodyPr>
            <a:normAutofit/>
          </a:bodyPr>
          <a:lstStyle/>
          <a:p>
            <a:r>
              <a:rPr lang="en-US" sz="2800" dirty="0"/>
              <a:t>FINANCIAL MANAGEMENT</a:t>
            </a:r>
          </a:p>
          <a:p>
            <a:r>
              <a:rPr lang="en-US" sz="2800" dirty="0"/>
              <a:t>DISBURSEMENT</a:t>
            </a:r>
          </a:p>
          <a:p>
            <a:r>
              <a:rPr lang="en-US" sz="2800" dirty="0"/>
              <a:t>CIVIL WORKS </a:t>
            </a:r>
          </a:p>
          <a:p>
            <a:r>
              <a:rPr lang="en-US" sz="2800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427982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7481045" cy="3746500"/>
          </a:xfrm>
        </p:spPr>
        <p:txBody>
          <a:bodyPr>
            <a:normAutofit/>
          </a:bodyPr>
          <a:lstStyle/>
          <a:p>
            <a:r>
              <a:rPr lang="en-US" sz="2800" b="1" dirty="0"/>
              <a:t>IFRs</a:t>
            </a:r>
          </a:p>
          <a:p>
            <a:pPr lvl="1"/>
            <a:r>
              <a:rPr lang="en-US" sz="2600" dirty="0"/>
              <a:t>Incorporation of EEPs into IFR submission</a:t>
            </a:r>
          </a:p>
          <a:p>
            <a:pPr lvl="1"/>
            <a:r>
              <a:rPr lang="en-US" sz="2600" dirty="0"/>
              <a:t>This should be included in the IFR submissions due </a:t>
            </a:r>
            <a:r>
              <a:rPr lang="en-US" sz="2600" b="1" dirty="0"/>
              <a:t>August 15 2018</a:t>
            </a:r>
          </a:p>
          <a:p>
            <a:pPr lvl="1"/>
            <a:r>
              <a:rPr lang="en-US" sz="2600" dirty="0"/>
              <a:t>External audit should include review of EEPs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4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DISBURSEMENT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603500"/>
            <a:ext cx="11006667" cy="3416300"/>
          </a:xfrm>
        </p:spPr>
        <p:txBody>
          <a:bodyPr>
            <a:normAutofit/>
          </a:bodyPr>
          <a:lstStyle/>
          <a:p>
            <a:r>
              <a:rPr lang="en-US" sz="2800" dirty="0"/>
              <a:t>Always submit your signed EEPs in your withdrawal applications</a:t>
            </a:r>
          </a:p>
          <a:p>
            <a:r>
              <a:rPr lang="en-US" sz="2800" dirty="0"/>
              <a:t>Automatic reduction of advances by 20%</a:t>
            </a:r>
          </a:p>
          <a:p>
            <a:r>
              <a:rPr lang="en-US" sz="2800" dirty="0"/>
              <a:t>Document Advances-second submission of results in client connection to document the advances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6510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WORKS &amp;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2375452"/>
            <a:ext cx="11360426" cy="323021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All civil works contracts (both construction and rehabilitation) must be signed by </a:t>
            </a:r>
            <a:r>
              <a:rPr lang="en-US" sz="2600" b="1" dirty="0"/>
              <a:t>April 30 2018-no new civil works contracts!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All large equipment contracts ($50,000) must be signed by </a:t>
            </a:r>
            <a:r>
              <a:rPr lang="en-US" sz="2600" b="1" dirty="0"/>
              <a:t>April 30 2019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76203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2" y="2408349"/>
            <a:ext cx="11172342" cy="3890851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DLI 2.1_2.4 Processing now for disbursement in June 2018</a:t>
            </a:r>
          </a:p>
          <a:p>
            <a:r>
              <a:rPr lang="en-US" sz="2800" dirty="0" smtClean="0"/>
              <a:t>DLI 2.4 Short </a:t>
            </a:r>
            <a:r>
              <a:rPr lang="en-US" sz="2800" smtClean="0"/>
              <a:t>course training </a:t>
            </a:r>
            <a:r>
              <a:rPr lang="en-US" sz="2800" dirty="0" smtClean="0"/>
              <a:t>_submission every two months</a:t>
            </a:r>
          </a:p>
          <a:p>
            <a:r>
              <a:rPr lang="en-US" sz="2800" dirty="0" smtClean="0"/>
              <a:t>DLI </a:t>
            </a:r>
            <a:r>
              <a:rPr lang="en-US" sz="2800" dirty="0"/>
              <a:t>2.6 Research Publications</a:t>
            </a:r>
          </a:p>
          <a:p>
            <a:pPr lvl="2"/>
            <a:r>
              <a:rPr lang="en-US" sz="2900" dirty="0"/>
              <a:t>Data already submitted</a:t>
            </a:r>
          </a:p>
          <a:p>
            <a:pPr lvl="2"/>
            <a:r>
              <a:rPr lang="en-US" sz="2800" dirty="0"/>
              <a:t>First</a:t>
            </a:r>
            <a:r>
              <a:rPr lang="en-US" sz="2900" dirty="0"/>
              <a:t> round of results to be shared –</a:t>
            </a:r>
            <a:r>
              <a:rPr lang="en-US" sz="2800" b="1" dirty="0"/>
              <a:t>June 2018</a:t>
            </a:r>
          </a:p>
          <a:p>
            <a:pPr lvl="2"/>
            <a:r>
              <a:rPr lang="en-US" sz="2900" dirty="0"/>
              <a:t>Reconciliation of</a:t>
            </a:r>
            <a:r>
              <a:rPr lang="en-US" sz="2800" dirty="0"/>
              <a:t> feedback-</a:t>
            </a:r>
            <a:r>
              <a:rPr lang="en-US" sz="2800" b="1" dirty="0"/>
              <a:t>end June 2018</a:t>
            </a:r>
          </a:p>
          <a:p>
            <a:pPr lvl="2"/>
            <a:r>
              <a:rPr lang="en-US" sz="2900" dirty="0"/>
              <a:t>Processing of DLI 2.6 </a:t>
            </a:r>
            <a:r>
              <a:rPr lang="en-US" sz="2800" b="1" dirty="0"/>
              <a:t>earnings-July 2018</a:t>
            </a:r>
          </a:p>
          <a:p>
            <a:r>
              <a:rPr lang="en-US" sz="2800" dirty="0"/>
              <a:t>Open window DLI 2.5 and DLI 2.7 submissions-</a:t>
            </a:r>
            <a:r>
              <a:rPr lang="en-US" sz="2800" b="1" dirty="0"/>
              <a:t>All year round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3100" dirty="0"/>
              <a:t>Infrastructure and Equipment DLIs – DLI 2.8 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2800" dirty="0"/>
              <a:t>DLI 2.8 Verification missions to selected ACEs– </a:t>
            </a:r>
            <a:r>
              <a:rPr lang="en-US" sz="2800" b="1" dirty="0"/>
              <a:t>July, August and September 2018</a:t>
            </a:r>
          </a:p>
          <a:p>
            <a:pPr lvl="1"/>
            <a:r>
              <a:rPr lang="en-US" sz="3100" dirty="0"/>
              <a:t>Processing of DLI 2.8 earnings-</a:t>
            </a:r>
            <a:r>
              <a:rPr lang="en-US" sz="3100" b="1" dirty="0"/>
              <a:t>within a 2 weeks of verification mission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458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992" y="733777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Fiduciary Deadlines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065753"/>
              </p:ext>
            </p:extLst>
          </p:nvPr>
        </p:nvGraphicFramePr>
        <p:xfrm>
          <a:off x="508000" y="2703443"/>
          <a:ext cx="11356622" cy="390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73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43" y="2303493"/>
            <a:ext cx="2143125" cy="2143125"/>
          </a:xfrm>
          <a:prstGeom prst="rect">
            <a:avLst/>
          </a:prstGeom>
        </p:spPr>
      </p:pic>
      <p:pic>
        <p:nvPicPr>
          <p:cNvPr id="7" name="Content Placeholder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7" y="2999232"/>
            <a:ext cx="7794722" cy="35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71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73C04CFF664498C6D230F7DC9002D" ma:contentTypeVersion="4" ma:contentTypeDescription="Create a new document." ma:contentTypeScope="" ma:versionID="1d1c58fc06cd2a35f923dc483a477210">
  <xsd:schema xmlns:xsd="http://www.w3.org/2001/XMLSchema" xmlns:xs="http://www.w3.org/2001/XMLSchema" xmlns:p="http://schemas.microsoft.com/office/2006/metadata/properties" xmlns:ns2="aeaaafad-0aeb-47f1-beb2-3e40a0446ae1" xmlns:ns3="794cbd40-fc6d-4c0a-9217-0f6cd4b26116" targetNamespace="http://schemas.microsoft.com/office/2006/metadata/properties" ma:root="true" ma:fieldsID="4cf1f8133305cdd5cd607be481c81add" ns2:_="" ns3:_="">
    <xsd:import namespace="aeaaafad-0aeb-47f1-beb2-3e40a0446ae1"/>
    <xsd:import namespace="794cbd40-fc6d-4c0a-9217-0f6cd4b26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aafad-0aeb-47f1-beb2-3e40a0446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cbd40-fc6d-4c0a-9217-0f6cd4b26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43291E-0CEC-4658-86E4-062BC1CE5BF0}"/>
</file>

<file path=customXml/itemProps2.xml><?xml version="1.0" encoding="utf-8"?>
<ds:datastoreItem xmlns:ds="http://schemas.openxmlformats.org/officeDocument/2006/customXml" ds:itemID="{927B2E5B-82B2-46D8-902E-1DBE1AC115C5}"/>
</file>

<file path=customXml/itemProps3.xml><?xml version="1.0" encoding="utf-8"?>
<ds:datastoreItem xmlns:ds="http://schemas.openxmlformats.org/officeDocument/2006/customXml" ds:itemID="{748EE1CF-81FE-4E9B-AC2B-762B2FE8AF25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878</TotalTime>
  <Words>271</Words>
  <Application>Microsoft Office PowerPoint</Application>
  <PresentationFormat>Grand écran</PresentationFormat>
  <Paragraphs>40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KEY ACE OPERATIONS INFORMATION</vt:lpstr>
      <vt:lpstr>Overview</vt:lpstr>
      <vt:lpstr> FINANCIAL MANAGEMENT</vt:lpstr>
      <vt:lpstr>DISBURSEMENT</vt:lpstr>
      <vt:lpstr>CIVIL WORKS &amp; EQUIPMENT</vt:lpstr>
      <vt:lpstr>2018 Verification </vt:lpstr>
      <vt:lpstr>Fiduciary Deadlines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Himdat Iqbal Bayusuf</dc:creator>
  <cp:lastModifiedBy>Yves</cp:lastModifiedBy>
  <cp:revision>66</cp:revision>
  <dcterms:created xsi:type="dcterms:W3CDTF">2016-11-13T22:07:53Z</dcterms:created>
  <dcterms:modified xsi:type="dcterms:W3CDTF">2018-05-09T09:07:42Z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0x01010064673C04CFF664498C6D230F7DC9002D</vt:lpwstr>
  </property>
</Properties>
</file>