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697"/>
  </p:normalViewPr>
  <p:slideViewPr>
    <p:cSldViewPr snapToGrid="0" snapToObjects="1">
      <p:cViewPr varScale="1">
        <p:scale>
          <a:sx n="60" d="100"/>
          <a:sy n="60" d="100"/>
        </p:scale>
        <p:origin x="208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7D1B5-5727-E140-8F59-F0AC746126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FBDBEC-9370-BE4D-8E9A-C07514CA84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60AE4-E1B1-4543-9BEF-601FA8EA0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B8E7-00A1-1B44-AA5C-90DE0B8078EC}" type="datetimeFigureOut">
              <a:rPr lang="en-US" smtClean="0"/>
              <a:t>5/8/18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3BC37-FBBB-514C-B15C-D503535E1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983CF-ABE5-1B47-96C9-66BA3D6D8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A1D-9DF5-8E4D-80BD-23DF996B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75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A57C8-EC30-B24D-8EE8-71E572ED2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300EE8-DA94-F148-B68B-93E6B66556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5752C-0354-E046-BAE1-6C4E2E223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B8E7-00A1-1B44-AA5C-90DE0B8078EC}" type="datetimeFigureOut">
              <a:rPr lang="en-US" smtClean="0"/>
              <a:t>5/8/18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5019E-E579-DA4D-A45D-701109DDD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AB91D-8471-D640-B2C9-F4BA1B3B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A1D-9DF5-8E4D-80BD-23DF996B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5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765C7D-9E54-254D-928F-C63AD8BB4F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C7DAD1-2A19-9C48-8C1D-4F71E1B8FC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337E6-1E09-334F-B596-4BC21AD25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B8E7-00A1-1B44-AA5C-90DE0B8078EC}" type="datetimeFigureOut">
              <a:rPr lang="en-US" smtClean="0"/>
              <a:t>5/8/18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F6310-9234-634F-9D18-E2D1BE700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C57D9-D778-A144-8A4F-91466FFDB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A1D-9DF5-8E4D-80BD-23DF996B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6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AE848-225D-524B-8FE0-117082393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CF0A2-8090-1E43-AB49-B4A29FA2E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A4E00-C107-1C4C-8F44-ED7A88E20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B8E7-00A1-1B44-AA5C-90DE0B8078EC}" type="datetimeFigureOut">
              <a:rPr lang="en-US" smtClean="0"/>
              <a:t>5/8/18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A73C7-38F3-6547-B090-07CCA804A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28A8A-BD02-E547-9666-589E7E0D4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A1D-9DF5-8E4D-80BD-23DF996B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5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991CB-AF91-EF42-8189-B0EDFFF92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66FB35-B037-8442-AE61-075FF3FB4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30F4C-E3C0-1B4F-9558-FDEB46E8B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B8E7-00A1-1B44-AA5C-90DE0B8078EC}" type="datetimeFigureOut">
              <a:rPr lang="en-US" smtClean="0"/>
              <a:t>5/8/18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83522-3BFF-6244-81FF-635F87E1F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B7A9DE-60D5-6F49-826D-CAEF373CB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A1D-9DF5-8E4D-80BD-23DF996B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26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75556-D723-1E48-A8E6-5F4231B26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177A5-B5CA-6641-A991-300885171E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86B082-56CC-9740-A4C0-4B0D7B2877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A05FCE-4CD2-9E4D-9331-6AA61C47F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B8E7-00A1-1B44-AA5C-90DE0B8078EC}" type="datetimeFigureOut">
              <a:rPr lang="en-US" smtClean="0"/>
              <a:t>5/8/18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F41D6-42DE-844C-9E17-1C2D2F00A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8C202B-8A8F-7544-BF7F-6ADBC27F7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A1D-9DF5-8E4D-80BD-23DF996B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05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0959-44E7-794E-89EF-87F6408F1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5751E3-1124-0248-A829-4FCAB7ACD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E9E76D-F7BF-3A45-A460-42652D3D0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143601-BF77-2343-9429-C32F1AF44F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FD898A-4FCF-2941-A4B3-34012B8074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27264F-4082-AF4E-A1C0-3FEC56052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B8E7-00A1-1B44-AA5C-90DE0B8078EC}" type="datetimeFigureOut">
              <a:rPr lang="en-US" smtClean="0"/>
              <a:t>5/8/18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904D95-2352-E244-820F-7671A8D6D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633396-53A3-F446-B196-975D8D2FA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A1D-9DF5-8E4D-80BD-23DF996B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65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537F9-2126-BF40-ADD4-3D806CD51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B56CB0-54E8-584B-A65E-3F46AA742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B8E7-00A1-1B44-AA5C-90DE0B8078EC}" type="datetimeFigureOut">
              <a:rPr lang="en-US" smtClean="0"/>
              <a:t>5/8/18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D4030B-FD0C-0E4F-891D-3DF85A2DA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EC29EF-B42C-5146-99FE-615891D59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A1D-9DF5-8E4D-80BD-23DF996B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43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E7E3F5-1BA5-5849-B7A5-410A0DC90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B8E7-00A1-1B44-AA5C-90DE0B8078EC}" type="datetimeFigureOut">
              <a:rPr lang="en-US" smtClean="0"/>
              <a:t>5/8/18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1DEFCC-80C3-4743-B571-E9BA4233B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841166-33DC-BC44-9AEF-AF4970BF5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A1D-9DF5-8E4D-80BD-23DF996B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73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2A72A-8F0B-6D43-8DA3-BBD51F562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FFA6A-E39C-BC44-A556-BD9162BE2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2A9B09-9B7B-7B45-AA8B-79CE695D8F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2119F8-940C-AA4E-B7FF-5AF7C3462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B8E7-00A1-1B44-AA5C-90DE0B8078EC}" type="datetimeFigureOut">
              <a:rPr lang="en-US" smtClean="0"/>
              <a:t>5/8/18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0DE517-E47F-394F-9EFF-E53111865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33AAEF-E2CC-F14F-B29D-A2FC1E7F4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A1D-9DF5-8E4D-80BD-23DF996B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60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A8D95-9A51-F444-B946-2C49D45D0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DACE21-5C2B-AC4B-A480-E52B6B1E18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FC0036-793F-3F48-AFF1-EBCD4E5982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B90FA6-269B-BF4F-A093-F68E32283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B8E7-00A1-1B44-AA5C-90DE0B8078EC}" type="datetimeFigureOut">
              <a:rPr lang="en-US" smtClean="0"/>
              <a:t>5/8/18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EA4E5-C771-B248-9667-506562FFE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CA9E2-5F10-484A-BE18-4F07E08C2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A1D-9DF5-8E4D-80BD-23DF996B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19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368111-0286-134B-895C-B467BACD0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0EBB63-0974-224B-99D0-B84778C3A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CB72C-6B29-6346-AAA4-B86828F631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7B8E7-00A1-1B44-AA5C-90DE0B8078EC}" type="datetimeFigureOut">
              <a:rPr lang="en-US" smtClean="0"/>
              <a:t>5/8/18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F31DB-50E1-D24F-8C8F-6ABF0A8A87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4FA0A-E41C-874B-9DEC-731200696A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27A1D-9DF5-8E4D-80BD-23DF996B1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94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9D3DA-11D3-2B4B-88EA-92676102FB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4410"/>
            <a:ext cx="9144000" cy="2387600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ACE Sustainability Planning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7C99F7-0AFE-3543-8652-7E77B48778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12</a:t>
            </a:r>
            <a:r>
              <a:rPr lang="en-US" baseline="30000" dirty="0"/>
              <a:t>th</a:t>
            </a:r>
            <a:r>
              <a:rPr lang="en-US" dirty="0"/>
              <a:t> Workshop May 2018</a:t>
            </a:r>
          </a:p>
          <a:p>
            <a:r>
              <a:rPr lang="en-US" dirty="0"/>
              <a:t>Ouagadougou, Burkina Faso </a:t>
            </a:r>
          </a:p>
        </p:txBody>
      </p:sp>
      <p:pic>
        <p:nvPicPr>
          <p:cNvPr id="4" name="Picture 3" descr="WB Logo">
            <a:extLst>
              <a:ext uri="{FF2B5EF4-FFF2-40B4-BE49-F238E27FC236}">
                <a16:creationId xmlns:a16="http://schemas.microsoft.com/office/drawing/2014/main" id="{8D0995C4-1824-B943-AC44-7B46E94B252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49" y="4954772"/>
            <a:ext cx="2037302" cy="145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AAULOGO">
            <a:extLst>
              <a:ext uri="{FF2B5EF4-FFF2-40B4-BE49-F238E27FC236}">
                <a16:creationId xmlns:a16="http://schemas.microsoft.com/office/drawing/2014/main" id="{FB444688-E801-CA4F-A706-3FFA38808FD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5239" y="5131697"/>
            <a:ext cx="1319263" cy="1281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092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F0481-6C9F-534E-91BE-E63B43887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Sustainability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4249F-C361-5F48-A940-89744E10F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Math – even though we are not the STEM ACEs! </a:t>
            </a:r>
          </a:p>
          <a:p>
            <a:r>
              <a:rPr lang="en-US" dirty="0"/>
              <a:t>Costs of the center must be supported by the funding sources of the center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48E141C-E146-B544-A816-8455EC01CE7A}"/>
              </a:ext>
            </a:extLst>
          </p:cNvPr>
          <p:cNvGrpSpPr/>
          <p:nvPr/>
        </p:nvGrpSpPr>
        <p:grpSpPr>
          <a:xfrm>
            <a:off x="3206842" y="3680165"/>
            <a:ext cx="5778315" cy="2095231"/>
            <a:chOff x="2883966" y="3361189"/>
            <a:chExt cx="5778315" cy="2095231"/>
          </a:xfrm>
        </p:grpSpPr>
        <p:sp>
          <p:nvSpPr>
            <p:cNvPr id="4" name="Triangle 3">
              <a:extLst>
                <a:ext uri="{FF2B5EF4-FFF2-40B4-BE49-F238E27FC236}">
                  <a16:creationId xmlns:a16="http://schemas.microsoft.com/office/drawing/2014/main" id="{0994C58A-E7DF-5E48-8FC5-C41761F143E3}"/>
                </a:ext>
              </a:extLst>
            </p:cNvPr>
            <p:cNvSpPr/>
            <p:nvPr/>
          </p:nvSpPr>
          <p:spPr>
            <a:xfrm>
              <a:off x="5261548" y="4601981"/>
              <a:ext cx="1049311" cy="854439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0F19A34-BA04-2646-B750-CFD38BA648E7}"/>
                </a:ext>
              </a:extLst>
            </p:cNvPr>
            <p:cNvSpPr/>
            <p:nvPr/>
          </p:nvSpPr>
          <p:spPr>
            <a:xfrm>
              <a:off x="3342806" y="4422086"/>
              <a:ext cx="4886793" cy="749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CA0A619-737E-A64B-9AEA-3E8BE00464B0}"/>
                </a:ext>
              </a:extLst>
            </p:cNvPr>
            <p:cNvSpPr txBox="1"/>
            <p:nvPr/>
          </p:nvSpPr>
          <p:spPr>
            <a:xfrm>
              <a:off x="2883966" y="3361189"/>
              <a:ext cx="1244183" cy="83099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Center Costs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00CFAB4-11FB-3C44-B36E-3DA3E749938F}"/>
                </a:ext>
              </a:extLst>
            </p:cNvPr>
            <p:cNvSpPr txBox="1"/>
            <p:nvPr/>
          </p:nvSpPr>
          <p:spPr>
            <a:xfrm>
              <a:off x="7418098" y="3361189"/>
              <a:ext cx="1244183" cy="83099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Funding Sources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097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3794D-8EFE-884C-B5AE-7E194B9C5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46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Center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477B9-7161-5244-91E7-80B2ABE81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6028"/>
            <a:ext cx="10515600" cy="473093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Education Delivery </a:t>
            </a:r>
          </a:p>
          <a:p>
            <a:pPr lvl="1"/>
            <a:r>
              <a:rPr lang="en-US" dirty="0"/>
              <a:t>Course operations</a:t>
            </a:r>
          </a:p>
          <a:p>
            <a:pPr lvl="1"/>
            <a:r>
              <a:rPr lang="en-US" dirty="0"/>
              <a:t>Student theses </a:t>
            </a:r>
          </a:p>
          <a:p>
            <a:pPr lvl="1"/>
            <a:r>
              <a:rPr lang="en-US" dirty="0"/>
              <a:t>Facilities </a:t>
            </a:r>
          </a:p>
          <a:p>
            <a:pPr marL="0" indent="0">
              <a:buNone/>
            </a:pPr>
            <a:r>
              <a:rPr lang="en-US" dirty="0"/>
              <a:t>Research </a:t>
            </a:r>
          </a:p>
          <a:p>
            <a:pPr lvl="1"/>
            <a:r>
              <a:rPr lang="en-US" dirty="0"/>
              <a:t>Core research </a:t>
            </a:r>
          </a:p>
          <a:p>
            <a:pPr lvl="1"/>
            <a:r>
              <a:rPr lang="en-US" dirty="0"/>
              <a:t>Core facility operations </a:t>
            </a:r>
          </a:p>
          <a:p>
            <a:pPr marL="0" indent="0">
              <a:buNone/>
            </a:pPr>
            <a:r>
              <a:rPr lang="en-US" dirty="0"/>
              <a:t>Center</a:t>
            </a:r>
          </a:p>
          <a:p>
            <a:pPr lvl="1"/>
            <a:r>
              <a:rPr lang="en-US" dirty="0"/>
              <a:t>What center administrative functions must continue </a:t>
            </a:r>
          </a:p>
        </p:txBody>
      </p:sp>
    </p:spTree>
    <p:extLst>
      <p:ext uri="{BB962C8B-B14F-4D97-AF65-F5344CB8AC3E}">
        <p14:creationId xmlns:p14="http://schemas.microsoft.com/office/powerpoint/2010/main" val="3902608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6D965-7016-7F4E-A6E1-266E94B16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Funding Sources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8A7BBF-2EE4-F249-AC82-23C5F880875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University </a:t>
            </a:r>
          </a:p>
          <a:p>
            <a:pPr lvl="1"/>
            <a:r>
              <a:rPr lang="en-US" dirty="0"/>
              <a:t>Tuition revenue</a:t>
            </a:r>
          </a:p>
          <a:p>
            <a:pPr lvl="1"/>
            <a:r>
              <a:rPr lang="en-US" dirty="0"/>
              <a:t>Operational/Departmental Budget</a:t>
            </a:r>
          </a:p>
          <a:p>
            <a:pPr marL="0" indent="0">
              <a:buNone/>
            </a:pPr>
            <a:r>
              <a:rPr lang="en-US" dirty="0"/>
              <a:t>Grants </a:t>
            </a:r>
          </a:p>
          <a:p>
            <a:pPr lvl="1"/>
            <a:r>
              <a:rPr lang="en-US" dirty="0"/>
              <a:t>Direct Costs </a:t>
            </a:r>
          </a:p>
          <a:p>
            <a:pPr lvl="1"/>
            <a:r>
              <a:rPr lang="en-US" dirty="0"/>
              <a:t>Overhead/Indirect Costs</a:t>
            </a:r>
          </a:p>
          <a:p>
            <a:pPr marL="0" indent="0">
              <a:buNone/>
            </a:pPr>
            <a:r>
              <a:rPr lang="en-US" dirty="0"/>
              <a:t>Private Sector </a:t>
            </a:r>
          </a:p>
          <a:p>
            <a:pPr lvl="1"/>
            <a:r>
              <a:rPr lang="en-US" dirty="0"/>
              <a:t>Sponsorship </a:t>
            </a:r>
          </a:p>
          <a:p>
            <a:pPr lvl="1"/>
            <a:r>
              <a:rPr lang="en-US" dirty="0"/>
              <a:t>Collaborative work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C6A78D-380E-F341-A36D-50A43C05825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Commercialized Services </a:t>
            </a:r>
          </a:p>
          <a:p>
            <a:pPr lvl="1"/>
            <a:r>
              <a:rPr lang="en-US" dirty="0"/>
              <a:t>Laboratory services </a:t>
            </a:r>
          </a:p>
          <a:p>
            <a:pPr lvl="1"/>
            <a:r>
              <a:rPr lang="en-US" dirty="0"/>
              <a:t>Consulting </a:t>
            </a:r>
          </a:p>
          <a:p>
            <a:pPr marL="0" indent="0">
              <a:buNone/>
            </a:pPr>
            <a:r>
              <a:rPr lang="en-US" dirty="0"/>
              <a:t>Philanthropy </a:t>
            </a:r>
          </a:p>
          <a:p>
            <a:pPr lvl="1"/>
            <a:r>
              <a:rPr lang="en-US" dirty="0"/>
              <a:t>Alumni </a:t>
            </a:r>
          </a:p>
          <a:p>
            <a:pPr lvl="1"/>
            <a:r>
              <a:rPr lang="en-US" dirty="0"/>
              <a:t>Corporate</a:t>
            </a:r>
          </a:p>
          <a:p>
            <a:pPr marL="0" indent="0">
              <a:buNone/>
            </a:pPr>
            <a:r>
              <a:rPr lang="en-US" dirty="0"/>
              <a:t>Aid </a:t>
            </a:r>
          </a:p>
          <a:p>
            <a:pPr lvl="1"/>
            <a:r>
              <a:rPr lang="en-US" dirty="0"/>
              <a:t>Align to development priorities </a:t>
            </a:r>
          </a:p>
        </p:txBody>
      </p:sp>
    </p:spTree>
    <p:extLst>
      <p:ext uri="{BB962C8B-B14F-4D97-AF65-F5344CB8AC3E}">
        <p14:creationId xmlns:p14="http://schemas.microsoft.com/office/powerpoint/2010/main" val="84176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97</Words>
  <Application>Microsoft Macintosh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ACE Sustainability Planning </vt:lpstr>
      <vt:lpstr>Sustainability</vt:lpstr>
      <vt:lpstr>Center Costs</vt:lpstr>
      <vt:lpstr>Funding Sources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 Sustainability Planning </dc:title>
  <dc:creator>Microsoft Office User</dc:creator>
  <cp:lastModifiedBy>Microsoft Office User</cp:lastModifiedBy>
  <cp:revision>2</cp:revision>
  <dcterms:created xsi:type="dcterms:W3CDTF">2018-05-08T09:47:38Z</dcterms:created>
  <dcterms:modified xsi:type="dcterms:W3CDTF">2018-05-08T10:10:18Z</dcterms:modified>
</cp:coreProperties>
</file>