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1"/>
  </p:notesMasterIdLst>
  <p:sldIdLst>
    <p:sldId id="256" r:id="rId2"/>
    <p:sldId id="257" r:id="rId3"/>
    <p:sldId id="258" r:id="rId4"/>
    <p:sldId id="259" r:id="rId5"/>
    <p:sldId id="265" r:id="rId6"/>
    <p:sldId id="266" r:id="rId7"/>
    <p:sldId id="267" r:id="rId8"/>
    <p:sldId id="268" r:id="rId9"/>
    <p:sldId id="269" r:id="rId10"/>
    <p:sldId id="270" r:id="rId11"/>
    <p:sldId id="261" r:id="rId12"/>
    <p:sldId id="272" r:id="rId13"/>
    <p:sldId id="274" r:id="rId14"/>
    <p:sldId id="275" r:id="rId15"/>
    <p:sldId id="260" r:id="rId16"/>
    <p:sldId id="263" r:id="rId17"/>
    <p:sldId id="276" r:id="rId18"/>
    <p:sldId id="264"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1"/>
    <p:restoredTop sz="94681"/>
  </p:normalViewPr>
  <p:slideViewPr>
    <p:cSldViewPr snapToGrid="0" snapToObjects="1">
      <p:cViewPr varScale="1">
        <p:scale>
          <a:sx n="85" d="100"/>
          <a:sy n="85" d="100"/>
        </p:scale>
        <p:origin x="20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I"/>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CC7D1-1AE2-44DE-AE75-F27D0A993F44}" type="datetimeFigureOut">
              <a:rPr lang="fr-CI" smtClean="0"/>
              <a:t>23/03/2018</a:t>
            </a:fld>
            <a:endParaRPr lang="fr-CI"/>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I"/>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I"/>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BA61E-BBAD-422D-8B67-131F62B5B519}" type="slidenum">
              <a:rPr lang="fr-CI" smtClean="0"/>
              <a:t>‹N°›</a:t>
            </a:fld>
            <a:endParaRPr lang="fr-CI"/>
          </a:p>
        </p:txBody>
      </p:sp>
    </p:spTree>
    <p:extLst>
      <p:ext uri="{BB962C8B-B14F-4D97-AF65-F5344CB8AC3E}">
        <p14:creationId xmlns:p14="http://schemas.microsoft.com/office/powerpoint/2010/main" val="293819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10"/>
          </p:nvPr>
        </p:nvSpPr>
        <p:spPr/>
        <p:txBody>
          <a:bodyPr/>
          <a:lstStyle/>
          <a:p>
            <a:fld id="{8F6BA61E-BBAD-422D-8B67-131F62B5B519}" type="slidenum">
              <a:rPr lang="fr-CI" smtClean="0"/>
              <a:t>2</a:t>
            </a:fld>
            <a:endParaRPr lang="fr-CI"/>
          </a:p>
        </p:txBody>
      </p:sp>
    </p:spTree>
    <p:extLst>
      <p:ext uri="{BB962C8B-B14F-4D97-AF65-F5344CB8AC3E}">
        <p14:creationId xmlns:p14="http://schemas.microsoft.com/office/powerpoint/2010/main" val="241941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10"/>
          </p:nvPr>
        </p:nvSpPr>
        <p:spPr/>
        <p:txBody>
          <a:bodyPr/>
          <a:lstStyle/>
          <a:p>
            <a:fld id="{8F6BA61E-BBAD-422D-8B67-131F62B5B519}" type="slidenum">
              <a:rPr lang="fr-CI" smtClean="0"/>
              <a:t>14</a:t>
            </a:fld>
            <a:endParaRPr lang="fr-CI"/>
          </a:p>
        </p:txBody>
      </p:sp>
    </p:spTree>
    <p:extLst>
      <p:ext uri="{BB962C8B-B14F-4D97-AF65-F5344CB8AC3E}">
        <p14:creationId xmlns:p14="http://schemas.microsoft.com/office/powerpoint/2010/main" val="118554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Cliquez et modifiez le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31399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53508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67358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66393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25370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23207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72331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5681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77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19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Cliquez et modifiez le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53506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Cliquez et modifiez le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59025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75145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53344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598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Cliquez et modifiez le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87037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88213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8493241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01301" y="1589314"/>
            <a:ext cx="9501721" cy="2982686"/>
          </a:xfrm>
        </p:spPr>
        <p:txBody>
          <a:bodyPr>
            <a:normAutofit fontScale="90000"/>
          </a:bodyPr>
          <a:lstStyle/>
          <a:p>
            <a:pPr algn="ct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3100" b="1" dirty="0">
                <a:solidFill>
                  <a:srgbClr val="002060"/>
                </a:solidFill>
                <a:latin typeface="Cambria" charset="0"/>
              </a:rPr>
            </a:br>
            <a:r>
              <a:rPr lang="fr-FR" sz="2800" dirty="0"/>
              <a:t> Institut National Polytechnique </a:t>
            </a:r>
            <a:br>
              <a:rPr lang="fr-CA" altLang="fr-FR" sz="3100" b="1" dirty="0">
                <a:solidFill>
                  <a:srgbClr val="002060"/>
                </a:solidFill>
                <a:latin typeface="Cambria" charset="0"/>
              </a:rPr>
            </a:br>
            <a:r>
              <a:rPr lang="fr-FR" sz="2800" dirty="0"/>
              <a:t> Félix HOUPHOUËT-BOIGNY </a:t>
            </a:r>
            <a:br>
              <a:rPr lang="fr-CA" altLang="fr-FR" sz="3100" b="1" dirty="0">
                <a:solidFill>
                  <a:srgbClr val="002060"/>
                </a:solidFill>
                <a:latin typeface="Cambria" charset="0"/>
              </a:rPr>
            </a:br>
            <a:br>
              <a:rPr lang="fr-CA" altLang="fr-FR" sz="3100" b="1" dirty="0">
                <a:solidFill>
                  <a:srgbClr val="002060"/>
                </a:solidFill>
                <a:latin typeface="Cambria" charset="0"/>
              </a:rPr>
            </a:br>
            <a:br>
              <a:rPr lang="fr-CA" altLang="fr-FR" sz="2700" b="1" dirty="0">
                <a:solidFill>
                  <a:srgbClr val="002060"/>
                </a:solidFill>
                <a:latin typeface="Cambria" charset="0"/>
              </a:rPr>
            </a:br>
            <a:br>
              <a:rPr lang="fr-CA" altLang="fr-FR" sz="2700" b="1" dirty="0">
                <a:solidFill>
                  <a:srgbClr val="002060"/>
                </a:solidFill>
                <a:latin typeface="Cambria" charset="0"/>
              </a:rPr>
            </a:br>
            <a:r>
              <a:rPr lang="fr-CA" altLang="fr-FR" sz="2700" b="1" dirty="0">
                <a:solidFill>
                  <a:srgbClr val="002060"/>
                </a:solidFill>
                <a:latin typeface="Cambria" charset="0"/>
              </a:rPr>
              <a:t>CENTRE D’EXCELLENCE MINES ET ENVIRONNEMENT MINIER</a:t>
            </a:r>
            <a:br>
              <a:rPr lang="fr-CA" altLang="fr-FR" sz="2700" b="1" dirty="0">
                <a:solidFill>
                  <a:srgbClr val="002060"/>
                </a:solidFill>
                <a:latin typeface="Cambria" charset="0"/>
              </a:rPr>
            </a:br>
            <a:br>
              <a:rPr lang="fr-CA" altLang="fr-FR" sz="2700" b="1" dirty="0">
                <a:solidFill>
                  <a:srgbClr val="002060"/>
                </a:solidFill>
                <a:latin typeface="Cambria" charset="0"/>
              </a:rPr>
            </a:br>
            <a:r>
              <a:rPr lang="fr-CA" altLang="fr-FR" sz="2000" b="1" dirty="0">
                <a:solidFill>
                  <a:srgbClr val="002060"/>
                </a:solidFill>
                <a:latin typeface="Cambria" charset="0"/>
              </a:rPr>
              <a:t>ETAT DES LIEUX DU PROJET SUR LA PERIODE DU 17 FEVRIER 2016 AU 23 MARS 2018</a:t>
            </a:r>
            <a:br>
              <a:rPr lang="fr-CA" altLang="fr-FR" sz="2000" b="1" dirty="0">
                <a:solidFill>
                  <a:srgbClr val="002060"/>
                </a:solidFill>
                <a:latin typeface="Cambria" charset="0"/>
              </a:rPr>
            </a:br>
            <a:br>
              <a:rPr lang="fr-CA" altLang="fr-FR" sz="2700" b="1" dirty="0">
                <a:solidFill>
                  <a:srgbClr val="002060"/>
                </a:solidFill>
                <a:latin typeface="Cambria" charset="0"/>
              </a:rPr>
            </a:br>
            <a:r>
              <a:rPr lang="fr-CA" altLang="fr-FR" sz="1800" b="1" i="1" dirty="0">
                <a:solidFill>
                  <a:srgbClr val="002060"/>
                </a:solidFill>
                <a:latin typeface="Cambria" charset="0"/>
              </a:rPr>
              <a:t>Présenté à l’occasion de la visite de Monsieur le Vice Président de la Banque Mondiale – Région Afrique</a:t>
            </a:r>
            <a:endParaRPr lang="fr-FR" sz="1800" i="1" dirty="0"/>
          </a:p>
        </p:txBody>
      </p:sp>
      <p:sp>
        <p:nvSpPr>
          <p:cNvPr id="3" name="Sous-titre 2"/>
          <p:cNvSpPr>
            <a:spLocks noGrp="1"/>
          </p:cNvSpPr>
          <p:nvPr>
            <p:ph type="subTitle" idx="1"/>
          </p:nvPr>
        </p:nvSpPr>
        <p:spPr>
          <a:xfrm>
            <a:off x="4515377" y="5159022"/>
            <a:ext cx="6987645" cy="795160"/>
          </a:xfrm>
        </p:spPr>
        <p:txBody>
          <a:bodyPr/>
          <a:lstStyle/>
          <a:p>
            <a:r>
              <a:rPr lang="de-DE" sz="1400" dirty="0"/>
              <a:t>YAO KOUAKOU Alphonse</a:t>
            </a:r>
          </a:p>
          <a:p>
            <a:r>
              <a:rPr lang="de-DE" sz="1400" dirty="0" err="1"/>
              <a:t>Coordonnateur</a:t>
            </a:r>
            <a:r>
              <a:rPr lang="de-DE" dirty="0"/>
              <a:t> </a:t>
            </a:r>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01" y="503768"/>
            <a:ext cx="927100" cy="87630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401" y="903818"/>
            <a:ext cx="7658100" cy="762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29" y="980018"/>
            <a:ext cx="1384300" cy="63500"/>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4322" y="294522"/>
            <a:ext cx="2298700" cy="571500"/>
          </a:xfrm>
          <a:prstGeom prst="rect">
            <a:avLst/>
          </a:prstGeom>
        </p:spPr>
      </p:pic>
    </p:spTree>
    <p:extLst>
      <p:ext uri="{BB962C8B-B14F-4D97-AF65-F5344CB8AC3E}">
        <p14:creationId xmlns:p14="http://schemas.microsoft.com/office/powerpoint/2010/main" val="1317914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866024"/>
            <a:ext cx="10018711" cy="304798"/>
          </a:xfrm>
        </p:spPr>
        <p:txBody>
          <a:bodyPr>
            <a:normAutofit fontScale="90000"/>
          </a:bodyPr>
          <a:lstStyle/>
          <a:p>
            <a:r>
              <a:rPr lang="fr-FR" b="1" dirty="0"/>
              <a:t>ACTIVITES DU CEA MEM</a:t>
            </a:r>
            <a:br>
              <a:rPr lang="fr-FR" b="1" dirty="0"/>
            </a:br>
            <a:br>
              <a:rPr lang="fr-FR" b="1" dirty="0"/>
            </a:b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299"/>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22" y="294522"/>
            <a:ext cx="2298700" cy="571499"/>
          </a:xfrm>
          <a:prstGeom prst="rect">
            <a:avLst/>
          </a:prstGeom>
        </p:spPr>
      </p:pic>
      <p:graphicFrame>
        <p:nvGraphicFramePr>
          <p:cNvPr id="8" name="Espace réservé du contenu 7">
            <a:extLst>
              <a:ext uri="{FF2B5EF4-FFF2-40B4-BE49-F238E27FC236}">
                <a16:creationId xmlns:a16="http://schemas.microsoft.com/office/drawing/2014/main" id="{CCF0124C-3D2F-434E-9C13-2DF98AEF7667}"/>
              </a:ext>
            </a:extLst>
          </p:cNvPr>
          <p:cNvGraphicFramePr>
            <a:graphicFrameLocks noGrp="1"/>
          </p:cNvGraphicFramePr>
          <p:nvPr>
            <p:ph idx="1"/>
            <p:extLst>
              <p:ext uri="{D42A27DB-BD31-4B8C-83A1-F6EECF244321}">
                <p14:modId xmlns:p14="http://schemas.microsoft.com/office/powerpoint/2010/main" val="2796405432"/>
              </p:ext>
            </p:extLst>
          </p:nvPr>
        </p:nvGraphicFramePr>
        <p:xfrm>
          <a:off x="3379304" y="-11029093"/>
          <a:ext cx="3308314" cy="4874468"/>
        </p:xfrm>
        <a:graphic>
          <a:graphicData uri="http://schemas.openxmlformats.org/drawingml/2006/table">
            <a:tbl>
              <a:tblPr firstRow="1" firstCol="1" bandRow="1">
                <a:tableStyleId>{5C22544A-7EE6-4342-B048-85BDC9FD1C3A}</a:tableStyleId>
              </a:tblPr>
              <a:tblGrid>
                <a:gridCol w="1654157">
                  <a:extLst>
                    <a:ext uri="{9D8B030D-6E8A-4147-A177-3AD203B41FA5}">
                      <a16:colId xmlns:a16="http://schemas.microsoft.com/office/drawing/2014/main" val="1725119790"/>
                    </a:ext>
                  </a:extLst>
                </a:gridCol>
                <a:gridCol w="1654157">
                  <a:extLst>
                    <a:ext uri="{9D8B030D-6E8A-4147-A177-3AD203B41FA5}">
                      <a16:colId xmlns:a16="http://schemas.microsoft.com/office/drawing/2014/main" val="788746622"/>
                    </a:ext>
                  </a:extLst>
                </a:gridCol>
              </a:tblGrid>
              <a:tr h="231937">
                <a:tc>
                  <a:txBody>
                    <a:bodyPr/>
                    <a:lstStyle/>
                    <a:p>
                      <a:pPr>
                        <a:lnSpc>
                          <a:spcPct val="107000"/>
                        </a:lnSpc>
                        <a:spcAft>
                          <a:spcPts val="0"/>
                        </a:spcAft>
                      </a:pPr>
                      <a:r>
                        <a:rPr lang="fr-FR" sz="100">
                          <a:effectLst/>
                        </a:rPr>
                        <a:t>I.1 Excellence en apprentissage</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Lst>
                      </a:pPr>
                      <a:r>
                        <a:rPr lang="fr-FR" sz="100">
                          <a:effectLst/>
                          <a:highlight>
                            <a:srgbClr val="00FFFF"/>
                          </a:highlight>
                        </a:rPr>
                        <a:t>Pour la mise en route des offres de formations retenues, le CEA MEM a recruté, pour l’année 2016, 89 étudiants et auditeurs dont 59 étudiants en Master, 11 en Doctorat et 19 en formations de courtes durées (40 heures). L’effectif global l’année (2017) donne un total de 180 (sur 132 attendus) dont 171 étudiants en Master, et 09 auditeurs de formations courtes.</a:t>
                      </a:r>
                      <a:endParaRPr lang="fr-FR" sz="100">
                        <a:effectLst/>
                      </a:endParaRPr>
                    </a:p>
                    <a:p>
                      <a:pPr algn="just">
                        <a:spcBef>
                          <a:spcPts val="1200"/>
                        </a:spcBef>
                        <a:spcAft>
                          <a:spcPts val="0"/>
                        </a:spcAft>
                        <a:tabLst>
                          <a:tab pos="1828800" algn="l"/>
                        </a:tabLst>
                      </a:pPr>
                      <a:r>
                        <a:rPr lang="fr-FR" sz="100">
                          <a:effectLst/>
                          <a:highlight>
                            <a:srgbClr val="00FFFF"/>
                          </a:highlight>
                        </a:rPr>
                        <a:t>Le CEA MEM regroupe actuellement les étudiants de 10 nationalités qui sont la Côte d’Ivoire, la Guinée, le Mali, le Burkina Faso, le Niger, la Centrafrique, les Comores, la Mauritanie, le Bénin et le Togo.</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130183656"/>
                  </a:ext>
                </a:extLst>
              </a:tr>
              <a:tr h="854392">
                <a:tc>
                  <a:txBody>
                    <a:bodyPr/>
                    <a:lstStyle/>
                    <a:p>
                      <a:pPr>
                        <a:lnSpc>
                          <a:spcPct val="115000"/>
                        </a:lnSpc>
                        <a:spcBef>
                          <a:spcPts val="200"/>
                        </a:spcBef>
                        <a:spcAft>
                          <a:spcPts val="0"/>
                        </a:spcAft>
                      </a:pPr>
                      <a:r>
                        <a:rPr lang="fr-FR" sz="100">
                          <a:effectLst/>
                        </a:rPr>
                        <a:t>I.2 Excellence en matière de recherche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nSpc>
                          <a:spcPct val="107000"/>
                        </a:lnSpc>
                        <a:spcBef>
                          <a:spcPts val="1200"/>
                        </a:spcBef>
                        <a:spcAft>
                          <a:spcPts val="0"/>
                        </a:spcAft>
                      </a:pPr>
                      <a:r>
                        <a:rPr lang="fr-FR" sz="100">
                          <a:effectLst/>
                          <a:highlight>
                            <a:srgbClr val="00FFFF"/>
                          </a:highlight>
                        </a:rPr>
                        <a:t>A ce jour 11 thèses sont en cours de réalisation sur des thématiques liées aux mines, à l’environnement minier et au secteur des eaux.</a:t>
                      </a:r>
                      <a:endParaRPr lang="fr-FR" sz="100">
                        <a:effectLst/>
                      </a:endParaRPr>
                    </a:p>
                    <a:p>
                      <a:pPr>
                        <a:lnSpc>
                          <a:spcPct val="107000"/>
                        </a:lnSpc>
                        <a:spcBef>
                          <a:spcPts val="1200"/>
                        </a:spcBef>
                        <a:spcAft>
                          <a:spcPts val="0"/>
                        </a:spcAft>
                      </a:pPr>
                      <a:r>
                        <a:rPr lang="fr-FR" sz="100">
                          <a:effectLst/>
                          <a:highlight>
                            <a:srgbClr val="00FFFF"/>
                          </a:highlight>
                        </a:rPr>
                        <a:t>Les activités de recherche menées concernent notamment les domaines suivants :</a:t>
                      </a:r>
                      <a:endParaRPr lang="fr-FR" sz="100">
                        <a:effectLst/>
                      </a:endParaRPr>
                    </a:p>
                    <a:p>
                      <a:pPr marL="457200">
                        <a:lnSpc>
                          <a:spcPct val="107000"/>
                        </a:lnSpc>
                        <a:spcAft>
                          <a:spcPts val="0"/>
                        </a:spcAft>
                      </a:pPr>
                      <a:r>
                        <a:rPr lang="fr-FR" sz="100">
                          <a:effectLst/>
                          <a:highlight>
                            <a:srgbClr val="00FFFF"/>
                          </a:highlight>
                        </a:rPr>
                        <a:t>- la géologie structurale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télédétection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caractérisation des aquifères fissurés ;</a:t>
                      </a:r>
                      <a:endParaRPr lang="fr-FR" sz="100">
                        <a:effectLst/>
                      </a:endParaRPr>
                    </a:p>
                    <a:p>
                      <a:pPr marL="457200">
                        <a:lnSpc>
                          <a:spcPct val="107000"/>
                        </a:lnSpc>
                        <a:spcAft>
                          <a:spcPts val="0"/>
                        </a:spcAft>
                        <a:tabLst>
                          <a:tab pos="457200" algn="l"/>
                        </a:tabLst>
                      </a:pPr>
                      <a:r>
                        <a:rPr lang="fr-FR" sz="100">
                          <a:effectLst/>
                          <a:highlight>
                            <a:srgbClr val="00FFFF"/>
                          </a:highlight>
                        </a:rPr>
                        <a:t>- l’utilisation des rejets miniers pour les travaux du génie civil ;</a:t>
                      </a:r>
                      <a:endParaRPr lang="fr-FR" sz="100">
                        <a:effectLst/>
                      </a:endParaRPr>
                    </a:p>
                    <a:p>
                      <a:pPr marL="457200">
                        <a:lnSpc>
                          <a:spcPct val="107000"/>
                        </a:lnSpc>
                        <a:spcAft>
                          <a:spcPts val="0"/>
                        </a:spcAft>
                        <a:tabLst>
                          <a:tab pos="457200" algn="l"/>
                        </a:tabLst>
                      </a:pPr>
                      <a:r>
                        <a:rPr lang="fr-FR" sz="100">
                          <a:effectLst/>
                          <a:highlight>
                            <a:srgbClr val="00FFFF"/>
                          </a:highlight>
                        </a:rPr>
                        <a:t>- l’étude du drainage acide dans l’environnement minier.</a:t>
                      </a:r>
                      <a:endParaRPr lang="fr-FR" sz="100">
                        <a:effectLst/>
                      </a:endParaRPr>
                    </a:p>
                    <a:p>
                      <a:pPr>
                        <a:lnSpc>
                          <a:spcPct val="107000"/>
                        </a:lnSpc>
                        <a:spcBef>
                          <a:spcPts val="1200"/>
                        </a:spcBef>
                        <a:spcAft>
                          <a:spcPts val="0"/>
                        </a:spcAft>
                        <a:tabLst>
                          <a:tab pos="457200" algn="l"/>
                        </a:tabLst>
                      </a:pPr>
                      <a:r>
                        <a:rPr lang="fr-FR" sz="100">
                          <a:effectLst/>
                          <a:highlight>
                            <a:srgbClr val="00FFFF"/>
                          </a:highlight>
                        </a:rPr>
                        <a:t>Une douzaine de publications scientifiques ont été produites. Des conventions de partenariat ont été mises en œuvre avec l’UFR Sciences de la Terre et Ressources Minières de l’Université Félix HOUPHOUËT-BOIGNY sur les projets T2GEM et WAXI financés par l’IRD dans le cadre de la recherche sur les méthodes d’exploration minière.</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 Trois enseignants-chercheurs du centre ont participé au second Colloque du Programme International de Géosciences (PICG638) sur le thème : "Géodynamique et minéralisations des formations paléoprotérozoïques pour un développement durable", tenu à Casablanca du 06 au 12 Novembre 2017.</a:t>
                      </a:r>
                      <a:endParaRPr lang="fr-FR" sz="100">
                        <a:effectLst/>
                      </a:endParaRPr>
                    </a:p>
                    <a:p>
                      <a:pPr algn="just">
                        <a:lnSpc>
                          <a:spcPct val="107000"/>
                        </a:lnSpc>
                        <a:spcAft>
                          <a:spcPts val="0"/>
                        </a:spcAft>
                      </a:pPr>
                      <a:r>
                        <a:rPr lang="fr-FR" sz="100">
                          <a:effectLst/>
                          <a:highlight>
                            <a:srgbClr val="00FFFF"/>
                          </a:highlight>
                        </a:rPr>
                        <a:t> </a:t>
                      </a:r>
                      <a:endParaRPr lang="fr-FR" sz="100">
                        <a:effectLst/>
                      </a:endParaRPr>
                    </a:p>
                    <a:p>
                      <a:pPr algn="just">
                        <a:lnSpc>
                          <a:spcPct val="107000"/>
                        </a:lnSpc>
                        <a:spcAft>
                          <a:spcPts val="0"/>
                        </a:spcAft>
                      </a:pPr>
                      <a:r>
                        <a:rPr lang="fr-FR" sz="100">
                          <a:effectLst/>
                          <a:highlight>
                            <a:srgbClr val="00FFFF"/>
                          </a:highlight>
                        </a:rPr>
                        <a:t>Enfin, le CEA MEM a organisé, à l’occasion de son premier Comité de Pilotage tenu le 6 décembre 2017, un atelier conjoint avec le réseau AMEDEE (Activités Minières, Environnement, Développement Economique et Ethique) coordonné par l’IRD et ses partenaires, du 5 au 8 décembre 2017. 30 porteurs de projets venant de Côte d’Ivoire, du Sénégal, du Mali, du Niger, de Mauritanie, du Ghana, du Burkina Faso, du Cameroun, du Maroc, de Tunisie, d’Algérie, de Madagascar, du Brésil, de la Nouvelle-Calédonie et de la France ont été réunis à cette occasion.</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L’objectif global de cette plateforme est de promouvoir par la recherche une activité minière responsable et éthique, relevant des principes de l’économie circulaire dans le cadre global des objectifs du développement durable.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932297379"/>
                  </a:ext>
                </a:extLst>
              </a:tr>
              <a:tr h="366840">
                <a:tc>
                  <a:txBody>
                    <a:bodyPr/>
                    <a:lstStyle/>
                    <a:p>
                      <a:pPr>
                        <a:lnSpc>
                          <a:spcPct val="115000"/>
                        </a:lnSpc>
                        <a:spcBef>
                          <a:spcPts val="200"/>
                        </a:spcBef>
                        <a:spcAft>
                          <a:spcPts val="0"/>
                        </a:spcAft>
                      </a:pPr>
                      <a:r>
                        <a:rPr lang="fr-FR" sz="100">
                          <a:effectLst/>
                        </a:rPr>
                        <a:t>I.3 Dimensions d’équité</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En application de cet axe, la priorité a été donnée à la mobilité des enseignants et des étudiants. Ceci s’est traduit par quatre missions d’enseignement en 2016 à l’Ecole des Mines de Mauritanie et une mobilité d’un demi-semestre de 9 étudiants de l’ESP Nouakchott à l’INP-HB en mai-juin 2017.</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Concernant les effectifs, deux recrutements exceptionnels ont été organisés en vue de compléter l’effectif des non nationaux et des jeunes filles.</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Un état pour l’octroi de bourses aux non nationaux est en cours d’élaboration.</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1960937"/>
                  </a:ext>
                </a:extLst>
              </a:tr>
              <a:tr h="199200">
                <a:tc>
                  <a:txBody>
                    <a:bodyPr/>
                    <a:lstStyle/>
                    <a:p>
                      <a:pPr>
                        <a:lnSpc>
                          <a:spcPct val="115000"/>
                        </a:lnSpc>
                        <a:spcBef>
                          <a:spcPts val="200"/>
                        </a:spcBef>
                        <a:spcAft>
                          <a:spcPts val="0"/>
                        </a:spcAft>
                      </a:pPr>
                      <a:r>
                        <a:rPr lang="fr-FR" sz="100">
                          <a:effectLst/>
                        </a:rPr>
                        <a:t>I.4 Attraction et rotation d’étudiants et d’enseignants au niveau régional </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Octroyer des bourses d’études pour les étudiants étrangers</a:t>
                      </a:r>
                      <a:endParaRPr lang="fr-FR" sz="100">
                        <a:effectLst/>
                      </a:endParaRPr>
                    </a:p>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Améliorer le cadre de vie sur le campus.</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096144318"/>
                  </a:ext>
                </a:extLst>
              </a:tr>
              <a:tr h="1164399">
                <a:tc>
                  <a:txBody>
                    <a:bodyPr/>
                    <a:lstStyle/>
                    <a:p>
                      <a:pPr>
                        <a:lnSpc>
                          <a:spcPct val="107000"/>
                        </a:lnSpc>
                        <a:spcAft>
                          <a:spcPts val="0"/>
                        </a:spcAft>
                      </a:pPr>
                      <a:r>
                        <a:rPr lang="fr-FR" sz="100">
                          <a:effectLst/>
                        </a:rPr>
                        <a:t>I.5 Partenariats académiques nationaux et régionaux</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Le centre travaille à étendre le nombre de ses partenaires nationaux et régionaux. Une bonne collaboration est en cours avec l’UFHB, notamment par un partenariat tripartite avec l’IRD. Les universités de Man, Daloa et Nangui Abrogoua sont invitées. Au plan régional l’ISMG de Guinée,  est sollicitée.</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 </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Les partenaires académiques régionaux actuels sont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L’Université Cheikh Anta Diop du Sénégal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T</a:t>
                      </a:r>
                      <a:r>
                        <a:rPr lang="en-US" sz="100">
                          <a:effectLst/>
                          <a:highlight>
                            <a:srgbClr val="00FFFF"/>
                          </a:highlight>
                        </a:rPr>
                        <a:t>akoradi Technical University;</a:t>
                      </a:r>
                      <a:endParaRPr lang="fr-FR" sz="100">
                        <a:effectLst/>
                      </a:endParaRPr>
                    </a:p>
                    <a:p>
                      <a:pPr marL="342900" lvl="0" indent="-342900">
                        <a:lnSpc>
                          <a:spcPct val="107000"/>
                        </a:lnSpc>
                        <a:spcAft>
                          <a:spcPts val="0"/>
                        </a:spcAft>
                        <a:buFont typeface="Calibri" panose="020F0502020204030204" pitchFamily="34" charset="0"/>
                        <a:buChar char="-"/>
                      </a:pPr>
                      <a:r>
                        <a:rPr lang="en-US" sz="100">
                          <a:effectLst/>
                          <a:highlight>
                            <a:srgbClr val="00FFFF"/>
                          </a:highlight>
                        </a:rPr>
                        <a:t>l’Universite Abdou Moumouni du Niger</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Supérieure Polytechnique de Nouakchott</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Nationale Supérieure d’ingénieur de Fada N’gourma – Université de Fada du Burkina.</a:t>
                      </a:r>
                      <a:endParaRPr lang="fr-FR" sz="100">
                        <a:effectLst/>
                      </a:endParaRPr>
                    </a:p>
                    <a:p>
                      <a:pPr>
                        <a:lnSpc>
                          <a:spcPct val="107000"/>
                        </a:lnSpc>
                        <a:spcBef>
                          <a:spcPts val="1200"/>
                        </a:spcBef>
                        <a:spcAft>
                          <a:spcPts val="0"/>
                        </a:spcAft>
                      </a:pPr>
                      <a:r>
                        <a:rPr lang="en-US" sz="100">
                          <a:effectLst/>
                          <a:highlight>
                            <a:srgbClr val="00FFFF"/>
                          </a:highlight>
                        </a:rPr>
                        <a:t>Les universités attendues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ISMG – BOKE - GUINEE</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UNIV GAMAL ABDEL NASSER - CONAKRY</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en-US" sz="100">
                          <a:effectLst/>
                          <a:highlight>
                            <a:srgbClr val="00FFFF"/>
                          </a:highlight>
                        </a:rPr>
                        <a:t>UNIV ABOMEY CALAVI</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N’GAOUNDERE – CAMEROUN</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BANGUI</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127588273"/>
                  </a:ext>
                </a:extLst>
              </a:tr>
              <a:tr h="1215389">
                <a:tc>
                  <a:txBody>
                    <a:bodyPr/>
                    <a:lstStyle/>
                    <a:p>
                      <a:pPr>
                        <a:lnSpc>
                          <a:spcPct val="115000"/>
                        </a:lnSpc>
                        <a:spcBef>
                          <a:spcPts val="200"/>
                        </a:spcBef>
                        <a:spcAft>
                          <a:spcPts val="0"/>
                        </a:spcAft>
                      </a:pPr>
                      <a:r>
                        <a:rPr lang="fr-FR" sz="100">
                          <a:effectLst/>
                        </a:rPr>
                        <a:t>I.6 Partenariats Sectoriels Nationaux et Régionaux</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1828800" algn="l"/>
                          <a:tab pos="1929130" algn="l"/>
                        </a:tabLst>
                      </a:pPr>
                      <a:r>
                        <a:rPr lang="fr-FR" sz="100">
                          <a:effectLst/>
                          <a:highlight>
                            <a:srgbClr val="00FFFF"/>
                          </a:highlight>
                        </a:rPr>
                        <a:t>Des missions de contact sont programmées auprès de partenaires, de préférence sur les sites miniers en vue de discussions techniques (Missions auprès du projet Agbaou Gold Operation, mission auprès de Newcrest).</a:t>
                      </a:r>
                      <a:endParaRPr lang="fr-FR" sz="100">
                        <a:effectLst/>
                      </a:endParaRPr>
                    </a:p>
                    <a:p>
                      <a:pPr>
                        <a:lnSpc>
                          <a:spcPct val="107000"/>
                        </a:lnSpc>
                        <a:spcAft>
                          <a:spcPts val="0"/>
                        </a:spcAft>
                      </a:pPr>
                      <a:r>
                        <a:rPr lang="fr-FR" sz="100">
                          <a:effectLst/>
                          <a:highlight>
                            <a:srgbClr val="00FFFF"/>
                          </a:highlight>
                        </a:rPr>
                        <a:t>Les partenaires industriels actuels sont: </a:t>
                      </a:r>
                      <a:endParaRPr lang="fr-FR" sz="100">
                        <a:effectLst/>
                      </a:endParaRPr>
                    </a:p>
                    <a:p>
                      <a:pPr marL="914400" indent="-734060">
                        <a:lnSpc>
                          <a:spcPct val="107000"/>
                        </a:lnSpc>
                        <a:spcAft>
                          <a:spcPts val="0"/>
                        </a:spcAft>
                      </a:pPr>
                      <a:r>
                        <a:rPr lang="fr-FR" sz="100">
                          <a:effectLst/>
                          <a:highlight>
                            <a:srgbClr val="00FFFF"/>
                          </a:highlight>
                        </a:rPr>
                        <a:t>- SODEMI</a:t>
                      </a:r>
                      <a:endParaRPr lang="fr-FR" sz="100">
                        <a:effectLst/>
                      </a:endParaRPr>
                    </a:p>
                    <a:p>
                      <a:pPr marL="914400" indent="-734060">
                        <a:lnSpc>
                          <a:spcPct val="107000"/>
                        </a:lnSpc>
                        <a:spcAft>
                          <a:spcPts val="0"/>
                        </a:spcAft>
                      </a:pPr>
                      <a:r>
                        <a:rPr lang="fr-FR" sz="100">
                          <a:effectLst/>
                          <a:highlight>
                            <a:srgbClr val="00FFFF"/>
                          </a:highlight>
                        </a:rPr>
                        <a:t>- TAURUS GOLD CI (absorbé par Teranga)</a:t>
                      </a:r>
                      <a:endParaRPr lang="fr-FR" sz="100">
                        <a:effectLst/>
                      </a:endParaRPr>
                    </a:p>
                    <a:p>
                      <a:pPr marL="914400" indent="-734060">
                        <a:lnSpc>
                          <a:spcPct val="107000"/>
                        </a:lnSpc>
                        <a:spcAft>
                          <a:spcPts val="0"/>
                        </a:spcAft>
                      </a:pPr>
                      <a:r>
                        <a:rPr lang="fr-FR" sz="100">
                          <a:effectLst/>
                          <a:highlight>
                            <a:srgbClr val="00FFFF"/>
                          </a:highlight>
                        </a:rPr>
                        <a:t>- NEWCREST BONIKRO MINE</a:t>
                      </a:r>
                      <a:endParaRPr lang="fr-FR" sz="100">
                        <a:effectLst/>
                      </a:endParaRPr>
                    </a:p>
                    <a:p>
                      <a:pPr marL="914400" indent="-734060">
                        <a:lnSpc>
                          <a:spcPct val="107000"/>
                        </a:lnSpc>
                        <a:spcAft>
                          <a:spcPts val="0"/>
                        </a:spcAft>
                      </a:pPr>
                      <a:r>
                        <a:rPr lang="fr-FR" sz="100">
                          <a:effectLst/>
                          <a:highlight>
                            <a:srgbClr val="00FFFF"/>
                          </a:highlight>
                        </a:rPr>
                        <a:t>- PERSEUS MINING</a:t>
                      </a:r>
                      <a:endParaRPr lang="fr-FR" sz="100">
                        <a:effectLst/>
                      </a:endParaRPr>
                    </a:p>
                    <a:p>
                      <a:pPr marL="914400" indent="-734060">
                        <a:lnSpc>
                          <a:spcPct val="107000"/>
                        </a:lnSpc>
                        <a:spcAft>
                          <a:spcPts val="0"/>
                        </a:spcAft>
                      </a:pPr>
                      <a:r>
                        <a:rPr lang="fr-FR" sz="100">
                          <a:effectLst/>
                          <a:highlight>
                            <a:srgbClr val="00FFFF"/>
                          </a:highlight>
                        </a:rPr>
                        <a:t>- COMPAGNIE MINIERE DU LITTORAL (nouveau)</a:t>
                      </a:r>
                      <a:endParaRPr lang="fr-FR" sz="100">
                        <a:effectLst/>
                      </a:endParaRPr>
                    </a:p>
                    <a:p>
                      <a:pPr>
                        <a:lnSpc>
                          <a:spcPct val="107000"/>
                        </a:lnSpc>
                        <a:spcAft>
                          <a:spcPts val="0"/>
                        </a:spcAft>
                      </a:pPr>
                      <a:r>
                        <a:rPr lang="fr-FR" sz="100">
                          <a:effectLst/>
                        </a:rPr>
                        <a:t> </a:t>
                      </a:r>
                    </a:p>
                    <a:p>
                      <a:pPr>
                        <a:lnSpc>
                          <a:spcPct val="107000"/>
                        </a:lnSpc>
                        <a:spcAft>
                          <a:spcPts val="0"/>
                        </a:spcAft>
                      </a:pPr>
                      <a:r>
                        <a:rPr lang="fr-FR" sz="100">
                          <a:effectLst/>
                          <a:highlight>
                            <a:srgbClr val="00FFFF"/>
                          </a:highlight>
                        </a:rPr>
                        <a:t>Les partenaires industriels attendus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ENDEAVOUR AGBAOU</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SISAG</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ENDEAVOUR ITY</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SAMA NICHEL</a:t>
                      </a:r>
                      <a:endParaRPr lang="fr-FR" sz="100">
                        <a:effectLst/>
                      </a:endParaRPr>
                    </a:p>
                    <a:p>
                      <a:pPr>
                        <a:lnSpc>
                          <a:spcPct val="107000"/>
                        </a:lnSpc>
                        <a:spcAft>
                          <a:spcPts val="0"/>
                        </a:spcAft>
                      </a:pPr>
                      <a:r>
                        <a:rPr lang="fr-FR" sz="100">
                          <a:effectLst/>
                        </a:rPr>
                        <a:t> </a:t>
                      </a:r>
                    </a:p>
                    <a:p>
                      <a:pPr algn="just">
                        <a:lnSpc>
                          <a:spcPct val="107000"/>
                        </a:lnSpc>
                        <a:spcBef>
                          <a:spcPts val="1200"/>
                        </a:spcBef>
                        <a:spcAft>
                          <a:spcPts val="0"/>
                        </a:spcAft>
                        <a:tabLst>
                          <a:tab pos="1828800" algn="l"/>
                        </a:tabLst>
                      </a:pPr>
                      <a:r>
                        <a:rPr lang="fr-FR" sz="100">
                          <a:effectLst/>
                        </a:rPr>
                        <a:t>Les partenaires universitaires actuels hors Afrique sont :</a:t>
                      </a: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des Mines Goodman de L’université Laurentienne – CANADA ;</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Nationale Supérieure de Géologie de l’Université de Lorraine - France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234066444"/>
                  </a:ext>
                </a:extLst>
              </a:tr>
              <a:tr h="842308">
                <a:tc>
                  <a:txBody>
                    <a:bodyPr/>
                    <a:lstStyle/>
                    <a:p>
                      <a:pPr>
                        <a:lnSpc>
                          <a:spcPct val="115000"/>
                        </a:lnSpc>
                        <a:spcBef>
                          <a:spcPts val="200"/>
                        </a:spcBef>
                        <a:spcAft>
                          <a:spcPts val="0"/>
                        </a:spcAft>
                      </a:pPr>
                      <a:r>
                        <a:rPr lang="es-CO" sz="100">
                          <a:effectLst/>
                        </a:rPr>
                        <a:t>I.8 Gouvernance et g</a:t>
                      </a:r>
                      <a:r>
                        <a:rPr lang="fr-FR" sz="100">
                          <a:effectLst/>
                        </a:rPr>
                        <a:t>estion financière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540385" algn="l"/>
                          <a:tab pos="1929130" algn="l"/>
                        </a:tabLst>
                      </a:pPr>
                      <a:r>
                        <a:rPr lang="fr-FR" sz="100" dirty="0">
                          <a:effectLst/>
                          <a:highlight>
                            <a:srgbClr val="00FFFF"/>
                          </a:highlight>
                        </a:rPr>
                        <a:t>Le Comité de Pilotage est composé comme suit, par les personnalités désignées ou leur représentant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la SODEMI, Président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Coordonnateur du CEA MEM, rapporteur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Directeur-Adjoint du CEA MEM</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NEWCREST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PERSEUS Mining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Cheikh Anta Diop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Abdou </a:t>
                      </a:r>
                      <a:r>
                        <a:rPr lang="fr-FR" sz="100" dirty="0" err="1">
                          <a:effectLst/>
                          <a:highlight>
                            <a:srgbClr val="00FFFF"/>
                          </a:highlight>
                        </a:rPr>
                        <a:t>Moumouni</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Takoradi </a:t>
                      </a:r>
                      <a:r>
                        <a:rPr lang="fr-FR" sz="100" dirty="0" err="1">
                          <a:effectLst/>
                          <a:highlight>
                            <a:srgbClr val="00FFFF"/>
                          </a:highlight>
                        </a:rPr>
                        <a:t>Technical</a:t>
                      </a:r>
                      <a:r>
                        <a:rPr lang="fr-FR" sz="100" dirty="0">
                          <a:effectLst/>
                          <a:highlight>
                            <a:srgbClr val="00FFFF"/>
                          </a:highlight>
                        </a:rPr>
                        <a:t> l’</a:t>
                      </a:r>
                      <a:r>
                        <a:rPr lang="fr-FR" sz="100" dirty="0" err="1">
                          <a:effectLst/>
                          <a:highlight>
                            <a:srgbClr val="00FFFF"/>
                          </a:highlight>
                        </a:rPr>
                        <a:t>University</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Supérieure Polytechnique de Nouakchott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de l’Ecole Nationale Supérieure de Géologie de Nancy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des Mines Goodman de l’Université Laurentienne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Nationale d’Ingénieur de Fada.</a:t>
                      </a:r>
                      <a:endParaRPr lang="fr-FR" sz="100" dirty="0">
                        <a:effectLst/>
                      </a:endParaRPr>
                    </a:p>
                    <a:p>
                      <a:pPr>
                        <a:lnSpc>
                          <a:spcPct val="107000"/>
                        </a:lnSpc>
                        <a:spcAft>
                          <a:spcPts val="0"/>
                        </a:spcAft>
                      </a:pPr>
                      <a:r>
                        <a:rPr lang="fr-FR" sz="100" dirty="0">
                          <a:effectLst/>
                        </a:rPr>
                        <a:t> </a:t>
                      </a:r>
                    </a:p>
                    <a:p>
                      <a:pPr algn="just">
                        <a:lnSpc>
                          <a:spcPct val="107000"/>
                        </a:lnSpc>
                        <a:spcAft>
                          <a:spcPts val="0"/>
                        </a:spcAft>
                        <a:tabLst>
                          <a:tab pos="1828800" algn="l"/>
                          <a:tab pos="1929130" algn="l"/>
                        </a:tabLst>
                      </a:pPr>
                      <a:r>
                        <a:rPr lang="fr-FR" sz="100" dirty="0">
                          <a:effectLst/>
                          <a:highlight>
                            <a:srgbClr val="00FFFF"/>
                          </a:highlight>
                        </a:rPr>
                        <a:t>Malgré la mise en vigueur le 17 février 2016, l’arrêté d’intégration budgétaire des trois centres n’a été signé que le 23 septembre 2016, à moins de trois mois de la clôture budgétaire. Il s’est alors avéré nécessaire de fusionner les ressources des année 2016 et 2017 dans l’optique de procéder à une modification budgétaire sur l’exercice 2017. La requête de modification budgétaire fondée sur des arguments réalistes a été acceptée. Cependant, l’arrêté d’intégration modifié n’a été signé qu’au moins de juillet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Le centre a en outre entrepris de recruter, avec l’avis de non objection de l’IDA, un personnel dédié composé d’un Responsable de l’administration des finances, d’un Spécialiste de passation des marchés et d’un Assistant comptable. Ces trois agents ont pris service les 1</a:t>
                      </a:r>
                      <a:r>
                        <a:rPr lang="fr-FR" sz="100" baseline="30000" dirty="0">
                          <a:effectLst/>
                          <a:highlight>
                            <a:srgbClr val="00FFFF"/>
                          </a:highlight>
                        </a:rPr>
                        <a:t>er</a:t>
                      </a:r>
                      <a:r>
                        <a:rPr lang="fr-FR" sz="100" dirty="0">
                          <a:effectLst/>
                          <a:highlight>
                            <a:srgbClr val="00FFFF"/>
                          </a:highlight>
                        </a:rPr>
                        <a:t> et 15 juin 2017, et ont permis de mettre en œuvre l’exécution budgétaire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L’utilisation des fonds mis à la disposition du centre est l’objet du chapitre qui suit.</a:t>
                      </a:r>
                      <a:endParaRPr lang="fr-FR" sz="100" dirty="0">
                        <a:effectLst/>
                      </a:endParaRPr>
                    </a:p>
                    <a:p>
                      <a:pPr>
                        <a:lnSpc>
                          <a:spcPct val="107000"/>
                        </a:lnSpc>
                        <a:spcAft>
                          <a:spcPts val="0"/>
                        </a:spcAft>
                      </a:pPr>
                      <a:r>
                        <a:rPr lang="fr-FR" sz="100" dirty="0">
                          <a:effectLst/>
                        </a:rPr>
                        <a:t> </a:t>
                      </a: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2930314358"/>
                  </a:ext>
                </a:extLst>
              </a:tr>
            </a:tbl>
          </a:graphicData>
        </a:graphic>
      </p:graphicFrame>
      <p:graphicFrame>
        <p:nvGraphicFramePr>
          <p:cNvPr id="9" name="Tableau 8">
            <a:extLst>
              <a:ext uri="{FF2B5EF4-FFF2-40B4-BE49-F238E27FC236}">
                <a16:creationId xmlns:a16="http://schemas.microsoft.com/office/drawing/2014/main" id="{DCB9A439-AE57-4C6E-805D-2213C053B74A}"/>
              </a:ext>
            </a:extLst>
          </p:cNvPr>
          <p:cNvGraphicFramePr>
            <a:graphicFrameLocks noGrp="1"/>
          </p:cNvGraphicFramePr>
          <p:nvPr>
            <p:extLst>
              <p:ext uri="{D42A27DB-BD31-4B8C-83A1-F6EECF244321}">
                <p14:modId xmlns:p14="http://schemas.microsoft.com/office/powerpoint/2010/main" val="1615794335"/>
              </p:ext>
            </p:extLst>
          </p:nvPr>
        </p:nvGraphicFramePr>
        <p:xfrm>
          <a:off x="1168400" y="1009802"/>
          <a:ext cx="10947400" cy="5219548"/>
        </p:xfrm>
        <a:graphic>
          <a:graphicData uri="http://schemas.openxmlformats.org/drawingml/2006/table">
            <a:tbl>
              <a:tblPr firstRow="1" firstCol="1" bandRow="1">
                <a:tableStyleId>{5C22544A-7EE6-4342-B048-85BDC9FD1C3A}</a:tableStyleId>
              </a:tblPr>
              <a:tblGrid>
                <a:gridCol w="2221389">
                  <a:extLst>
                    <a:ext uri="{9D8B030D-6E8A-4147-A177-3AD203B41FA5}">
                      <a16:colId xmlns:a16="http://schemas.microsoft.com/office/drawing/2014/main" val="3896865243"/>
                    </a:ext>
                  </a:extLst>
                </a:gridCol>
                <a:gridCol w="8726011">
                  <a:extLst>
                    <a:ext uri="{9D8B030D-6E8A-4147-A177-3AD203B41FA5}">
                      <a16:colId xmlns:a16="http://schemas.microsoft.com/office/drawing/2014/main" val="3877355068"/>
                    </a:ext>
                  </a:extLst>
                </a:gridCol>
              </a:tblGrid>
              <a:tr h="5219548">
                <a:tc>
                  <a:txBody>
                    <a:bodyPr/>
                    <a:lstStyle/>
                    <a:p>
                      <a:pPr>
                        <a:lnSpc>
                          <a:spcPct val="115000"/>
                        </a:lnSpc>
                        <a:spcBef>
                          <a:spcPts val="200"/>
                        </a:spcBef>
                        <a:spcAft>
                          <a:spcPts val="0"/>
                        </a:spcAft>
                      </a:pPr>
                      <a:r>
                        <a:rPr lang="es-CO" sz="100" dirty="0">
                          <a:solidFill>
                            <a:schemeClr val="tx1"/>
                          </a:solidFill>
                          <a:effectLst/>
                        </a:rPr>
                        <a:t>I.8 </a:t>
                      </a:r>
                      <a:r>
                        <a:rPr lang="es-CO" sz="100" dirty="0" err="1">
                          <a:solidFill>
                            <a:schemeClr val="tx1"/>
                          </a:solidFill>
                          <a:effectLst/>
                        </a:rPr>
                        <a:t>Gouvernance</a:t>
                      </a:r>
                      <a:r>
                        <a:rPr lang="es-CO" sz="100" dirty="0">
                          <a:solidFill>
                            <a:schemeClr val="tx1"/>
                          </a:solidFill>
                          <a:effectLst/>
                        </a:rPr>
                        <a:t> et g</a:t>
                      </a:r>
                      <a:r>
                        <a:rPr lang="fr-FR" sz="100" dirty="0" err="1">
                          <a:solidFill>
                            <a:schemeClr val="tx1"/>
                          </a:solidFill>
                          <a:effectLst/>
                        </a:rPr>
                        <a:t>estion</a:t>
                      </a:r>
                      <a:r>
                        <a:rPr lang="fr-FR" sz="100" dirty="0">
                          <a:solidFill>
                            <a:schemeClr val="tx1"/>
                          </a:solidFill>
                          <a:effectLst/>
                        </a:rPr>
                        <a:t> financière</a:t>
                      </a:r>
                    </a:p>
                    <a:p>
                      <a:pPr marL="0" marR="0" indent="0" algn="l" defTabSz="457200" rtl="0" eaLnBrk="1" fontAlgn="auto" latinLnBrk="0" hangingPunct="1">
                        <a:lnSpc>
                          <a:spcPct val="107000"/>
                        </a:lnSpc>
                        <a:spcBef>
                          <a:spcPts val="0"/>
                        </a:spcBef>
                        <a:spcAft>
                          <a:spcPts val="0"/>
                        </a:spcAft>
                        <a:buClrTx/>
                        <a:buSzTx/>
                        <a:buFontTx/>
                        <a:buNone/>
                        <a:tabLst/>
                        <a:defRPr/>
                      </a:pPr>
                      <a:r>
                        <a:rPr lang="fr-FR" sz="100" dirty="0">
                          <a:solidFill>
                            <a:schemeClr val="tx1"/>
                          </a:solidFill>
                          <a:effectLst/>
                        </a:rPr>
                        <a:t> </a:t>
                      </a:r>
                      <a:r>
                        <a:rPr lang="es-CO" sz="1800" b="1" kern="1200" dirty="0">
                          <a:solidFill>
                            <a:schemeClr val="tx1"/>
                          </a:solidFill>
                          <a:effectLst/>
                          <a:latin typeface="+mn-lt"/>
                          <a:ea typeface="+mn-ea"/>
                          <a:cs typeface="+mn-cs"/>
                        </a:rPr>
                        <a:t>I.8 </a:t>
                      </a:r>
                      <a:r>
                        <a:rPr lang="es-CO" sz="1800" b="1" kern="1200" dirty="0" err="1">
                          <a:solidFill>
                            <a:schemeClr val="tx1"/>
                          </a:solidFill>
                          <a:effectLst/>
                          <a:latin typeface="+mn-lt"/>
                          <a:ea typeface="+mn-ea"/>
                          <a:cs typeface="+mn-cs"/>
                        </a:rPr>
                        <a:t>Gouvernance</a:t>
                      </a:r>
                      <a:r>
                        <a:rPr lang="es-CO" sz="1800" b="1" kern="1200" dirty="0">
                          <a:solidFill>
                            <a:schemeClr val="tx1"/>
                          </a:solidFill>
                          <a:effectLst/>
                          <a:latin typeface="+mn-lt"/>
                          <a:ea typeface="+mn-ea"/>
                          <a:cs typeface="+mn-cs"/>
                        </a:rPr>
                        <a:t> et g</a:t>
                      </a:r>
                      <a:r>
                        <a:rPr lang="fr-FR" sz="1800" b="1" kern="1200" dirty="0" err="1">
                          <a:solidFill>
                            <a:schemeClr val="tx1"/>
                          </a:solidFill>
                          <a:effectLst/>
                          <a:latin typeface="+mn-lt"/>
                          <a:ea typeface="+mn-ea"/>
                          <a:cs typeface="+mn-cs"/>
                        </a:rPr>
                        <a:t>estion</a:t>
                      </a:r>
                      <a:r>
                        <a:rPr lang="fr-FR" sz="1800" b="1" kern="1200" dirty="0">
                          <a:solidFill>
                            <a:schemeClr val="tx1"/>
                          </a:solidFill>
                          <a:effectLst/>
                          <a:latin typeface="+mn-lt"/>
                          <a:ea typeface="+mn-ea"/>
                          <a:cs typeface="+mn-cs"/>
                        </a:rPr>
                        <a:t> financière</a:t>
                      </a:r>
                    </a:p>
                    <a:p>
                      <a:pPr>
                        <a:lnSpc>
                          <a:spcPct val="107000"/>
                        </a:lnSpc>
                        <a:spcAft>
                          <a:spcPts val="0"/>
                        </a:spcAft>
                      </a:pPr>
                      <a:endParaRPr lang="fr-FR" sz="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solidFill>
                      <a:schemeClr val="accent1">
                        <a:lumMod val="60000"/>
                        <a:lumOff val="40000"/>
                      </a:schemeClr>
                    </a:solidFill>
                  </a:tcPr>
                </a:tc>
                <a:tc>
                  <a:txBody>
                    <a:bodyPr/>
                    <a:lstStyle/>
                    <a:p>
                      <a:pPr>
                        <a:lnSpc>
                          <a:spcPct val="107000"/>
                        </a:lnSpc>
                        <a:spcAft>
                          <a:spcPts val="0"/>
                        </a:spcAft>
                      </a:pPr>
                      <a:r>
                        <a:rPr lang="fr-FR" sz="2000" dirty="0">
                          <a:solidFill>
                            <a:schemeClr val="tx1"/>
                          </a:solidFill>
                          <a:effectLst/>
                        </a:rPr>
                        <a:t> </a:t>
                      </a:r>
                    </a:p>
                    <a:p>
                      <a:pPr lvl="0"/>
                      <a:r>
                        <a:rPr lang="fr-FR" sz="2000" b="0" kern="1200" dirty="0">
                          <a:solidFill>
                            <a:schemeClr val="tx1"/>
                          </a:solidFill>
                          <a:effectLst/>
                          <a:latin typeface="+mn-lt"/>
                          <a:ea typeface="+mn-ea"/>
                          <a:cs typeface="+mn-cs"/>
                        </a:rPr>
                        <a:t>Le Comité de Pilotage est composé comme suit, par les personnalités désignées ou leur représentant :</a:t>
                      </a:r>
                    </a:p>
                    <a:p>
                      <a:pPr lvl="0"/>
                      <a:r>
                        <a:rPr lang="fr-FR" sz="2000" b="0" kern="1200" dirty="0">
                          <a:solidFill>
                            <a:schemeClr val="tx1"/>
                          </a:solidFill>
                          <a:effectLst/>
                          <a:latin typeface="+mn-lt"/>
                          <a:ea typeface="+mn-ea"/>
                          <a:cs typeface="+mn-cs"/>
                        </a:rPr>
                        <a:t>Le Directeur général de la SODEMI, Président ;</a:t>
                      </a:r>
                    </a:p>
                    <a:p>
                      <a:pPr lvl="0"/>
                      <a:r>
                        <a:rPr lang="fr-FR" sz="2000" b="0" kern="1200" dirty="0">
                          <a:solidFill>
                            <a:schemeClr val="tx1"/>
                          </a:solidFill>
                          <a:effectLst/>
                          <a:latin typeface="+mn-lt"/>
                          <a:ea typeface="+mn-ea"/>
                          <a:cs typeface="+mn-cs"/>
                        </a:rPr>
                        <a:t>Le Coordonnateur du CEA MEM, rapporteur ;</a:t>
                      </a:r>
                    </a:p>
                    <a:p>
                      <a:pPr lvl="0"/>
                      <a:r>
                        <a:rPr lang="fr-FR" sz="2000" b="0" kern="1200" dirty="0">
                          <a:solidFill>
                            <a:schemeClr val="tx1"/>
                          </a:solidFill>
                          <a:effectLst/>
                          <a:latin typeface="+mn-lt"/>
                          <a:ea typeface="+mn-ea"/>
                          <a:cs typeface="+mn-cs"/>
                        </a:rPr>
                        <a:t>Le Directeur-Adjoint du CEA MEM</a:t>
                      </a:r>
                    </a:p>
                    <a:p>
                      <a:pPr lvl="0"/>
                      <a:r>
                        <a:rPr lang="fr-FR" sz="2000" b="0" kern="1200" dirty="0">
                          <a:solidFill>
                            <a:schemeClr val="tx1"/>
                          </a:solidFill>
                          <a:effectLst/>
                          <a:latin typeface="+mn-lt"/>
                          <a:ea typeface="+mn-ea"/>
                          <a:cs typeface="+mn-cs"/>
                        </a:rPr>
                        <a:t>Le Directeur général de NEWCREST ;</a:t>
                      </a:r>
                    </a:p>
                    <a:p>
                      <a:pPr lvl="0"/>
                      <a:r>
                        <a:rPr lang="fr-FR" sz="2000" b="0" kern="1200" dirty="0">
                          <a:solidFill>
                            <a:schemeClr val="tx1"/>
                          </a:solidFill>
                          <a:effectLst/>
                          <a:latin typeface="+mn-lt"/>
                          <a:ea typeface="+mn-ea"/>
                          <a:cs typeface="+mn-cs"/>
                        </a:rPr>
                        <a:t>Le Directeur général de PERSEUS Mining ;</a:t>
                      </a:r>
                    </a:p>
                    <a:p>
                      <a:pPr lvl="0"/>
                      <a:r>
                        <a:rPr lang="fr-FR" sz="2000" b="0" kern="1200" dirty="0">
                          <a:solidFill>
                            <a:schemeClr val="tx1"/>
                          </a:solidFill>
                          <a:effectLst/>
                          <a:latin typeface="+mn-lt"/>
                          <a:ea typeface="+mn-ea"/>
                          <a:cs typeface="+mn-cs"/>
                        </a:rPr>
                        <a:t>Le Recteur de l’Université Cheikh </a:t>
                      </a:r>
                      <a:r>
                        <a:rPr lang="fr-FR" sz="2000" b="0" kern="1200" dirty="0" err="1">
                          <a:solidFill>
                            <a:schemeClr val="tx1"/>
                          </a:solidFill>
                          <a:effectLst/>
                          <a:latin typeface="+mn-lt"/>
                          <a:ea typeface="+mn-ea"/>
                          <a:cs typeface="+mn-cs"/>
                        </a:rPr>
                        <a:t>Anta</a:t>
                      </a:r>
                      <a:r>
                        <a:rPr lang="fr-FR" sz="2000" b="0" kern="1200" dirty="0">
                          <a:solidFill>
                            <a:schemeClr val="tx1"/>
                          </a:solidFill>
                          <a:effectLst/>
                          <a:latin typeface="+mn-lt"/>
                          <a:ea typeface="+mn-ea"/>
                          <a:cs typeface="+mn-cs"/>
                        </a:rPr>
                        <a:t> Diop ;</a:t>
                      </a:r>
                    </a:p>
                    <a:p>
                      <a:pPr lvl="0"/>
                      <a:r>
                        <a:rPr lang="fr-FR" sz="2000" b="0" kern="1200" dirty="0">
                          <a:solidFill>
                            <a:schemeClr val="tx1"/>
                          </a:solidFill>
                          <a:effectLst/>
                          <a:latin typeface="+mn-lt"/>
                          <a:ea typeface="+mn-ea"/>
                          <a:cs typeface="+mn-cs"/>
                        </a:rPr>
                        <a:t>Le Recteur de l’Université Abdou </a:t>
                      </a:r>
                      <a:r>
                        <a:rPr lang="fr-FR" sz="2000" b="0" kern="1200" dirty="0" err="1">
                          <a:solidFill>
                            <a:schemeClr val="tx1"/>
                          </a:solidFill>
                          <a:effectLst/>
                          <a:latin typeface="+mn-lt"/>
                          <a:ea typeface="+mn-ea"/>
                          <a:cs typeface="+mn-cs"/>
                        </a:rPr>
                        <a:t>Moumouni</a:t>
                      </a:r>
                      <a:r>
                        <a:rPr lang="fr-FR" sz="2000" b="0" kern="1200" dirty="0">
                          <a:solidFill>
                            <a:schemeClr val="tx1"/>
                          </a:solidFill>
                          <a:effectLst/>
                          <a:latin typeface="+mn-lt"/>
                          <a:ea typeface="+mn-ea"/>
                          <a:cs typeface="+mn-cs"/>
                        </a:rPr>
                        <a:t> ;</a:t>
                      </a:r>
                    </a:p>
                    <a:p>
                      <a:pPr lvl="0"/>
                      <a:r>
                        <a:rPr lang="fr-FR" sz="2000" b="0" kern="1200" dirty="0">
                          <a:solidFill>
                            <a:schemeClr val="tx1"/>
                          </a:solidFill>
                          <a:effectLst/>
                          <a:latin typeface="+mn-lt"/>
                          <a:ea typeface="+mn-ea"/>
                          <a:cs typeface="+mn-cs"/>
                        </a:rPr>
                        <a:t>Le Recteur de Takoradi </a:t>
                      </a:r>
                      <a:r>
                        <a:rPr lang="fr-FR" sz="2000" b="0" kern="1200" dirty="0" err="1">
                          <a:solidFill>
                            <a:schemeClr val="tx1"/>
                          </a:solidFill>
                          <a:effectLst/>
                          <a:latin typeface="+mn-lt"/>
                          <a:ea typeface="+mn-ea"/>
                          <a:cs typeface="+mn-cs"/>
                        </a:rPr>
                        <a:t>Technical</a:t>
                      </a:r>
                      <a:r>
                        <a:rPr lang="fr-FR" sz="2000" b="0" kern="1200" dirty="0">
                          <a:solidFill>
                            <a:schemeClr val="tx1"/>
                          </a:solidFill>
                          <a:effectLst/>
                          <a:latin typeface="+mn-lt"/>
                          <a:ea typeface="+mn-ea"/>
                          <a:cs typeface="+mn-cs"/>
                        </a:rPr>
                        <a:t> l’</a:t>
                      </a:r>
                      <a:r>
                        <a:rPr lang="fr-FR" sz="2000" b="0" kern="1200" dirty="0" err="1">
                          <a:solidFill>
                            <a:schemeClr val="tx1"/>
                          </a:solidFill>
                          <a:effectLst/>
                          <a:latin typeface="+mn-lt"/>
                          <a:ea typeface="+mn-ea"/>
                          <a:cs typeface="+mn-cs"/>
                        </a:rPr>
                        <a:t>University</a:t>
                      </a:r>
                      <a:r>
                        <a:rPr lang="fr-FR" sz="2000" b="0" kern="1200" dirty="0">
                          <a:solidFill>
                            <a:schemeClr val="tx1"/>
                          </a:solidFill>
                          <a:effectLst/>
                          <a:latin typeface="+mn-lt"/>
                          <a:ea typeface="+mn-ea"/>
                          <a:cs typeface="+mn-cs"/>
                        </a:rPr>
                        <a:t> ;</a:t>
                      </a:r>
                    </a:p>
                    <a:p>
                      <a:pPr lvl="0"/>
                      <a:r>
                        <a:rPr lang="fr-FR" sz="2000" b="0" kern="1200" dirty="0">
                          <a:solidFill>
                            <a:schemeClr val="tx1"/>
                          </a:solidFill>
                          <a:effectLst/>
                          <a:latin typeface="+mn-lt"/>
                          <a:ea typeface="+mn-ea"/>
                          <a:cs typeface="+mn-cs"/>
                        </a:rPr>
                        <a:t>Le Directeur général de l’Ecole Supérieure Polytechnique de Nouakchott ;</a:t>
                      </a:r>
                    </a:p>
                    <a:p>
                      <a:pPr lvl="0"/>
                      <a:r>
                        <a:rPr lang="fr-FR" sz="2000" b="0" kern="1200" dirty="0">
                          <a:solidFill>
                            <a:schemeClr val="tx1"/>
                          </a:solidFill>
                          <a:effectLst/>
                          <a:latin typeface="+mn-lt"/>
                          <a:ea typeface="+mn-ea"/>
                          <a:cs typeface="+mn-cs"/>
                        </a:rPr>
                        <a:t>Le Directeur de l’Ecole Nationale Supérieure de Géologie de Nancy ;</a:t>
                      </a:r>
                    </a:p>
                    <a:p>
                      <a:pPr lvl="0"/>
                      <a:r>
                        <a:rPr lang="fr-FR" sz="2000" b="0" kern="1200" dirty="0">
                          <a:solidFill>
                            <a:schemeClr val="tx1"/>
                          </a:solidFill>
                          <a:effectLst/>
                          <a:latin typeface="+mn-lt"/>
                          <a:ea typeface="+mn-ea"/>
                          <a:cs typeface="+mn-cs"/>
                        </a:rPr>
                        <a:t>Le Directeur Général de l’Ecole des Mines Goodman de l’Université Laurentienne ;</a:t>
                      </a:r>
                    </a:p>
                    <a:p>
                      <a:pPr lvl="0"/>
                      <a:r>
                        <a:rPr lang="fr-FR" sz="2000" b="0" kern="1200" dirty="0">
                          <a:solidFill>
                            <a:schemeClr val="tx1"/>
                          </a:solidFill>
                          <a:effectLst/>
                          <a:latin typeface="+mn-lt"/>
                          <a:ea typeface="+mn-ea"/>
                          <a:cs typeface="+mn-cs"/>
                        </a:rPr>
                        <a:t>Le Directeur Général de l’Ecole Nationale d’Ingénieur de Fada.</a:t>
                      </a:r>
                    </a:p>
                    <a:p>
                      <a:pPr>
                        <a:lnSpc>
                          <a:spcPct val="107000"/>
                        </a:lnSpc>
                        <a:spcAft>
                          <a:spcPts val="0"/>
                        </a:spcAft>
                      </a:pPr>
                      <a:r>
                        <a:rPr lang="fr-FR" sz="2000" dirty="0">
                          <a:solidFill>
                            <a:schemeClr val="tx1"/>
                          </a:solidFill>
                          <a:effectLst/>
                        </a:rPr>
                        <a: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solidFill>
                      <a:schemeClr val="accent1">
                        <a:lumMod val="40000"/>
                        <a:lumOff val="60000"/>
                      </a:schemeClr>
                    </a:solidFill>
                  </a:tcPr>
                </a:tc>
                <a:extLst>
                  <a:ext uri="{0D108BD9-81ED-4DB2-BD59-A6C34878D82A}">
                    <a16:rowId xmlns:a16="http://schemas.microsoft.com/office/drawing/2014/main" val="1490759531"/>
                  </a:ext>
                </a:extLst>
              </a:tr>
            </a:tbl>
          </a:graphicData>
        </a:graphic>
      </p:graphicFrame>
    </p:spTree>
    <p:extLst>
      <p:ext uri="{BB962C8B-B14F-4D97-AF65-F5344CB8AC3E}">
        <p14:creationId xmlns:p14="http://schemas.microsoft.com/office/powerpoint/2010/main" val="3133830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1" y="866022"/>
            <a:ext cx="11430000" cy="607671"/>
          </a:xfrm>
        </p:spPr>
        <p:txBody>
          <a:bodyPr>
            <a:normAutofit fontScale="90000"/>
          </a:bodyPr>
          <a:lstStyle/>
          <a:p>
            <a:r>
              <a:rPr lang="fr-FR" b="1" dirty="0">
                <a:latin typeface="Cambria" pitchFamily="18" charset="0"/>
              </a:rPr>
              <a:t>B. </a:t>
            </a:r>
            <a:r>
              <a:rPr lang="fr-FR" sz="3600" b="1" dirty="0">
                <a:latin typeface="Cambria" pitchFamily="18" charset="0"/>
              </a:rPr>
              <a:t>SITUATION DES DECAISSEMENTS</a:t>
            </a:r>
            <a:br>
              <a:rPr lang="fr-FR" sz="3600" b="1" dirty="0">
                <a:latin typeface="Cambria" pitchFamily="18" charset="0"/>
              </a:rPr>
            </a:br>
            <a:endParaRPr lang="fr-FR" sz="36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3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21" y="294522"/>
            <a:ext cx="2298700" cy="571500"/>
          </a:xfrm>
          <a:prstGeom prst="rect">
            <a:avLst/>
          </a:prstGeom>
        </p:spPr>
      </p:pic>
      <p:sp>
        <p:nvSpPr>
          <p:cNvPr id="3" name="Espace réservé du contenu 2"/>
          <p:cNvSpPr>
            <a:spLocks noGrp="1"/>
          </p:cNvSpPr>
          <p:nvPr>
            <p:ph idx="1"/>
          </p:nvPr>
        </p:nvSpPr>
        <p:spPr>
          <a:xfrm>
            <a:off x="863600" y="1860550"/>
            <a:ext cx="10639423" cy="4483099"/>
          </a:xfrm>
        </p:spPr>
        <p:txBody>
          <a:bodyPr>
            <a:normAutofit/>
          </a:bodyPr>
          <a:lstStyle/>
          <a:p>
            <a:pPr marL="0" indent="0">
              <a:buNone/>
            </a:pPr>
            <a:r>
              <a:rPr lang="fr-FR" dirty="0"/>
              <a:t>Le plan annuel budgétisé de travail (PTBA) pour l’année 2017 est de </a:t>
            </a:r>
            <a:r>
              <a:rPr lang="fr-FR" b="1" dirty="0"/>
              <a:t>822 750 103 FCFA </a:t>
            </a:r>
            <a:r>
              <a:rPr lang="fr-FR" dirty="0"/>
              <a:t>pour financer les activités des composantes. Sur la période allant du 01 Janvier au 31 décembre 2017</a:t>
            </a:r>
          </a:p>
          <a:p>
            <a:pPr lvl="0"/>
            <a:r>
              <a:rPr lang="x-none" b="1" i="1" u="sng" dirty="0"/>
              <a:t>Au titre de la composante1 </a:t>
            </a:r>
            <a:r>
              <a:rPr lang="fr-FR" b="1" i="1" u="sng" dirty="0"/>
              <a:t>: </a:t>
            </a:r>
            <a:r>
              <a:rPr lang="x-none" b="1" i="1" u="sng" dirty="0"/>
              <a:t>EXCELLENCE EN APPRENTISSAGE </a:t>
            </a:r>
            <a:r>
              <a:rPr lang="x-none" b="1" i="1" dirty="0"/>
              <a:t>.</a:t>
            </a:r>
            <a:r>
              <a:rPr lang="fr-FR" dirty="0"/>
              <a:t> </a:t>
            </a:r>
          </a:p>
          <a:p>
            <a:pPr marL="0" indent="0">
              <a:buNone/>
            </a:pPr>
            <a:r>
              <a:rPr lang="fr-FR" dirty="0"/>
              <a:t>Le cumul des prévisions budgétaires pour financer les activités de cette composante est estimé à </a:t>
            </a:r>
            <a:r>
              <a:rPr lang="fr-FR" b="1" dirty="0"/>
              <a:t>404 653 425 FCFA</a:t>
            </a:r>
            <a:r>
              <a:rPr lang="fr-FR" dirty="0"/>
              <a:t>. Sur la période allant du 01 janvier au 31 décembre 2017, les factures engagées sont estimées à </a:t>
            </a:r>
            <a:r>
              <a:rPr lang="fr-FR" b="1" dirty="0"/>
              <a:t>24 879 999</a:t>
            </a:r>
            <a:r>
              <a:rPr lang="fr-FR" dirty="0"/>
              <a:t> FCFA.</a:t>
            </a:r>
          </a:p>
          <a:p>
            <a:pPr marL="0" indent="0">
              <a:buNone/>
            </a:pPr>
            <a:r>
              <a:rPr lang="fr-FR" dirty="0"/>
              <a:t>Ces factures ont été payées début janvier 2018 (acquisition d’un véhicule de terrain).  </a:t>
            </a:r>
          </a:p>
          <a:p>
            <a:pPr marL="0" indent="0">
              <a:buNone/>
            </a:pPr>
            <a:endParaRPr lang="fr-FR" dirty="0"/>
          </a:p>
          <a:p>
            <a:pPr marL="0" indent="0">
              <a:buNone/>
            </a:pPr>
            <a:endParaRPr lang="fr-FR" dirty="0"/>
          </a:p>
          <a:p>
            <a:pPr marL="0" indent="0">
              <a:buNone/>
            </a:pPr>
            <a:endParaRPr lang="fr-CI" dirty="0"/>
          </a:p>
        </p:txBody>
      </p:sp>
    </p:spTree>
    <p:extLst>
      <p:ext uri="{BB962C8B-B14F-4D97-AF65-F5344CB8AC3E}">
        <p14:creationId xmlns:p14="http://schemas.microsoft.com/office/powerpoint/2010/main" val="603326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1" y="866022"/>
            <a:ext cx="11430000" cy="607671"/>
          </a:xfrm>
        </p:spPr>
        <p:txBody>
          <a:bodyPr>
            <a:normAutofit fontScale="90000"/>
          </a:bodyPr>
          <a:lstStyle/>
          <a:p>
            <a:r>
              <a:rPr lang="fr-FR" b="1" dirty="0">
                <a:latin typeface="Cambria" pitchFamily="18" charset="0"/>
              </a:rPr>
              <a:t>B. </a:t>
            </a:r>
            <a:r>
              <a:rPr lang="fr-FR" sz="3600" b="1" dirty="0">
                <a:latin typeface="Cambria" pitchFamily="18" charset="0"/>
              </a:rPr>
              <a:t>SITUATION DES DECAISSEMENTS</a:t>
            </a:r>
            <a:br>
              <a:rPr lang="fr-FR" sz="3600" b="1" dirty="0">
                <a:latin typeface="Cambria" pitchFamily="18" charset="0"/>
              </a:rPr>
            </a:br>
            <a:endParaRPr lang="fr-FR" sz="36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3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21" y="294522"/>
            <a:ext cx="2298700" cy="571500"/>
          </a:xfrm>
          <a:prstGeom prst="rect">
            <a:avLst/>
          </a:prstGeom>
        </p:spPr>
      </p:pic>
      <p:sp>
        <p:nvSpPr>
          <p:cNvPr id="3" name="Espace réservé du contenu 2"/>
          <p:cNvSpPr>
            <a:spLocks noGrp="1"/>
          </p:cNvSpPr>
          <p:nvPr>
            <p:ph idx="1"/>
          </p:nvPr>
        </p:nvSpPr>
        <p:spPr>
          <a:xfrm>
            <a:off x="933450" y="1562100"/>
            <a:ext cx="10569573" cy="4781549"/>
          </a:xfrm>
        </p:spPr>
        <p:txBody>
          <a:bodyPr>
            <a:normAutofit fontScale="70000" lnSpcReduction="20000"/>
          </a:bodyPr>
          <a:lstStyle/>
          <a:p>
            <a:pPr marL="0" indent="0">
              <a:buNone/>
            </a:pPr>
            <a:r>
              <a:rPr lang="fr-FR" dirty="0"/>
              <a:t> </a:t>
            </a:r>
          </a:p>
          <a:p>
            <a:pPr lvl="0"/>
            <a:r>
              <a:rPr lang="x-none" sz="2800" b="1" i="1" u="sng" dirty="0"/>
              <a:t>Au titre de la composante 2 : EXCELLENCE EN RECHERCHE</a:t>
            </a:r>
            <a:endParaRPr lang="fr-FR" sz="2800" dirty="0"/>
          </a:p>
          <a:p>
            <a:pPr marL="0" indent="0">
              <a:buNone/>
            </a:pPr>
            <a:endParaRPr lang="fr-FR" sz="2800" dirty="0"/>
          </a:p>
          <a:p>
            <a:pPr marL="0" indent="0">
              <a:buNone/>
            </a:pPr>
            <a:r>
              <a:rPr lang="fr-FR" sz="2800" dirty="0"/>
              <a:t>Le cumul des prévisions budgétaires pour financer les activités de cette composante est estimé à</a:t>
            </a:r>
            <a:r>
              <a:rPr lang="fr-FR" sz="2800" b="1" dirty="0"/>
              <a:t> 117 807 017 FCFA</a:t>
            </a:r>
            <a:r>
              <a:rPr lang="fr-FR" sz="2800" dirty="0"/>
              <a:t>. Sur la période allant du 01 janvier à ce jour </a:t>
            </a:r>
            <a:r>
              <a:rPr lang="fr-FR" sz="2900" b="1" dirty="0"/>
              <a:t>5 811 674 FCFA </a:t>
            </a:r>
            <a:r>
              <a:rPr lang="fr-FR" sz="2900" dirty="0"/>
              <a:t>ont été </a:t>
            </a:r>
            <a:r>
              <a:rPr lang="fr-FR" sz="2800" dirty="0"/>
              <a:t>décaissés</a:t>
            </a:r>
            <a:r>
              <a:rPr lang="fr-FR" sz="2900" dirty="0">
                <a:solidFill>
                  <a:prstClr val="black"/>
                </a:solidFill>
              </a:rPr>
              <a:t> pour le paiement des bourses aux étudiants non nationaux</a:t>
            </a:r>
            <a:r>
              <a:rPr lang="fr-FR" sz="2800" dirty="0"/>
              <a:t>. </a:t>
            </a:r>
            <a:r>
              <a:rPr lang="fr-FR" sz="2900" dirty="0"/>
              <a:t>Pour les petits matériels de terrain et de laboratoire les marchés sont en cours </a:t>
            </a:r>
            <a:r>
              <a:rPr lang="fr-FR" sz="2800" dirty="0"/>
              <a:t>les marchés sont en cours.</a:t>
            </a:r>
          </a:p>
          <a:p>
            <a:pPr marL="0" indent="0">
              <a:buNone/>
            </a:pPr>
            <a:r>
              <a:rPr lang="fr-FR" sz="2800" dirty="0"/>
              <a:t> </a:t>
            </a:r>
          </a:p>
          <a:p>
            <a:pPr lvl="0"/>
            <a:r>
              <a:rPr lang="x-none" sz="2800" b="1" i="1" u="sng" dirty="0"/>
              <a:t>Au titre de la composante 3 </a:t>
            </a:r>
            <a:r>
              <a:rPr lang="fr-FR" sz="2800" b="1" i="1" u="sng" dirty="0"/>
              <a:t>:</a:t>
            </a:r>
            <a:r>
              <a:rPr lang="x-none" sz="2800" b="1" i="1" u="sng" dirty="0"/>
              <a:t> DIMENSION D'ÉQUITÉ ET ATTRACTIVITE REGIONALE</a:t>
            </a:r>
            <a:endParaRPr lang="fr-FR" sz="2800" dirty="0"/>
          </a:p>
          <a:p>
            <a:pPr marL="0" indent="0">
              <a:buNone/>
            </a:pPr>
            <a:r>
              <a:rPr lang="x-none" sz="2800" b="1" i="1" dirty="0"/>
              <a:t> </a:t>
            </a:r>
            <a:endParaRPr lang="fr-FR" sz="2800" dirty="0"/>
          </a:p>
          <a:p>
            <a:pPr marL="0" indent="0">
              <a:buNone/>
            </a:pPr>
            <a:r>
              <a:rPr lang="fr-FR" sz="2800" dirty="0"/>
              <a:t>Le cumul des prévisions budgétaires pour financer les activités de cette composante est estimé à</a:t>
            </a:r>
            <a:r>
              <a:rPr lang="fr-FR" sz="2800" b="1" dirty="0"/>
              <a:t> 139 877 005 FCFA</a:t>
            </a:r>
            <a:r>
              <a:rPr lang="fr-FR" sz="2800" dirty="0"/>
              <a:t>. Sur la période allant du 01 janvier au 31 décembre 2017, un montant de </a:t>
            </a:r>
            <a:r>
              <a:rPr lang="fr-FR" sz="2900" b="1" dirty="0"/>
              <a:t>10 508 326 FCFA </a:t>
            </a:r>
            <a:r>
              <a:rPr lang="fr-FR" sz="2800" dirty="0"/>
              <a:t>a été engagé et décaissé à ce jour pour la paiement de dix mois de bourses aux non nationaux avec l’ANO de l’IDA.</a:t>
            </a:r>
          </a:p>
          <a:p>
            <a:pPr marL="0" indent="0">
              <a:buNone/>
            </a:pPr>
            <a:endParaRPr lang="fr-FR" dirty="0"/>
          </a:p>
          <a:p>
            <a:pPr marL="0" indent="0">
              <a:buNone/>
            </a:pPr>
            <a:endParaRPr lang="fr-FR" dirty="0"/>
          </a:p>
          <a:p>
            <a:pPr marL="0" indent="0">
              <a:buNone/>
            </a:pPr>
            <a:endParaRPr lang="fr-CI" dirty="0"/>
          </a:p>
        </p:txBody>
      </p:sp>
    </p:spTree>
    <p:extLst>
      <p:ext uri="{BB962C8B-B14F-4D97-AF65-F5344CB8AC3E}">
        <p14:creationId xmlns:p14="http://schemas.microsoft.com/office/powerpoint/2010/main" val="1804758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1" y="866022"/>
            <a:ext cx="11430000" cy="607671"/>
          </a:xfrm>
        </p:spPr>
        <p:txBody>
          <a:bodyPr>
            <a:normAutofit fontScale="90000"/>
          </a:bodyPr>
          <a:lstStyle/>
          <a:p>
            <a:r>
              <a:rPr lang="fr-FR" b="1" dirty="0">
                <a:latin typeface="Cambria" pitchFamily="18" charset="0"/>
              </a:rPr>
              <a:t>B. </a:t>
            </a:r>
            <a:r>
              <a:rPr lang="fr-FR" sz="3600" b="1" dirty="0">
                <a:latin typeface="Cambria" pitchFamily="18" charset="0"/>
              </a:rPr>
              <a:t>SITUATION DES DECAISSEMENTS</a:t>
            </a:r>
            <a:br>
              <a:rPr lang="fr-FR" sz="3600" b="1" dirty="0">
                <a:latin typeface="Cambria" pitchFamily="18" charset="0"/>
              </a:rPr>
            </a:br>
            <a:endParaRPr lang="fr-FR" sz="36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3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21" y="294522"/>
            <a:ext cx="2298700" cy="571500"/>
          </a:xfrm>
          <a:prstGeom prst="rect">
            <a:avLst/>
          </a:prstGeom>
        </p:spPr>
      </p:pic>
      <p:sp>
        <p:nvSpPr>
          <p:cNvPr id="3" name="Espace réservé du contenu 2"/>
          <p:cNvSpPr>
            <a:spLocks noGrp="1"/>
          </p:cNvSpPr>
          <p:nvPr>
            <p:ph idx="1"/>
          </p:nvPr>
        </p:nvSpPr>
        <p:spPr>
          <a:xfrm>
            <a:off x="933450" y="1562100"/>
            <a:ext cx="10569573" cy="4781549"/>
          </a:xfrm>
        </p:spPr>
        <p:txBody>
          <a:bodyPr>
            <a:normAutofit/>
          </a:bodyPr>
          <a:lstStyle/>
          <a:p>
            <a:pPr marL="0" indent="0">
              <a:buNone/>
            </a:pPr>
            <a:r>
              <a:rPr lang="fr-FR" dirty="0"/>
              <a:t> </a:t>
            </a:r>
          </a:p>
          <a:p>
            <a:r>
              <a:rPr lang="x-none" sz="2000" b="1" i="1" u="sng" dirty="0"/>
              <a:t>Au titre de la composante 4 : GESTION ET LA GOUVERNANCE</a:t>
            </a:r>
            <a:r>
              <a:rPr lang="fr-FR" sz="2000" dirty="0"/>
              <a:t> </a:t>
            </a:r>
          </a:p>
          <a:p>
            <a:pPr marL="0" indent="0">
              <a:buNone/>
            </a:pPr>
            <a:r>
              <a:rPr lang="fr-FR" sz="2000" dirty="0"/>
              <a:t>Les dépenses engagées pour le financement de cette composante se chiffrent pour la période allant du 01 janvier à ce jour à </a:t>
            </a:r>
            <a:r>
              <a:rPr lang="fr-FR" sz="2000" b="1" dirty="0"/>
              <a:t>92 718 782 FCFA.</a:t>
            </a:r>
            <a:r>
              <a:rPr lang="fr-FR" sz="2000" dirty="0"/>
              <a:t> Les décaissements réellement effectués sont de </a:t>
            </a:r>
            <a:r>
              <a:rPr lang="fr-FR" sz="2000" b="1" dirty="0">
                <a:solidFill>
                  <a:prstClr val="black"/>
                </a:solidFill>
              </a:rPr>
              <a:t>92 718 782</a:t>
            </a:r>
            <a:r>
              <a:rPr lang="fr-FR" sz="2000" b="1" dirty="0"/>
              <a:t> FCFA</a:t>
            </a:r>
            <a:r>
              <a:rPr lang="fr-FR" sz="2000" dirty="0"/>
              <a:t> à ce jour.</a:t>
            </a:r>
          </a:p>
          <a:p>
            <a:pPr marL="0" indent="0">
              <a:buNone/>
            </a:pPr>
            <a:r>
              <a:rPr lang="fr-FR" sz="2000" dirty="0"/>
              <a:t> Les factures globalement engagées sont estimées à </a:t>
            </a:r>
            <a:r>
              <a:rPr lang="fr-FR" sz="2000" b="1" dirty="0">
                <a:solidFill>
                  <a:prstClr val="black"/>
                </a:solidFill>
              </a:rPr>
              <a:t>133 918 781 </a:t>
            </a:r>
            <a:r>
              <a:rPr lang="fr-FR" sz="2000" b="1" dirty="0"/>
              <a:t>FCFA</a:t>
            </a:r>
            <a:r>
              <a:rPr lang="fr-FR" sz="2000" dirty="0"/>
              <a:t>. Les décaissements réels sont de </a:t>
            </a:r>
            <a:r>
              <a:rPr lang="fr-FR" sz="2000" b="1" dirty="0">
                <a:solidFill>
                  <a:prstClr val="black"/>
                </a:solidFill>
              </a:rPr>
              <a:t>133 772 781</a:t>
            </a:r>
            <a:r>
              <a:rPr lang="fr-FR" sz="2000" b="1" dirty="0"/>
              <a:t> FCFA</a:t>
            </a:r>
            <a:r>
              <a:rPr lang="fr-FR" sz="2000" dirty="0"/>
              <a:t>.</a:t>
            </a:r>
          </a:p>
          <a:p>
            <a:pPr marL="0" indent="0">
              <a:buNone/>
            </a:pPr>
            <a:endParaRPr lang="fr-FR" dirty="0"/>
          </a:p>
          <a:p>
            <a:pPr marL="0" indent="0">
              <a:buNone/>
            </a:pPr>
            <a:endParaRPr lang="fr-FR" dirty="0"/>
          </a:p>
          <a:p>
            <a:pPr marL="0" indent="0">
              <a:buNone/>
            </a:pPr>
            <a:endParaRPr lang="fr-CI" dirty="0"/>
          </a:p>
        </p:txBody>
      </p:sp>
    </p:spTree>
    <p:extLst>
      <p:ext uri="{BB962C8B-B14F-4D97-AF65-F5344CB8AC3E}">
        <p14:creationId xmlns:p14="http://schemas.microsoft.com/office/powerpoint/2010/main" val="395375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1" y="866022"/>
            <a:ext cx="11430000" cy="607671"/>
          </a:xfrm>
        </p:spPr>
        <p:txBody>
          <a:bodyPr>
            <a:normAutofit fontScale="90000"/>
          </a:bodyPr>
          <a:lstStyle/>
          <a:p>
            <a:r>
              <a:rPr lang="fr-FR" sz="2700" b="1" dirty="0">
                <a:latin typeface="Cambria" pitchFamily="18" charset="0"/>
              </a:rPr>
              <a:t>B. SITUATION DES DECAISSEMENTS</a:t>
            </a:r>
            <a:br>
              <a:rPr lang="fr-FR" sz="3600" b="1" dirty="0">
                <a:latin typeface="Cambria" pitchFamily="18" charset="0"/>
              </a:rPr>
            </a:br>
            <a:endParaRPr lang="fr-FR" sz="36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2" y="294522"/>
            <a:ext cx="927100" cy="87630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4221" y="294522"/>
            <a:ext cx="2298700" cy="571500"/>
          </a:xfrm>
          <a:prstGeom prst="rect">
            <a:avLst/>
          </a:prstGeom>
        </p:spPr>
      </p:pic>
      <p:sp>
        <p:nvSpPr>
          <p:cNvPr id="3" name="Espace réservé du contenu 2"/>
          <p:cNvSpPr>
            <a:spLocks noGrp="1"/>
          </p:cNvSpPr>
          <p:nvPr>
            <p:ph idx="1"/>
          </p:nvPr>
        </p:nvSpPr>
        <p:spPr>
          <a:xfrm>
            <a:off x="933450" y="1562100"/>
            <a:ext cx="10569573" cy="4781549"/>
          </a:xfrm>
        </p:spPr>
        <p:txBody>
          <a:bodyPr>
            <a:normAutofit/>
          </a:bodyPr>
          <a:lstStyle/>
          <a:p>
            <a:pPr marL="0" indent="0">
              <a:buNone/>
            </a:pPr>
            <a:r>
              <a:rPr lang="fr-FR" dirty="0"/>
              <a:t> </a:t>
            </a:r>
          </a:p>
          <a:p>
            <a:pPr marL="0" indent="0">
              <a:buNone/>
            </a:pPr>
            <a:endParaRPr lang="fr-FR" dirty="0"/>
          </a:p>
          <a:p>
            <a:pPr marL="0" indent="0">
              <a:buNone/>
            </a:pPr>
            <a:endParaRPr lang="fr-FR" dirty="0"/>
          </a:p>
          <a:p>
            <a:pPr marL="0" indent="0">
              <a:buNone/>
            </a:pPr>
            <a:endParaRPr lang="fr-CI" dirty="0"/>
          </a:p>
        </p:txBody>
      </p:sp>
      <p:graphicFrame>
        <p:nvGraphicFramePr>
          <p:cNvPr id="4" name="Tableau 3"/>
          <p:cNvGraphicFramePr>
            <a:graphicFrameLocks noGrp="1"/>
          </p:cNvGraphicFramePr>
          <p:nvPr>
            <p:extLst>
              <p:ext uri="{D42A27DB-BD31-4B8C-83A1-F6EECF244321}">
                <p14:modId xmlns:p14="http://schemas.microsoft.com/office/powerpoint/2010/main" val="2626461485"/>
              </p:ext>
            </p:extLst>
          </p:nvPr>
        </p:nvGraphicFramePr>
        <p:xfrm>
          <a:off x="330200" y="1170822"/>
          <a:ext cx="11404600" cy="5580229"/>
        </p:xfrm>
        <a:graphic>
          <a:graphicData uri="http://schemas.openxmlformats.org/drawingml/2006/table">
            <a:tbl>
              <a:tblPr firstRow="1" firstCol="1" bandRow="1">
                <a:tableStyleId>{5C22544A-7EE6-4342-B048-85BDC9FD1C3A}</a:tableStyleId>
              </a:tblPr>
              <a:tblGrid>
                <a:gridCol w="2281563">
                  <a:extLst>
                    <a:ext uri="{9D8B030D-6E8A-4147-A177-3AD203B41FA5}">
                      <a16:colId xmlns:a16="http://schemas.microsoft.com/office/drawing/2014/main" val="5353994"/>
                    </a:ext>
                  </a:extLst>
                </a:gridCol>
                <a:gridCol w="3041012">
                  <a:extLst>
                    <a:ext uri="{9D8B030D-6E8A-4147-A177-3AD203B41FA5}">
                      <a16:colId xmlns:a16="http://schemas.microsoft.com/office/drawing/2014/main" val="352189312"/>
                    </a:ext>
                  </a:extLst>
                </a:gridCol>
                <a:gridCol w="3652433">
                  <a:extLst>
                    <a:ext uri="{9D8B030D-6E8A-4147-A177-3AD203B41FA5}">
                      <a16:colId xmlns:a16="http://schemas.microsoft.com/office/drawing/2014/main" val="2236952778"/>
                    </a:ext>
                  </a:extLst>
                </a:gridCol>
                <a:gridCol w="2429592">
                  <a:extLst>
                    <a:ext uri="{9D8B030D-6E8A-4147-A177-3AD203B41FA5}">
                      <a16:colId xmlns:a16="http://schemas.microsoft.com/office/drawing/2014/main" val="276826982"/>
                    </a:ext>
                  </a:extLst>
                </a:gridCol>
              </a:tblGrid>
              <a:tr h="693582">
                <a:tc>
                  <a:txBody>
                    <a:bodyPr/>
                    <a:lstStyle/>
                    <a:p>
                      <a:pPr algn="ctr">
                        <a:lnSpc>
                          <a:spcPct val="115000"/>
                        </a:lnSpc>
                        <a:spcAft>
                          <a:spcPts val="0"/>
                        </a:spcAft>
                      </a:pPr>
                      <a:r>
                        <a:rPr lang="fr-FR" sz="2000" dirty="0">
                          <a:effectLst/>
                        </a:rPr>
                        <a:t>SOURCE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ENGAGEMENT FINANCIER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MONTANT REELLEMENT DECAISSE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SOLDE A DECAISSER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4638860"/>
                  </a:ext>
                </a:extLst>
              </a:tr>
              <a:tr h="340987">
                <a:tc>
                  <a:txBody>
                    <a:bodyPr/>
                    <a:lstStyle/>
                    <a:p>
                      <a:pPr algn="ctr">
                        <a:lnSpc>
                          <a:spcPct val="115000"/>
                        </a:lnSpc>
                        <a:spcAft>
                          <a:spcPts val="0"/>
                        </a:spcAft>
                      </a:pPr>
                      <a:r>
                        <a:rPr lang="fr-FR" sz="2000" dirty="0">
                          <a:effectLst/>
                        </a:rPr>
                        <a:t>FONDS IDA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85957662"/>
                  </a:ext>
                </a:extLst>
              </a:tr>
              <a:tr h="418582">
                <a:tc>
                  <a:txBody>
                    <a:bodyPr/>
                    <a:lstStyle/>
                    <a:p>
                      <a:pPr algn="ctr">
                        <a:lnSpc>
                          <a:spcPct val="115000"/>
                        </a:lnSpc>
                        <a:spcAft>
                          <a:spcPts val="0"/>
                        </a:spcAft>
                      </a:pPr>
                      <a:r>
                        <a:rPr lang="fr-FR" sz="2000">
                          <a:effectLst/>
                        </a:rPr>
                        <a:t>2 951 806 500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133 918 781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latinLnBrk="0" hangingPunct="1">
                        <a:lnSpc>
                          <a:spcPct val="115000"/>
                        </a:lnSpc>
                        <a:spcAft>
                          <a:spcPts val="0"/>
                        </a:spcAft>
                      </a:pPr>
                      <a:r>
                        <a:rPr lang="fr-FR" sz="2000" kern="1200" dirty="0">
                          <a:solidFill>
                            <a:schemeClr val="dk1"/>
                          </a:solidFill>
                          <a:effectLst/>
                          <a:latin typeface="+mn-lt"/>
                          <a:ea typeface="+mn-ea"/>
                          <a:cs typeface="+mn-cs"/>
                        </a:rPr>
                        <a:t>133 772 781</a:t>
                      </a:r>
                    </a:p>
                  </a:txBody>
                  <a:tcPr marL="44450" marR="44450" marT="0" marB="0" anchor="ctr"/>
                </a:tc>
                <a:tc>
                  <a:txBody>
                    <a:bodyPr/>
                    <a:lstStyle/>
                    <a:p>
                      <a:pPr algn="ctr">
                        <a:lnSpc>
                          <a:spcPct val="115000"/>
                        </a:lnSpc>
                        <a:spcAft>
                          <a:spcPts val="0"/>
                        </a:spcAft>
                      </a:pPr>
                      <a:r>
                        <a:rPr lang="fr-FR" sz="2000">
                          <a:effectLst/>
                        </a:rPr>
                        <a:t>2 817 887 719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04826358"/>
                  </a:ext>
                </a:extLst>
              </a:tr>
              <a:tr h="340987">
                <a:tc>
                  <a:txBody>
                    <a:bodyPr/>
                    <a:lstStyle/>
                    <a:p>
                      <a:pPr algn="ctr">
                        <a:lnSpc>
                          <a:spcPct val="115000"/>
                        </a:lnSpc>
                        <a:spcAft>
                          <a:spcPts val="0"/>
                        </a:spcAft>
                      </a:pPr>
                      <a:r>
                        <a:rPr lang="fr-FR" sz="2000">
                          <a:effectLst/>
                        </a:rPr>
                        <a:t>TAUX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4,54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4,53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95,46</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70816804"/>
                  </a:ext>
                </a:extLst>
              </a:tr>
              <a:tr h="693582">
                <a:tc>
                  <a:txBody>
                    <a:bodyPr/>
                    <a:lstStyle/>
                    <a:p>
                      <a:pPr algn="ctr">
                        <a:lnSpc>
                          <a:spcPct val="115000"/>
                        </a:lnSpc>
                        <a:spcAft>
                          <a:spcPts val="0"/>
                        </a:spcAft>
                      </a:pPr>
                      <a:r>
                        <a:rPr lang="fr-FR" sz="2000" dirty="0">
                          <a:effectLst/>
                        </a:rPr>
                        <a:t>SOURCE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ENGAGEMENT FINANCIER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MONTANT REELLEMENT DECAISSE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SOLDE A DECAISSER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11683818"/>
                  </a:ext>
                </a:extLst>
              </a:tr>
              <a:tr h="340987">
                <a:tc>
                  <a:txBody>
                    <a:bodyPr/>
                    <a:lstStyle/>
                    <a:p>
                      <a:pPr algn="ctr">
                        <a:lnSpc>
                          <a:spcPct val="115000"/>
                        </a:lnSpc>
                        <a:spcAft>
                          <a:spcPts val="0"/>
                        </a:spcAft>
                      </a:pPr>
                      <a:r>
                        <a:rPr lang="fr-FR" sz="2000">
                          <a:effectLst/>
                        </a:rPr>
                        <a:t>PTBA</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6491897"/>
                  </a:ext>
                </a:extLst>
              </a:tr>
              <a:tr h="340987">
                <a:tc>
                  <a:txBody>
                    <a:bodyPr/>
                    <a:lstStyle/>
                    <a:p>
                      <a:pPr algn="ctr">
                        <a:lnSpc>
                          <a:spcPct val="115000"/>
                        </a:lnSpc>
                        <a:spcAft>
                          <a:spcPts val="0"/>
                        </a:spcAft>
                      </a:pPr>
                      <a:r>
                        <a:rPr lang="fr-FR" sz="2000">
                          <a:effectLst/>
                        </a:rPr>
                        <a:t>822 750 103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131 478 251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mn-lt"/>
                          <a:ea typeface="+mn-ea"/>
                          <a:cs typeface="+mn-cs"/>
                        </a:rPr>
                        <a:t>133 772 781</a:t>
                      </a:r>
                    </a:p>
                  </a:txBody>
                  <a:tcPr marL="44450" marR="44450" marT="0" marB="0" anchor="ctr"/>
                </a:tc>
                <a:tc>
                  <a:txBody>
                    <a:bodyPr/>
                    <a:lstStyle/>
                    <a:p>
                      <a:pPr algn="ctr">
                        <a:lnSpc>
                          <a:spcPct val="115000"/>
                        </a:lnSpc>
                        <a:spcAft>
                          <a:spcPts val="0"/>
                        </a:spcAft>
                      </a:pPr>
                      <a:r>
                        <a:rPr lang="fr-FR" sz="2000" dirty="0">
                          <a:effectLst/>
                        </a:rPr>
                        <a:t>688 831 322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21929098"/>
                  </a:ext>
                </a:extLst>
              </a:tr>
              <a:tr h="340987">
                <a:tc>
                  <a:txBody>
                    <a:bodyPr/>
                    <a:lstStyle/>
                    <a:p>
                      <a:pPr algn="ctr">
                        <a:lnSpc>
                          <a:spcPct val="115000"/>
                        </a:lnSpc>
                        <a:spcAft>
                          <a:spcPts val="0"/>
                        </a:spcAft>
                      </a:pPr>
                      <a:r>
                        <a:rPr lang="fr-FR" sz="2000">
                          <a:effectLst/>
                        </a:rPr>
                        <a:t>TAUX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16,28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16,26</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83,72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73528729"/>
                  </a:ext>
                </a:extLst>
              </a:tr>
              <a:tr h="353005">
                <a:tc>
                  <a:txBody>
                    <a:bodyPr/>
                    <a:lstStyle/>
                    <a:p>
                      <a:pPr>
                        <a:lnSpc>
                          <a:spcPct val="115000"/>
                        </a:lnSpc>
                      </a:pPr>
                      <a:endParaRPr lang="fr-FR"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46943895"/>
                  </a:ext>
                </a:extLst>
              </a:tr>
              <a:tr h="693582">
                <a:tc>
                  <a:txBody>
                    <a:bodyPr/>
                    <a:lstStyle/>
                    <a:p>
                      <a:pPr algn="ctr">
                        <a:lnSpc>
                          <a:spcPct val="115000"/>
                        </a:lnSpc>
                        <a:spcAft>
                          <a:spcPts val="0"/>
                        </a:spcAft>
                      </a:pPr>
                      <a:r>
                        <a:rPr lang="fr-FR" sz="2000">
                          <a:effectLst/>
                        </a:rPr>
                        <a:t>SOURCE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ENGAGEMENT FINANCIER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MONTANT REELLEMENT DECAISSE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SOLDE A DECAISSER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65899962"/>
                  </a:ext>
                </a:extLst>
              </a:tr>
              <a:tr h="340987">
                <a:tc>
                  <a:txBody>
                    <a:bodyPr/>
                    <a:lstStyle/>
                    <a:p>
                      <a:pPr algn="ctr">
                        <a:lnSpc>
                          <a:spcPct val="115000"/>
                        </a:lnSpc>
                        <a:spcAft>
                          <a:spcPts val="0"/>
                        </a:spcAft>
                      </a:pPr>
                      <a:r>
                        <a:rPr lang="fr-FR" sz="2000">
                          <a:effectLst/>
                        </a:rPr>
                        <a:t>FONDS IDA</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66329777"/>
                  </a:ext>
                </a:extLst>
              </a:tr>
              <a:tr h="340987">
                <a:tc>
                  <a:txBody>
                    <a:bodyPr/>
                    <a:lstStyle/>
                    <a:p>
                      <a:pPr algn="ctr">
                        <a:lnSpc>
                          <a:spcPct val="115000"/>
                        </a:lnSpc>
                        <a:spcAft>
                          <a:spcPts val="0"/>
                        </a:spcAft>
                      </a:pPr>
                      <a:r>
                        <a:rPr lang="fr-FR" sz="2000">
                          <a:effectLst/>
                        </a:rPr>
                        <a:t>649 380 650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131 478 251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mn-lt"/>
                          <a:ea typeface="+mn-ea"/>
                          <a:cs typeface="+mn-cs"/>
                        </a:rPr>
                        <a:t>133 772 781</a:t>
                      </a:r>
                    </a:p>
                  </a:txBody>
                  <a:tcPr marL="44450" marR="44450" marT="0" marB="0" anchor="ctr"/>
                </a:tc>
                <a:tc>
                  <a:txBody>
                    <a:bodyPr/>
                    <a:lstStyle/>
                    <a:p>
                      <a:pPr algn="ctr">
                        <a:lnSpc>
                          <a:spcPct val="115000"/>
                        </a:lnSpc>
                        <a:spcAft>
                          <a:spcPts val="0"/>
                        </a:spcAft>
                      </a:pPr>
                      <a:r>
                        <a:rPr lang="fr-FR" sz="2000" dirty="0">
                          <a:effectLst/>
                        </a:rPr>
                        <a:t>515 461 869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51505503"/>
                  </a:ext>
                </a:extLst>
              </a:tr>
              <a:tr h="340987">
                <a:tc>
                  <a:txBody>
                    <a:bodyPr/>
                    <a:lstStyle/>
                    <a:p>
                      <a:pPr algn="ctr">
                        <a:lnSpc>
                          <a:spcPct val="115000"/>
                        </a:lnSpc>
                        <a:spcAft>
                          <a:spcPts val="0"/>
                        </a:spcAft>
                      </a:pPr>
                      <a:r>
                        <a:rPr lang="fr-FR" sz="2000">
                          <a:effectLst/>
                        </a:rPr>
                        <a:t>TAUX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20,62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20,60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79,38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19591714"/>
                  </a:ext>
                </a:extLst>
              </a:tr>
            </a:tbl>
          </a:graphicData>
        </a:graphic>
      </p:graphicFrame>
    </p:spTree>
    <p:extLst>
      <p:ext uri="{BB962C8B-B14F-4D97-AF65-F5344CB8AC3E}">
        <p14:creationId xmlns:p14="http://schemas.microsoft.com/office/powerpoint/2010/main" val="3292918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1"/>
            <a:ext cx="9858603" cy="1142999"/>
          </a:xfrm>
        </p:spPr>
        <p:txBody>
          <a:bodyPr>
            <a:normAutofit fontScale="90000"/>
          </a:bodyPr>
          <a:lstStyle/>
          <a:p>
            <a:pPr marL="457200" indent="-457200">
              <a:lnSpc>
                <a:spcPct val="150000"/>
              </a:lnSpc>
              <a:defRPr/>
            </a:pPr>
            <a:r>
              <a:rPr lang="fr-FR" b="1" dirty="0">
                <a:latin typeface="Cambria" pitchFamily="18" charset="0"/>
              </a:rPr>
              <a:t>B. </a:t>
            </a:r>
            <a:r>
              <a:rPr lang="fr-FR" sz="2700" b="1" dirty="0">
                <a:latin typeface="Cambria" pitchFamily="18" charset="0"/>
              </a:rPr>
              <a:t>SITUATION DES MARCHÉS. </a:t>
            </a:r>
            <a:br>
              <a:rPr lang="fr-FR" sz="2700" b="1" dirty="0">
                <a:latin typeface="Cambria" pitchFamily="18" charset="0"/>
              </a:rPr>
            </a:br>
            <a:endParaRPr lang="fr-FR" b="1" dirty="0">
              <a:latin typeface="Cambria"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47650"/>
            <a:ext cx="927100" cy="8763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21" y="294522"/>
            <a:ext cx="2298700" cy="571500"/>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1118902343"/>
              </p:ext>
            </p:extLst>
          </p:nvPr>
        </p:nvGraphicFramePr>
        <p:xfrm>
          <a:off x="825500" y="1587500"/>
          <a:ext cx="10471239" cy="4871916"/>
        </p:xfrm>
        <a:graphic>
          <a:graphicData uri="http://schemas.openxmlformats.org/drawingml/2006/table">
            <a:tbl>
              <a:tblPr firstRow="1" firstCol="1" bandRow="1">
                <a:tableStyleId>{5C22544A-7EE6-4342-B048-85BDC9FD1C3A}</a:tableStyleId>
              </a:tblPr>
              <a:tblGrid>
                <a:gridCol w="1644380">
                  <a:extLst>
                    <a:ext uri="{9D8B030D-6E8A-4147-A177-3AD203B41FA5}">
                      <a16:colId xmlns:a16="http://schemas.microsoft.com/office/drawing/2014/main" val="3360949855"/>
                    </a:ext>
                  </a:extLst>
                </a:gridCol>
                <a:gridCol w="1804123">
                  <a:extLst>
                    <a:ext uri="{9D8B030D-6E8A-4147-A177-3AD203B41FA5}">
                      <a16:colId xmlns:a16="http://schemas.microsoft.com/office/drawing/2014/main" val="3227625136"/>
                    </a:ext>
                  </a:extLst>
                </a:gridCol>
                <a:gridCol w="1578513">
                  <a:extLst>
                    <a:ext uri="{9D8B030D-6E8A-4147-A177-3AD203B41FA5}">
                      <a16:colId xmlns:a16="http://schemas.microsoft.com/office/drawing/2014/main" val="1609176561"/>
                    </a:ext>
                  </a:extLst>
                </a:gridCol>
                <a:gridCol w="1381672">
                  <a:extLst>
                    <a:ext uri="{9D8B030D-6E8A-4147-A177-3AD203B41FA5}">
                      <a16:colId xmlns:a16="http://schemas.microsoft.com/office/drawing/2014/main" val="3887925908"/>
                    </a:ext>
                  </a:extLst>
                </a:gridCol>
                <a:gridCol w="1504320">
                  <a:extLst>
                    <a:ext uri="{9D8B030D-6E8A-4147-A177-3AD203B41FA5}">
                      <a16:colId xmlns:a16="http://schemas.microsoft.com/office/drawing/2014/main" val="1741243080"/>
                    </a:ext>
                  </a:extLst>
                </a:gridCol>
                <a:gridCol w="1281792">
                  <a:extLst>
                    <a:ext uri="{9D8B030D-6E8A-4147-A177-3AD203B41FA5}">
                      <a16:colId xmlns:a16="http://schemas.microsoft.com/office/drawing/2014/main" val="4116759154"/>
                    </a:ext>
                  </a:extLst>
                </a:gridCol>
                <a:gridCol w="1276439">
                  <a:extLst>
                    <a:ext uri="{9D8B030D-6E8A-4147-A177-3AD203B41FA5}">
                      <a16:colId xmlns:a16="http://schemas.microsoft.com/office/drawing/2014/main" val="297682843"/>
                    </a:ext>
                  </a:extLst>
                </a:gridCol>
              </a:tblGrid>
              <a:tr h="1008974">
                <a:tc>
                  <a:txBody>
                    <a:bodyPr/>
                    <a:lstStyle/>
                    <a:p>
                      <a:pPr algn="l">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2000" dirty="0">
                          <a:effectLst/>
                        </a:rPr>
                        <a:t>Fournitures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Services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Travaux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Consultant</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Renforcement de capacité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Totaux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1961356"/>
                  </a:ext>
                </a:extLst>
              </a:tr>
              <a:tr h="513560">
                <a:tc>
                  <a:txBody>
                    <a:bodyPr/>
                    <a:lstStyle/>
                    <a:p>
                      <a:pPr algn="l">
                        <a:lnSpc>
                          <a:spcPct val="115000"/>
                        </a:lnSpc>
                        <a:spcAft>
                          <a:spcPts val="0"/>
                        </a:spcAft>
                      </a:pPr>
                      <a:r>
                        <a:rPr lang="fr-FR" sz="2000" dirty="0">
                          <a:effectLst/>
                        </a:rPr>
                        <a:t>Marchés Prévus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2000" dirty="0">
                          <a:effectLst/>
                        </a:rPr>
                        <a:t>13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14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41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98653788"/>
                  </a:ext>
                </a:extLst>
              </a:tr>
              <a:tr h="707001">
                <a:tc>
                  <a:txBody>
                    <a:bodyPr/>
                    <a:lstStyle/>
                    <a:p>
                      <a:pPr algn="l">
                        <a:lnSpc>
                          <a:spcPct val="115000"/>
                        </a:lnSpc>
                        <a:spcAft>
                          <a:spcPts val="0"/>
                        </a:spcAft>
                      </a:pPr>
                      <a:r>
                        <a:rPr lang="fr-FR" sz="2000">
                          <a:effectLst/>
                        </a:rPr>
                        <a:t>Marchés Passés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2000">
                          <a:effectLst/>
                        </a:rPr>
                        <a:t>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2</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10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025517"/>
                  </a:ext>
                </a:extLst>
              </a:tr>
              <a:tr h="718276">
                <a:tc>
                  <a:txBody>
                    <a:bodyPr/>
                    <a:lstStyle/>
                    <a:p>
                      <a:pPr algn="l">
                        <a:lnSpc>
                          <a:spcPct val="115000"/>
                        </a:lnSpc>
                        <a:spcAft>
                          <a:spcPts val="0"/>
                        </a:spcAft>
                      </a:pPr>
                      <a:r>
                        <a:rPr lang="fr-FR" sz="2000">
                          <a:effectLst/>
                        </a:rPr>
                        <a:t>Marchés En cours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2000">
                          <a:effectLst/>
                        </a:rPr>
                        <a:t>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14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18155905"/>
                  </a:ext>
                </a:extLst>
              </a:tr>
              <a:tr h="975763">
                <a:tc>
                  <a:txBody>
                    <a:bodyPr/>
                    <a:lstStyle/>
                    <a:p>
                      <a:pPr algn="l">
                        <a:lnSpc>
                          <a:spcPct val="115000"/>
                        </a:lnSpc>
                        <a:spcAft>
                          <a:spcPts val="0"/>
                        </a:spcAft>
                      </a:pPr>
                      <a:r>
                        <a:rPr lang="fr-FR" sz="2000">
                          <a:effectLst/>
                        </a:rPr>
                        <a:t>Marchés à supprimer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2000">
                          <a:effectLst/>
                        </a:rPr>
                        <a:t>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47936752"/>
                  </a:ext>
                </a:extLst>
              </a:tr>
              <a:tr h="718276">
                <a:tc>
                  <a:txBody>
                    <a:bodyPr/>
                    <a:lstStyle/>
                    <a:p>
                      <a:pPr algn="l">
                        <a:lnSpc>
                          <a:spcPct val="115000"/>
                        </a:lnSpc>
                        <a:spcAft>
                          <a:spcPts val="0"/>
                        </a:spcAft>
                      </a:pPr>
                      <a:r>
                        <a:rPr lang="fr-FR" sz="2000" dirty="0">
                          <a:effectLst/>
                        </a:rPr>
                        <a:t>Marchés restants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2000">
                          <a:effectLst/>
                        </a:rPr>
                        <a:t>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a:effectLst/>
                        </a:rPr>
                        <a:t>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2000" dirty="0">
                          <a:effectLst/>
                        </a:rPr>
                        <a:t>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2237632"/>
                  </a:ext>
                </a:extLst>
              </a:tr>
            </a:tbl>
          </a:graphicData>
        </a:graphic>
      </p:graphicFrame>
    </p:spTree>
    <p:extLst>
      <p:ext uri="{BB962C8B-B14F-4D97-AF65-F5344CB8AC3E}">
        <p14:creationId xmlns:p14="http://schemas.microsoft.com/office/powerpoint/2010/main" val="1170882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976544"/>
            <a:ext cx="10018713" cy="748931"/>
          </a:xfrm>
        </p:spPr>
        <p:txBody>
          <a:bodyPr>
            <a:normAutofit fontScale="90000"/>
          </a:bodyPr>
          <a:lstStyle/>
          <a:p>
            <a:br>
              <a:rPr lang="fr-FR" b="1" dirty="0">
                <a:latin typeface="Cambria" pitchFamily="18" charset="0"/>
              </a:rPr>
            </a:br>
            <a:endParaRPr lang="fr-CI"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47650"/>
            <a:ext cx="927100" cy="8763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21" y="294522"/>
            <a:ext cx="2298700" cy="571500"/>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2842462294"/>
              </p:ext>
            </p:extLst>
          </p:nvPr>
        </p:nvGraphicFramePr>
        <p:xfrm>
          <a:off x="393700" y="1345877"/>
          <a:ext cx="11385550" cy="5257800"/>
        </p:xfrm>
        <a:graphic>
          <a:graphicData uri="http://schemas.openxmlformats.org/drawingml/2006/table">
            <a:tbl>
              <a:tblPr firstRow="1" firstCol="1" bandRow="1">
                <a:tableStyleId>{5C22544A-7EE6-4342-B048-85BDC9FD1C3A}</a:tableStyleId>
              </a:tblPr>
              <a:tblGrid>
                <a:gridCol w="2606472">
                  <a:extLst>
                    <a:ext uri="{9D8B030D-6E8A-4147-A177-3AD203B41FA5}">
                      <a16:colId xmlns:a16="http://schemas.microsoft.com/office/drawing/2014/main" val="3108468927"/>
                    </a:ext>
                  </a:extLst>
                </a:gridCol>
                <a:gridCol w="5311935">
                  <a:extLst>
                    <a:ext uri="{9D8B030D-6E8A-4147-A177-3AD203B41FA5}">
                      <a16:colId xmlns:a16="http://schemas.microsoft.com/office/drawing/2014/main" val="3939900913"/>
                    </a:ext>
                  </a:extLst>
                </a:gridCol>
                <a:gridCol w="3467143">
                  <a:extLst>
                    <a:ext uri="{9D8B030D-6E8A-4147-A177-3AD203B41FA5}">
                      <a16:colId xmlns:a16="http://schemas.microsoft.com/office/drawing/2014/main" val="1001927480"/>
                    </a:ext>
                  </a:extLst>
                </a:gridCol>
              </a:tblGrid>
              <a:tr h="303624">
                <a:tc>
                  <a:txBody>
                    <a:bodyPr/>
                    <a:lstStyle/>
                    <a:p>
                      <a:pPr>
                        <a:lnSpc>
                          <a:spcPct val="115000"/>
                        </a:lnSpc>
                        <a:spcAft>
                          <a:spcPts val="0"/>
                        </a:spcAft>
                      </a:pPr>
                      <a:r>
                        <a:rPr lang="fr-FR" sz="2000" dirty="0">
                          <a:effectLst/>
                        </a:rPr>
                        <a:t>CATEGORIE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a:effectLst/>
                        </a:rPr>
                        <a:t>INTITULE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a:effectLst/>
                        </a:rPr>
                        <a:t>OBSERVATIONS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extLst>
                  <a:ext uri="{0D108BD9-81ED-4DB2-BD59-A6C34878D82A}">
                    <a16:rowId xmlns:a16="http://schemas.microsoft.com/office/drawing/2014/main" val="1871811788"/>
                  </a:ext>
                </a:extLst>
              </a:tr>
              <a:tr h="626209">
                <a:tc>
                  <a:txBody>
                    <a:bodyPr/>
                    <a:lstStyle/>
                    <a:p>
                      <a:pPr>
                        <a:lnSpc>
                          <a:spcPct val="115000"/>
                        </a:lnSpc>
                        <a:spcAft>
                          <a:spcPts val="0"/>
                        </a:spcAft>
                      </a:pPr>
                      <a:r>
                        <a:rPr lang="fr-FR" sz="2000" dirty="0">
                          <a:effectLst/>
                        </a:rPr>
                        <a:t>FOURNITURES</a:t>
                      </a:r>
                    </a:p>
                    <a:p>
                      <a:pP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dirty="0">
                          <a:effectLst/>
                        </a:rPr>
                        <a:t>Acquisition de consommables informatiques</a:t>
                      </a:r>
                    </a:p>
                    <a:p>
                      <a:pP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a:effectLst/>
                        </a:rPr>
                        <a:t>En attente du marché de matériel informatique en cours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extLst>
                  <a:ext uri="{0D108BD9-81ED-4DB2-BD59-A6C34878D82A}">
                    <a16:rowId xmlns:a16="http://schemas.microsoft.com/office/drawing/2014/main" val="4156659692"/>
                  </a:ext>
                </a:extLst>
              </a:tr>
              <a:tr h="3852055">
                <a:tc>
                  <a:txBody>
                    <a:bodyPr/>
                    <a:lstStyle/>
                    <a:p>
                      <a:pPr>
                        <a:lnSpc>
                          <a:spcPct val="115000"/>
                        </a:lnSpc>
                        <a:spcAft>
                          <a:spcPts val="0"/>
                        </a:spcAft>
                      </a:pPr>
                      <a:r>
                        <a:rPr lang="fr-FR" sz="2000" dirty="0">
                          <a:effectLst/>
                        </a:rPr>
                        <a:t>SERVICE ASSIMILES</a:t>
                      </a:r>
                    </a:p>
                    <a:p>
                      <a:pP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dirty="0">
                          <a:effectLst/>
                        </a:rPr>
                        <a:t>sélection d'un prestataire pour l'édition du document finalisé et validé des maquettes et curricula pédagogiques</a:t>
                      </a:r>
                    </a:p>
                    <a:p>
                      <a:pPr>
                        <a:lnSpc>
                          <a:spcPct val="115000"/>
                        </a:lnSpc>
                        <a:spcAft>
                          <a:spcPts val="0"/>
                        </a:spcAft>
                      </a:pPr>
                      <a:r>
                        <a:rPr lang="fr-FR" sz="2000" dirty="0">
                          <a:effectLst/>
                        </a:rPr>
                        <a:t> </a:t>
                      </a:r>
                    </a:p>
                    <a:p>
                      <a:pPr>
                        <a:lnSpc>
                          <a:spcPct val="115000"/>
                        </a:lnSpc>
                        <a:spcAft>
                          <a:spcPts val="0"/>
                        </a:spcAft>
                      </a:pPr>
                      <a:r>
                        <a:rPr lang="fr-FR" sz="2000" dirty="0">
                          <a:effectLst/>
                        </a:rPr>
                        <a:t>sélection d'un prestataire pour la reproduction de 08 bulletins d'information et de 5000 prospectus</a:t>
                      </a:r>
                    </a:p>
                    <a:p>
                      <a:pPr>
                        <a:lnSpc>
                          <a:spcPct val="115000"/>
                        </a:lnSpc>
                        <a:spcAft>
                          <a:spcPts val="0"/>
                        </a:spcAft>
                      </a:pPr>
                      <a:r>
                        <a:rPr lang="fr-FR" sz="2000" dirty="0">
                          <a:effectLst/>
                        </a:rPr>
                        <a:t> </a:t>
                      </a:r>
                    </a:p>
                    <a:p>
                      <a:pPr>
                        <a:lnSpc>
                          <a:spcPct val="115000"/>
                        </a:lnSpc>
                        <a:spcAft>
                          <a:spcPts val="0"/>
                        </a:spcAft>
                      </a:pPr>
                      <a:r>
                        <a:rPr lang="fr-FR" sz="2000" dirty="0">
                          <a:effectLst/>
                        </a:rPr>
                        <a:t>Entretien et réparation du véhicule</a:t>
                      </a:r>
                    </a:p>
                    <a:p>
                      <a:pPr>
                        <a:lnSpc>
                          <a:spcPct val="115000"/>
                        </a:lnSpc>
                        <a:spcAft>
                          <a:spcPts val="0"/>
                        </a:spcAft>
                      </a:pPr>
                      <a:r>
                        <a:rPr lang="fr-FR" sz="2000" dirty="0">
                          <a:effectLst/>
                        </a:rPr>
                        <a:t> </a:t>
                      </a:r>
                    </a:p>
                    <a:p>
                      <a:pPr>
                        <a:lnSpc>
                          <a:spcPct val="115000"/>
                        </a:lnSpc>
                        <a:spcAft>
                          <a:spcPts val="0"/>
                        </a:spcAft>
                      </a:pPr>
                      <a:r>
                        <a:rPr lang="fr-FR" sz="2000" dirty="0">
                          <a:effectLst/>
                        </a:rPr>
                        <a:t>Recrutement de prestataire pour la restauration dans le cadre des ateliers et missions</a:t>
                      </a:r>
                    </a:p>
                    <a:p>
                      <a:pP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dirty="0">
                          <a:effectLst/>
                        </a:rPr>
                        <a:t> </a:t>
                      </a:r>
                    </a:p>
                    <a:p>
                      <a:pPr>
                        <a:lnSpc>
                          <a:spcPct val="115000"/>
                        </a:lnSpc>
                        <a:spcAft>
                          <a:spcPts val="0"/>
                        </a:spcAft>
                      </a:pPr>
                      <a:r>
                        <a:rPr lang="fr-FR" sz="2000" dirty="0">
                          <a:effectLst/>
                        </a:rPr>
                        <a:t> </a:t>
                      </a:r>
                    </a:p>
                    <a:p>
                      <a:pPr>
                        <a:lnSpc>
                          <a:spcPct val="115000"/>
                        </a:lnSpc>
                        <a:spcAft>
                          <a:spcPts val="0"/>
                        </a:spcAft>
                      </a:pPr>
                      <a:r>
                        <a:rPr lang="fr-FR" sz="2000" dirty="0">
                          <a:effectLst/>
                        </a:rPr>
                        <a:t> </a:t>
                      </a:r>
                    </a:p>
                    <a:p>
                      <a:pPr>
                        <a:lnSpc>
                          <a:spcPct val="115000"/>
                        </a:lnSpc>
                        <a:spcAft>
                          <a:spcPts val="0"/>
                        </a:spcAft>
                      </a:pPr>
                      <a:r>
                        <a:rPr lang="fr-FR" sz="2000" dirty="0">
                          <a:effectLst/>
                        </a:rPr>
                        <a:t> </a:t>
                      </a:r>
                    </a:p>
                    <a:p>
                      <a:pPr>
                        <a:lnSpc>
                          <a:spcPct val="115000"/>
                        </a:lnSpc>
                        <a:spcAft>
                          <a:spcPts val="0"/>
                        </a:spcAft>
                      </a:pPr>
                      <a:r>
                        <a:rPr lang="fr-FR" sz="2000" dirty="0">
                          <a:effectLst/>
                        </a:rPr>
                        <a:t> </a:t>
                      </a:r>
                    </a:p>
                    <a:p>
                      <a:pPr>
                        <a:lnSpc>
                          <a:spcPct val="115000"/>
                        </a:lnSpc>
                        <a:spcAft>
                          <a:spcPts val="0"/>
                        </a:spcAft>
                      </a:pPr>
                      <a:r>
                        <a:rPr lang="fr-FR" sz="2000" dirty="0">
                          <a:effectLst/>
                        </a:rPr>
                        <a:t> </a:t>
                      </a:r>
                    </a:p>
                    <a:p>
                      <a:pPr>
                        <a:lnSpc>
                          <a:spcPct val="115000"/>
                        </a:lnSpc>
                        <a:spcAft>
                          <a:spcPts val="0"/>
                        </a:spcAft>
                      </a:pPr>
                      <a:r>
                        <a:rPr lang="fr-FR" sz="2000" dirty="0">
                          <a:effectLst/>
                        </a:rPr>
                        <a:t> </a:t>
                      </a:r>
                    </a:p>
                    <a:p>
                      <a:pPr>
                        <a:lnSpc>
                          <a:spcPct val="115000"/>
                        </a:lnSpc>
                        <a:spcAft>
                          <a:spcPts val="0"/>
                        </a:spcAft>
                      </a:pPr>
                      <a:r>
                        <a:rPr lang="fr-FR" sz="2000" dirty="0">
                          <a:effectLst/>
                        </a:rPr>
                        <a:t> </a:t>
                      </a:r>
                    </a:p>
                    <a:p>
                      <a:pPr>
                        <a:lnSpc>
                          <a:spcPct val="115000"/>
                        </a:lnSpc>
                        <a:spcAft>
                          <a:spcPts val="0"/>
                        </a:spcAft>
                      </a:pPr>
                      <a:r>
                        <a:rPr lang="fr-FR" sz="2000" dirty="0">
                          <a:effectLst/>
                        </a:rPr>
                        <a:t>A annuler (passe en 2018)</a:t>
                      </a:r>
                    </a:p>
                    <a:p>
                      <a:pPr>
                        <a:lnSpc>
                          <a:spcPct val="115000"/>
                        </a:lnSpc>
                        <a:spcAft>
                          <a:spcPts val="0"/>
                        </a:spcAft>
                      </a:pPr>
                      <a:r>
                        <a:rPr lang="fr-FR" sz="2000" dirty="0">
                          <a:effectLst/>
                        </a:rPr>
                        <a:t> </a:t>
                      </a:r>
                    </a:p>
                    <a:p>
                      <a:pPr>
                        <a:lnSpc>
                          <a:spcPct val="115000"/>
                        </a:lnSpc>
                        <a:spcAft>
                          <a:spcPts val="0"/>
                        </a:spcAft>
                      </a:pPr>
                      <a:r>
                        <a:rPr lang="fr-FR" sz="2000" dirty="0">
                          <a:effectLst/>
                        </a:rPr>
                        <a:t>Passe en 2018</a:t>
                      </a:r>
                    </a:p>
                    <a:p>
                      <a:pP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extLst>
                  <a:ext uri="{0D108BD9-81ED-4DB2-BD59-A6C34878D82A}">
                    <a16:rowId xmlns:a16="http://schemas.microsoft.com/office/drawing/2014/main" val="402253762"/>
                  </a:ext>
                </a:extLst>
              </a:tr>
            </a:tbl>
          </a:graphicData>
        </a:graphic>
      </p:graphicFrame>
      <p:sp>
        <p:nvSpPr>
          <p:cNvPr id="8" name="Rectangle 7"/>
          <p:cNvSpPr/>
          <p:nvPr/>
        </p:nvSpPr>
        <p:spPr>
          <a:xfrm>
            <a:off x="3213101" y="754618"/>
            <a:ext cx="5403850" cy="461665"/>
          </a:xfrm>
          <a:prstGeom prst="rect">
            <a:avLst/>
          </a:prstGeom>
        </p:spPr>
        <p:txBody>
          <a:bodyPr wrap="square">
            <a:spAutoFit/>
          </a:bodyPr>
          <a:lstStyle/>
          <a:p>
            <a:r>
              <a:rPr lang="fr-FR" sz="2400" b="1" dirty="0">
                <a:latin typeface="Cambria" pitchFamily="18" charset="0"/>
              </a:rPr>
              <a:t>B. SITUATION DES MARCHÉS</a:t>
            </a:r>
            <a:endParaRPr lang="fr-CI" sz="2400" dirty="0"/>
          </a:p>
        </p:txBody>
      </p:sp>
    </p:spTree>
    <p:extLst>
      <p:ext uri="{BB962C8B-B14F-4D97-AF65-F5344CB8AC3E}">
        <p14:creationId xmlns:p14="http://schemas.microsoft.com/office/powerpoint/2010/main" val="3214786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976544"/>
            <a:ext cx="10018713" cy="748931"/>
          </a:xfrm>
        </p:spPr>
        <p:txBody>
          <a:bodyPr>
            <a:normAutofit fontScale="90000"/>
          </a:bodyPr>
          <a:lstStyle/>
          <a:p>
            <a:br>
              <a:rPr lang="fr-FR" b="1" dirty="0">
                <a:latin typeface="Cambria" pitchFamily="18" charset="0"/>
              </a:rPr>
            </a:br>
            <a:endParaRPr lang="fr-CI"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47650"/>
            <a:ext cx="927100" cy="8763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21" y="294522"/>
            <a:ext cx="2298700" cy="571500"/>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1352431449"/>
              </p:ext>
            </p:extLst>
          </p:nvPr>
        </p:nvGraphicFramePr>
        <p:xfrm>
          <a:off x="393700" y="1345877"/>
          <a:ext cx="11385550" cy="4907280"/>
        </p:xfrm>
        <a:graphic>
          <a:graphicData uri="http://schemas.openxmlformats.org/drawingml/2006/table">
            <a:tbl>
              <a:tblPr firstRow="1" firstCol="1" bandRow="1">
                <a:tableStyleId>{5C22544A-7EE6-4342-B048-85BDC9FD1C3A}</a:tableStyleId>
              </a:tblPr>
              <a:tblGrid>
                <a:gridCol w="2606472">
                  <a:extLst>
                    <a:ext uri="{9D8B030D-6E8A-4147-A177-3AD203B41FA5}">
                      <a16:colId xmlns:a16="http://schemas.microsoft.com/office/drawing/2014/main" val="3108468927"/>
                    </a:ext>
                  </a:extLst>
                </a:gridCol>
                <a:gridCol w="5311935">
                  <a:extLst>
                    <a:ext uri="{9D8B030D-6E8A-4147-A177-3AD203B41FA5}">
                      <a16:colId xmlns:a16="http://schemas.microsoft.com/office/drawing/2014/main" val="3939900913"/>
                    </a:ext>
                  </a:extLst>
                </a:gridCol>
                <a:gridCol w="3467143">
                  <a:extLst>
                    <a:ext uri="{9D8B030D-6E8A-4147-A177-3AD203B41FA5}">
                      <a16:colId xmlns:a16="http://schemas.microsoft.com/office/drawing/2014/main" val="1001927480"/>
                    </a:ext>
                  </a:extLst>
                </a:gridCol>
              </a:tblGrid>
              <a:tr h="303624">
                <a:tc>
                  <a:txBody>
                    <a:bodyPr/>
                    <a:lstStyle/>
                    <a:p>
                      <a:pPr>
                        <a:lnSpc>
                          <a:spcPct val="115000"/>
                        </a:lnSpc>
                        <a:spcAft>
                          <a:spcPts val="0"/>
                        </a:spcAft>
                      </a:pPr>
                      <a:r>
                        <a:rPr lang="fr-FR" sz="2000" dirty="0">
                          <a:effectLst/>
                        </a:rPr>
                        <a:t>CATEGORIE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a:effectLst/>
                        </a:rPr>
                        <a:t>INTITULE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a:effectLst/>
                        </a:rPr>
                        <a:t>OBSERVATIONS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extLst>
                  <a:ext uri="{0D108BD9-81ED-4DB2-BD59-A6C34878D82A}">
                    <a16:rowId xmlns:a16="http://schemas.microsoft.com/office/drawing/2014/main" val="1871811788"/>
                  </a:ext>
                </a:extLst>
              </a:tr>
              <a:tr h="1916547">
                <a:tc>
                  <a:txBody>
                    <a:bodyPr/>
                    <a:lstStyle/>
                    <a:p>
                      <a:pPr>
                        <a:lnSpc>
                          <a:spcPct val="115000"/>
                        </a:lnSpc>
                        <a:spcAft>
                          <a:spcPts val="0"/>
                        </a:spcAft>
                      </a:pPr>
                      <a:r>
                        <a:rPr lang="fr-FR" sz="2000" dirty="0">
                          <a:effectLst/>
                        </a:rPr>
                        <a:t>CONSULTANTS</a:t>
                      </a:r>
                    </a:p>
                    <a:p>
                      <a:pP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dirty="0">
                          <a:effectLst/>
                        </a:rPr>
                        <a:t>sélection d'un prestataire pour la production d'un film institutionnel et la réalisation de 06 campagnes de publicité en vue de développer une (campagne de) sensibilisation  (presse audiovisuelle et écrite)pour la sensibilisation.</a:t>
                      </a:r>
                    </a:p>
                    <a:p>
                      <a:pP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a:effectLst/>
                        </a:rPr>
                        <a:t>A annuler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extLst>
                  <a:ext uri="{0D108BD9-81ED-4DB2-BD59-A6C34878D82A}">
                    <a16:rowId xmlns:a16="http://schemas.microsoft.com/office/drawing/2014/main" val="4144226536"/>
                  </a:ext>
                </a:extLst>
              </a:tr>
              <a:tr h="2239132">
                <a:tc>
                  <a:txBody>
                    <a:bodyPr/>
                    <a:lstStyle/>
                    <a:p>
                      <a:pPr>
                        <a:lnSpc>
                          <a:spcPct val="115000"/>
                        </a:lnSpc>
                        <a:spcAft>
                          <a:spcPts val="0"/>
                        </a:spcAft>
                      </a:pPr>
                      <a:r>
                        <a:rPr lang="fr-FR" sz="2000">
                          <a:effectLst/>
                        </a:rPr>
                        <a:t>RENFORCEMENT DE CAPACITE</a:t>
                      </a:r>
                    </a:p>
                    <a:p>
                      <a:pPr>
                        <a:lnSpc>
                          <a:spcPct val="115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dirty="0">
                          <a:effectLst/>
                        </a:rPr>
                        <a:t>Organisation de séminaires sur l'ingénierie pédagogique (10 bénéficiaires)</a:t>
                      </a:r>
                    </a:p>
                    <a:p>
                      <a:pPr>
                        <a:lnSpc>
                          <a:spcPct val="115000"/>
                        </a:lnSpc>
                        <a:spcAft>
                          <a:spcPts val="0"/>
                        </a:spcAft>
                      </a:pPr>
                      <a:r>
                        <a:rPr lang="fr-FR" sz="2000" dirty="0">
                          <a:effectLst/>
                        </a:rPr>
                        <a:t> </a:t>
                      </a:r>
                    </a:p>
                    <a:p>
                      <a:pPr>
                        <a:lnSpc>
                          <a:spcPct val="115000"/>
                        </a:lnSpc>
                        <a:spcAft>
                          <a:spcPts val="0"/>
                        </a:spcAft>
                      </a:pPr>
                      <a:r>
                        <a:rPr lang="fr-FR" sz="2000" dirty="0">
                          <a:effectLst/>
                        </a:rPr>
                        <a:t>Activité de renforcement de capacité de 05 jeunes enseignants coachés par des  experts de haut niveau</a:t>
                      </a:r>
                    </a:p>
                    <a:p>
                      <a:pP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tc>
                  <a:txBody>
                    <a:bodyPr/>
                    <a:lstStyle/>
                    <a:p>
                      <a:pPr>
                        <a:lnSpc>
                          <a:spcPct val="115000"/>
                        </a:lnSpc>
                        <a:spcAft>
                          <a:spcPts val="0"/>
                        </a:spcAft>
                      </a:pPr>
                      <a:r>
                        <a:rPr lang="fr-FR" sz="2000" dirty="0">
                          <a:effectLst/>
                        </a:rPr>
                        <a:t>A annuler (partenaire)</a:t>
                      </a:r>
                    </a:p>
                    <a:p>
                      <a:pPr>
                        <a:lnSpc>
                          <a:spcPct val="115000"/>
                        </a:lnSpc>
                        <a:spcAft>
                          <a:spcPts val="0"/>
                        </a:spcAft>
                      </a:pPr>
                      <a:r>
                        <a:rPr lang="fr-FR" sz="2000" dirty="0">
                          <a:effectLst/>
                        </a:rPr>
                        <a:t> </a:t>
                      </a:r>
                    </a:p>
                    <a:p>
                      <a:pPr>
                        <a:lnSpc>
                          <a:spcPct val="115000"/>
                        </a:lnSpc>
                        <a:spcAft>
                          <a:spcPts val="0"/>
                        </a:spcAft>
                      </a:pPr>
                      <a:r>
                        <a:rPr lang="fr-FR" sz="2000" dirty="0">
                          <a:effectLst/>
                        </a:rPr>
                        <a:t> </a:t>
                      </a:r>
                    </a:p>
                    <a:p>
                      <a:pPr>
                        <a:lnSpc>
                          <a:spcPct val="115000"/>
                        </a:lnSpc>
                        <a:spcAft>
                          <a:spcPts val="0"/>
                        </a:spcAft>
                      </a:pPr>
                      <a:r>
                        <a:rPr lang="fr-FR" sz="2000" dirty="0">
                          <a:effectLst/>
                        </a:rPr>
                        <a:t> </a:t>
                      </a:r>
                    </a:p>
                    <a:p>
                      <a:pPr>
                        <a:lnSpc>
                          <a:spcPct val="115000"/>
                        </a:lnSpc>
                        <a:spcAft>
                          <a:spcPts val="0"/>
                        </a:spcAft>
                      </a:pPr>
                      <a:r>
                        <a:rPr lang="fr-FR" sz="2000" dirty="0">
                          <a:effectLst/>
                        </a:rPr>
                        <a:t>Passe en 2018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688" marR="32688" marT="0" marB="0"/>
                </a:tc>
                <a:extLst>
                  <a:ext uri="{0D108BD9-81ED-4DB2-BD59-A6C34878D82A}">
                    <a16:rowId xmlns:a16="http://schemas.microsoft.com/office/drawing/2014/main" val="312618627"/>
                  </a:ext>
                </a:extLst>
              </a:tr>
            </a:tbl>
          </a:graphicData>
        </a:graphic>
      </p:graphicFrame>
      <p:sp>
        <p:nvSpPr>
          <p:cNvPr id="8" name="Rectangle 7"/>
          <p:cNvSpPr/>
          <p:nvPr/>
        </p:nvSpPr>
        <p:spPr>
          <a:xfrm>
            <a:off x="3213101" y="754618"/>
            <a:ext cx="5403850" cy="369332"/>
          </a:xfrm>
          <a:prstGeom prst="rect">
            <a:avLst/>
          </a:prstGeom>
        </p:spPr>
        <p:txBody>
          <a:bodyPr wrap="square">
            <a:spAutoFit/>
          </a:bodyPr>
          <a:lstStyle/>
          <a:p>
            <a:r>
              <a:rPr lang="fr-FR" b="1" dirty="0">
                <a:latin typeface="Cambria" pitchFamily="18" charset="0"/>
              </a:rPr>
              <a:t>B. SITUATION DES MARCHÉS</a:t>
            </a:r>
            <a:endParaRPr lang="fr-CI" dirty="0"/>
          </a:p>
        </p:txBody>
      </p:sp>
    </p:spTree>
    <p:extLst>
      <p:ext uri="{BB962C8B-B14F-4D97-AF65-F5344CB8AC3E}">
        <p14:creationId xmlns:p14="http://schemas.microsoft.com/office/powerpoint/2010/main" val="2435544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47650"/>
            <a:ext cx="927100" cy="8763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21" y="294522"/>
            <a:ext cx="2298700" cy="571500"/>
          </a:xfrm>
          <a:prstGeom prst="rect">
            <a:avLst/>
          </a:prstGeom>
        </p:spPr>
      </p:pic>
      <p:pic>
        <p:nvPicPr>
          <p:cNvPr id="6" name="Espace réservé du contenu 5"/>
          <p:cNvPicPr>
            <a:picLocks noGrp="1"/>
          </p:cNvPicPr>
          <p:nvPr>
            <p:ph idx="1"/>
          </p:nvPr>
        </p:nvPicPr>
        <p:blipFill>
          <a:blip r:embed="rId4"/>
          <a:stretch>
            <a:fillRect/>
          </a:stretch>
        </p:blipFill>
        <p:spPr>
          <a:xfrm>
            <a:off x="2743200" y="609600"/>
            <a:ext cx="7378699" cy="5968999"/>
          </a:xfrm>
          <a:prstGeom prst="rect">
            <a:avLst/>
          </a:prstGeom>
        </p:spPr>
      </p:pic>
    </p:spTree>
    <p:extLst>
      <p:ext uri="{BB962C8B-B14F-4D97-AF65-F5344CB8AC3E}">
        <p14:creationId xmlns:p14="http://schemas.microsoft.com/office/powerpoint/2010/main" val="2996281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10" y="923279"/>
            <a:ext cx="10018713" cy="4867922"/>
          </a:xfrm>
        </p:spPr>
        <p:txBody>
          <a:bodyPr>
            <a:normAutofit/>
          </a:bodyPr>
          <a:lstStyle/>
          <a:p>
            <a:pPr marL="0" indent="0" algn="ctr">
              <a:buNone/>
            </a:pPr>
            <a:r>
              <a:rPr lang="fr-CI" sz="3200" b="1" dirty="0"/>
              <a:t>JE VOUS REMERCIE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47650"/>
            <a:ext cx="927100" cy="8763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21" y="294522"/>
            <a:ext cx="2298700" cy="571500"/>
          </a:xfrm>
          <a:prstGeom prst="rect">
            <a:avLst/>
          </a:prstGeom>
        </p:spPr>
      </p:pic>
    </p:spTree>
    <p:extLst>
      <p:ext uri="{BB962C8B-B14F-4D97-AF65-F5344CB8AC3E}">
        <p14:creationId xmlns:p14="http://schemas.microsoft.com/office/powerpoint/2010/main" val="3786719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0"/>
            <a:ext cx="10018713" cy="816429"/>
          </a:xfrm>
        </p:spPr>
        <p:txBody>
          <a:bodyPr/>
          <a:lstStyle/>
          <a:p>
            <a:r>
              <a:rPr lang="fr-FR" b="1" dirty="0"/>
              <a:t>PLAN DE PRESENTATION</a:t>
            </a:r>
          </a:p>
        </p:txBody>
      </p:sp>
      <p:sp>
        <p:nvSpPr>
          <p:cNvPr id="3" name="Espace réservé du contenu 2"/>
          <p:cNvSpPr>
            <a:spLocks noGrp="1"/>
          </p:cNvSpPr>
          <p:nvPr>
            <p:ph idx="1"/>
          </p:nvPr>
        </p:nvSpPr>
        <p:spPr>
          <a:xfrm>
            <a:off x="1484310" y="1719943"/>
            <a:ext cx="10018713" cy="4071257"/>
          </a:xfrm>
        </p:spPr>
        <p:txBody>
          <a:bodyPr>
            <a:normAutofit/>
          </a:bodyPr>
          <a:lstStyle/>
          <a:p>
            <a:pPr marL="457200" indent="-457200">
              <a:lnSpc>
                <a:spcPct val="150000"/>
              </a:lnSpc>
              <a:buFont typeface="+mj-lt"/>
              <a:buAutoNum type="alphaUcPeriod"/>
              <a:defRPr/>
            </a:pPr>
            <a:endParaRPr lang="fr-FR" sz="1200" b="1" dirty="0">
              <a:latin typeface="Cambria" pitchFamily="18" charset="0"/>
            </a:endParaRPr>
          </a:p>
          <a:p>
            <a:pPr marL="457200" indent="-457200">
              <a:lnSpc>
                <a:spcPct val="150000"/>
              </a:lnSpc>
              <a:buFont typeface="+mj-lt"/>
              <a:buAutoNum type="alphaUcPeriod"/>
              <a:defRPr/>
            </a:pPr>
            <a:r>
              <a:rPr lang="fr-FR" b="1" dirty="0">
                <a:latin typeface="Cambria" pitchFamily="18" charset="0"/>
              </a:rPr>
              <a:t>INTRODUCTION</a:t>
            </a:r>
          </a:p>
          <a:p>
            <a:pPr marL="457200" indent="-457200">
              <a:lnSpc>
                <a:spcPct val="150000"/>
              </a:lnSpc>
              <a:buFont typeface="+mj-lt"/>
              <a:buAutoNum type="alphaUcPeriod"/>
              <a:defRPr/>
            </a:pPr>
            <a:r>
              <a:rPr lang="fr-FR" b="1" dirty="0">
                <a:latin typeface="Cambria" pitchFamily="18" charset="0"/>
              </a:rPr>
              <a:t>ACTIVITES DU CEA MEM</a:t>
            </a:r>
          </a:p>
          <a:p>
            <a:pPr marL="457200" indent="-457200">
              <a:lnSpc>
                <a:spcPct val="150000"/>
              </a:lnSpc>
              <a:buFont typeface="+mj-lt"/>
              <a:buAutoNum type="alphaUcPeriod"/>
              <a:defRPr/>
            </a:pPr>
            <a:r>
              <a:rPr lang="fr-FR" b="1" dirty="0">
                <a:latin typeface="Cambria" pitchFamily="18" charset="0"/>
              </a:rPr>
              <a:t>SITUATION DES DECAISSEMENTS</a:t>
            </a:r>
          </a:p>
          <a:p>
            <a:pPr marL="457200" indent="-457200">
              <a:lnSpc>
                <a:spcPct val="150000"/>
              </a:lnSpc>
              <a:buFont typeface="+mj-lt"/>
              <a:buAutoNum type="alphaUcPeriod"/>
              <a:defRPr/>
            </a:pPr>
            <a:r>
              <a:rPr lang="fr-FR" b="1" dirty="0">
                <a:latin typeface="Cambria" pitchFamily="18" charset="0"/>
              </a:rPr>
              <a:t>SITUATION DES MARCHES</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2" y="294522"/>
            <a:ext cx="927100" cy="8763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4322" y="294522"/>
            <a:ext cx="2298700" cy="571500"/>
          </a:xfrm>
          <a:prstGeom prst="rect">
            <a:avLst/>
          </a:prstGeom>
        </p:spPr>
      </p:pic>
    </p:spTree>
    <p:extLst>
      <p:ext uri="{BB962C8B-B14F-4D97-AF65-F5344CB8AC3E}">
        <p14:creationId xmlns:p14="http://schemas.microsoft.com/office/powerpoint/2010/main" val="1180570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1"/>
            <a:ext cx="10018713" cy="751114"/>
          </a:xfrm>
        </p:spPr>
        <p:txBody>
          <a:bodyPr>
            <a:normAutofit fontScale="90000"/>
          </a:bodyPr>
          <a:lstStyle/>
          <a:p>
            <a:br>
              <a:rPr lang="fr-FR" b="1" dirty="0"/>
            </a:br>
            <a:r>
              <a:rPr lang="fr-FR" b="1" dirty="0"/>
              <a:t>A. INTRODUCTION</a:t>
            </a:r>
            <a:br>
              <a:rPr lang="fr-FR" b="1" dirty="0"/>
            </a:br>
            <a:endParaRPr lang="fr-FR" b="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3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22" y="294522"/>
            <a:ext cx="2298700" cy="571500"/>
          </a:xfrm>
          <a:prstGeom prst="rect">
            <a:avLst/>
          </a:prstGeom>
        </p:spPr>
      </p:pic>
      <p:sp>
        <p:nvSpPr>
          <p:cNvPr id="7" name="Espace réservé du contenu 6">
            <a:extLst>
              <a:ext uri="{FF2B5EF4-FFF2-40B4-BE49-F238E27FC236}">
                <a16:creationId xmlns:a16="http://schemas.microsoft.com/office/drawing/2014/main" id="{EA9CF6F0-BEA7-4286-AEE1-73DE44DB09E9}"/>
              </a:ext>
            </a:extLst>
          </p:cNvPr>
          <p:cNvSpPr>
            <a:spLocks noGrp="1"/>
          </p:cNvSpPr>
          <p:nvPr>
            <p:ph idx="1"/>
          </p:nvPr>
        </p:nvSpPr>
        <p:spPr>
          <a:xfrm>
            <a:off x="1033670" y="1562102"/>
            <a:ext cx="10986052" cy="5116994"/>
          </a:xfrm>
        </p:spPr>
        <p:txBody>
          <a:bodyPr>
            <a:normAutofit fontScale="92500" lnSpcReduction="20000"/>
          </a:bodyPr>
          <a:lstStyle/>
          <a:p>
            <a:pPr marL="0" indent="0">
              <a:buNone/>
            </a:pPr>
            <a:r>
              <a:rPr lang="fr-FR" dirty="0"/>
              <a:t>Le Centre d’Excellence Africain Mines et Environnement Minier (CEA MEM) de l’Institut National Polytechnique Félix HOUPHOUËT-BOIGNY (INP-HB) a été mis en vigueur le 17 février 2016, après la signature d’un accord de financement avec l’a Banque Mondiale (IDA), le 20 Octobre 2015.</a:t>
            </a:r>
          </a:p>
          <a:p>
            <a:pPr marL="0" indent="0">
              <a:buNone/>
            </a:pPr>
            <a:r>
              <a:rPr lang="fr-FR" dirty="0"/>
              <a:t>Le plan de mise en œuvre du CEA MEM se repose sur 8 plans d’actions qui sont les suivants :</a:t>
            </a:r>
          </a:p>
          <a:p>
            <a:pPr lvl="0"/>
            <a:r>
              <a:rPr lang="fr-FR" dirty="0"/>
              <a:t>l’Excellence en Apprentissage</a:t>
            </a:r>
          </a:p>
          <a:p>
            <a:pPr lvl="0"/>
            <a:r>
              <a:rPr lang="fr-FR" dirty="0"/>
              <a:t>l’excellence en matière de recherche</a:t>
            </a:r>
          </a:p>
          <a:p>
            <a:pPr lvl="0"/>
            <a:r>
              <a:rPr lang="fr-FR" dirty="0"/>
              <a:t>la dimensions d’équité</a:t>
            </a:r>
          </a:p>
          <a:p>
            <a:pPr lvl="0"/>
            <a:r>
              <a:rPr lang="fr-FR" dirty="0"/>
              <a:t>l’attraction et la rotation d’étudiants et d’enseignants au niveau régional </a:t>
            </a:r>
          </a:p>
          <a:p>
            <a:pPr lvl="0"/>
            <a:r>
              <a:rPr lang="fr-FR" dirty="0"/>
              <a:t>les partenariats académiques nationaux et régionaux</a:t>
            </a:r>
          </a:p>
          <a:p>
            <a:pPr lvl="0"/>
            <a:r>
              <a:rPr lang="fr-FR" dirty="0"/>
              <a:t>les partenariats Sectoriels Nationaux et Régionaux</a:t>
            </a:r>
          </a:p>
          <a:p>
            <a:pPr lvl="0"/>
            <a:r>
              <a:rPr lang="fr-FR" dirty="0"/>
              <a:t>les partenariats internationaux</a:t>
            </a:r>
          </a:p>
          <a:p>
            <a:pPr lvl="0"/>
            <a:r>
              <a:rPr lang="es-CO" dirty="0"/>
              <a:t>la</a:t>
            </a:r>
            <a:r>
              <a:rPr lang="fr-FR" dirty="0"/>
              <a:t> gestion</a:t>
            </a:r>
            <a:r>
              <a:rPr lang="es-CO" dirty="0"/>
              <a:t> et la</a:t>
            </a:r>
            <a:r>
              <a:rPr lang="fr-FR" dirty="0"/>
              <a:t> gouvernance</a:t>
            </a:r>
          </a:p>
          <a:p>
            <a:pPr marL="0" indent="0">
              <a:buNone/>
            </a:pPr>
            <a:endParaRPr lang="fr-FR" dirty="0"/>
          </a:p>
        </p:txBody>
      </p:sp>
    </p:spTree>
    <p:extLst>
      <p:ext uri="{BB962C8B-B14F-4D97-AF65-F5344CB8AC3E}">
        <p14:creationId xmlns:p14="http://schemas.microsoft.com/office/powerpoint/2010/main" val="1086785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866024"/>
            <a:ext cx="10018711" cy="304798"/>
          </a:xfrm>
        </p:spPr>
        <p:txBody>
          <a:bodyPr>
            <a:normAutofit fontScale="90000"/>
          </a:bodyPr>
          <a:lstStyle/>
          <a:p>
            <a:r>
              <a:rPr lang="fr-FR" b="1" dirty="0"/>
              <a:t>ACTIVITES DU CEA MEM</a:t>
            </a:r>
            <a:br>
              <a:rPr lang="fr-FR" b="1" dirty="0"/>
            </a:br>
            <a:br>
              <a:rPr lang="fr-FR" b="1" dirty="0"/>
            </a:b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299"/>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22" y="294522"/>
            <a:ext cx="2298700" cy="571499"/>
          </a:xfrm>
          <a:prstGeom prst="rect">
            <a:avLst/>
          </a:prstGeom>
        </p:spPr>
      </p:pic>
      <p:graphicFrame>
        <p:nvGraphicFramePr>
          <p:cNvPr id="8" name="Espace réservé du contenu 7">
            <a:extLst>
              <a:ext uri="{FF2B5EF4-FFF2-40B4-BE49-F238E27FC236}">
                <a16:creationId xmlns:a16="http://schemas.microsoft.com/office/drawing/2014/main" id="{CCF0124C-3D2F-434E-9C13-2DF98AEF7667}"/>
              </a:ext>
            </a:extLst>
          </p:cNvPr>
          <p:cNvGraphicFramePr>
            <a:graphicFrameLocks noGrp="1"/>
          </p:cNvGraphicFramePr>
          <p:nvPr>
            <p:ph idx="1"/>
            <p:extLst>
              <p:ext uri="{D42A27DB-BD31-4B8C-83A1-F6EECF244321}">
                <p14:modId xmlns:p14="http://schemas.microsoft.com/office/powerpoint/2010/main" val="2796405432"/>
              </p:ext>
            </p:extLst>
          </p:nvPr>
        </p:nvGraphicFramePr>
        <p:xfrm>
          <a:off x="3379304" y="-11029093"/>
          <a:ext cx="3308314" cy="4874468"/>
        </p:xfrm>
        <a:graphic>
          <a:graphicData uri="http://schemas.openxmlformats.org/drawingml/2006/table">
            <a:tbl>
              <a:tblPr firstRow="1" firstCol="1" bandRow="1">
                <a:tableStyleId>{5C22544A-7EE6-4342-B048-85BDC9FD1C3A}</a:tableStyleId>
              </a:tblPr>
              <a:tblGrid>
                <a:gridCol w="1654157">
                  <a:extLst>
                    <a:ext uri="{9D8B030D-6E8A-4147-A177-3AD203B41FA5}">
                      <a16:colId xmlns:a16="http://schemas.microsoft.com/office/drawing/2014/main" val="1725119790"/>
                    </a:ext>
                  </a:extLst>
                </a:gridCol>
                <a:gridCol w="1654157">
                  <a:extLst>
                    <a:ext uri="{9D8B030D-6E8A-4147-A177-3AD203B41FA5}">
                      <a16:colId xmlns:a16="http://schemas.microsoft.com/office/drawing/2014/main" val="788746622"/>
                    </a:ext>
                  </a:extLst>
                </a:gridCol>
              </a:tblGrid>
              <a:tr h="231937">
                <a:tc>
                  <a:txBody>
                    <a:bodyPr/>
                    <a:lstStyle/>
                    <a:p>
                      <a:pPr>
                        <a:lnSpc>
                          <a:spcPct val="107000"/>
                        </a:lnSpc>
                        <a:spcAft>
                          <a:spcPts val="0"/>
                        </a:spcAft>
                      </a:pPr>
                      <a:r>
                        <a:rPr lang="fr-FR" sz="100">
                          <a:effectLst/>
                        </a:rPr>
                        <a:t>I.1 Excellence en apprentissage</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Lst>
                      </a:pPr>
                      <a:r>
                        <a:rPr lang="fr-FR" sz="100">
                          <a:effectLst/>
                          <a:highlight>
                            <a:srgbClr val="00FFFF"/>
                          </a:highlight>
                        </a:rPr>
                        <a:t>Pour la mise en route des offres de formations retenues, le CEA MEM a recruté, pour l’année 2016, 89 étudiants et auditeurs dont 59 étudiants en Master, 11 en Doctorat et 19 en formations de courtes durées (40 heures). L’effectif global l’année (2017) donne un total de 180 (sur 132 attendus) dont 171 étudiants en Master, et 09 auditeurs de formations courtes.</a:t>
                      </a:r>
                      <a:endParaRPr lang="fr-FR" sz="100">
                        <a:effectLst/>
                      </a:endParaRPr>
                    </a:p>
                    <a:p>
                      <a:pPr algn="just">
                        <a:spcBef>
                          <a:spcPts val="1200"/>
                        </a:spcBef>
                        <a:spcAft>
                          <a:spcPts val="0"/>
                        </a:spcAft>
                        <a:tabLst>
                          <a:tab pos="1828800" algn="l"/>
                        </a:tabLst>
                      </a:pPr>
                      <a:r>
                        <a:rPr lang="fr-FR" sz="100">
                          <a:effectLst/>
                          <a:highlight>
                            <a:srgbClr val="00FFFF"/>
                          </a:highlight>
                        </a:rPr>
                        <a:t>Le CEA MEM regroupe actuellement les étudiants de 10 nationalités qui sont la Côte d’Ivoire, la Guinée, le Mali, le Burkina Faso, le Niger, la Centrafrique, les Comores, la Mauritanie, le Bénin et le Togo.</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130183656"/>
                  </a:ext>
                </a:extLst>
              </a:tr>
              <a:tr h="854392">
                <a:tc>
                  <a:txBody>
                    <a:bodyPr/>
                    <a:lstStyle/>
                    <a:p>
                      <a:pPr>
                        <a:lnSpc>
                          <a:spcPct val="115000"/>
                        </a:lnSpc>
                        <a:spcBef>
                          <a:spcPts val="200"/>
                        </a:spcBef>
                        <a:spcAft>
                          <a:spcPts val="0"/>
                        </a:spcAft>
                      </a:pPr>
                      <a:r>
                        <a:rPr lang="fr-FR" sz="100">
                          <a:effectLst/>
                        </a:rPr>
                        <a:t>I.2 Excellence en matière de recherche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nSpc>
                          <a:spcPct val="107000"/>
                        </a:lnSpc>
                        <a:spcBef>
                          <a:spcPts val="1200"/>
                        </a:spcBef>
                        <a:spcAft>
                          <a:spcPts val="0"/>
                        </a:spcAft>
                      </a:pPr>
                      <a:r>
                        <a:rPr lang="fr-FR" sz="100">
                          <a:effectLst/>
                          <a:highlight>
                            <a:srgbClr val="00FFFF"/>
                          </a:highlight>
                        </a:rPr>
                        <a:t>A ce jour 11 thèses sont en cours de réalisation sur des thématiques liées aux mines, à l’environnement minier et au secteur des eaux.</a:t>
                      </a:r>
                      <a:endParaRPr lang="fr-FR" sz="100">
                        <a:effectLst/>
                      </a:endParaRPr>
                    </a:p>
                    <a:p>
                      <a:pPr>
                        <a:lnSpc>
                          <a:spcPct val="107000"/>
                        </a:lnSpc>
                        <a:spcBef>
                          <a:spcPts val="1200"/>
                        </a:spcBef>
                        <a:spcAft>
                          <a:spcPts val="0"/>
                        </a:spcAft>
                      </a:pPr>
                      <a:r>
                        <a:rPr lang="fr-FR" sz="100">
                          <a:effectLst/>
                          <a:highlight>
                            <a:srgbClr val="00FFFF"/>
                          </a:highlight>
                        </a:rPr>
                        <a:t>Les activités de recherche menées concernent notamment les domaines suivants :</a:t>
                      </a:r>
                      <a:endParaRPr lang="fr-FR" sz="100">
                        <a:effectLst/>
                      </a:endParaRPr>
                    </a:p>
                    <a:p>
                      <a:pPr marL="457200">
                        <a:lnSpc>
                          <a:spcPct val="107000"/>
                        </a:lnSpc>
                        <a:spcAft>
                          <a:spcPts val="0"/>
                        </a:spcAft>
                      </a:pPr>
                      <a:r>
                        <a:rPr lang="fr-FR" sz="100">
                          <a:effectLst/>
                          <a:highlight>
                            <a:srgbClr val="00FFFF"/>
                          </a:highlight>
                        </a:rPr>
                        <a:t>- la géologie structurale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télédétection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caractérisation des aquifères fissurés ;</a:t>
                      </a:r>
                      <a:endParaRPr lang="fr-FR" sz="100">
                        <a:effectLst/>
                      </a:endParaRPr>
                    </a:p>
                    <a:p>
                      <a:pPr marL="457200">
                        <a:lnSpc>
                          <a:spcPct val="107000"/>
                        </a:lnSpc>
                        <a:spcAft>
                          <a:spcPts val="0"/>
                        </a:spcAft>
                        <a:tabLst>
                          <a:tab pos="457200" algn="l"/>
                        </a:tabLst>
                      </a:pPr>
                      <a:r>
                        <a:rPr lang="fr-FR" sz="100">
                          <a:effectLst/>
                          <a:highlight>
                            <a:srgbClr val="00FFFF"/>
                          </a:highlight>
                        </a:rPr>
                        <a:t>- l’utilisation des rejets miniers pour les travaux du génie civil ;</a:t>
                      </a:r>
                      <a:endParaRPr lang="fr-FR" sz="100">
                        <a:effectLst/>
                      </a:endParaRPr>
                    </a:p>
                    <a:p>
                      <a:pPr marL="457200">
                        <a:lnSpc>
                          <a:spcPct val="107000"/>
                        </a:lnSpc>
                        <a:spcAft>
                          <a:spcPts val="0"/>
                        </a:spcAft>
                        <a:tabLst>
                          <a:tab pos="457200" algn="l"/>
                        </a:tabLst>
                      </a:pPr>
                      <a:r>
                        <a:rPr lang="fr-FR" sz="100">
                          <a:effectLst/>
                          <a:highlight>
                            <a:srgbClr val="00FFFF"/>
                          </a:highlight>
                        </a:rPr>
                        <a:t>- l’étude du drainage acide dans l’environnement minier.</a:t>
                      </a:r>
                      <a:endParaRPr lang="fr-FR" sz="100">
                        <a:effectLst/>
                      </a:endParaRPr>
                    </a:p>
                    <a:p>
                      <a:pPr>
                        <a:lnSpc>
                          <a:spcPct val="107000"/>
                        </a:lnSpc>
                        <a:spcBef>
                          <a:spcPts val="1200"/>
                        </a:spcBef>
                        <a:spcAft>
                          <a:spcPts val="0"/>
                        </a:spcAft>
                        <a:tabLst>
                          <a:tab pos="457200" algn="l"/>
                        </a:tabLst>
                      </a:pPr>
                      <a:r>
                        <a:rPr lang="fr-FR" sz="100">
                          <a:effectLst/>
                          <a:highlight>
                            <a:srgbClr val="00FFFF"/>
                          </a:highlight>
                        </a:rPr>
                        <a:t>Une douzaine de publications scientifiques ont été produites. Des conventions de partenariat ont été mises en œuvre avec l’UFR Sciences de la Terre et Ressources Minières de l’Université Félix HOUPHOUËT-BOIGNY sur les projets T2GEM et WAXI financés par l’IRD dans le cadre de la recherche sur les méthodes d’exploration minière.</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 Trois enseignants-chercheurs du centre ont participé au second Colloque du Programme International de Géosciences (PICG638) sur le thème : "Géodynamique et minéralisations des formations paléoprotérozoïques pour un développement durable", tenu à Casablanca du 06 au 12 Novembre 2017.</a:t>
                      </a:r>
                      <a:endParaRPr lang="fr-FR" sz="100">
                        <a:effectLst/>
                      </a:endParaRPr>
                    </a:p>
                    <a:p>
                      <a:pPr algn="just">
                        <a:lnSpc>
                          <a:spcPct val="107000"/>
                        </a:lnSpc>
                        <a:spcAft>
                          <a:spcPts val="0"/>
                        </a:spcAft>
                      </a:pPr>
                      <a:r>
                        <a:rPr lang="fr-FR" sz="100">
                          <a:effectLst/>
                          <a:highlight>
                            <a:srgbClr val="00FFFF"/>
                          </a:highlight>
                        </a:rPr>
                        <a:t> </a:t>
                      </a:r>
                      <a:endParaRPr lang="fr-FR" sz="100">
                        <a:effectLst/>
                      </a:endParaRPr>
                    </a:p>
                    <a:p>
                      <a:pPr algn="just">
                        <a:lnSpc>
                          <a:spcPct val="107000"/>
                        </a:lnSpc>
                        <a:spcAft>
                          <a:spcPts val="0"/>
                        </a:spcAft>
                      </a:pPr>
                      <a:r>
                        <a:rPr lang="fr-FR" sz="100">
                          <a:effectLst/>
                          <a:highlight>
                            <a:srgbClr val="00FFFF"/>
                          </a:highlight>
                        </a:rPr>
                        <a:t>Enfin, le CEA MEM a organisé, à l’occasion de son premier Comité de Pilotage tenu le 6 décembre 2017, un atelier conjoint avec le réseau AMEDEE (Activités Minières, Environnement, Développement Economique et Ethique) coordonné par l’IRD et ses partenaires, du 5 au 8 décembre 2017. 30 porteurs de projets venant de Côte d’Ivoire, du Sénégal, du Mali, du Niger, de Mauritanie, du Ghana, du Burkina Faso, du Cameroun, du Maroc, de Tunisie, d’Algérie, de Madagascar, du Brésil, de la Nouvelle-Calédonie et de la France ont été réunis à cette occasion.</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L’objectif global de cette plateforme est de promouvoir par la recherche une activité minière responsable et éthique, relevant des principes de l’économie circulaire dans le cadre global des objectifs du développement durable.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932297379"/>
                  </a:ext>
                </a:extLst>
              </a:tr>
              <a:tr h="366840">
                <a:tc>
                  <a:txBody>
                    <a:bodyPr/>
                    <a:lstStyle/>
                    <a:p>
                      <a:pPr>
                        <a:lnSpc>
                          <a:spcPct val="115000"/>
                        </a:lnSpc>
                        <a:spcBef>
                          <a:spcPts val="200"/>
                        </a:spcBef>
                        <a:spcAft>
                          <a:spcPts val="0"/>
                        </a:spcAft>
                      </a:pPr>
                      <a:r>
                        <a:rPr lang="fr-FR" sz="100">
                          <a:effectLst/>
                        </a:rPr>
                        <a:t>I.3 Dimensions d’équité</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En application de cet axe, la priorité a été donnée à la mobilité des enseignants et des étudiants. Ceci s’est traduit par quatre missions d’enseignement en 2016 à l’Ecole des Mines de Mauritanie et une mobilité d’un demi-semestre de 9 étudiants de l’ESP Nouakchott à l’INP-HB en mai-juin 2017.</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Concernant les effectifs, deux recrutements exceptionnels ont été organisés en vue de compléter l’effectif des non nationaux et des jeunes filles.</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Un état pour l’octroi de bourses aux non nationaux est en cours d’élaboration.</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1960937"/>
                  </a:ext>
                </a:extLst>
              </a:tr>
              <a:tr h="199200">
                <a:tc>
                  <a:txBody>
                    <a:bodyPr/>
                    <a:lstStyle/>
                    <a:p>
                      <a:pPr>
                        <a:lnSpc>
                          <a:spcPct val="115000"/>
                        </a:lnSpc>
                        <a:spcBef>
                          <a:spcPts val="200"/>
                        </a:spcBef>
                        <a:spcAft>
                          <a:spcPts val="0"/>
                        </a:spcAft>
                      </a:pPr>
                      <a:r>
                        <a:rPr lang="fr-FR" sz="100">
                          <a:effectLst/>
                        </a:rPr>
                        <a:t>I.4 Attraction et rotation d’étudiants et d’enseignants au niveau régional </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Octroyer des bourses d’études pour les étudiants étrangers</a:t>
                      </a:r>
                      <a:endParaRPr lang="fr-FR" sz="100">
                        <a:effectLst/>
                      </a:endParaRPr>
                    </a:p>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Améliorer le cadre de vie sur le campus.</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096144318"/>
                  </a:ext>
                </a:extLst>
              </a:tr>
              <a:tr h="1164399">
                <a:tc>
                  <a:txBody>
                    <a:bodyPr/>
                    <a:lstStyle/>
                    <a:p>
                      <a:pPr>
                        <a:lnSpc>
                          <a:spcPct val="107000"/>
                        </a:lnSpc>
                        <a:spcAft>
                          <a:spcPts val="0"/>
                        </a:spcAft>
                      </a:pPr>
                      <a:r>
                        <a:rPr lang="fr-FR" sz="100">
                          <a:effectLst/>
                        </a:rPr>
                        <a:t>I.5 Partenariats académiques nationaux et régionaux</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Le centre travaille à étendre le nombre de ses partenaires nationaux et régionaux. Une bonne collaboration est en cours avec l’UFHB, notamment par un partenariat tripartite avec l’IRD. Les universités de Man, Daloa et Nangui Abrogoua sont invitées. Au plan régional l’ISMG de Guinée,  est sollicitée.</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 </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Les partenaires académiques régionaux actuels sont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L’Université Cheikh Anta Diop du Sénégal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T</a:t>
                      </a:r>
                      <a:r>
                        <a:rPr lang="en-US" sz="100">
                          <a:effectLst/>
                          <a:highlight>
                            <a:srgbClr val="00FFFF"/>
                          </a:highlight>
                        </a:rPr>
                        <a:t>akoradi Technical University;</a:t>
                      </a:r>
                      <a:endParaRPr lang="fr-FR" sz="100">
                        <a:effectLst/>
                      </a:endParaRPr>
                    </a:p>
                    <a:p>
                      <a:pPr marL="342900" lvl="0" indent="-342900">
                        <a:lnSpc>
                          <a:spcPct val="107000"/>
                        </a:lnSpc>
                        <a:spcAft>
                          <a:spcPts val="0"/>
                        </a:spcAft>
                        <a:buFont typeface="Calibri" panose="020F0502020204030204" pitchFamily="34" charset="0"/>
                        <a:buChar char="-"/>
                      </a:pPr>
                      <a:r>
                        <a:rPr lang="en-US" sz="100">
                          <a:effectLst/>
                          <a:highlight>
                            <a:srgbClr val="00FFFF"/>
                          </a:highlight>
                        </a:rPr>
                        <a:t>l’Universite Abdou Moumouni du Niger</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Supérieure Polytechnique de Nouakchott</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Nationale Supérieure d’ingénieur de Fada N’gourma – Université de Fada du Burkina.</a:t>
                      </a:r>
                      <a:endParaRPr lang="fr-FR" sz="100">
                        <a:effectLst/>
                      </a:endParaRPr>
                    </a:p>
                    <a:p>
                      <a:pPr>
                        <a:lnSpc>
                          <a:spcPct val="107000"/>
                        </a:lnSpc>
                        <a:spcBef>
                          <a:spcPts val="1200"/>
                        </a:spcBef>
                        <a:spcAft>
                          <a:spcPts val="0"/>
                        </a:spcAft>
                      </a:pPr>
                      <a:r>
                        <a:rPr lang="en-US" sz="100">
                          <a:effectLst/>
                          <a:highlight>
                            <a:srgbClr val="00FFFF"/>
                          </a:highlight>
                        </a:rPr>
                        <a:t>Les universités attendues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ISMG – BOKE - GUINEE</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UNIV GAMAL ABDEL NASSER - CONAKRY</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en-US" sz="100">
                          <a:effectLst/>
                          <a:highlight>
                            <a:srgbClr val="00FFFF"/>
                          </a:highlight>
                        </a:rPr>
                        <a:t>UNIV ABOMEY CALAVI</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N’GAOUNDERE – CAMEROUN</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BANGUI</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127588273"/>
                  </a:ext>
                </a:extLst>
              </a:tr>
              <a:tr h="1215389">
                <a:tc>
                  <a:txBody>
                    <a:bodyPr/>
                    <a:lstStyle/>
                    <a:p>
                      <a:pPr>
                        <a:lnSpc>
                          <a:spcPct val="115000"/>
                        </a:lnSpc>
                        <a:spcBef>
                          <a:spcPts val="200"/>
                        </a:spcBef>
                        <a:spcAft>
                          <a:spcPts val="0"/>
                        </a:spcAft>
                      </a:pPr>
                      <a:r>
                        <a:rPr lang="fr-FR" sz="100">
                          <a:effectLst/>
                        </a:rPr>
                        <a:t>I.6 Partenariats Sectoriels Nationaux et Régionaux</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1828800" algn="l"/>
                          <a:tab pos="1929130" algn="l"/>
                        </a:tabLst>
                      </a:pPr>
                      <a:r>
                        <a:rPr lang="fr-FR" sz="100">
                          <a:effectLst/>
                          <a:highlight>
                            <a:srgbClr val="00FFFF"/>
                          </a:highlight>
                        </a:rPr>
                        <a:t>Des missions de contact sont programmées auprès de partenaires, de préférence sur les sites miniers en vue de discussions techniques (Missions auprès du projet Agbaou Gold Operation, mission auprès de Newcrest).</a:t>
                      </a:r>
                      <a:endParaRPr lang="fr-FR" sz="100">
                        <a:effectLst/>
                      </a:endParaRPr>
                    </a:p>
                    <a:p>
                      <a:pPr>
                        <a:lnSpc>
                          <a:spcPct val="107000"/>
                        </a:lnSpc>
                        <a:spcAft>
                          <a:spcPts val="0"/>
                        </a:spcAft>
                      </a:pPr>
                      <a:r>
                        <a:rPr lang="fr-FR" sz="100">
                          <a:effectLst/>
                          <a:highlight>
                            <a:srgbClr val="00FFFF"/>
                          </a:highlight>
                        </a:rPr>
                        <a:t>Les partenaires industriels actuels sont: </a:t>
                      </a:r>
                      <a:endParaRPr lang="fr-FR" sz="100">
                        <a:effectLst/>
                      </a:endParaRPr>
                    </a:p>
                    <a:p>
                      <a:pPr marL="914400" indent="-734060">
                        <a:lnSpc>
                          <a:spcPct val="107000"/>
                        </a:lnSpc>
                        <a:spcAft>
                          <a:spcPts val="0"/>
                        </a:spcAft>
                      </a:pPr>
                      <a:r>
                        <a:rPr lang="fr-FR" sz="100">
                          <a:effectLst/>
                          <a:highlight>
                            <a:srgbClr val="00FFFF"/>
                          </a:highlight>
                        </a:rPr>
                        <a:t>- SODEMI</a:t>
                      </a:r>
                      <a:endParaRPr lang="fr-FR" sz="100">
                        <a:effectLst/>
                      </a:endParaRPr>
                    </a:p>
                    <a:p>
                      <a:pPr marL="914400" indent="-734060">
                        <a:lnSpc>
                          <a:spcPct val="107000"/>
                        </a:lnSpc>
                        <a:spcAft>
                          <a:spcPts val="0"/>
                        </a:spcAft>
                      </a:pPr>
                      <a:r>
                        <a:rPr lang="fr-FR" sz="100">
                          <a:effectLst/>
                          <a:highlight>
                            <a:srgbClr val="00FFFF"/>
                          </a:highlight>
                        </a:rPr>
                        <a:t>- TAURUS GOLD CI (absorbé par Teranga)</a:t>
                      </a:r>
                      <a:endParaRPr lang="fr-FR" sz="100">
                        <a:effectLst/>
                      </a:endParaRPr>
                    </a:p>
                    <a:p>
                      <a:pPr marL="914400" indent="-734060">
                        <a:lnSpc>
                          <a:spcPct val="107000"/>
                        </a:lnSpc>
                        <a:spcAft>
                          <a:spcPts val="0"/>
                        </a:spcAft>
                      </a:pPr>
                      <a:r>
                        <a:rPr lang="fr-FR" sz="100">
                          <a:effectLst/>
                          <a:highlight>
                            <a:srgbClr val="00FFFF"/>
                          </a:highlight>
                        </a:rPr>
                        <a:t>- NEWCREST BONIKRO MINE</a:t>
                      </a:r>
                      <a:endParaRPr lang="fr-FR" sz="100">
                        <a:effectLst/>
                      </a:endParaRPr>
                    </a:p>
                    <a:p>
                      <a:pPr marL="914400" indent="-734060">
                        <a:lnSpc>
                          <a:spcPct val="107000"/>
                        </a:lnSpc>
                        <a:spcAft>
                          <a:spcPts val="0"/>
                        </a:spcAft>
                      </a:pPr>
                      <a:r>
                        <a:rPr lang="fr-FR" sz="100">
                          <a:effectLst/>
                          <a:highlight>
                            <a:srgbClr val="00FFFF"/>
                          </a:highlight>
                        </a:rPr>
                        <a:t>- PERSEUS MINING</a:t>
                      </a:r>
                      <a:endParaRPr lang="fr-FR" sz="100">
                        <a:effectLst/>
                      </a:endParaRPr>
                    </a:p>
                    <a:p>
                      <a:pPr marL="914400" indent="-734060">
                        <a:lnSpc>
                          <a:spcPct val="107000"/>
                        </a:lnSpc>
                        <a:spcAft>
                          <a:spcPts val="0"/>
                        </a:spcAft>
                      </a:pPr>
                      <a:r>
                        <a:rPr lang="fr-FR" sz="100">
                          <a:effectLst/>
                          <a:highlight>
                            <a:srgbClr val="00FFFF"/>
                          </a:highlight>
                        </a:rPr>
                        <a:t>- COMPAGNIE MINIERE DU LITTORAL (nouveau)</a:t>
                      </a:r>
                      <a:endParaRPr lang="fr-FR" sz="100">
                        <a:effectLst/>
                      </a:endParaRPr>
                    </a:p>
                    <a:p>
                      <a:pPr>
                        <a:lnSpc>
                          <a:spcPct val="107000"/>
                        </a:lnSpc>
                        <a:spcAft>
                          <a:spcPts val="0"/>
                        </a:spcAft>
                      </a:pPr>
                      <a:r>
                        <a:rPr lang="fr-FR" sz="100">
                          <a:effectLst/>
                        </a:rPr>
                        <a:t> </a:t>
                      </a:r>
                    </a:p>
                    <a:p>
                      <a:pPr>
                        <a:lnSpc>
                          <a:spcPct val="107000"/>
                        </a:lnSpc>
                        <a:spcAft>
                          <a:spcPts val="0"/>
                        </a:spcAft>
                      </a:pPr>
                      <a:r>
                        <a:rPr lang="fr-FR" sz="100">
                          <a:effectLst/>
                          <a:highlight>
                            <a:srgbClr val="00FFFF"/>
                          </a:highlight>
                        </a:rPr>
                        <a:t>Les partenaires industriels attendus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ENDEAVOUR AGBAOU</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SISAG</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ENDEAVOUR ITY</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SAMA NICHEL</a:t>
                      </a:r>
                      <a:endParaRPr lang="fr-FR" sz="100">
                        <a:effectLst/>
                      </a:endParaRPr>
                    </a:p>
                    <a:p>
                      <a:pPr>
                        <a:lnSpc>
                          <a:spcPct val="107000"/>
                        </a:lnSpc>
                        <a:spcAft>
                          <a:spcPts val="0"/>
                        </a:spcAft>
                      </a:pPr>
                      <a:r>
                        <a:rPr lang="fr-FR" sz="100">
                          <a:effectLst/>
                        </a:rPr>
                        <a:t> </a:t>
                      </a:r>
                    </a:p>
                    <a:p>
                      <a:pPr algn="just">
                        <a:lnSpc>
                          <a:spcPct val="107000"/>
                        </a:lnSpc>
                        <a:spcBef>
                          <a:spcPts val="1200"/>
                        </a:spcBef>
                        <a:spcAft>
                          <a:spcPts val="0"/>
                        </a:spcAft>
                        <a:tabLst>
                          <a:tab pos="1828800" algn="l"/>
                        </a:tabLst>
                      </a:pPr>
                      <a:r>
                        <a:rPr lang="fr-FR" sz="100">
                          <a:effectLst/>
                        </a:rPr>
                        <a:t>Les partenaires universitaires actuels hors Afrique sont :</a:t>
                      </a: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des Mines Goodman de L’université Laurentienne – CANADA ;</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Nationale Supérieure de Géologie de l’Université de Lorraine - France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234066444"/>
                  </a:ext>
                </a:extLst>
              </a:tr>
              <a:tr h="842308">
                <a:tc>
                  <a:txBody>
                    <a:bodyPr/>
                    <a:lstStyle/>
                    <a:p>
                      <a:pPr>
                        <a:lnSpc>
                          <a:spcPct val="115000"/>
                        </a:lnSpc>
                        <a:spcBef>
                          <a:spcPts val="200"/>
                        </a:spcBef>
                        <a:spcAft>
                          <a:spcPts val="0"/>
                        </a:spcAft>
                      </a:pPr>
                      <a:r>
                        <a:rPr lang="es-CO" sz="100">
                          <a:effectLst/>
                        </a:rPr>
                        <a:t>I.8 Gouvernance et g</a:t>
                      </a:r>
                      <a:r>
                        <a:rPr lang="fr-FR" sz="100">
                          <a:effectLst/>
                        </a:rPr>
                        <a:t>estion financière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540385" algn="l"/>
                          <a:tab pos="1929130" algn="l"/>
                        </a:tabLst>
                      </a:pPr>
                      <a:r>
                        <a:rPr lang="fr-FR" sz="100" dirty="0">
                          <a:effectLst/>
                          <a:highlight>
                            <a:srgbClr val="00FFFF"/>
                          </a:highlight>
                        </a:rPr>
                        <a:t>Le Comité de Pilotage est composé comme suit, par les personnalités désignées ou leur représentant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la SODEMI, Président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Coordonnateur du CEA MEM, rapporteur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Directeur-Adjoint du CEA MEM</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NEWCREST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PERSEUS Mining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Cheikh Anta Diop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Abdou </a:t>
                      </a:r>
                      <a:r>
                        <a:rPr lang="fr-FR" sz="100" dirty="0" err="1">
                          <a:effectLst/>
                          <a:highlight>
                            <a:srgbClr val="00FFFF"/>
                          </a:highlight>
                        </a:rPr>
                        <a:t>Moumouni</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Takoradi </a:t>
                      </a:r>
                      <a:r>
                        <a:rPr lang="fr-FR" sz="100" dirty="0" err="1">
                          <a:effectLst/>
                          <a:highlight>
                            <a:srgbClr val="00FFFF"/>
                          </a:highlight>
                        </a:rPr>
                        <a:t>Technical</a:t>
                      </a:r>
                      <a:r>
                        <a:rPr lang="fr-FR" sz="100" dirty="0">
                          <a:effectLst/>
                          <a:highlight>
                            <a:srgbClr val="00FFFF"/>
                          </a:highlight>
                        </a:rPr>
                        <a:t> l’</a:t>
                      </a:r>
                      <a:r>
                        <a:rPr lang="fr-FR" sz="100" dirty="0" err="1">
                          <a:effectLst/>
                          <a:highlight>
                            <a:srgbClr val="00FFFF"/>
                          </a:highlight>
                        </a:rPr>
                        <a:t>University</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Supérieure Polytechnique de Nouakchott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de l’Ecole Nationale Supérieure de Géologie de Nancy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des Mines Goodman de l’Université Laurentienne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Nationale d’Ingénieur de Fada.</a:t>
                      </a:r>
                      <a:endParaRPr lang="fr-FR" sz="100" dirty="0">
                        <a:effectLst/>
                      </a:endParaRPr>
                    </a:p>
                    <a:p>
                      <a:pPr>
                        <a:lnSpc>
                          <a:spcPct val="107000"/>
                        </a:lnSpc>
                        <a:spcAft>
                          <a:spcPts val="0"/>
                        </a:spcAft>
                      </a:pPr>
                      <a:r>
                        <a:rPr lang="fr-FR" sz="100" dirty="0">
                          <a:effectLst/>
                        </a:rPr>
                        <a:t> </a:t>
                      </a:r>
                    </a:p>
                    <a:p>
                      <a:pPr algn="just">
                        <a:lnSpc>
                          <a:spcPct val="107000"/>
                        </a:lnSpc>
                        <a:spcAft>
                          <a:spcPts val="0"/>
                        </a:spcAft>
                        <a:tabLst>
                          <a:tab pos="1828800" algn="l"/>
                          <a:tab pos="1929130" algn="l"/>
                        </a:tabLst>
                      </a:pPr>
                      <a:r>
                        <a:rPr lang="fr-FR" sz="100" dirty="0">
                          <a:effectLst/>
                          <a:highlight>
                            <a:srgbClr val="00FFFF"/>
                          </a:highlight>
                        </a:rPr>
                        <a:t>Malgré la mise en vigueur le 17 février 2016, l’arrêté d’intégration budgétaire des trois centres n’a été signé que le 23 septembre 2016, à moins de trois mois de la clôture budgétaire. Il s’est alors avéré nécessaire de fusionner les ressources des année 2016 et 2017 dans l’optique de procéder à une modification budgétaire sur l’exercice 2017. La requête de modification budgétaire fondée sur des arguments réalistes a été acceptée. Cependant, l’arrêté d’intégration modifié n’a été signé qu’au moins de juillet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Le centre a en outre entrepris de recruter, avec l’avis de non objection de l’IDA, un personnel dédié composé d’un Responsable de l’administration des finances, d’un Spécialiste de passation des marchés et d’un Assistant comptable. Ces trois agents ont pris service les 1</a:t>
                      </a:r>
                      <a:r>
                        <a:rPr lang="fr-FR" sz="100" baseline="30000" dirty="0">
                          <a:effectLst/>
                          <a:highlight>
                            <a:srgbClr val="00FFFF"/>
                          </a:highlight>
                        </a:rPr>
                        <a:t>er</a:t>
                      </a:r>
                      <a:r>
                        <a:rPr lang="fr-FR" sz="100" dirty="0">
                          <a:effectLst/>
                          <a:highlight>
                            <a:srgbClr val="00FFFF"/>
                          </a:highlight>
                        </a:rPr>
                        <a:t> et 15 juin 2017, et ont permis de mettre en œuvre l’exécution budgétaire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L’utilisation des fonds mis à la disposition du centre est l’objet du chapitre qui suit.</a:t>
                      </a:r>
                      <a:endParaRPr lang="fr-FR" sz="100" dirty="0">
                        <a:effectLst/>
                      </a:endParaRPr>
                    </a:p>
                    <a:p>
                      <a:pPr>
                        <a:lnSpc>
                          <a:spcPct val="107000"/>
                        </a:lnSpc>
                        <a:spcAft>
                          <a:spcPts val="0"/>
                        </a:spcAft>
                      </a:pPr>
                      <a:r>
                        <a:rPr lang="fr-FR" sz="100" dirty="0">
                          <a:effectLst/>
                        </a:rPr>
                        <a:t> </a:t>
                      </a: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2930314358"/>
                  </a:ext>
                </a:extLst>
              </a:tr>
            </a:tbl>
          </a:graphicData>
        </a:graphic>
      </p:graphicFrame>
      <p:graphicFrame>
        <p:nvGraphicFramePr>
          <p:cNvPr id="9" name="Tableau 8">
            <a:extLst>
              <a:ext uri="{FF2B5EF4-FFF2-40B4-BE49-F238E27FC236}">
                <a16:creationId xmlns:a16="http://schemas.microsoft.com/office/drawing/2014/main" id="{DCB9A439-AE57-4C6E-805D-2213C053B74A}"/>
              </a:ext>
            </a:extLst>
          </p:cNvPr>
          <p:cNvGraphicFramePr>
            <a:graphicFrameLocks noGrp="1"/>
          </p:cNvGraphicFramePr>
          <p:nvPr>
            <p:extLst>
              <p:ext uri="{D42A27DB-BD31-4B8C-83A1-F6EECF244321}">
                <p14:modId xmlns:p14="http://schemas.microsoft.com/office/powerpoint/2010/main" val="3469554850"/>
              </p:ext>
            </p:extLst>
          </p:nvPr>
        </p:nvGraphicFramePr>
        <p:xfrm>
          <a:off x="558800" y="1009803"/>
          <a:ext cx="11286925" cy="5855208"/>
        </p:xfrm>
        <a:graphic>
          <a:graphicData uri="http://schemas.openxmlformats.org/drawingml/2006/table">
            <a:tbl>
              <a:tblPr firstRow="1" firstCol="1" bandRow="1">
                <a:tableStyleId>{5C22544A-7EE6-4342-B048-85BDC9FD1C3A}</a:tableStyleId>
              </a:tblPr>
              <a:tblGrid>
                <a:gridCol w="1958408">
                  <a:extLst>
                    <a:ext uri="{9D8B030D-6E8A-4147-A177-3AD203B41FA5}">
                      <a16:colId xmlns:a16="http://schemas.microsoft.com/office/drawing/2014/main" val="3896865243"/>
                    </a:ext>
                  </a:extLst>
                </a:gridCol>
                <a:gridCol w="9328517">
                  <a:extLst>
                    <a:ext uri="{9D8B030D-6E8A-4147-A177-3AD203B41FA5}">
                      <a16:colId xmlns:a16="http://schemas.microsoft.com/office/drawing/2014/main" val="3877355068"/>
                    </a:ext>
                  </a:extLst>
                </a:gridCol>
              </a:tblGrid>
              <a:tr h="2685931">
                <a:tc>
                  <a:txBody>
                    <a:bodyPr/>
                    <a:lstStyle/>
                    <a:p>
                      <a:pPr>
                        <a:lnSpc>
                          <a:spcPct val="107000"/>
                        </a:lnSpc>
                        <a:spcAft>
                          <a:spcPts val="0"/>
                        </a:spcAft>
                      </a:pPr>
                      <a:r>
                        <a:rPr lang="fr-FR" sz="1900" dirty="0">
                          <a:solidFill>
                            <a:schemeClr val="tx1"/>
                          </a:solidFill>
                          <a:effectLst/>
                        </a:rPr>
                        <a:t>I.1 Excellence en apprentissage</a:t>
                      </a:r>
                      <a:endParaRPr lang="fr-FR"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tc>
                <a:tc>
                  <a:txBody>
                    <a:bodyPr/>
                    <a:lstStyle/>
                    <a:p>
                      <a:r>
                        <a:rPr lang="fr-FR" sz="2000" b="0" kern="1200" dirty="0">
                          <a:solidFill>
                            <a:schemeClr val="tx1"/>
                          </a:solidFill>
                          <a:effectLst/>
                          <a:latin typeface="+mn-lt"/>
                          <a:ea typeface="+mn-ea"/>
                          <a:cs typeface="+mn-cs"/>
                        </a:rPr>
                        <a:t>Pour la mise en route des offres de formations retenues, le CEA MEM a recruté, pour l’année 2016-2017, 89 étudiants et auditeurs dont 59 étudiants en Master, 11 en Doctorat et 19 en formations de courtes durées (40 heures). L’effectif global l’année 2017-2018 donne un total de 180 (sur 132 attendus) dont 171 étudiants en Master, et 09 auditeurs de formations courtes.</a:t>
                      </a:r>
                    </a:p>
                    <a:p>
                      <a:r>
                        <a:rPr lang="fr-FR" sz="2000" b="0" kern="1200" dirty="0">
                          <a:solidFill>
                            <a:schemeClr val="tx1"/>
                          </a:solidFill>
                          <a:effectLst/>
                          <a:latin typeface="+mn-lt"/>
                          <a:ea typeface="+mn-ea"/>
                          <a:cs typeface="+mn-cs"/>
                        </a:rPr>
                        <a:t>Le CEA MEM regroupe actuellement les étudiants de 10 nationalités qui sont la Côte d’Ivoire, la Guinée, le Mali, le Burkina Faso, le Niger, la Centrafrique, les Comores, la Mauritanie, le Bénin et le Togo.</a:t>
                      </a:r>
                    </a:p>
                    <a:p>
                      <a:pPr>
                        <a:lnSpc>
                          <a:spcPct val="107000"/>
                        </a:lnSpc>
                        <a:spcAft>
                          <a:spcPts val="0"/>
                        </a:spcAft>
                      </a:pPr>
                      <a:r>
                        <a:rPr lang="fr-FR" sz="2000" dirty="0">
                          <a:solidFill>
                            <a:schemeClr val="tx1"/>
                          </a:solidFill>
                          <a:effectLst/>
                        </a:rPr>
                        <a: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solidFill>
                      <a:schemeClr val="accent1">
                        <a:lumMod val="60000"/>
                        <a:lumOff val="40000"/>
                      </a:schemeClr>
                    </a:solidFill>
                  </a:tcPr>
                </a:tc>
                <a:extLst>
                  <a:ext uri="{0D108BD9-81ED-4DB2-BD59-A6C34878D82A}">
                    <a16:rowId xmlns:a16="http://schemas.microsoft.com/office/drawing/2014/main" val="1967316139"/>
                  </a:ext>
                </a:extLst>
              </a:tr>
              <a:tr h="3003516">
                <a:tc>
                  <a:txBody>
                    <a:bodyPr/>
                    <a:lstStyle/>
                    <a:p>
                      <a:pPr>
                        <a:lnSpc>
                          <a:spcPct val="115000"/>
                        </a:lnSpc>
                        <a:spcBef>
                          <a:spcPts val="200"/>
                        </a:spcBef>
                        <a:spcAft>
                          <a:spcPts val="0"/>
                        </a:spcAft>
                      </a:pPr>
                      <a:r>
                        <a:rPr lang="fr-FR" sz="2000" b="1" kern="1200" dirty="0">
                          <a:solidFill>
                            <a:schemeClr val="tx1"/>
                          </a:solidFill>
                          <a:effectLst/>
                          <a:latin typeface="+mn-lt"/>
                          <a:ea typeface="+mn-ea"/>
                          <a:cs typeface="+mn-cs"/>
                        </a:rPr>
                        <a:t>I.2 Excellence en matière de recherche</a:t>
                      </a:r>
                    </a:p>
                    <a:p>
                      <a:pPr>
                        <a:lnSpc>
                          <a:spcPct val="107000"/>
                        </a:lnSpc>
                        <a:spcAft>
                          <a:spcPts val="0"/>
                        </a:spcAft>
                      </a:pPr>
                      <a:r>
                        <a:rPr lang="fr-FR" sz="2000" b="0" kern="1200" dirty="0">
                          <a:solidFill>
                            <a:schemeClr val="tx1"/>
                          </a:solidFill>
                          <a:effectLst/>
                          <a:latin typeface="+mn-lt"/>
                          <a:ea typeface="+mn-ea"/>
                          <a:cs typeface="+mn-cs"/>
                        </a:rPr>
                        <a:t> </a:t>
                      </a:r>
                    </a:p>
                  </a:txBody>
                  <a:tcPr marL="7135" marR="7135" marT="0" marB="0"/>
                </a:tc>
                <a:tc>
                  <a:txBody>
                    <a:bodyPr/>
                    <a:lstStyle/>
                    <a:p>
                      <a:r>
                        <a:rPr lang="fr-FR" sz="2000" b="0" kern="1200" dirty="0">
                          <a:solidFill>
                            <a:schemeClr val="tx1"/>
                          </a:solidFill>
                          <a:effectLst/>
                          <a:latin typeface="+mn-lt"/>
                          <a:ea typeface="+mn-ea"/>
                          <a:cs typeface="+mn-cs"/>
                        </a:rPr>
                        <a:t>A ce jour 11 thèses sont en cours de réalisation sur des thématiques liées aux mines, à l’environnement minier et au secteur des eaux.</a:t>
                      </a:r>
                    </a:p>
                    <a:p>
                      <a:r>
                        <a:rPr lang="fr-FR" sz="2000" b="0" kern="1200" dirty="0">
                          <a:solidFill>
                            <a:schemeClr val="tx1"/>
                          </a:solidFill>
                          <a:effectLst/>
                          <a:latin typeface="+mn-lt"/>
                          <a:ea typeface="+mn-ea"/>
                          <a:cs typeface="+mn-cs"/>
                        </a:rPr>
                        <a:t>Les activités de recherche menées concernent notamment les domaines suivants :</a:t>
                      </a:r>
                    </a:p>
                    <a:p>
                      <a:r>
                        <a:rPr lang="fr-FR" sz="2000" b="0" kern="1200" dirty="0">
                          <a:solidFill>
                            <a:schemeClr val="tx1"/>
                          </a:solidFill>
                          <a:effectLst/>
                          <a:latin typeface="+mn-lt"/>
                          <a:ea typeface="+mn-ea"/>
                          <a:cs typeface="+mn-cs"/>
                        </a:rPr>
                        <a:t>- la géologie structurale appliquée à la recherche minière ;</a:t>
                      </a:r>
                    </a:p>
                    <a:p>
                      <a:r>
                        <a:rPr lang="fr-FR" sz="2000" b="0" kern="1200" dirty="0">
                          <a:solidFill>
                            <a:schemeClr val="tx1"/>
                          </a:solidFill>
                          <a:effectLst/>
                          <a:latin typeface="+mn-lt"/>
                          <a:ea typeface="+mn-ea"/>
                          <a:cs typeface="+mn-cs"/>
                        </a:rPr>
                        <a:t>- la télédétection appliquée à la recherche minière ;</a:t>
                      </a:r>
                    </a:p>
                    <a:p>
                      <a:r>
                        <a:rPr lang="fr-FR" sz="2000" b="0" kern="1200" dirty="0">
                          <a:solidFill>
                            <a:schemeClr val="tx1"/>
                          </a:solidFill>
                          <a:effectLst/>
                          <a:latin typeface="+mn-lt"/>
                          <a:ea typeface="+mn-ea"/>
                          <a:cs typeface="+mn-cs"/>
                        </a:rPr>
                        <a:t>- la caractérisation des aquifères fissurés ;</a:t>
                      </a:r>
                    </a:p>
                    <a:p>
                      <a:r>
                        <a:rPr lang="fr-FR" sz="2000" b="0" kern="1200" dirty="0">
                          <a:solidFill>
                            <a:schemeClr val="tx1"/>
                          </a:solidFill>
                          <a:effectLst/>
                          <a:latin typeface="+mn-lt"/>
                          <a:ea typeface="+mn-ea"/>
                          <a:cs typeface="+mn-cs"/>
                        </a:rPr>
                        <a:t>- l’utilisation des rejets miniers pour les travaux du génie civil ;</a:t>
                      </a:r>
                    </a:p>
                    <a:p>
                      <a:r>
                        <a:rPr lang="fr-FR" sz="2000" b="0" kern="1200" dirty="0">
                          <a:solidFill>
                            <a:schemeClr val="tx1"/>
                          </a:solidFill>
                          <a:effectLst/>
                          <a:latin typeface="+mn-lt"/>
                          <a:ea typeface="+mn-ea"/>
                          <a:cs typeface="+mn-cs"/>
                        </a:rPr>
                        <a:t>- l’étude du drainage acide dans l’environnement minier.</a:t>
                      </a:r>
                    </a:p>
                    <a:p>
                      <a:pPr algn="just">
                        <a:lnSpc>
                          <a:spcPct val="107000"/>
                        </a:lnSpc>
                        <a:spcAft>
                          <a:spcPts val="0"/>
                        </a:spcAft>
                      </a:pPr>
                      <a:r>
                        <a:rPr lang="fr-FR" sz="2000" b="0" kern="1200" dirty="0">
                          <a:solidFill>
                            <a:schemeClr val="tx1"/>
                          </a:solidFill>
                          <a:effectLst/>
                          <a:latin typeface="+mn-lt"/>
                          <a:ea typeface="+mn-ea"/>
                          <a:cs typeface="+mn-cs"/>
                        </a:rPr>
                        <a:t> </a:t>
                      </a:r>
                    </a:p>
                    <a:p>
                      <a:pPr>
                        <a:lnSpc>
                          <a:spcPct val="107000"/>
                        </a:lnSpc>
                        <a:spcAft>
                          <a:spcPts val="0"/>
                        </a:spcAft>
                      </a:pPr>
                      <a:r>
                        <a:rPr lang="fr-FR" sz="2000" b="0" kern="1200" dirty="0">
                          <a:solidFill>
                            <a:schemeClr val="tx1"/>
                          </a:solidFill>
                          <a:effectLst/>
                          <a:latin typeface="+mn-lt"/>
                          <a:ea typeface="+mn-ea"/>
                          <a:cs typeface="+mn-cs"/>
                        </a:rPr>
                        <a:t> </a:t>
                      </a:r>
                    </a:p>
                  </a:txBody>
                  <a:tcPr marL="7135" marR="7135" marT="0" marB="0"/>
                </a:tc>
                <a:extLst>
                  <a:ext uri="{0D108BD9-81ED-4DB2-BD59-A6C34878D82A}">
                    <a16:rowId xmlns:a16="http://schemas.microsoft.com/office/drawing/2014/main" val="2038801690"/>
                  </a:ext>
                </a:extLst>
              </a:tr>
            </a:tbl>
          </a:graphicData>
        </a:graphic>
      </p:graphicFrame>
    </p:spTree>
    <p:extLst>
      <p:ext uri="{BB962C8B-B14F-4D97-AF65-F5344CB8AC3E}">
        <p14:creationId xmlns:p14="http://schemas.microsoft.com/office/powerpoint/2010/main" val="1676237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866024"/>
            <a:ext cx="10018711" cy="304798"/>
          </a:xfrm>
        </p:spPr>
        <p:txBody>
          <a:bodyPr>
            <a:normAutofit fontScale="90000"/>
          </a:bodyPr>
          <a:lstStyle/>
          <a:p>
            <a:r>
              <a:rPr lang="fr-FR" b="1" dirty="0"/>
              <a:t>ACTIVITES DU CEA MEM</a:t>
            </a:r>
            <a:br>
              <a:rPr lang="fr-FR" b="1" dirty="0"/>
            </a:br>
            <a:br>
              <a:rPr lang="fr-FR" b="1" dirty="0"/>
            </a:b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299"/>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22" y="294522"/>
            <a:ext cx="2298700" cy="571499"/>
          </a:xfrm>
          <a:prstGeom prst="rect">
            <a:avLst/>
          </a:prstGeom>
        </p:spPr>
      </p:pic>
      <p:graphicFrame>
        <p:nvGraphicFramePr>
          <p:cNvPr id="8" name="Espace réservé du contenu 7">
            <a:extLst>
              <a:ext uri="{FF2B5EF4-FFF2-40B4-BE49-F238E27FC236}">
                <a16:creationId xmlns:a16="http://schemas.microsoft.com/office/drawing/2014/main" id="{CCF0124C-3D2F-434E-9C13-2DF98AEF7667}"/>
              </a:ext>
            </a:extLst>
          </p:cNvPr>
          <p:cNvGraphicFramePr>
            <a:graphicFrameLocks noGrp="1"/>
          </p:cNvGraphicFramePr>
          <p:nvPr>
            <p:ph idx="1"/>
            <p:extLst>
              <p:ext uri="{D42A27DB-BD31-4B8C-83A1-F6EECF244321}">
                <p14:modId xmlns:p14="http://schemas.microsoft.com/office/powerpoint/2010/main" val="2796405432"/>
              </p:ext>
            </p:extLst>
          </p:nvPr>
        </p:nvGraphicFramePr>
        <p:xfrm>
          <a:off x="3379304" y="-11029093"/>
          <a:ext cx="3308314" cy="4874468"/>
        </p:xfrm>
        <a:graphic>
          <a:graphicData uri="http://schemas.openxmlformats.org/drawingml/2006/table">
            <a:tbl>
              <a:tblPr firstRow="1" firstCol="1" bandRow="1">
                <a:tableStyleId>{5C22544A-7EE6-4342-B048-85BDC9FD1C3A}</a:tableStyleId>
              </a:tblPr>
              <a:tblGrid>
                <a:gridCol w="1654157">
                  <a:extLst>
                    <a:ext uri="{9D8B030D-6E8A-4147-A177-3AD203B41FA5}">
                      <a16:colId xmlns:a16="http://schemas.microsoft.com/office/drawing/2014/main" val="1725119790"/>
                    </a:ext>
                  </a:extLst>
                </a:gridCol>
                <a:gridCol w="1654157">
                  <a:extLst>
                    <a:ext uri="{9D8B030D-6E8A-4147-A177-3AD203B41FA5}">
                      <a16:colId xmlns:a16="http://schemas.microsoft.com/office/drawing/2014/main" val="788746622"/>
                    </a:ext>
                  </a:extLst>
                </a:gridCol>
              </a:tblGrid>
              <a:tr h="231937">
                <a:tc>
                  <a:txBody>
                    <a:bodyPr/>
                    <a:lstStyle/>
                    <a:p>
                      <a:pPr>
                        <a:lnSpc>
                          <a:spcPct val="107000"/>
                        </a:lnSpc>
                        <a:spcAft>
                          <a:spcPts val="0"/>
                        </a:spcAft>
                      </a:pPr>
                      <a:r>
                        <a:rPr lang="fr-FR" sz="100">
                          <a:effectLst/>
                        </a:rPr>
                        <a:t>I.1 Excellence en apprentissage</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Lst>
                      </a:pPr>
                      <a:r>
                        <a:rPr lang="fr-FR" sz="100">
                          <a:effectLst/>
                          <a:highlight>
                            <a:srgbClr val="00FFFF"/>
                          </a:highlight>
                        </a:rPr>
                        <a:t>Pour la mise en route des offres de formations retenues, le CEA MEM a recruté, pour l’année 2016, 89 étudiants et auditeurs dont 59 étudiants en Master, 11 en Doctorat et 19 en formations de courtes durées (40 heures). L’effectif global l’année (2017) donne un total de 180 (sur 132 attendus) dont 171 étudiants en Master, et 09 auditeurs de formations courtes.</a:t>
                      </a:r>
                      <a:endParaRPr lang="fr-FR" sz="100">
                        <a:effectLst/>
                      </a:endParaRPr>
                    </a:p>
                    <a:p>
                      <a:pPr algn="just">
                        <a:spcBef>
                          <a:spcPts val="1200"/>
                        </a:spcBef>
                        <a:spcAft>
                          <a:spcPts val="0"/>
                        </a:spcAft>
                        <a:tabLst>
                          <a:tab pos="1828800" algn="l"/>
                        </a:tabLst>
                      </a:pPr>
                      <a:r>
                        <a:rPr lang="fr-FR" sz="100">
                          <a:effectLst/>
                          <a:highlight>
                            <a:srgbClr val="00FFFF"/>
                          </a:highlight>
                        </a:rPr>
                        <a:t>Le CEA MEM regroupe actuellement les étudiants de 10 nationalités qui sont la Côte d’Ivoire, la Guinée, le Mali, le Burkina Faso, le Niger, la Centrafrique, les Comores, la Mauritanie, le Bénin et le Togo.</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130183656"/>
                  </a:ext>
                </a:extLst>
              </a:tr>
              <a:tr h="854392">
                <a:tc>
                  <a:txBody>
                    <a:bodyPr/>
                    <a:lstStyle/>
                    <a:p>
                      <a:pPr>
                        <a:lnSpc>
                          <a:spcPct val="115000"/>
                        </a:lnSpc>
                        <a:spcBef>
                          <a:spcPts val="200"/>
                        </a:spcBef>
                        <a:spcAft>
                          <a:spcPts val="0"/>
                        </a:spcAft>
                      </a:pPr>
                      <a:r>
                        <a:rPr lang="fr-FR" sz="100">
                          <a:effectLst/>
                        </a:rPr>
                        <a:t>I.2 Excellence en matière de recherche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nSpc>
                          <a:spcPct val="107000"/>
                        </a:lnSpc>
                        <a:spcBef>
                          <a:spcPts val="1200"/>
                        </a:spcBef>
                        <a:spcAft>
                          <a:spcPts val="0"/>
                        </a:spcAft>
                      </a:pPr>
                      <a:r>
                        <a:rPr lang="fr-FR" sz="100">
                          <a:effectLst/>
                          <a:highlight>
                            <a:srgbClr val="00FFFF"/>
                          </a:highlight>
                        </a:rPr>
                        <a:t>A ce jour 11 thèses sont en cours de réalisation sur des thématiques liées aux mines, à l’environnement minier et au secteur des eaux.</a:t>
                      </a:r>
                      <a:endParaRPr lang="fr-FR" sz="100">
                        <a:effectLst/>
                      </a:endParaRPr>
                    </a:p>
                    <a:p>
                      <a:pPr>
                        <a:lnSpc>
                          <a:spcPct val="107000"/>
                        </a:lnSpc>
                        <a:spcBef>
                          <a:spcPts val="1200"/>
                        </a:spcBef>
                        <a:spcAft>
                          <a:spcPts val="0"/>
                        </a:spcAft>
                      </a:pPr>
                      <a:r>
                        <a:rPr lang="fr-FR" sz="100">
                          <a:effectLst/>
                          <a:highlight>
                            <a:srgbClr val="00FFFF"/>
                          </a:highlight>
                        </a:rPr>
                        <a:t>Les activités de recherche menées concernent notamment les domaines suivants :</a:t>
                      </a:r>
                      <a:endParaRPr lang="fr-FR" sz="100">
                        <a:effectLst/>
                      </a:endParaRPr>
                    </a:p>
                    <a:p>
                      <a:pPr marL="457200">
                        <a:lnSpc>
                          <a:spcPct val="107000"/>
                        </a:lnSpc>
                        <a:spcAft>
                          <a:spcPts val="0"/>
                        </a:spcAft>
                      </a:pPr>
                      <a:r>
                        <a:rPr lang="fr-FR" sz="100">
                          <a:effectLst/>
                          <a:highlight>
                            <a:srgbClr val="00FFFF"/>
                          </a:highlight>
                        </a:rPr>
                        <a:t>- la géologie structurale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télédétection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caractérisation des aquifères fissurés ;</a:t>
                      </a:r>
                      <a:endParaRPr lang="fr-FR" sz="100">
                        <a:effectLst/>
                      </a:endParaRPr>
                    </a:p>
                    <a:p>
                      <a:pPr marL="457200">
                        <a:lnSpc>
                          <a:spcPct val="107000"/>
                        </a:lnSpc>
                        <a:spcAft>
                          <a:spcPts val="0"/>
                        </a:spcAft>
                        <a:tabLst>
                          <a:tab pos="457200" algn="l"/>
                        </a:tabLst>
                      </a:pPr>
                      <a:r>
                        <a:rPr lang="fr-FR" sz="100">
                          <a:effectLst/>
                          <a:highlight>
                            <a:srgbClr val="00FFFF"/>
                          </a:highlight>
                        </a:rPr>
                        <a:t>- l’utilisation des rejets miniers pour les travaux du génie civil ;</a:t>
                      </a:r>
                      <a:endParaRPr lang="fr-FR" sz="100">
                        <a:effectLst/>
                      </a:endParaRPr>
                    </a:p>
                    <a:p>
                      <a:pPr marL="457200">
                        <a:lnSpc>
                          <a:spcPct val="107000"/>
                        </a:lnSpc>
                        <a:spcAft>
                          <a:spcPts val="0"/>
                        </a:spcAft>
                        <a:tabLst>
                          <a:tab pos="457200" algn="l"/>
                        </a:tabLst>
                      </a:pPr>
                      <a:r>
                        <a:rPr lang="fr-FR" sz="100">
                          <a:effectLst/>
                          <a:highlight>
                            <a:srgbClr val="00FFFF"/>
                          </a:highlight>
                        </a:rPr>
                        <a:t>- l’étude du drainage acide dans l’environnement minier.</a:t>
                      </a:r>
                      <a:endParaRPr lang="fr-FR" sz="100">
                        <a:effectLst/>
                      </a:endParaRPr>
                    </a:p>
                    <a:p>
                      <a:pPr>
                        <a:lnSpc>
                          <a:spcPct val="107000"/>
                        </a:lnSpc>
                        <a:spcBef>
                          <a:spcPts val="1200"/>
                        </a:spcBef>
                        <a:spcAft>
                          <a:spcPts val="0"/>
                        </a:spcAft>
                        <a:tabLst>
                          <a:tab pos="457200" algn="l"/>
                        </a:tabLst>
                      </a:pPr>
                      <a:r>
                        <a:rPr lang="fr-FR" sz="100">
                          <a:effectLst/>
                          <a:highlight>
                            <a:srgbClr val="00FFFF"/>
                          </a:highlight>
                        </a:rPr>
                        <a:t>Une douzaine de publications scientifiques ont été produites. Des conventions de partenariat ont été mises en œuvre avec l’UFR Sciences de la Terre et Ressources Minières de l’Université Félix HOUPHOUËT-BOIGNY sur les projets T2GEM et WAXI financés par l’IRD dans le cadre de la recherche sur les méthodes d’exploration minière.</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 Trois enseignants-chercheurs du centre ont participé au second Colloque du Programme International de Géosciences (PICG638) sur le thème : "Géodynamique et minéralisations des formations paléoprotérozoïques pour un développement durable", tenu à Casablanca du 06 au 12 Novembre 2017.</a:t>
                      </a:r>
                      <a:endParaRPr lang="fr-FR" sz="100">
                        <a:effectLst/>
                      </a:endParaRPr>
                    </a:p>
                    <a:p>
                      <a:pPr algn="just">
                        <a:lnSpc>
                          <a:spcPct val="107000"/>
                        </a:lnSpc>
                        <a:spcAft>
                          <a:spcPts val="0"/>
                        </a:spcAft>
                      </a:pPr>
                      <a:r>
                        <a:rPr lang="fr-FR" sz="100">
                          <a:effectLst/>
                          <a:highlight>
                            <a:srgbClr val="00FFFF"/>
                          </a:highlight>
                        </a:rPr>
                        <a:t> </a:t>
                      </a:r>
                      <a:endParaRPr lang="fr-FR" sz="100">
                        <a:effectLst/>
                      </a:endParaRPr>
                    </a:p>
                    <a:p>
                      <a:pPr algn="just">
                        <a:lnSpc>
                          <a:spcPct val="107000"/>
                        </a:lnSpc>
                        <a:spcAft>
                          <a:spcPts val="0"/>
                        </a:spcAft>
                      </a:pPr>
                      <a:r>
                        <a:rPr lang="fr-FR" sz="100">
                          <a:effectLst/>
                          <a:highlight>
                            <a:srgbClr val="00FFFF"/>
                          </a:highlight>
                        </a:rPr>
                        <a:t>Enfin, le CEA MEM a organisé, à l’occasion de son premier Comité de Pilotage tenu le 6 décembre 2017, un atelier conjoint avec le réseau AMEDEE (Activités Minières, Environnement, Développement Economique et Ethique) coordonné par l’IRD et ses partenaires, du 5 au 8 décembre 2017. 30 porteurs de projets venant de Côte d’Ivoire, du Sénégal, du Mali, du Niger, de Mauritanie, du Ghana, du Burkina Faso, du Cameroun, du Maroc, de Tunisie, d’Algérie, de Madagascar, du Brésil, de la Nouvelle-Calédonie et de la France ont été réunis à cette occasion.</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L’objectif global de cette plateforme est de promouvoir par la recherche une activité minière responsable et éthique, relevant des principes de l’économie circulaire dans le cadre global des objectifs du développement durable.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932297379"/>
                  </a:ext>
                </a:extLst>
              </a:tr>
              <a:tr h="366840">
                <a:tc>
                  <a:txBody>
                    <a:bodyPr/>
                    <a:lstStyle/>
                    <a:p>
                      <a:pPr>
                        <a:lnSpc>
                          <a:spcPct val="115000"/>
                        </a:lnSpc>
                        <a:spcBef>
                          <a:spcPts val="200"/>
                        </a:spcBef>
                        <a:spcAft>
                          <a:spcPts val="0"/>
                        </a:spcAft>
                      </a:pPr>
                      <a:r>
                        <a:rPr lang="fr-FR" sz="100">
                          <a:effectLst/>
                        </a:rPr>
                        <a:t>I.3 Dimensions d’équité</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En application de cet axe, la priorité a été donnée à la mobilité des enseignants et des étudiants. Ceci s’est traduit par quatre missions d’enseignement en 2016 à l’Ecole des Mines de Mauritanie et une mobilité d’un demi-semestre de 9 étudiants de l’ESP Nouakchott à l’INP-HB en mai-juin 2017.</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Concernant les effectifs, deux recrutements exceptionnels ont été organisés en vue de compléter l’effectif des non nationaux et des jeunes filles.</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Un état pour l’octroi de bourses aux non nationaux est en cours d’élaboration.</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1960937"/>
                  </a:ext>
                </a:extLst>
              </a:tr>
              <a:tr h="199200">
                <a:tc>
                  <a:txBody>
                    <a:bodyPr/>
                    <a:lstStyle/>
                    <a:p>
                      <a:pPr>
                        <a:lnSpc>
                          <a:spcPct val="115000"/>
                        </a:lnSpc>
                        <a:spcBef>
                          <a:spcPts val="200"/>
                        </a:spcBef>
                        <a:spcAft>
                          <a:spcPts val="0"/>
                        </a:spcAft>
                      </a:pPr>
                      <a:r>
                        <a:rPr lang="fr-FR" sz="100">
                          <a:effectLst/>
                        </a:rPr>
                        <a:t>I.4 Attraction et rotation d’étudiants et d’enseignants au niveau régional </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Octroyer des bourses d’études pour les étudiants étrangers</a:t>
                      </a:r>
                      <a:endParaRPr lang="fr-FR" sz="100">
                        <a:effectLst/>
                      </a:endParaRPr>
                    </a:p>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Améliorer le cadre de vie sur le campus.</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096144318"/>
                  </a:ext>
                </a:extLst>
              </a:tr>
              <a:tr h="1164399">
                <a:tc>
                  <a:txBody>
                    <a:bodyPr/>
                    <a:lstStyle/>
                    <a:p>
                      <a:pPr>
                        <a:lnSpc>
                          <a:spcPct val="107000"/>
                        </a:lnSpc>
                        <a:spcAft>
                          <a:spcPts val="0"/>
                        </a:spcAft>
                      </a:pPr>
                      <a:r>
                        <a:rPr lang="fr-FR" sz="100">
                          <a:effectLst/>
                        </a:rPr>
                        <a:t>I.5 Partenariats académiques nationaux et régionaux</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Le centre travaille à étendre le nombre de ses partenaires nationaux et régionaux. Une bonne collaboration est en cours avec l’UFHB, notamment par un partenariat tripartite avec l’IRD. Les universités de Man, Daloa et Nangui Abrogoua sont invitées. Au plan régional l’ISMG de Guinée,  est sollicitée.</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 </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Les partenaires académiques régionaux actuels sont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L’Université Cheikh Anta Diop du Sénégal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T</a:t>
                      </a:r>
                      <a:r>
                        <a:rPr lang="en-US" sz="100">
                          <a:effectLst/>
                          <a:highlight>
                            <a:srgbClr val="00FFFF"/>
                          </a:highlight>
                        </a:rPr>
                        <a:t>akoradi Technical University;</a:t>
                      </a:r>
                      <a:endParaRPr lang="fr-FR" sz="100">
                        <a:effectLst/>
                      </a:endParaRPr>
                    </a:p>
                    <a:p>
                      <a:pPr marL="342900" lvl="0" indent="-342900">
                        <a:lnSpc>
                          <a:spcPct val="107000"/>
                        </a:lnSpc>
                        <a:spcAft>
                          <a:spcPts val="0"/>
                        </a:spcAft>
                        <a:buFont typeface="Calibri" panose="020F0502020204030204" pitchFamily="34" charset="0"/>
                        <a:buChar char="-"/>
                      </a:pPr>
                      <a:r>
                        <a:rPr lang="en-US" sz="100">
                          <a:effectLst/>
                          <a:highlight>
                            <a:srgbClr val="00FFFF"/>
                          </a:highlight>
                        </a:rPr>
                        <a:t>l’Universite Abdou Moumouni du Niger</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Supérieure Polytechnique de Nouakchott</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Nationale Supérieure d’ingénieur de Fada N’gourma – Université de Fada du Burkina.</a:t>
                      </a:r>
                      <a:endParaRPr lang="fr-FR" sz="100">
                        <a:effectLst/>
                      </a:endParaRPr>
                    </a:p>
                    <a:p>
                      <a:pPr>
                        <a:lnSpc>
                          <a:spcPct val="107000"/>
                        </a:lnSpc>
                        <a:spcBef>
                          <a:spcPts val="1200"/>
                        </a:spcBef>
                        <a:spcAft>
                          <a:spcPts val="0"/>
                        </a:spcAft>
                      </a:pPr>
                      <a:r>
                        <a:rPr lang="en-US" sz="100">
                          <a:effectLst/>
                          <a:highlight>
                            <a:srgbClr val="00FFFF"/>
                          </a:highlight>
                        </a:rPr>
                        <a:t>Les universités attendues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ISMG – BOKE - GUINEE</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UNIV GAMAL ABDEL NASSER - CONAKRY</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en-US" sz="100">
                          <a:effectLst/>
                          <a:highlight>
                            <a:srgbClr val="00FFFF"/>
                          </a:highlight>
                        </a:rPr>
                        <a:t>UNIV ABOMEY CALAVI</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N’GAOUNDERE – CAMEROUN</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BANGUI</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127588273"/>
                  </a:ext>
                </a:extLst>
              </a:tr>
              <a:tr h="1215389">
                <a:tc>
                  <a:txBody>
                    <a:bodyPr/>
                    <a:lstStyle/>
                    <a:p>
                      <a:pPr>
                        <a:lnSpc>
                          <a:spcPct val="115000"/>
                        </a:lnSpc>
                        <a:spcBef>
                          <a:spcPts val="200"/>
                        </a:spcBef>
                        <a:spcAft>
                          <a:spcPts val="0"/>
                        </a:spcAft>
                      </a:pPr>
                      <a:r>
                        <a:rPr lang="fr-FR" sz="100">
                          <a:effectLst/>
                        </a:rPr>
                        <a:t>I.6 Partenariats Sectoriels Nationaux et Régionaux</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1828800" algn="l"/>
                          <a:tab pos="1929130" algn="l"/>
                        </a:tabLst>
                      </a:pPr>
                      <a:r>
                        <a:rPr lang="fr-FR" sz="100">
                          <a:effectLst/>
                          <a:highlight>
                            <a:srgbClr val="00FFFF"/>
                          </a:highlight>
                        </a:rPr>
                        <a:t>Des missions de contact sont programmées auprès de partenaires, de préférence sur les sites miniers en vue de discussions techniques (Missions auprès du projet Agbaou Gold Operation, mission auprès de Newcrest).</a:t>
                      </a:r>
                      <a:endParaRPr lang="fr-FR" sz="100">
                        <a:effectLst/>
                      </a:endParaRPr>
                    </a:p>
                    <a:p>
                      <a:pPr>
                        <a:lnSpc>
                          <a:spcPct val="107000"/>
                        </a:lnSpc>
                        <a:spcAft>
                          <a:spcPts val="0"/>
                        </a:spcAft>
                      </a:pPr>
                      <a:r>
                        <a:rPr lang="fr-FR" sz="100">
                          <a:effectLst/>
                          <a:highlight>
                            <a:srgbClr val="00FFFF"/>
                          </a:highlight>
                        </a:rPr>
                        <a:t>Les partenaires industriels actuels sont: </a:t>
                      </a:r>
                      <a:endParaRPr lang="fr-FR" sz="100">
                        <a:effectLst/>
                      </a:endParaRPr>
                    </a:p>
                    <a:p>
                      <a:pPr marL="914400" indent="-734060">
                        <a:lnSpc>
                          <a:spcPct val="107000"/>
                        </a:lnSpc>
                        <a:spcAft>
                          <a:spcPts val="0"/>
                        </a:spcAft>
                      </a:pPr>
                      <a:r>
                        <a:rPr lang="fr-FR" sz="100">
                          <a:effectLst/>
                          <a:highlight>
                            <a:srgbClr val="00FFFF"/>
                          </a:highlight>
                        </a:rPr>
                        <a:t>- SODEMI</a:t>
                      </a:r>
                      <a:endParaRPr lang="fr-FR" sz="100">
                        <a:effectLst/>
                      </a:endParaRPr>
                    </a:p>
                    <a:p>
                      <a:pPr marL="914400" indent="-734060">
                        <a:lnSpc>
                          <a:spcPct val="107000"/>
                        </a:lnSpc>
                        <a:spcAft>
                          <a:spcPts val="0"/>
                        </a:spcAft>
                      </a:pPr>
                      <a:r>
                        <a:rPr lang="fr-FR" sz="100">
                          <a:effectLst/>
                          <a:highlight>
                            <a:srgbClr val="00FFFF"/>
                          </a:highlight>
                        </a:rPr>
                        <a:t>- TAURUS GOLD CI (absorbé par Teranga)</a:t>
                      </a:r>
                      <a:endParaRPr lang="fr-FR" sz="100">
                        <a:effectLst/>
                      </a:endParaRPr>
                    </a:p>
                    <a:p>
                      <a:pPr marL="914400" indent="-734060">
                        <a:lnSpc>
                          <a:spcPct val="107000"/>
                        </a:lnSpc>
                        <a:spcAft>
                          <a:spcPts val="0"/>
                        </a:spcAft>
                      </a:pPr>
                      <a:r>
                        <a:rPr lang="fr-FR" sz="100">
                          <a:effectLst/>
                          <a:highlight>
                            <a:srgbClr val="00FFFF"/>
                          </a:highlight>
                        </a:rPr>
                        <a:t>- NEWCREST BONIKRO MINE</a:t>
                      </a:r>
                      <a:endParaRPr lang="fr-FR" sz="100">
                        <a:effectLst/>
                      </a:endParaRPr>
                    </a:p>
                    <a:p>
                      <a:pPr marL="914400" indent="-734060">
                        <a:lnSpc>
                          <a:spcPct val="107000"/>
                        </a:lnSpc>
                        <a:spcAft>
                          <a:spcPts val="0"/>
                        </a:spcAft>
                      </a:pPr>
                      <a:r>
                        <a:rPr lang="fr-FR" sz="100">
                          <a:effectLst/>
                          <a:highlight>
                            <a:srgbClr val="00FFFF"/>
                          </a:highlight>
                        </a:rPr>
                        <a:t>- PERSEUS MINING</a:t>
                      </a:r>
                      <a:endParaRPr lang="fr-FR" sz="100">
                        <a:effectLst/>
                      </a:endParaRPr>
                    </a:p>
                    <a:p>
                      <a:pPr marL="914400" indent="-734060">
                        <a:lnSpc>
                          <a:spcPct val="107000"/>
                        </a:lnSpc>
                        <a:spcAft>
                          <a:spcPts val="0"/>
                        </a:spcAft>
                      </a:pPr>
                      <a:r>
                        <a:rPr lang="fr-FR" sz="100">
                          <a:effectLst/>
                          <a:highlight>
                            <a:srgbClr val="00FFFF"/>
                          </a:highlight>
                        </a:rPr>
                        <a:t>- COMPAGNIE MINIERE DU LITTORAL (nouveau)</a:t>
                      </a:r>
                      <a:endParaRPr lang="fr-FR" sz="100">
                        <a:effectLst/>
                      </a:endParaRPr>
                    </a:p>
                    <a:p>
                      <a:pPr>
                        <a:lnSpc>
                          <a:spcPct val="107000"/>
                        </a:lnSpc>
                        <a:spcAft>
                          <a:spcPts val="0"/>
                        </a:spcAft>
                      </a:pPr>
                      <a:r>
                        <a:rPr lang="fr-FR" sz="100">
                          <a:effectLst/>
                        </a:rPr>
                        <a:t> </a:t>
                      </a:r>
                    </a:p>
                    <a:p>
                      <a:pPr>
                        <a:lnSpc>
                          <a:spcPct val="107000"/>
                        </a:lnSpc>
                        <a:spcAft>
                          <a:spcPts val="0"/>
                        </a:spcAft>
                      </a:pPr>
                      <a:r>
                        <a:rPr lang="fr-FR" sz="100">
                          <a:effectLst/>
                          <a:highlight>
                            <a:srgbClr val="00FFFF"/>
                          </a:highlight>
                        </a:rPr>
                        <a:t>Les partenaires industriels attendus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ENDEAVOUR AGBAOU</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SISAG</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ENDEAVOUR ITY</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SAMA NICHEL</a:t>
                      </a:r>
                      <a:endParaRPr lang="fr-FR" sz="100">
                        <a:effectLst/>
                      </a:endParaRPr>
                    </a:p>
                    <a:p>
                      <a:pPr>
                        <a:lnSpc>
                          <a:spcPct val="107000"/>
                        </a:lnSpc>
                        <a:spcAft>
                          <a:spcPts val="0"/>
                        </a:spcAft>
                      </a:pPr>
                      <a:r>
                        <a:rPr lang="fr-FR" sz="100">
                          <a:effectLst/>
                        </a:rPr>
                        <a:t> </a:t>
                      </a:r>
                    </a:p>
                    <a:p>
                      <a:pPr algn="just">
                        <a:lnSpc>
                          <a:spcPct val="107000"/>
                        </a:lnSpc>
                        <a:spcBef>
                          <a:spcPts val="1200"/>
                        </a:spcBef>
                        <a:spcAft>
                          <a:spcPts val="0"/>
                        </a:spcAft>
                        <a:tabLst>
                          <a:tab pos="1828800" algn="l"/>
                        </a:tabLst>
                      </a:pPr>
                      <a:r>
                        <a:rPr lang="fr-FR" sz="100">
                          <a:effectLst/>
                        </a:rPr>
                        <a:t>Les partenaires universitaires actuels hors Afrique sont :</a:t>
                      </a: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des Mines Goodman de L’université Laurentienne – CANADA ;</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Nationale Supérieure de Géologie de l’Université de Lorraine - France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234066444"/>
                  </a:ext>
                </a:extLst>
              </a:tr>
              <a:tr h="842308">
                <a:tc>
                  <a:txBody>
                    <a:bodyPr/>
                    <a:lstStyle/>
                    <a:p>
                      <a:pPr>
                        <a:lnSpc>
                          <a:spcPct val="115000"/>
                        </a:lnSpc>
                        <a:spcBef>
                          <a:spcPts val="200"/>
                        </a:spcBef>
                        <a:spcAft>
                          <a:spcPts val="0"/>
                        </a:spcAft>
                      </a:pPr>
                      <a:r>
                        <a:rPr lang="es-CO" sz="100">
                          <a:effectLst/>
                        </a:rPr>
                        <a:t>I.8 Gouvernance et g</a:t>
                      </a:r>
                      <a:r>
                        <a:rPr lang="fr-FR" sz="100">
                          <a:effectLst/>
                        </a:rPr>
                        <a:t>estion financière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540385" algn="l"/>
                          <a:tab pos="1929130" algn="l"/>
                        </a:tabLst>
                      </a:pPr>
                      <a:r>
                        <a:rPr lang="fr-FR" sz="100" dirty="0">
                          <a:effectLst/>
                          <a:highlight>
                            <a:srgbClr val="00FFFF"/>
                          </a:highlight>
                        </a:rPr>
                        <a:t>Le Comité de Pilotage est composé comme suit, par les personnalités désignées ou leur représentant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la SODEMI, Président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Coordonnateur du CEA MEM, rapporteur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Directeur-Adjoint du CEA MEM</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NEWCREST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PERSEUS Mining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Cheikh Anta Diop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Abdou </a:t>
                      </a:r>
                      <a:r>
                        <a:rPr lang="fr-FR" sz="100" dirty="0" err="1">
                          <a:effectLst/>
                          <a:highlight>
                            <a:srgbClr val="00FFFF"/>
                          </a:highlight>
                        </a:rPr>
                        <a:t>Moumouni</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Takoradi </a:t>
                      </a:r>
                      <a:r>
                        <a:rPr lang="fr-FR" sz="100" dirty="0" err="1">
                          <a:effectLst/>
                          <a:highlight>
                            <a:srgbClr val="00FFFF"/>
                          </a:highlight>
                        </a:rPr>
                        <a:t>Technical</a:t>
                      </a:r>
                      <a:r>
                        <a:rPr lang="fr-FR" sz="100" dirty="0">
                          <a:effectLst/>
                          <a:highlight>
                            <a:srgbClr val="00FFFF"/>
                          </a:highlight>
                        </a:rPr>
                        <a:t> l’</a:t>
                      </a:r>
                      <a:r>
                        <a:rPr lang="fr-FR" sz="100" dirty="0" err="1">
                          <a:effectLst/>
                          <a:highlight>
                            <a:srgbClr val="00FFFF"/>
                          </a:highlight>
                        </a:rPr>
                        <a:t>University</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Supérieure Polytechnique de Nouakchott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de l’Ecole Nationale Supérieure de Géologie de Nancy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des Mines Goodman de l’Université Laurentienne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Nationale d’Ingénieur de Fada.</a:t>
                      </a:r>
                      <a:endParaRPr lang="fr-FR" sz="100" dirty="0">
                        <a:effectLst/>
                      </a:endParaRPr>
                    </a:p>
                    <a:p>
                      <a:pPr>
                        <a:lnSpc>
                          <a:spcPct val="107000"/>
                        </a:lnSpc>
                        <a:spcAft>
                          <a:spcPts val="0"/>
                        </a:spcAft>
                      </a:pPr>
                      <a:r>
                        <a:rPr lang="fr-FR" sz="100" dirty="0">
                          <a:effectLst/>
                        </a:rPr>
                        <a:t> </a:t>
                      </a:r>
                    </a:p>
                    <a:p>
                      <a:pPr algn="just">
                        <a:lnSpc>
                          <a:spcPct val="107000"/>
                        </a:lnSpc>
                        <a:spcAft>
                          <a:spcPts val="0"/>
                        </a:spcAft>
                        <a:tabLst>
                          <a:tab pos="1828800" algn="l"/>
                          <a:tab pos="1929130" algn="l"/>
                        </a:tabLst>
                      </a:pPr>
                      <a:r>
                        <a:rPr lang="fr-FR" sz="100" dirty="0">
                          <a:effectLst/>
                          <a:highlight>
                            <a:srgbClr val="00FFFF"/>
                          </a:highlight>
                        </a:rPr>
                        <a:t>Malgré la mise en vigueur le 17 février 2016, l’arrêté d’intégration budgétaire des trois centres n’a été signé que le 23 septembre 2016, à moins de trois mois de la clôture budgétaire. Il s’est alors avéré nécessaire de fusionner les ressources des année 2016 et 2017 dans l’optique de procéder à une modification budgétaire sur l’exercice 2017. La requête de modification budgétaire fondée sur des arguments réalistes a été acceptée. Cependant, l’arrêté d’intégration modifié n’a été signé qu’au moins de juillet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Le centre a en outre entrepris de recruter, avec l’avis de non objection de l’IDA, un personnel dédié composé d’un Responsable de l’administration des finances, d’un Spécialiste de passation des marchés et d’un Assistant comptable. Ces trois agents ont pris service les 1</a:t>
                      </a:r>
                      <a:r>
                        <a:rPr lang="fr-FR" sz="100" baseline="30000" dirty="0">
                          <a:effectLst/>
                          <a:highlight>
                            <a:srgbClr val="00FFFF"/>
                          </a:highlight>
                        </a:rPr>
                        <a:t>er</a:t>
                      </a:r>
                      <a:r>
                        <a:rPr lang="fr-FR" sz="100" dirty="0">
                          <a:effectLst/>
                          <a:highlight>
                            <a:srgbClr val="00FFFF"/>
                          </a:highlight>
                        </a:rPr>
                        <a:t> et 15 juin 2017, et ont permis de mettre en œuvre l’exécution budgétaire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L’utilisation des fonds mis à la disposition du centre est l’objet du chapitre qui suit.</a:t>
                      </a:r>
                      <a:endParaRPr lang="fr-FR" sz="100" dirty="0">
                        <a:effectLst/>
                      </a:endParaRPr>
                    </a:p>
                    <a:p>
                      <a:pPr>
                        <a:lnSpc>
                          <a:spcPct val="107000"/>
                        </a:lnSpc>
                        <a:spcAft>
                          <a:spcPts val="0"/>
                        </a:spcAft>
                      </a:pPr>
                      <a:r>
                        <a:rPr lang="fr-FR" sz="100" dirty="0">
                          <a:effectLst/>
                        </a:rPr>
                        <a:t> </a:t>
                      </a: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2930314358"/>
                  </a:ext>
                </a:extLst>
              </a:tr>
            </a:tbl>
          </a:graphicData>
        </a:graphic>
      </p:graphicFrame>
      <p:graphicFrame>
        <p:nvGraphicFramePr>
          <p:cNvPr id="9" name="Tableau 8">
            <a:extLst>
              <a:ext uri="{FF2B5EF4-FFF2-40B4-BE49-F238E27FC236}">
                <a16:creationId xmlns:a16="http://schemas.microsoft.com/office/drawing/2014/main" id="{DCB9A439-AE57-4C6E-805D-2213C053B74A}"/>
              </a:ext>
            </a:extLst>
          </p:cNvPr>
          <p:cNvGraphicFramePr>
            <a:graphicFrameLocks noGrp="1"/>
          </p:cNvGraphicFramePr>
          <p:nvPr>
            <p:extLst>
              <p:ext uri="{D42A27DB-BD31-4B8C-83A1-F6EECF244321}">
                <p14:modId xmlns:p14="http://schemas.microsoft.com/office/powerpoint/2010/main" val="175546321"/>
              </p:ext>
            </p:extLst>
          </p:nvPr>
        </p:nvGraphicFramePr>
        <p:xfrm>
          <a:off x="1111250" y="1009802"/>
          <a:ext cx="10734475" cy="5475097"/>
        </p:xfrm>
        <a:graphic>
          <a:graphicData uri="http://schemas.openxmlformats.org/drawingml/2006/table">
            <a:tbl>
              <a:tblPr firstRow="1" firstCol="1" bandRow="1">
                <a:tableStyleId>{5C22544A-7EE6-4342-B048-85BDC9FD1C3A}</a:tableStyleId>
              </a:tblPr>
              <a:tblGrid>
                <a:gridCol w="1835150">
                  <a:extLst>
                    <a:ext uri="{9D8B030D-6E8A-4147-A177-3AD203B41FA5}">
                      <a16:colId xmlns:a16="http://schemas.microsoft.com/office/drawing/2014/main" val="3896865243"/>
                    </a:ext>
                  </a:extLst>
                </a:gridCol>
                <a:gridCol w="8899325">
                  <a:extLst>
                    <a:ext uri="{9D8B030D-6E8A-4147-A177-3AD203B41FA5}">
                      <a16:colId xmlns:a16="http://schemas.microsoft.com/office/drawing/2014/main" val="3877355068"/>
                    </a:ext>
                  </a:extLst>
                </a:gridCol>
              </a:tblGrid>
              <a:tr h="905234">
                <a:tc>
                  <a:txBody>
                    <a:bodyPr/>
                    <a:lstStyle/>
                    <a:p>
                      <a:pPr>
                        <a:lnSpc>
                          <a:spcPct val="115000"/>
                        </a:lnSpc>
                        <a:spcBef>
                          <a:spcPts val="200"/>
                        </a:spcBef>
                        <a:spcAft>
                          <a:spcPts val="0"/>
                        </a:spcAft>
                      </a:pPr>
                      <a:r>
                        <a:rPr lang="fr-FR" sz="1800" dirty="0">
                          <a:solidFill>
                            <a:schemeClr val="tx1"/>
                          </a:solidFill>
                          <a:effectLst/>
                        </a:rPr>
                        <a:t>I.2 Excellence en matière de recherche</a:t>
                      </a:r>
                    </a:p>
                    <a:p>
                      <a:pPr>
                        <a:lnSpc>
                          <a:spcPct val="107000"/>
                        </a:lnSpc>
                        <a:spcAft>
                          <a:spcPts val="0"/>
                        </a:spcAft>
                      </a:pPr>
                      <a:r>
                        <a:rPr lang="fr-FR" sz="1800" dirty="0">
                          <a:solidFill>
                            <a:schemeClr val="tx1"/>
                          </a:solidFill>
                          <a:effectLst/>
                        </a:rPr>
                        <a: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tc>
                <a:tc>
                  <a:txBody>
                    <a:bodyPr/>
                    <a:lstStyle/>
                    <a:p>
                      <a:r>
                        <a:rPr lang="fr-FR" sz="2000" b="0" kern="1200" dirty="0">
                          <a:solidFill>
                            <a:schemeClr val="tx1"/>
                          </a:solidFill>
                          <a:effectLst/>
                          <a:latin typeface="+mn-lt"/>
                          <a:ea typeface="+mn-ea"/>
                          <a:cs typeface="+mn-cs"/>
                        </a:rPr>
                        <a:t>Une douzaine de publications scientifiques ont été produites. Des conventions de partenariat ont été mises en œuvre avec l’UFR Sciences de la Terre et Ressources Minières de l’Université Félix HOUPHOUËT-BOIGNY sur les projets T2GEM et WAXI financés par l’IRD dans le cadre de la recherche sur les méthodes d’exploration minière.</a:t>
                      </a:r>
                    </a:p>
                    <a:p>
                      <a:r>
                        <a:rPr lang="fr-FR" sz="2000" b="0" kern="1200" dirty="0">
                          <a:solidFill>
                            <a:schemeClr val="tx1"/>
                          </a:solidFill>
                          <a:effectLst/>
                          <a:latin typeface="+mn-lt"/>
                          <a:ea typeface="+mn-ea"/>
                          <a:cs typeface="+mn-cs"/>
                        </a:rPr>
                        <a:t> Trois enseignants-chercheurs du centre ont participé au second Colloque du Programme International de Géosciences (PICG638) sur le thème : "Géodynamique et minéralisations des formations </a:t>
                      </a:r>
                      <a:r>
                        <a:rPr lang="fr-FR" sz="2000" b="0" kern="1200" dirty="0" err="1">
                          <a:solidFill>
                            <a:schemeClr val="tx1"/>
                          </a:solidFill>
                          <a:effectLst/>
                          <a:latin typeface="+mn-lt"/>
                          <a:ea typeface="+mn-ea"/>
                          <a:cs typeface="+mn-cs"/>
                        </a:rPr>
                        <a:t>paléoprotérozoïques</a:t>
                      </a:r>
                      <a:r>
                        <a:rPr lang="fr-FR" sz="2000" b="0" kern="1200" dirty="0">
                          <a:solidFill>
                            <a:schemeClr val="tx1"/>
                          </a:solidFill>
                          <a:effectLst/>
                          <a:latin typeface="+mn-lt"/>
                          <a:ea typeface="+mn-ea"/>
                          <a:cs typeface="+mn-cs"/>
                        </a:rPr>
                        <a:t> pour un développement durable", tenu à Casablanca du 06 au 12 Novembre 2017.</a:t>
                      </a:r>
                    </a:p>
                    <a:p>
                      <a:r>
                        <a:rPr lang="fr-FR" sz="2000" b="0" kern="1200" dirty="0">
                          <a:solidFill>
                            <a:schemeClr val="tx1"/>
                          </a:solidFill>
                          <a:effectLst/>
                          <a:latin typeface="+mn-lt"/>
                          <a:ea typeface="+mn-ea"/>
                          <a:cs typeface="+mn-cs"/>
                        </a:rPr>
                        <a:t> </a:t>
                      </a:r>
                    </a:p>
                    <a:p>
                      <a:r>
                        <a:rPr lang="fr-FR" sz="2000" b="0" kern="1200" dirty="0">
                          <a:solidFill>
                            <a:schemeClr val="tx1"/>
                          </a:solidFill>
                          <a:effectLst/>
                          <a:latin typeface="+mn-lt"/>
                          <a:ea typeface="+mn-ea"/>
                          <a:cs typeface="+mn-cs"/>
                        </a:rPr>
                        <a:t>Enfin, le CEA MEM a organisé, à l’occasion de son premier Comité de Pilotage tenu le 6 décembre 2017, un atelier conjoint avec le réseau AMEDEE (Activités Minières, Environnement, Développement Economique et Ethique) coordonné par l’IRD et ses partenaires, du 5 au 8 décembre 2017. 30 porteurs de projets venant de Côte d’Ivoire, du Sénégal, du Mali, du Niger, de Mauritanie, du Ghana, du Burkina Faso, du Cameroun, du Maroc, de Tunisie, d’Algérie, de Madagascar, du Brésil, de la Nouvelle-Calédonie et de la France ont été réunis à cette occasion.</a:t>
                      </a:r>
                    </a:p>
                    <a:p>
                      <a:pPr>
                        <a:lnSpc>
                          <a:spcPct val="107000"/>
                        </a:lnSpc>
                        <a:spcAft>
                          <a:spcPts val="0"/>
                        </a:spcAft>
                      </a:pPr>
                      <a:r>
                        <a:rPr lang="fr-FR" sz="1800" dirty="0">
                          <a:solidFill>
                            <a:schemeClr val="tx1"/>
                          </a:solidFill>
                          <a:effectLst/>
                        </a:rPr>
                        <a: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solidFill>
                      <a:schemeClr val="accent1">
                        <a:lumMod val="40000"/>
                        <a:lumOff val="60000"/>
                      </a:schemeClr>
                    </a:solidFill>
                  </a:tcPr>
                </a:tc>
                <a:extLst>
                  <a:ext uri="{0D108BD9-81ED-4DB2-BD59-A6C34878D82A}">
                    <a16:rowId xmlns:a16="http://schemas.microsoft.com/office/drawing/2014/main" val="2038801690"/>
                  </a:ext>
                </a:extLst>
              </a:tr>
            </a:tbl>
          </a:graphicData>
        </a:graphic>
      </p:graphicFrame>
    </p:spTree>
    <p:extLst>
      <p:ext uri="{BB962C8B-B14F-4D97-AF65-F5344CB8AC3E}">
        <p14:creationId xmlns:p14="http://schemas.microsoft.com/office/powerpoint/2010/main" val="2470367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866024"/>
            <a:ext cx="10018711" cy="304798"/>
          </a:xfrm>
        </p:spPr>
        <p:txBody>
          <a:bodyPr>
            <a:normAutofit fontScale="90000"/>
          </a:bodyPr>
          <a:lstStyle/>
          <a:p>
            <a:r>
              <a:rPr lang="fr-FR" b="1" dirty="0"/>
              <a:t>ACTIVITES DU CEA MEM</a:t>
            </a:r>
            <a:br>
              <a:rPr lang="fr-FR" b="1" dirty="0"/>
            </a:br>
            <a:br>
              <a:rPr lang="fr-FR" b="1" dirty="0"/>
            </a:b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299"/>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22" y="294522"/>
            <a:ext cx="2298700" cy="571499"/>
          </a:xfrm>
          <a:prstGeom prst="rect">
            <a:avLst/>
          </a:prstGeom>
        </p:spPr>
      </p:pic>
      <p:graphicFrame>
        <p:nvGraphicFramePr>
          <p:cNvPr id="8" name="Espace réservé du contenu 7">
            <a:extLst>
              <a:ext uri="{FF2B5EF4-FFF2-40B4-BE49-F238E27FC236}">
                <a16:creationId xmlns:a16="http://schemas.microsoft.com/office/drawing/2014/main" id="{CCF0124C-3D2F-434E-9C13-2DF98AEF7667}"/>
              </a:ext>
            </a:extLst>
          </p:cNvPr>
          <p:cNvGraphicFramePr>
            <a:graphicFrameLocks noGrp="1"/>
          </p:cNvGraphicFramePr>
          <p:nvPr>
            <p:ph idx="1"/>
            <p:extLst>
              <p:ext uri="{D42A27DB-BD31-4B8C-83A1-F6EECF244321}">
                <p14:modId xmlns:p14="http://schemas.microsoft.com/office/powerpoint/2010/main" val="2796405432"/>
              </p:ext>
            </p:extLst>
          </p:nvPr>
        </p:nvGraphicFramePr>
        <p:xfrm>
          <a:off x="3379304" y="-11029093"/>
          <a:ext cx="3308314" cy="4874468"/>
        </p:xfrm>
        <a:graphic>
          <a:graphicData uri="http://schemas.openxmlformats.org/drawingml/2006/table">
            <a:tbl>
              <a:tblPr firstRow="1" firstCol="1" bandRow="1">
                <a:tableStyleId>{5C22544A-7EE6-4342-B048-85BDC9FD1C3A}</a:tableStyleId>
              </a:tblPr>
              <a:tblGrid>
                <a:gridCol w="1654157">
                  <a:extLst>
                    <a:ext uri="{9D8B030D-6E8A-4147-A177-3AD203B41FA5}">
                      <a16:colId xmlns:a16="http://schemas.microsoft.com/office/drawing/2014/main" val="1725119790"/>
                    </a:ext>
                  </a:extLst>
                </a:gridCol>
                <a:gridCol w="1654157">
                  <a:extLst>
                    <a:ext uri="{9D8B030D-6E8A-4147-A177-3AD203B41FA5}">
                      <a16:colId xmlns:a16="http://schemas.microsoft.com/office/drawing/2014/main" val="788746622"/>
                    </a:ext>
                  </a:extLst>
                </a:gridCol>
              </a:tblGrid>
              <a:tr h="231937">
                <a:tc>
                  <a:txBody>
                    <a:bodyPr/>
                    <a:lstStyle/>
                    <a:p>
                      <a:pPr>
                        <a:lnSpc>
                          <a:spcPct val="107000"/>
                        </a:lnSpc>
                        <a:spcAft>
                          <a:spcPts val="0"/>
                        </a:spcAft>
                      </a:pPr>
                      <a:r>
                        <a:rPr lang="fr-FR" sz="100">
                          <a:effectLst/>
                        </a:rPr>
                        <a:t>I.1 Excellence en apprentissage</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Lst>
                      </a:pPr>
                      <a:r>
                        <a:rPr lang="fr-FR" sz="100">
                          <a:effectLst/>
                          <a:highlight>
                            <a:srgbClr val="00FFFF"/>
                          </a:highlight>
                        </a:rPr>
                        <a:t>Pour la mise en route des offres de formations retenues, le CEA MEM a recruté, pour l’année 2016, 89 étudiants et auditeurs dont 59 étudiants en Master, 11 en Doctorat et 19 en formations de courtes durées (40 heures). L’effectif global l’année (2017) donne un total de 180 (sur 132 attendus) dont 171 étudiants en Master, et 09 auditeurs de formations courtes.</a:t>
                      </a:r>
                      <a:endParaRPr lang="fr-FR" sz="100">
                        <a:effectLst/>
                      </a:endParaRPr>
                    </a:p>
                    <a:p>
                      <a:pPr algn="just">
                        <a:spcBef>
                          <a:spcPts val="1200"/>
                        </a:spcBef>
                        <a:spcAft>
                          <a:spcPts val="0"/>
                        </a:spcAft>
                        <a:tabLst>
                          <a:tab pos="1828800" algn="l"/>
                        </a:tabLst>
                      </a:pPr>
                      <a:r>
                        <a:rPr lang="fr-FR" sz="100">
                          <a:effectLst/>
                          <a:highlight>
                            <a:srgbClr val="00FFFF"/>
                          </a:highlight>
                        </a:rPr>
                        <a:t>Le CEA MEM regroupe actuellement les étudiants de 10 nationalités qui sont la Côte d’Ivoire, la Guinée, le Mali, le Burkina Faso, le Niger, la Centrafrique, les Comores, la Mauritanie, le Bénin et le Togo.</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130183656"/>
                  </a:ext>
                </a:extLst>
              </a:tr>
              <a:tr h="854392">
                <a:tc>
                  <a:txBody>
                    <a:bodyPr/>
                    <a:lstStyle/>
                    <a:p>
                      <a:pPr>
                        <a:lnSpc>
                          <a:spcPct val="115000"/>
                        </a:lnSpc>
                        <a:spcBef>
                          <a:spcPts val="200"/>
                        </a:spcBef>
                        <a:spcAft>
                          <a:spcPts val="0"/>
                        </a:spcAft>
                      </a:pPr>
                      <a:r>
                        <a:rPr lang="fr-FR" sz="100">
                          <a:effectLst/>
                        </a:rPr>
                        <a:t>I.2 Excellence en matière de recherche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nSpc>
                          <a:spcPct val="107000"/>
                        </a:lnSpc>
                        <a:spcBef>
                          <a:spcPts val="1200"/>
                        </a:spcBef>
                        <a:spcAft>
                          <a:spcPts val="0"/>
                        </a:spcAft>
                      </a:pPr>
                      <a:r>
                        <a:rPr lang="fr-FR" sz="100">
                          <a:effectLst/>
                          <a:highlight>
                            <a:srgbClr val="00FFFF"/>
                          </a:highlight>
                        </a:rPr>
                        <a:t>A ce jour 11 thèses sont en cours de réalisation sur des thématiques liées aux mines, à l’environnement minier et au secteur des eaux.</a:t>
                      </a:r>
                      <a:endParaRPr lang="fr-FR" sz="100">
                        <a:effectLst/>
                      </a:endParaRPr>
                    </a:p>
                    <a:p>
                      <a:pPr>
                        <a:lnSpc>
                          <a:spcPct val="107000"/>
                        </a:lnSpc>
                        <a:spcBef>
                          <a:spcPts val="1200"/>
                        </a:spcBef>
                        <a:spcAft>
                          <a:spcPts val="0"/>
                        </a:spcAft>
                      </a:pPr>
                      <a:r>
                        <a:rPr lang="fr-FR" sz="100">
                          <a:effectLst/>
                          <a:highlight>
                            <a:srgbClr val="00FFFF"/>
                          </a:highlight>
                        </a:rPr>
                        <a:t>Les activités de recherche menées concernent notamment les domaines suivants :</a:t>
                      </a:r>
                      <a:endParaRPr lang="fr-FR" sz="100">
                        <a:effectLst/>
                      </a:endParaRPr>
                    </a:p>
                    <a:p>
                      <a:pPr marL="457200">
                        <a:lnSpc>
                          <a:spcPct val="107000"/>
                        </a:lnSpc>
                        <a:spcAft>
                          <a:spcPts val="0"/>
                        </a:spcAft>
                      </a:pPr>
                      <a:r>
                        <a:rPr lang="fr-FR" sz="100">
                          <a:effectLst/>
                          <a:highlight>
                            <a:srgbClr val="00FFFF"/>
                          </a:highlight>
                        </a:rPr>
                        <a:t>- la géologie structurale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télédétection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caractérisation des aquifères fissurés ;</a:t>
                      </a:r>
                      <a:endParaRPr lang="fr-FR" sz="100">
                        <a:effectLst/>
                      </a:endParaRPr>
                    </a:p>
                    <a:p>
                      <a:pPr marL="457200">
                        <a:lnSpc>
                          <a:spcPct val="107000"/>
                        </a:lnSpc>
                        <a:spcAft>
                          <a:spcPts val="0"/>
                        </a:spcAft>
                        <a:tabLst>
                          <a:tab pos="457200" algn="l"/>
                        </a:tabLst>
                      </a:pPr>
                      <a:r>
                        <a:rPr lang="fr-FR" sz="100">
                          <a:effectLst/>
                          <a:highlight>
                            <a:srgbClr val="00FFFF"/>
                          </a:highlight>
                        </a:rPr>
                        <a:t>- l’utilisation des rejets miniers pour les travaux du génie civil ;</a:t>
                      </a:r>
                      <a:endParaRPr lang="fr-FR" sz="100">
                        <a:effectLst/>
                      </a:endParaRPr>
                    </a:p>
                    <a:p>
                      <a:pPr marL="457200">
                        <a:lnSpc>
                          <a:spcPct val="107000"/>
                        </a:lnSpc>
                        <a:spcAft>
                          <a:spcPts val="0"/>
                        </a:spcAft>
                        <a:tabLst>
                          <a:tab pos="457200" algn="l"/>
                        </a:tabLst>
                      </a:pPr>
                      <a:r>
                        <a:rPr lang="fr-FR" sz="100">
                          <a:effectLst/>
                          <a:highlight>
                            <a:srgbClr val="00FFFF"/>
                          </a:highlight>
                        </a:rPr>
                        <a:t>- l’étude du drainage acide dans l’environnement minier.</a:t>
                      </a:r>
                      <a:endParaRPr lang="fr-FR" sz="100">
                        <a:effectLst/>
                      </a:endParaRPr>
                    </a:p>
                    <a:p>
                      <a:pPr>
                        <a:lnSpc>
                          <a:spcPct val="107000"/>
                        </a:lnSpc>
                        <a:spcBef>
                          <a:spcPts val="1200"/>
                        </a:spcBef>
                        <a:spcAft>
                          <a:spcPts val="0"/>
                        </a:spcAft>
                        <a:tabLst>
                          <a:tab pos="457200" algn="l"/>
                        </a:tabLst>
                      </a:pPr>
                      <a:r>
                        <a:rPr lang="fr-FR" sz="100">
                          <a:effectLst/>
                          <a:highlight>
                            <a:srgbClr val="00FFFF"/>
                          </a:highlight>
                        </a:rPr>
                        <a:t>Une douzaine de publications scientifiques ont été produites. Des conventions de partenariat ont été mises en œuvre avec l’UFR Sciences de la Terre et Ressources Minières de l’Université Félix HOUPHOUËT-BOIGNY sur les projets T2GEM et WAXI financés par l’IRD dans le cadre de la recherche sur les méthodes d’exploration minière.</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 Trois enseignants-chercheurs du centre ont participé au second Colloque du Programme International de Géosciences (PICG638) sur le thème : "Géodynamique et minéralisations des formations paléoprotérozoïques pour un développement durable", tenu à Casablanca du 06 au 12 Novembre 2017.</a:t>
                      </a:r>
                      <a:endParaRPr lang="fr-FR" sz="100">
                        <a:effectLst/>
                      </a:endParaRPr>
                    </a:p>
                    <a:p>
                      <a:pPr algn="just">
                        <a:lnSpc>
                          <a:spcPct val="107000"/>
                        </a:lnSpc>
                        <a:spcAft>
                          <a:spcPts val="0"/>
                        </a:spcAft>
                      </a:pPr>
                      <a:r>
                        <a:rPr lang="fr-FR" sz="100">
                          <a:effectLst/>
                          <a:highlight>
                            <a:srgbClr val="00FFFF"/>
                          </a:highlight>
                        </a:rPr>
                        <a:t> </a:t>
                      </a:r>
                      <a:endParaRPr lang="fr-FR" sz="100">
                        <a:effectLst/>
                      </a:endParaRPr>
                    </a:p>
                    <a:p>
                      <a:pPr algn="just">
                        <a:lnSpc>
                          <a:spcPct val="107000"/>
                        </a:lnSpc>
                        <a:spcAft>
                          <a:spcPts val="0"/>
                        </a:spcAft>
                      </a:pPr>
                      <a:r>
                        <a:rPr lang="fr-FR" sz="100">
                          <a:effectLst/>
                          <a:highlight>
                            <a:srgbClr val="00FFFF"/>
                          </a:highlight>
                        </a:rPr>
                        <a:t>Enfin, le CEA MEM a organisé, à l’occasion de son premier Comité de Pilotage tenu le 6 décembre 2017, un atelier conjoint avec le réseau AMEDEE (Activités Minières, Environnement, Développement Economique et Ethique) coordonné par l’IRD et ses partenaires, du 5 au 8 décembre 2017. 30 porteurs de projets venant de Côte d’Ivoire, du Sénégal, du Mali, du Niger, de Mauritanie, du Ghana, du Burkina Faso, du Cameroun, du Maroc, de Tunisie, d’Algérie, de Madagascar, du Brésil, de la Nouvelle-Calédonie et de la France ont été réunis à cette occasion.</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L’objectif global de cette plateforme est de promouvoir par la recherche une activité minière responsable et éthique, relevant des principes de l’économie circulaire dans le cadre global des objectifs du développement durable.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932297379"/>
                  </a:ext>
                </a:extLst>
              </a:tr>
              <a:tr h="366840">
                <a:tc>
                  <a:txBody>
                    <a:bodyPr/>
                    <a:lstStyle/>
                    <a:p>
                      <a:pPr>
                        <a:lnSpc>
                          <a:spcPct val="115000"/>
                        </a:lnSpc>
                        <a:spcBef>
                          <a:spcPts val="200"/>
                        </a:spcBef>
                        <a:spcAft>
                          <a:spcPts val="0"/>
                        </a:spcAft>
                      </a:pPr>
                      <a:r>
                        <a:rPr lang="fr-FR" sz="100">
                          <a:effectLst/>
                        </a:rPr>
                        <a:t>I.3 Dimensions d’équité</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En application de cet axe, la priorité a été donnée à la mobilité des enseignants et des étudiants. Ceci s’est traduit par quatre missions d’enseignement en 2016 à l’Ecole des Mines de Mauritanie et une mobilité d’un demi-semestre de 9 étudiants de l’ESP Nouakchott à l’INP-HB en mai-juin 2017.</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Concernant les effectifs, deux recrutements exceptionnels ont été organisés en vue de compléter l’effectif des non nationaux et des jeunes filles.</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Un état pour l’octroi de bourses aux non nationaux est en cours d’élaboration.</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1960937"/>
                  </a:ext>
                </a:extLst>
              </a:tr>
              <a:tr h="199200">
                <a:tc>
                  <a:txBody>
                    <a:bodyPr/>
                    <a:lstStyle/>
                    <a:p>
                      <a:pPr>
                        <a:lnSpc>
                          <a:spcPct val="115000"/>
                        </a:lnSpc>
                        <a:spcBef>
                          <a:spcPts val="200"/>
                        </a:spcBef>
                        <a:spcAft>
                          <a:spcPts val="0"/>
                        </a:spcAft>
                      </a:pPr>
                      <a:r>
                        <a:rPr lang="fr-FR" sz="100">
                          <a:effectLst/>
                        </a:rPr>
                        <a:t>I.4 Attraction et rotation d’étudiants et d’enseignants au niveau régional </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Octroyer des bourses d’études pour les étudiants étrangers</a:t>
                      </a:r>
                      <a:endParaRPr lang="fr-FR" sz="100">
                        <a:effectLst/>
                      </a:endParaRPr>
                    </a:p>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Améliorer le cadre de vie sur le campus.</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096144318"/>
                  </a:ext>
                </a:extLst>
              </a:tr>
              <a:tr h="1164399">
                <a:tc>
                  <a:txBody>
                    <a:bodyPr/>
                    <a:lstStyle/>
                    <a:p>
                      <a:pPr>
                        <a:lnSpc>
                          <a:spcPct val="107000"/>
                        </a:lnSpc>
                        <a:spcAft>
                          <a:spcPts val="0"/>
                        </a:spcAft>
                      </a:pPr>
                      <a:r>
                        <a:rPr lang="fr-FR" sz="100">
                          <a:effectLst/>
                        </a:rPr>
                        <a:t>I.5 Partenariats académiques nationaux et régionaux</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Le centre travaille à étendre le nombre de ses partenaires nationaux et régionaux. Une bonne collaboration est en cours avec l’UFHB, notamment par un partenariat tripartite avec l’IRD. Les universités de Man, Daloa et Nangui Abrogoua sont invitées. Au plan régional l’ISMG de Guinée,  est sollicitée.</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 </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Les partenaires académiques régionaux actuels sont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L’Université Cheikh Anta Diop du Sénégal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T</a:t>
                      </a:r>
                      <a:r>
                        <a:rPr lang="en-US" sz="100">
                          <a:effectLst/>
                          <a:highlight>
                            <a:srgbClr val="00FFFF"/>
                          </a:highlight>
                        </a:rPr>
                        <a:t>akoradi Technical University;</a:t>
                      </a:r>
                      <a:endParaRPr lang="fr-FR" sz="100">
                        <a:effectLst/>
                      </a:endParaRPr>
                    </a:p>
                    <a:p>
                      <a:pPr marL="342900" lvl="0" indent="-342900">
                        <a:lnSpc>
                          <a:spcPct val="107000"/>
                        </a:lnSpc>
                        <a:spcAft>
                          <a:spcPts val="0"/>
                        </a:spcAft>
                        <a:buFont typeface="Calibri" panose="020F0502020204030204" pitchFamily="34" charset="0"/>
                        <a:buChar char="-"/>
                      </a:pPr>
                      <a:r>
                        <a:rPr lang="en-US" sz="100">
                          <a:effectLst/>
                          <a:highlight>
                            <a:srgbClr val="00FFFF"/>
                          </a:highlight>
                        </a:rPr>
                        <a:t>l’Universite Abdou Moumouni du Niger</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Supérieure Polytechnique de Nouakchott</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Nationale Supérieure d’ingénieur de Fada N’gourma – Université de Fada du Burkina.</a:t>
                      </a:r>
                      <a:endParaRPr lang="fr-FR" sz="100">
                        <a:effectLst/>
                      </a:endParaRPr>
                    </a:p>
                    <a:p>
                      <a:pPr>
                        <a:lnSpc>
                          <a:spcPct val="107000"/>
                        </a:lnSpc>
                        <a:spcBef>
                          <a:spcPts val="1200"/>
                        </a:spcBef>
                        <a:spcAft>
                          <a:spcPts val="0"/>
                        </a:spcAft>
                      </a:pPr>
                      <a:r>
                        <a:rPr lang="en-US" sz="100">
                          <a:effectLst/>
                          <a:highlight>
                            <a:srgbClr val="00FFFF"/>
                          </a:highlight>
                        </a:rPr>
                        <a:t>Les universités attendues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ISMG – BOKE - GUINEE</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UNIV GAMAL ABDEL NASSER - CONAKRY</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en-US" sz="100">
                          <a:effectLst/>
                          <a:highlight>
                            <a:srgbClr val="00FFFF"/>
                          </a:highlight>
                        </a:rPr>
                        <a:t>UNIV ABOMEY CALAVI</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N’GAOUNDERE – CAMEROUN</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BANGUI</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127588273"/>
                  </a:ext>
                </a:extLst>
              </a:tr>
              <a:tr h="1215389">
                <a:tc>
                  <a:txBody>
                    <a:bodyPr/>
                    <a:lstStyle/>
                    <a:p>
                      <a:pPr>
                        <a:lnSpc>
                          <a:spcPct val="115000"/>
                        </a:lnSpc>
                        <a:spcBef>
                          <a:spcPts val="200"/>
                        </a:spcBef>
                        <a:spcAft>
                          <a:spcPts val="0"/>
                        </a:spcAft>
                      </a:pPr>
                      <a:r>
                        <a:rPr lang="fr-FR" sz="100">
                          <a:effectLst/>
                        </a:rPr>
                        <a:t>I.6 Partenariats Sectoriels Nationaux et Régionaux</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1828800" algn="l"/>
                          <a:tab pos="1929130" algn="l"/>
                        </a:tabLst>
                      </a:pPr>
                      <a:r>
                        <a:rPr lang="fr-FR" sz="100">
                          <a:effectLst/>
                          <a:highlight>
                            <a:srgbClr val="00FFFF"/>
                          </a:highlight>
                        </a:rPr>
                        <a:t>Des missions de contact sont programmées auprès de partenaires, de préférence sur les sites miniers en vue de discussions techniques (Missions auprès du projet Agbaou Gold Operation, mission auprès de Newcrest).</a:t>
                      </a:r>
                      <a:endParaRPr lang="fr-FR" sz="100">
                        <a:effectLst/>
                      </a:endParaRPr>
                    </a:p>
                    <a:p>
                      <a:pPr>
                        <a:lnSpc>
                          <a:spcPct val="107000"/>
                        </a:lnSpc>
                        <a:spcAft>
                          <a:spcPts val="0"/>
                        </a:spcAft>
                      </a:pPr>
                      <a:r>
                        <a:rPr lang="fr-FR" sz="100">
                          <a:effectLst/>
                          <a:highlight>
                            <a:srgbClr val="00FFFF"/>
                          </a:highlight>
                        </a:rPr>
                        <a:t>Les partenaires industriels actuels sont: </a:t>
                      </a:r>
                      <a:endParaRPr lang="fr-FR" sz="100">
                        <a:effectLst/>
                      </a:endParaRPr>
                    </a:p>
                    <a:p>
                      <a:pPr marL="914400" indent="-734060">
                        <a:lnSpc>
                          <a:spcPct val="107000"/>
                        </a:lnSpc>
                        <a:spcAft>
                          <a:spcPts val="0"/>
                        </a:spcAft>
                      </a:pPr>
                      <a:r>
                        <a:rPr lang="fr-FR" sz="100">
                          <a:effectLst/>
                          <a:highlight>
                            <a:srgbClr val="00FFFF"/>
                          </a:highlight>
                        </a:rPr>
                        <a:t>- SODEMI</a:t>
                      </a:r>
                      <a:endParaRPr lang="fr-FR" sz="100">
                        <a:effectLst/>
                      </a:endParaRPr>
                    </a:p>
                    <a:p>
                      <a:pPr marL="914400" indent="-734060">
                        <a:lnSpc>
                          <a:spcPct val="107000"/>
                        </a:lnSpc>
                        <a:spcAft>
                          <a:spcPts val="0"/>
                        </a:spcAft>
                      </a:pPr>
                      <a:r>
                        <a:rPr lang="fr-FR" sz="100">
                          <a:effectLst/>
                          <a:highlight>
                            <a:srgbClr val="00FFFF"/>
                          </a:highlight>
                        </a:rPr>
                        <a:t>- TAURUS GOLD CI (absorbé par Teranga)</a:t>
                      </a:r>
                      <a:endParaRPr lang="fr-FR" sz="100">
                        <a:effectLst/>
                      </a:endParaRPr>
                    </a:p>
                    <a:p>
                      <a:pPr marL="914400" indent="-734060">
                        <a:lnSpc>
                          <a:spcPct val="107000"/>
                        </a:lnSpc>
                        <a:spcAft>
                          <a:spcPts val="0"/>
                        </a:spcAft>
                      </a:pPr>
                      <a:r>
                        <a:rPr lang="fr-FR" sz="100">
                          <a:effectLst/>
                          <a:highlight>
                            <a:srgbClr val="00FFFF"/>
                          </a:highlight>
                        </a:rPr>
                        <a:t>- NEWCREST BONIKRO MINE</a:t>
                      </a:r>
                      <a:endParaRPr lang="fr-FR" sz="100">
                        <a:effectLst/>
                      </a:endParaRPr>
                    </a:p>
                    <a:p>
                      <a:pPr marL="914400" indent="-734060">
                        <a:lnSpc>
                          <a:spcPct val="107000"/>
                        </a:lnSpc>
                        <a:spcAft>
                          <a:spcPts val="0"/>
                        </a:spcAft>
                      </a:pPr>
                      <a:r>
                        <a:rPr lang="fr-FR" sz="100">
                          <a:effectLst/>
                          <a:highlight>
                            <a:srgbClr val="00FFFF"/>
                          </a:highlight>
                        </a:rPr>
                        <a:t>- PERSEUS MINING</a:t>
                      </a:r>
                      <a:endParaRPr lang="fr-FR" sz="100">
                        <a:effectLst/>
                      </a:endParaRPr>
                    </a:p>
                    <a:p>
                      <a:pPr marL="914400" indent="-734060">
                        <a:lnSpc>
                          <a:spcPct val="107000"/>
                        </a:lnSpc>
                        <a:spcAft>
                          <a:spcPts val="0"/>
                        </a:spcAft>
                      </a:pPr>
                      <a:r>
                        <a:rPr lang="fr-FR" sz="100">
                          <a:effectLst/>
                          <a:highlight>
                            <a:srgbClr val="00FFFF"/>
                          </a:highlight>
                        </a:rPr>
                        <a:t>- COMPAGNIE MINIERE DU LITTORAL (nouveau)</a:t>
                      </a:r>
                      <a:endParaRPr lang="fr-FR" sz="100">
                        <a:effectLst/>
                      </a:endParaRPr>
                    </a:p>
                    <a:p>
                      <a:pPr>
                        <a:lnSpc>
                          <a:spcPct val="107000"/>
                        </a:lnSpc>
                        <a:spcAft>
                          <a:spcPts val="0"/>
                        </a:spcAft>
                      </a:pPr>
                      <a:r>
                        <a:rPr lang="fr-FR" sz="100">
                          <a:effectLst/>
                        </a:rPr>
                        <a:t> </a:t>
                      </a:r>
                    </a:p>
                    <a:p>
                      <a:pPr>
                        <a:lnSpc>
                          <a:spcPct val="107000"/>
                        </a:lnSpc>
                        <a:spcAft>
                          <a:spcPts val="0"/>
                        </a:spcAft>
                      </a:pPr>
                      <a:r>
                        <a:rPr lang="fr-FR" sz="100">
                          <a:effectLst/>
                          <a:highlight>
                            <a:srgbClr val="00FFFF"/>
                          </a:highlight>
                        </a:rPr>
                        <a:t>Les partenaires industriels attendus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ENDEAVOUR AGBAOU</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SISAG</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ENDEAVOUR ITY</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SAMA NICHEL</a:t>
                      </a:r>
                      <a:endParaRPr lang="fr-FR" sz="100">
                        <a:effectLst/>
                      </a:endParaRPr>
                    </a:p>
                    <a:p>
                      <a:pPr>
                        <a:lnSpc>
                          <a:spcPct val="107000"/>
                        </a:lnSpc>
                        <a:spcAft>
                          <a:spcPts val="0"/>
                        </a:spcAft>
                      </a:pPr>
                      <a:r>
                        <a:rPr lang="fr-FR" sz="100">
                          <a:effectLst/>
                        </a:rPr>
                        <a:t> </a:t>
                      </a:r>
                    </a:p>
                    <a:p>
                      <a:pPr algn="just">
                        <a:lnSpc>
                          <a:spcPct val="107000"/>
                        </a:lnSpc>
                        <a:spcBef>
                          <a:spcPts val="1200"/>
                        </a:spcBef>
                        <a:spcAft>
                          <a:spcPts val="0"/>
                        </a:spcAft>
                        <a:tabLst>
                          <a:tab pos="1828800" algn="l"/>
                        </a:tabLst>
                      </a:pPr>
                      <a:r>
                        <a:rPr lang="fr-FR" sz="100">
                          <a:effectLst/>
                        </a:rPr>
                        <a:t>Les partenaires universitaires actuels hors Afrique sont :</a:t>
                      </a: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des Mines Goodman de L’université Laurentienne – CANADA ;</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Nationale Supérieure de Géologie de l’Université de Lorraine - France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234066444"/>
                  </a:ext>
                </a:extLst>
              </a:tr>
              <a:tr h="842308">
                <a:tc>
                  <a:txBody>
                    <a:bodyPr/>
                    <a:lstStyle/>
                    <a:p>
                      <a:pPr>
                        <a:lnSpc>
                          <a:spcPct val="115000"/>
                        </a:lnSpc>
                        <a:spcBef>
                          <a:spcPts val="200"/>
                        </a:spcBef>
                        <a:spcAft>
                          <a:spcPts val="0"/>
                        </a:spcAft>
                      </a:pPr>
                      <a:r>
                        <a:rPr lang="es-CO" sz="100">
                          <a:effectLst/>
                        </a:rPr>
                        <a:t>I.8 Gouvernance et g</a:t>
                      </a:r>
                      <a:r>
                        <a:rPr lang="fr-FR" sz="100">
                          <a:effectLst/>
                        </a:rPr>
                        <a:t>estion financière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540385" algn="l"/>
                          <a:tab pos="1929130" algn="l"/>
                        </a:tabLst>
                      </a:pPr>
                      <a:r>
                        <a:rPr lang="fr-FR" sz="100" dirty="0">
                          <a:effectLst/>
                          <a:highlight>
                            <a:srgbClr val="00FFFF"/>
                          </a:highlight>
                        </a:rPr>
                        <a:t>Le Comité de Pilotage est composé comme suit, par les personnalités désignées ou leur représentant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la SODEMI, Président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Coordonnateur du CEA MEM, rapporteur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Directeur-Adjoint du CEA MEM</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NEWCREST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PERSEUS Mining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Cheikh Anta Diop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Abdou </a:t>
                      </a:r>
                      <a:r>
                        <a:rPr lang="fr-FR" sz="100" dirty="0" err="1">
                          <a:effectLst/>
                          <a:highlight>
                            <a:srgbClr val="00FFFF"/>
                          </a:highlight>
                        </a:rPr>
                        <a:t>Moumouni</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Takoradi </a:t>
                      </a:r>
                      <a:r>
                        <a:rPr lang="fr-FR" sz="100" dirty="0" err="1">
                          <a:effectLst/>
                          <a:highlight>
                            <a:srgbClr val="00FFFF"/>
                          </a:highlight>
                        </a:rPr>
                        <a:t>Technical</a:t>
                      </a:r>
                      <a:r>
                        <a:rPr lang="fr-FR" sz="100" dirty="0">
                          <a:effectLst/>
                          <a:highlight>
                            <a:srgbClr val="00FFFF"/>
                          </a:highlight>
                        </a:rPr>
                        <a:t> l’</a:t>
                      </a:r>
                      <a:r>
                        <a:rPr lang="fr-FR" sz="100" dirty="0" err="1">
                          <a:effectLst/>
                          <a:highlight>
                            <a:srgbClr val="00FFFF"/>
                          </a:highlight>
                        </a:rPr>
                        <a:t>University</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Supérieure Polytechnique de Nouakchott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de l’Ecole Nationale Supérieure de Géologie de Nancy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des Mines Goodman de l’Université Laurentienne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Nationale d’Ingénieur de Fada.</a:t>
                      </a:r>
                      <a:endParaRPr lang="fr-FR" sz="100" dirty="0">
                        <a:effectLst/>
                      </a:endParaRPr>
                    </a:p>
                    <a:p>
                      <a:pPr>
                        <a:lnSpc>
                          <a:spcPct val="107000"/>
                        </a:lnSpc>
                        <a:spcAft>
                          <a:spcPts val="0"/>
                        </a:spcAft>
                      </a:pPr>
                      <a:r>
                        <a:rPr lang="fr-FR" sz="100" dirty="0">
                          <a:effectLst/>
                        </a:rPr>
                        <a:t> </a:t>
                      </a:r>
                    </a:p>
                    <a:p>
                      <a:pPr algn="just">
                        <a:lnSpc>
                          <a:spcPct val="107000"/>
                        </a:lnSpc>
                        <a:spcAft>
                          <a:spcPts val="0"/>
                        </a:spcAft>
                        <a:tabLst>
                          <a:tab pos="1828800" algn="l"/>
                          <a:tab pos="1929130" algn="l"/>
                        </a:tabLst>
                      </a:pPr>
                      <a:r>
                        <a:rPr lang="fr-FR" sz="100" dirty="0">
                          <a:effectLst/>
                          <a:highlight>
                            <a:srgbClr val="00FFFF"/>
                          </a:highlight>
                        </a:rPr>
                        <a:t>Malgré la mise en vigueur le 17 février 2016, l’arrêté d’intégration budgétaire des trois centres n’a été signé que le 23 septembre 2016, à moins de trois mois de la clôture budgétaire. Il s’est alors avéré nécessaire de fusionner les ressources des année 2016 et 2017 dans l’optique de procéder à une modification budgétaire sur l’exercice 2017. La requête de modification budgétaire fondée sur des arguments réalistes a été acceptée. Cependant, l’arrêté d’intégration modifié n’a été signé qu’au moins de juillet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Le centre a en outre entrepris de recruter, avec l’avis de non objection de l’IDA, un personnel dédié composé d’un Responsable de l’administration des finances, d’un Spécialiste de passation des marchés et d’un Assistant comptable. Ces trois agents ont pris service les 1</a:t>
                      </a:r>
                      <a:r>
                        <a:rPr lang="fr-FR" sz="100" baseline="30000" dirty="0">
                          <a:effectLst/>
                          <a:highlight>
                            <a:srgbClr val="00FFFF"/>
                          </a:highlight>
                        </a:rPr>
                        <a:t>er</a:t>
                      </a:r>
                      <a:r>
                        <a:rPr lang="fr-FR" sz="100" dirty="0">
                          <a:effectLst/>
                          <a:highlight>
                            <a:srgbClr val="00FFFF"/>
                          </a:highlight>
                        </a:rPr>
                        <a:t> et 15 juin 2017, et ont permis de mettre en œuvre l’exécution budgétaire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L’utilisation des fonds mis à la disposition du centre est l’objet du chapitre qui suit.</a:t>
                      </a:r>
                      <a:endParaRPr lang="fr-FR" sz="100" dirty="0">
                        <a:effectLst/>
                      </a:endParaRPr>
                    </a:p>
                    <a:p>
                      <a:pPr>
                        <a:lnSpc>
                          <a:spcPct val="107000"/>
                        </a:lnSpc>
                        <a:spcAft>
                          <a:spcPts val="0"/>
                        </a:spcAft>
                      </a:pPr>
                      <a:r>
                        <a:rPr lang="fr-FR" sz="100" dirty="0">
                          <a:effectLst/>
                        </a:rPr>
                        <a:t> </a:t>
                      </a: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2930314358"/>
                  </a:ext>
                </a:extLst>
              </a:tr>
            </a:tbl>
          </a:graphicData>
        </a:graphic>
      </p:graphicFrame>
      <p:graphicFrame>
        <p:nvGraphicFramePr>
          <p:cNvPr id="9" name="Tableau 8">
            <a:extLst>
              <a:ext uri="{FF2B5EF4-FFF2-40B4-BE49-F238E27FC236}">
                <a16:creationId xmlns:a16="http://schemas.microsoft.com/office/drawing/2014/main" id="{DCB9A439-AE57-4C6E-805D-2213C053B74A}"/>
              </a:ext>
            </a:extLst>
          </p:cNvPr>
          <p:cNvGraphicFramePr>
            <a:graphicFrameLocks noGrp="1"/>
          </p:cNvGraphicFramePr>
          <p:nvPr>
            <p:extLst>
              <p:ext uri="{D42A27DB-BD31-4B8C-83A1-F6EECF244321}">
                <p14:modId xmlns:p14="http://schemas.microsoft.com/office/powerpoint/2010/main" val="2723451756"/>
              </p:ext>
            </p:extLst>
          </p:nvPr>
        </p:nvGraphicFramePr>
        <p:xfrm>
          <a:off x="781050" y="1009802"/>
          <a:ext cx="11064675" cy="5346548"/>
        </p:xfrm>
        <a:graphic>
          <a:graphicData uri="http://schemas.openxmlformats.org/drawingml/2006/table">
            <a:tbl>
              <a:tblPr firstRow="1" firstCol="1" bandRow="1">
                <a:tableStyleId>{5C22544A-7EE6-4342-B048-85BDC9FD1C3A}</a:tableStyleId>
              </a:tblPr>
              <a:tblGrid>
                <a:gridCol w="2736850">
                  <a:extLst>
                    <a:ext uri="{9D8B030D-6E8A-4147-A177-3AD203B41FA5}">
                      <a16:colId xmlns:a16="http://schemas.microsoft.com/office/drawing/2014/main" val="3896865243"/>
                    </a:ext>
                  </a:extLst>
                </a:gridCol>
                <a:gridCol w="8327825">
                  <a:extLst>
                    <a:ext uri="{9D8B030D-6E8A-4147-A177-3AD203B41FA5}">
                      <a16:colId xmlns:a16="http://schemas.microsoft.com/office/drawing/2014/main" val="3877355068"/>
                    </a:ext>
                  </a:extLst>
                </a:gridCol>
              </a:tblGrid>
              <a:tr h="3218394">
                <a:tc>
                  <a:txBody>
                    <a:bodyPr/>
                    <a:lstStyle/>
                    <a:p>
                      <a:pPr>
                        <a:lnSpc>
                          <a:spcPct val="115000"/>
                        </a:lnSpc>
                        <a:spcBef>
                          <a:spcPts val="200"/>
                        </a:spcBef>
                        <a:spcAft>
                          <a:spcPts val="0"/>
                        </a:spcAft>
                      </a:pPr>
                      <a:r>
                        <a:rPr lang="fr-FR" sz="2000" b="1" dirty="0">
                          <a:solidFill>
                            <a:schemeClr val="tx1"/>
                          </a:solidFill>
                          <a:effectLst/>
                        </a:rPr>
                        <a:t>I.3 Dimensions d’équité</a:t>
                      </a:r>
                    </a:p>
                    <a:p>
                      <a:pPr>
                        <a:lnSpc>
                          <a:spcPct val="107000"/>
                        </a:lnSpc>
                        <a:spcAft>
                          <a:spcPts val="0"/>
                        </a:spcAft>
                      </a:pPr>
                      <a:r>
                        <a:rPr lang="fr-FR" sz="2000" b="0" dirty="0">
                          <a:solidFill>
                            <a:schemeClr val="tx1"/>
                          </a:solidFill>
                          <a:effectLst/>
                        </a:rPr>
                        <a:t> </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tc>
                <a:tc>
                  <a:txBody>
                    <a:bodyPr/>
                    <a:lstStyle/>
                    <a:p>
                      <a:pPr>
                        <a:lnSpc>
                          <a:spcPct val="107000"/>
                        </a:lnSpc>
                        <a:spcAft>
                          <a:spcPts val="800"/>
                        </a:spcAft>
                      </a:pPr>
                      <a:r>
                        <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application de cet axe, la priorité a été donnée à la mobilité des enseignants et des étudiants. Ceci s’est traduit par quatre missions d’enseignement en 2016 à l’Ecole des Mines de Mauritanie et une mobilité d’un demi-semestre de 9 étudiants de l’ESP Nouakchott à l’INP-HB en mai-juin 2017.</a:t>
                      </a:r>
                    </a:p>
                    <a:p>
                      <a:pPr>
                        <a:lnSpc>
                          <a:spcPct val="107000"/>
                        </a:lnSpc>
                        <a:spcAft>
                          <a:spcPts val="800"/>
                        </a:spcAft>
                      </a:pPr>
                      <a:r>
                        <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Concernant les effectifs, deux recrutements exceptionnels ont été organisés en vue de compléter l’effectif des non nationaux et des jeunes filles.</a:t>
                      </a:r>
                    </a:p>
                    <a:p>
                      <a:pPr>
                        <a:lnSpc>
                          <a:spcPct val="107000"/>
                        </a:lnSpc>
                        <a:spcAft>
                          <a:spcPts val="800"/>
                        </a:spcAft>
                      </a:pPr>
                      <a:r>
                        <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état pour l’octroi de bourses aux non nationaux est en cours d’élaboration.</a:t>
                      </a:r>
                    </a:p>
                    <a:p>
                      <a:pPr>
                        <a:lnSpc>
                          <a:spcPct val="107000"/>
                        </a:lnSpc>
                        <a:spcAft>
                          <a:spcPts val="800"/>
                        </a:spcAft>
                      </a:pPr>
                      <a:r>
                        <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985" marR="6985" marT="9525" marB="0">
                    <a:solidFill>
                      <a:schemeClr val="accent1">
                        <a:lumMod val="40000"/>
                        <a:lumOff val="60000"/>
                      </a:schemeClr>
                    </a:solidFill>
                  </a:tcPr>
                </a:tc>
                <a:extLst>
                  <a:ext uri="{0D108BD9-81ED-4DB2-BD59-A6C34878D82A}">
                    <a16:rowId xmlns:a16="http://schemas.microsoft.com/office/drawing/2014/main" val="801219846"/>
                  </a:ext>
                </a:extLst>
              </a:tr>
              <a:tr h="2128154">
                <a:tc>
                  <a:txBody>
                    <a:bodyPr/>
                    <a:lstStyle/>
                    <a:p>
                      <a:pPr>
                        <a:lnSpc>
                          <a:spcPct val="115000"/>
                        </a:lnSpc>
                        <a:spcBef>
                          <a:spcPts val="200"/>
                        </a:spcBef>
                        <a:spcAft>
                          <a:spcPts val="0"/>
                        </a:spcAft>
                      </a:pPr>
                      <a:r>
                        <a:rPr lang="fr-FR" sz="1600" dirty="0">
                          <a:solidFill>
                            <a:schemeClr val="tx1"/>
                          </a:solidFill>
                          <a:effectLst/>
                        </a:rPr>
                        <a:t>I.4 Attraction et rotation d’étudiants et d’enseignants au niveau régional </a:t>
                      </a:r>
                    </a:p>
                    <a:p>
                      <a:pPr marL="0" marR="0" indent="0" algn="l" defTabSz="457200" rtl="0" eaLnBrk="1" fontAlgn="auto" latinLnBrk="0" hangingPunct="1">
                        <a:lnSpc>
                          <a:spcPct val="107000"/>
                        </a:lnSpc>
                        <a:spcBef>
                          <a:spcPts val="0"/>
                        </a:spcBef>
                        <a:spcAft>
                          <a:spcPts val="0"/>
                        </a:spcAft>
                        <a:buClrTx/>
                        <a:buSzTx/>
                        <a:buFontTx/>
                        <a:buNone/>
                        <a:tabLst/>
                        <a:defRPr/>
                      </a:pPr>
                      <a:r>
                        <a:rPr lang="fr-FR" sz="1600" dirty="0">
                          <a:solidFill>
                            <a:schemeClr val="tx1"/>
                          </a:solidFill>
                          <a:effectLst/>
                        </a:rPr>
                        <a:t> </a:t>
                      </a:r>
                      <a:r>
                        <a:rPr lang="fr-FR" sz="1600" b="1" kern="1200" dirty="0">
                          <a:solidFill>
                            <a:schemeClr val="tx1"/>
                          </a:solidFill>
                          <a:effectLst/>
                          <a:latin typeface="+mn-lt"/>
                          <a:ea typeface="+mn-ea"/>
                          <a:cs typeface="+mn-cs"/>
                        </a:rPr>
                        <a:t>I.4 Attraction et rotation d’étudiants et d’enseignants au niveau régional </a:t>
                      </a:r>
                    </a:p>
                    <a:p>
                      <a:pPr>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tc>
                <a:tc>
                  <a:txBody>
                    <a:bodyPr/>
                    <a:lstStyle/>
                    <a:p>
                      <a:pPr marL="342900" lvl="0" indent="-342900">
                        <a:lnSpc>
                          <a:spcPct val="107000"/>
                        </a:lnSpc>
                        <a:spcAft>
                          <a:spcPts val="800"/>
                        </a:spcAft>
                        <a:buFont typeface="Arial" panose="020B0604020202020204" pitchFamily="34" charset="0"/>
                        <a:buChar char="–"/>
                        <a:tabLst>
                          <a:tab pos="457200" algn="l"/>
                        </a:tabLst>
                      </a:pPr>
                      <a:r>
                        <a:rPr lang="fr-FR" sz="2000" b="0" dirty="0">
                          <a:effectLst/>
                          <a:latin typeface="Calibri" panose="020F0502020204030204" pitchFamily="34" charset="0"/>
                          <a:ea typeface="Calibri" panose="020F0502020204030204" pitchFamily="34" charset="0"/>
                          <a:cs typeface="Times New Roman" panose="02020603050405020304" pitchFamily="18" charset="0"/>
                        </a:rPr>
                        <a:t>Octroyer des bourses d’études pour les étudiants étrangers</a:t>
                      </a:r>
                    </a:p>
                    <a:p>
                      <a:pPr marL="342900" lvl="0" indent="-342900">
                        <a:lnSpc>
                          <a:spcPct val="107000"/>
                        </a:lnSpc>
                        <a:spcAft>
                          <a:spcPts val="800"/>
                        </a:spcAft>
                        <a:buFont typeface="Arial" panose="020B0604020202020204" pitchFamily="34" charset="0"/>
                        <a:buChar char="–"/>
                        <a:tabLst>
                          <a:tab pos="457200" algn="l"/>
                        </a:tabLst>
                      </a:pPr>
                      <a:r>
                        <a:rPr lang="fr-FR" sz="2000" b="0" dirty="0">
                          <a:effectLst/>
                          <a:latin typeface="Calibri" panose="020F0502020204030204" pitchFamily="34" charset="0"/>
                          <a:ea typeface="Calibri" panose="020F0502020204030204" pitchFamily="34" charset="0"/>
                          <a:cs typeface="Times New Roman" panose="02020603050405020304" pitchFamily="18" charset="0"/>
                        </a:rPr>
                        <a:t>Améliorer le cadre de vie sur le campus.</a:t>
                      </a:r>
                    </a:p>
                    <a:p>
                      <a:pPr>
                        <a:lnSpc>
                          <a:spcPct val="107000"/>
                        </a:lnSpc>
                        <a:spcAft>
                          <a:spcPts val="800"/>
                        </a:spcAft>
                      </a:pPr>
                      <a:r>
                        <a:rPr lang="fr-FR" sz="20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985" marR="6985" marT="9525" marB="0"/>
                </a:tc>
                <a:extLst>
                  <a:ext uri="{0D108BD9-81ED-4DB2-BD59-A6C34878D82A}">
                    <a16:rowId xmlns:a16="http://schemas.microsoft.com/office/drawing/2014/main" val="2947626842"/>
                  </a:ext>
                </a:extLst>
              </a:tr>
            </a:tbl>
          </a:graphicData>
        </a:graphic>
      </p:graphicFrame>
    </p:spTree>
    <p:extLst>
      <p:ext uri="{BB962C8B-B14F-4D97-AF65-F5344CB8AC3E}">
        <p14:creationId xmlns:p14="http://schemas.microsoft.com/office/powerpoint/2010/main" val="2269927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866024"/>
            <a:ext cx="10018711" cy="304798"/>
          </a:xfrm>
        </p:spPr>
        <p:txBody>
          <a:bodyPr>
            <a:normAutofit fontScale="90000"/>
          </a:bodyPr>
          <a:lstStyle/>
          <a:p>
            <a:r>
              <a:rPr lang="fr-FR" b="1" dirty="0"/>
              <a:t>ACTIVITES DU CEA MEM</a:t>
            </a:r>
            <a:br>
              <a:rPr lang="fr-FR" b="1" dirty="0"/>
            </a:br>
            <a:br>
              <a:rPr lang="fr-FR" b="1" dirty="0"/>
            </a:b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299"/>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22" y="294522"/>
            <a:ext cx="2298700" cy="571499"/>
          </a:xfrm>
          <a:prstGeom prst="rect">
            <a:avLst/>
          </a:prstGeom>
        </p:spPr>
      </p:pic>
      <p:graphicFrame>
        <p:nvGraphicFramePr>
          <p:cNvPr id="8" name="Espace réservé du contenu 7">
            <a:extLst>
              <a:ext uri="{FF2B5EF4-FFF2-40B4-BE49-F238E27FC236}">
                <a16:creationId xmlns:a16="http://schemas.microsoft.com/office/drawing/2014/main" id="{CCF0124C-3D2F-434E-9C13-2DF98AEF7667}"/>
              </a:ext>
            </a:extLst>
          </p:cNvPr>
          <p:cNvGraphicFramePr>
            <a:graphicFrameLocks noGrp="1"/>
          </p:cNvGraphicFramePr>
          <p:nvPr>
            <p:ph idx="1"/>
            <p:extLst>
              <p:ext uri="{D42A27DB-BD31-4B8C-83A1-F6EECF244321}">
                <p14:modId xmlns:p14="http://schemas.microsoft.com/office/powerpoint/2010/main" val="2796405432"/>
              </p:ext>
            </p:extLst>
          </p:nvPr>
        </p:nvGraphicFramePr>
        <p:xfrm>
          <a:off x="3379304" y="-11029093"/>
          <a:ext cx="3308314" cy="4874468"/>
        </p:xfrm>
        <a:graphic>
          <a:graphicData uri="http://schemas.openxmlformats.org/drawingml/2006/table">
            <a:tbl>
              <a:tblPr firstRow="1" firstCol="1" bandRow="1">
                <a:tableStyleId>{5C22544A-7EE6-4342-B048-85BDC9FD1C3A}</a:tableStyleId>
              </a:tblPr>
              <a:tblGrid>
                <a:gridCol w="1654157">
                  <a:extLst>
                    <a:ext uri="{9D8B030D-6E8A-4147-A177-3AD203B41FA5}">
                      <a16:colId xmlns:a16="http://schemas.microsoft.com/office/drawing/2014/main" val="1725119790"/>
                    </a:ext>
                  </a:extLst>
                </a:gridCol>
                <a:gridCol w="1654157">
                  <a:extLst>
                    <a:ext uri="{9D8B030D-6E8A-4147-A177-3AD203B41FA5}">
                      <a16:colId xmlns:a16="http://schemas.microsoft.com/office/drawing/2014/main" val="788746622"/>
                    </a:ext>
                  </a:extLst>
                </a:gridCol>
              </a:tblGrid>
              <a:tr h="231937">
                <a:tc>
                  <a:txBody>
                    <a:bodyPr/>
                    <a:lstStyle/>
                    <a:p>
                      <a:pPr>
                        <a:lnSpc>
                          <a:spcPct val="107000"/>
                        </a:lnSpc>
                        <a:spcAft>
                          <a:spcPts val="0"/>
                        </a:spcAft>
                      </a:pPr>
                      <a:r>
                        <a:rPr lang="fr-FR" sz="100">
                          <a:effectLst/>
                        </a:rPr>
                        <a:t>I.1 Excellence en apprentissage</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Lst>
                      </a:pPr>
                      <a:r>
                        <a:rPr lang="fr-FR" sz="100">
                          <a:effectLst/>
                          <a:highlight>
                            <a:srgbClr val="00FFFF"/>
                          </a:highlight>
                        </a:rPr>
                        <a:t>Pour la mise en route des offres de formations retenues, le CEA MEM a recruté, pour l’année 2016, 89 étudiants et auditeurs dont 59 étudiants en Master, 11 en Doctorat et 19 en formations de courtes durées (40 heures). L’effectif global l’année (2017) donne un total de 180 (sur 132 attendus) dont 171 étudiants en Master, et 09 auditeurs de formations courtes.</a:t>
                      </a:r>
                      <a:endParaRPr lang="fr-FR" sz="100">
                        <a:effectLst/>
                      </a:endParaRPr>
                    </a:p>
                    <a:p>
                      <a:pPr algn="just">
                        <a:spcBef>
                          <a:spcPts val="1200"/>
                        </a:spcBef>
                        <a:spcAft>
                          <a:spcPts val="0"/>
                        </a:spcAft>
                        <a:tabLst>
                          <a:tab pos="1828800" algn="l"/>
                        </a:tabLst>
                      </a:pPr>
                      <a:r>
                        <a:rPr lang="fr-FR" sz="100">
                          <a:effectLst/>
                          <a:highlight>
                            <a:srgbClr val="00FFFF"/>
                          </a:highlight>
                        </a:rPr>
                        <a:t>Le CEA MEM regroupe actuellement les étudiants de 10 nationalités qui sont la Côte d’Ivoire, la Guinée, le Mali, le Burkina Faso, le Niger, la Centrafrique, les Comores, la Mauritanie, le Bénin et le Togo.</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130183656"/>
                  </a:ext>
                </a:extLst>
              </a:tr>
              <a:tr h="854392">
                <a:tc>
                  <a:txBody>
                    <a:bodyPr/>
                    <a:lstStyle/>
                    <a:p>
                      <a:pPr>
                        <a:lnSpc>
                          <a:spcPct val="115000"/>
                        </a:lnSpc>
                        <a:spcBef>
                          <a:spcPts val="200"/>
                        </a:spcBef>
                        <a:spcAft>
                          <a:spcPts val="0"/>
                        </a:spcAft>
                      </a:pPr>
                      <a:r>
                        <a:rPr lang="fr-FR" sz="100">
                          <a:effectLst/>
                        </a:rPr>
                        <a:t>I.2 Excellence en matière de recherche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nSpc>
                          <a:spcPct val="107000"/>
                        </a:lnSpc>
                        <a:spcBef>
                          <a:spcPts val="1200"/>
                        </a:spcBef>
                        <a:spcAft>
                          <a:spcPts val="0"/>
                        </a:spcAft>
                      </a:pPr>
                      <a:r>
                        <a:rPr lang="fr-FR" sz="100">
                          <a:effectLst/>
                          <a:highlight>
                            <a:srgbClr val="00FFFF"/>
                          </a:highlight>
                        </a:rPr>
                        <a:t>A ce jour 11 thèses sont en cours de réalisation sur des thématiques liées aux mines, à l’environnement minier et au secteur des eaux.</a:t>
                      </a:r>
                      <a:endParaRPr lang="fr-FR" sz="100">
                        <a:effectLst/>
                      </a:endParaRPr>
                    </a:p>
                    <a:p>
                      <a:pPr>
                        <a:lnSpc>
                          <a:spcPct val="107000"/>
                        </a:lnSpc>
                        <a:spcBef>
                          <a:spcPts val="1200"/>
                        </a:spcBef>
                        <a:spcAft>
                          <a:spcPts val="0"/>
                        </a:spcAft>
                      </a:pPr>
                      <a:r>
                        <a:rPr lang="fr-FR" sz="100">
                          <a:effectLst/>
                          <a:highlight>
                            <a:srgbClr val="00FFFF"/>
                          </a:highlight>
                        </a:rPr>
                        <a:t>Les activités de recherche menées concernent notamment les domaines suivants :</a:t>
                      </a:r>
                      <a:endParaRPr lang="fr-FR" sz="100">
                        <a:effectLst/>
                      </a:endParaRPr>
                    </a:p>
                    <a:p>
                      <a:pPr marL="457200">
                        <a:lnSpc>
                          <a:spcPct val="107000"/>
                        </a:lnSpc>
                        <a:spcAft>
                          <a:spcPts val="0"/>
                        </a:spcAft>
                      </a:pPr>
                      <a:r>
                        <a:rPr lang="fr-FR" sz="100">
                          <a:effectLst/>
                          <a:highlight>
                            <a:srgbClr val="00FFFF"/>
                          </a:highlight>
                        </a:rPr>
                        <a:t>- la géologie structurale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télédétection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caractérisation des aquifères fissurés ;</a:t>
                      </a:r>
                      <a:endParaRPr lang="fr-FR" sz="100">
                        <a:effectLst/>
                      </a:endParaRPr>
                    </a:p>
                    <a:p>
                      <a:pPr marL="457200">
                        <a:lnSpc>
                          <a:spcPct val="107000"/>
                        </a:lnSpc>
                        <a:spcAft>
                          <a:spcPts val="0"/>
                        </a:spcAft>
                        <a:tabLst>
                          <a:tab pos="457200" algn="l"/>
                        </a:tabLst>
                      </a:pPr>
                      <a:r>
                        <a:rPr lang="fr-FR" sz="100">
                          <a:effectLst/>
                          <a:highlight>
                            <a:srgbClr val="00FFFF"/>
                          </a:highlight>
                        </a:rPr>
                        <a:t>- l’utilisation des rejets miniers pour les travaux du génie civil ;</a:t>
                      </a:r>
                      <a:endParaRPr lang="fr-FR" sz="100">
                        <a:effectLst/>
                      </a:endParaRPr>
                    </a:p>
                    <a:p>
                      <a:pPr marL="457200">
                        <a:lnSpc>
                          <a:spcPct val="107000"/>
                        </a:lnSpc>
                        <a:spcAft>
                          <a:spcPts val="0"/>
                        </a:spcAft>
                        <a:tabLst>
                          <a:tab pos="457200" algn="l"/>
                        </a:tabLst>
                      </a:pPr>
                      <a:r>
                        <a:rPr lang="fr-FR" sz="100">
                          <a:effectLst/>
                          <a:highlight>
                            <a:srgbClr val="00FFFF"/>
                          </a:highlight>
                        </a:rPr>
                        <a:t>- l’étude du drainage acide dans l’environnement minier.</a:t>
                      </a:r>
                      <a:endParaRPr lang="fr-FR" sz="100">
                        <a:effectLst/>
                      </a:endParaRPr>
                    </a:p>
                    <a:p>
                      <a:pPr>
                        <a:lnSpc>
                          <a:spcPct val="107000"/>
                        </a:lnSpc>
                        <a:spcBef>
                          <a:spcPts val="1200"/>
                        </a:spcBef>
                        <a:spcAft>
                          <a:spcPts val="0"/>
                        </a:spcAft>
                        <a:tabLst>
                          <a:tab pos="457200" algn="l"/>
                        </a:tabLst>
                      </a:pPr>
                      <a:r>
                        <a:rPr lang="fr-FR" sz="100">
                          <a:effectLst/>
                          <a:highlight>
                            <a:srgbClr val="00FFFF"/>
                          </a:highlight>
                        </a:rPr>
                        <a:t>Une douzaine de publications scientifiques ont été produites. Des conventions de partenariat ont été mises en œuvre avec l’UFR Sciences de la Terre et Ressources Minières de l’Université Félix HOUPHOUËT-BOIGNY sur les projets T2GEM et WAXI financés par l’IRD dans le cadre de la recherche sur les méthodes d’exploration minière.</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 Trois enseignants-chercheurs du centre ont participé au second Colloque du Programme International de Géosciences (PICG638) sur le thème : "Géodynamique et minéralisations des formations paléoprotérozoïques pour un développement durable", tenu à Casablanca du 06 au 12 Novembre 2017.</a:t>
                      </a:r>
                      <a:endParaRPr lang="fr-FR" sz="100">
                        <a:effectLst/>
                      </a:endParaRPr>
                    </a:p>
                    <a:p>
                      <a:pPr algn="just">
                        <a:lnSpc>
                          <a:spcPct val="107000"/>
                        </a:lnSpc>
                        <a:spcAft>
                          <a:spcPts val="0"/>
                        </a:spcAft>
                      </a:pPr>
                      <a:r>
                        <a:rPr lang="fr-FR" sz="100">
                          <a:effectLst/>
                          <a:highlight>
                            <a:srgbClr val="00FFFF"/>
                          </a:highlight>
                        </a:rPr>
                        <a:t> </a:t>
                      </a:r>
                      <a:endParaRPr lang="fr-FR" sz="100">
                        <a:effectLst/>
                      </a:endParaRPr>
                    </a:p>
                    <a:p>
                      <a:pPr algn="just">
                        <a:lnSpc>
                          <a:spcPct val="107000"/>
                        </a:lnSpc>
                        <a:spcAft>
                          <a:spcPts val="0"/>
                        </a:spcAft>
                      </a:pPr>
                      <a:r>
                        <a:rPr lang="fr-FR" sz="100">
                          <a:effectLst/>
                          <a:highlight>
                            <a:srgbClr val="00FFFF"/>
                          </a:highlight>
                        </a:rPr>
                        <a:t>Enfin, le CEA MEM a organisé, à l’occasion de son premier Comité de Pilotage tenu le 6 décembre 2017, un atelier conjoint avec le réseau AMEDEE (Activités Minières, Environnement, Développement Economique et Ethique) coordonné par l’IRD et ses partenaires, du 5 au 8 décembre 2017. 30 porteurs de projets venant de Côte d’Ivoire, du Sénégal, du Mali, du Niger, de Mauritanie, du Ghana, du Burkina Faso, du Cameroun, du Maroc, de Tunisie, d’Algérie, de Madagascar, du Brésil, de la Nouvelle-Calédonie et de la France ont été réunis à cette occasion.</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L’objectif global de cette plateforme est de promouvoir par la recherche une activité minière responsable et éthique, relevant des principes de l’économie circulaire dans le cadre global des objectifs du développement durable.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932297379"/>
                  </a:ext>
                </a:extLst>
              </a:tr>
              <a:tr h="366840">
                <a:tc>
                  <a:txBody>
                    <a:bodyPr/>
                    <a:lstStyle/>
                    <a:p>
                      <a:pPr>
                        <a:lnSpc>
                          <a:spcPct val="115000"/>
                        </a:lnSpc>
                        <a:spcBef>
                          <a:spcPts val="200"/>
                        </a:spcBef>
                        <a:spcAft>
                          <a:spcPts val="0"/>
                        </a:spcAft>
                      </a:pPr>
                      <a:r>
                        <a:rPr lang="fr-FR" sz="100">
                          <a:effectLst/>
                        </a:rPr>
                        <a:t>I.3 Dimensions d’équité</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En application de cet axe, la priorité a été donnée à la mobilité des enseignants et des étudiants. Ceci s’est traduit par quatre missions d’enseignement en 2016 à l’Ecole des Mines de Mauritanie et une mobilité d’un demi-semestre de 9 étudiants de l’ESP Nouakchott à l’INP-HB en mai-juin 2017.</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Concernant les effectifs, deux recrutements exceptionnels ont été organisés en vue de compléter l’effectif des non nationaux et des jeunes filles.</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Un état pour l’octroi de bourses aux non nationaux est en cours d’élaboration.</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1960937"/>
                  </a:ext>
                </a:extLst>
              </a:tr>
              <a:tr h="199200">
                <a:tc>
                  <a:txBody>
                    <a:bodyPr/>
                    <a:lstStyle/>
                    <a:p>
                      <a:pPr>
                        <a:lnSpc>
                          <a:spcPct val="115000"/>
                        </a:lnSpc>
                        <a:spcBef>
                          <a:spcPts val="200"/>
                        </a:spcBef>
                        <a:spcAft>
                          <a:spcPts val="0"/>
                        </a:spcAft>
                      </a:pPr>
                      <a:r>
                        <a:rPr lang="fr-FR" sz="100">
                          <a:effectLst/>
                        </a:rPr>
                        <a:t>I.4 Attraction et rotation d’étudiants et d’enseignants au niveau régional </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Octroyer des bourses d’études pour les étudiants étrangers</a:t>
                      </a:r>
                      <a:endParaRPr lang="fr-FR" sz="100">
                        <a:effectLst/>
                      </a:endParaRPr>
                    </a:p>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Améliorer le cadre de vie sur le campus.</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096144318"/>
                  </a:ext>
                </a:extLst>
              </a:tr>
              <a:tr h="1164399">
                <a:tc>
                  <a:txBody>
                    <a:bodyPr/>
                    <a:lstStyle/>
                    <a:p>
                      <a:pPr>
                        <a:lnSpc>
                          <a:spcPct val="107000"/>
                        </a:lnSpc>
                        <a:spcAft>
                          <a:spcPts val="0"/>
                        </a:spcAft>
                      </a:pPr>
                      <a:r>
                        <a:rPr lang="fr-FR" sz="100">
                          <a:effectLst/>
                        </a:rPr>
                        <a:t>I.5 Partenariats académiques nationaux et régionaux</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Le centre travaille à étendre le nombre de ses partenaires nationaux et régionaux. Une bonne collaboration est en cours avec l’UFHB, notamment par un partenariat tripartite avec l’IRD. Les universités de Man, Daloa et Nangui Abrogoua sont invitées. Au plan régional l’ISMG de Guinée,  est sollicitée.</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 </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Les partenaires académiques régionaux actuels sont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L’Université Cheikh Anta Diop du Sénégal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T</a:t>
                      </a:r>
                      <a:r>
                        <a:rPr lang="en-US" sz="100">
                          <a:effectLst/>
                          <a:highlight>
                            <a:srgbClr val="00FFFF"/>
                          </a:highlight>
                        </a:rPr>
                        <a:t>akoradi Technical University;</a:t>
                      </a:r>
                      <a:endParaRPr lang="fr-FR" sz="100">
                        <a:effectLst/>
                      </a:endParaRPr>
                    </a:p>
                    <a:p>
                      <a:pPr marL="342900" lvl="0" indent="-342900">
                        <a:lnSpc>
                          <a:spcPct val="107000"/>
                        </a:lnSpc>
                        <a:spcAft>
                          <a:spcPts val="0"/>
                        </a:spcAft>
                        <a:buFont typeface="Calibri" panose="020F0502020204030204" pitchFamily="34" charset="0"/>
                        <a:buChar char="-"/>
                      </a:pPr>
                      <a:r>
                        <a:rPr lang="en-US" sz="100">
                          <a:effectLst/>
                          <a:highlight>
                            <a:srgbClr val="00FFFF"/>
                          </a:highlight>
                        </a:rPr>
                        <a:t>l’Universite Abdou Moumouni du Niger</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Supérieure Polytechnique de Nouakchott</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Nationale Supérieure d’ingénieur de Fada N’gourma – Université de Fada du Burkina.</a:t>
                      </a:r>
                      <a:endParaRPr lang="fr-FR" sz="100">
                        <a:effectLst/>
                      </a:endParaRPr>
                    </a:p>
                    <a:p>
                      <a:pPr>
                        <a:lnSpc>
                          <a:spcPct val="107000"/>
                        </a:lnSpc>
                        <a:spcBef>
                          <a:spcPts val="1200"/>
                        </a:spcBef>
                        <a:spcAft>
                          <a:spcPts val="0"/>
                        </a:spcAft>
                      </a:pPr>
                      <a:r>
                        <a:rPr lang="en-US" sz="100">
                          <a:effectLst/>
                          <a:highlight>
                            <a:srgbClr val="00FFFF"/>
                          </a:highlight>
                        </a:rPr>
                        <a:t>Les universités attendues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ISMG – BOKE - GUINEE</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UNIV GAMAL ABDEL NASSER - CONAKRY</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en-US" sz="100">
                          <a:effectLst/>
                          <a:highlight>
                            <a:srgbClr val="00FFFF"/>
                          </a:highlight>
                        </a:rPr>
                        <a:t>UNIV ABOMEY CALAVI</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N’GAOUNDERE – CAMEROUN</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BANGUI</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127588273"/>
                  </a:ext>
                </a:extLst>
              </a:tr>
              <a:tr h="1215389">
                <a:tc>
                  <a:txBody>
                    <a:bodyPr/>
                    <a:lstStyle/>
                    <a:p>
                      <a:pPr>
                        <a:lnSpc>
                          <a:spcPct val="115000"/>
                        </a:lnSpc>
                        <a:spcBef>
                          <a:spcPts val="200"/>
                        </a:spcBef>
                        <a:spcAft>
                          <a:spcPts val="0"/>
                        </a:spcAft>
                      </a:pPr>
                      <a:r>
                        <a:rPr lang="fr-FR" sz="100">
                          <a:effectLst/>
                        </a:rPr>
                        <a:t>I.6 Partenariats Sectoriels Nationaux et Régionaux</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1828800" algn="l"/>
                          <a:tab pos="1929130" algn="l"/>
                        </a:tabLst>
                      </a:pPr>
                      <a:r>
                        <a:rPr lang="fr-FR" sz="100">
                          <a:effectLst/>
                          <a:highlight>
                            <a:srgbClr val="00FFFF"/>
                          </a:highlight>
                        </a:rPr>
                        <a:t>Des missions de contact sont programmées auprès de partenaires, de préférence sur les sites miniers en vue de discussions techniques (Missions auprès du projet Agbaou Gold Operation, mission auprès de Newcrest).</a:t>
                      </a:r>
                      <a:endParaRPr lang="fr-FR" sz="100">
                        <a:effectLst/>
                      </a:endParaRPr>
                    </a:p>
                    <a:p>
                      <a:pPr>
                        <a:lnSpc>
                          <a:spcPct val="107000"/>
                        </a:lnSpc>
                        <a:spcAft>
                          <a:spcPts val="0"/>
                        </a:spcAft>
                      </a:pPr>
                      <a:r>
                        <a:rPr lang="fr-FR" sz="100">
                          <a:effectLst/>
                          <a:highlight>
                            <a:srgbClr val="00FFFF"/>
                          </a:highlight>
                        </a:rPr>
                        <a:t>Les partenaires industriels actuels sont: </a:t>
                      </a:r>
                      <a:endParaRPr lang="fr-FR" sz="100">
                        <a:effectLst/>
                      </a:endParaRPr>
                    </a:p>
                    <a:p>
                      <a:pPr marL="914400" indent="-734060">
                        <a:lnSpc>
                          <a:spcPct val="107000"/>
                        </a:lnSpc>
                        <a:spcAft>
                          <a:spcPts val="0"/>
                        </a:spcAft>
                      </a:pPr>
                      <a:r>
                        <a:rPr lang="fr-FR" sz="100">
                          <a:effectLst/>
                          <a:highlight>
                            <a:srgbClr val="00FFFF"/>
                          </a:highlight>
                        </a:rPr>
                        <a:t>- SODEMI</a:t>
                      </a:r>
                      <a:endParaRPr lang="fr-FR" sz="100">
                        <a:effectLst/>
                      </a:endParaRPr>
                    </a:p>
                    <a:p>
                      <a:pPr marL="914400" indent="-734060">
                        <a:lnSpc>
                          <a:spcPct val="107000"/>
                        </a:lnSpc>
                        <a:spcAft>
                          <a:spcPts val="0"/>
                        </a:spcAft>
                      </a:pPr>
                      <a:r>
                        <a:rPr lang="fr-FR" sz="100">
                          <a:effectLst/>
                          <a:highlight>
                            <a:srgbClr val="00FFFF"/>
                          </a:highlight>
                        </a:rPr>
                        <a:t>- TAURUS GOLD CI (absorbé par Teranga)</a:t>
                      </a:r>
                      <a:endParaRPr lang="fr-FR" sz="100">
                        <a:effectLst/>
                      </a:endParaRPr>
                    </a:p>
                    <a:p>
                      <a:pPr marL="914400" indent="-734060">
                        <a:lnSpc>
                          <a:spcPct val="107000"/>
                        </a:lnSpc>
                        <a:spcAft>
                          <a:spcPts val="0"/>
                        </a:spcAft>
                      </a:pPr>
                      <a:r>
                        <a:rPr lang="fr-FR" sz="100">
                          <a:effectLst/>
                          <a:highlight>
                            <a:srgbClr val="00FFFF"/>
                          </a:highlight>
                        </a:rPr>
                        <a:t>- NEWCREST BONIKRO MINE</a:t>
                      </a:r>
                      <a:endParaRPr lang="fr-FR" sz="100">
                        <a:effectLst/>
                      </a:endParaRPr>
                    </a:p>
                    <a:p>
                      <a:pPr marL="914400" indent="-734060">
                        <a:lnSpc>
                          <a:spcPct val="107000"/>
                        </a:lnSpc>
                        <a:spcAft>
                          <a:spcPts val="0"/>
                        </a:spcAft>
                      </a:pPr>
                      <a:r>
                        <a:rPr lang="fr-FR" sz="100">
                          <a:effectLst/>
                          <a:highlight>
                            <a:srgbClr val="00FFFF"/>
                          </a:highlight>
                        </a:rPr>
                        <a:t>- PERSEUS MINING</a:t>
                      </a:r>
                      <a:endParaRPr lang="fr-FR" sz="100">
                        <a:effectLst/>
                      </a:endParaRPr>
                    </a:p>
                    <a:p>
                      <a:pPr marL="914400" indent="-734060">
                        <a:lnSpc>
                          <a:spcPct val="107000"/>
                        </a:lnSpc>
                        <a:spcAft>
                          <a:spcPts val="0"/>
                        </a:spcAft>
                      </a:pPr>
                      <a:r>
                        <a:rPr lang="fr-FR" sz="100">
                          <a:effectLst/>
                          <a:highlight>
                            <a:srgbClr val="00FFFF"/>
                          </a:highlight>
                        </a:rPr>
                        <a:t>- COMPAGNIE MINIERE DU LITTORAL (nouveau)</a:t>
                      </a:r>
                      <a:endParaRPr lang="fr-FR" sz="100">
                        <a:effectLst/>
                      </a:endParaRPr>
                    </a:p>
                    <a:p>
                      <a:pPr>
                        <a:lnSpc>
                          <a:spcPct val="107000"/>
                        </a:lnSpc>
                        <a:spcAft>
                          <a:spcPts val="0"/>
                        </a:spcAft>
                      </a:pPr>
                      <a:r>
                        <a:rPr lang="fr-FR" sz="100">
                          <a:effectLst/>
                        </a:rPr>
                        <a:t> </a:t>
                      </a:r>
                    </a:p>
                    <a:p>
                      <a:pPr>
                        <a:lnSpc>
                          <a:spcPct val="107000"/>
                        </a:lnSpc>
                        <a:spcAft>
                          <a:spcPts val="0"/>
                        </a:spcAft>
                      </a:pPr>
                      <a:r>
                        <a:rPr lang="fr-FR" sz="100">
                          <a:effectLst/>
                          <a:highlight>
                            <a:srgbClr val="00FFFF"/>
                          </a:highlight>
                        </a:rPr>
                        <a:t>Les partenaires industriels attendus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ENDEAVOUR AGBAOU</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SISAG</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ENDEAVOUR ITY</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SAMA NICHEL</a:t>
                      </a:r>
                      <a:endParaRPr lang="fr-FR" sz="100">
                        <a:effectLst/>
                      </a:endParaRPr>
                    </a:p>
                    <a:p>
                      <a:pPr>
                        <a:lnSpc>
                          <a:spcPct val="107000"/>
                        </a:lnSpc>
                        <a:spcAft>
                          <a:spcPts val="0"/>
                        </a:spcAft>
                      </a:pPr>
                      <a:r>
                        <a:rPr lang="fr-FR" sz="100">
                          <a:effectLst/>
                        </a:rPr>
                        <a:t> </a:t>
                      </a:r>
                    </a:p>
                    <a:p>
                      <a:pPr algn="just">
                        <a:lnSpc>
                          <a:spcPct val="107000"/>
                        </a:lnSpc>
                        <a:spcBef>
                          <a:spcPts val="1200"/>
                        </a:spcBef>
                        <a:spcAft>
                          <a:spcPts val="0"/>
                        </a:spcAft>
                        <a:tabLst>
                          <a:tab pos="1828800" algn="l"/>
                        </a:tabLst>
                      </a:pPr>
                      <a:r>
                        <a:rPr lang="fr-FR" sz="100">
                          <a:effectLst/>
                        </a:rPr>
                        <a:t>Les partenaires universitaires actuels hors Afrique sont :</a:t>
                      </a: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des Mines Goodman de L’université Laurentienne – CANADA ;</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Nationale Supérieure de Géologie de l’Université de Lorraine - France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234066444"/>
                  </a:ext>
                </a:extLst>
              </a:tr>
              <a:tr h="842308">
                <a:tc>
                  <a:txBody>
                    <a:bodyPr/>
                    <a:lstStyle/>
                    <a:p>
                      <a:pPr>
                        <a:lnSpc>
                          <a:spcPct val="115000"/>
                        </a:lnSpc>
                        <a:spcBef>
                          <a:spcPts val="200"/>
                        </a:spcBef>
                        <a:spcAft>
                          <a:spcPts val="0"/>
                        </a:spcAft>
                      </a:pPr>
                      <a:r>
                        <a:rPr lang="es-CO" sz="100">
                          <a:effectLst/>
                        </a:rPr>
                        <a:t>I.8 Gouvernance et g</a:t>
                      </a:r>
                      <a:r>
                        <a:rPr lang="fr-FR" sz="100">
                          <a:effectLst/>
                        </a:rPr>
                        <a:t>estion financière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540385" algn="l"/>
                          <a:tab pos="1929130" algn="l"/>
                        </a:tabLst>
                      </a:pPr>
                      <a:r>
                        <a:rPr lang="fr-FR" sz="100" dirty="0">
                          <a:effectLst/>
                          <a:highlight>
                            <a:srgbClr val="00FFFF"/>
                          </a:highlight>
                        </a:rPr>
                        <a:t>Le Comité de Pilotage est composé comme suit, par les personnalités désignées ou leur représentant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la SODEMI, Président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Coordonnateur du CEA MEM, rapporteur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Directeur-Adjoint du CEA MEM</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NEWCREST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PERSEUS Mining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Cheikh Anta Diop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Abdou </a:t>
                      </a:r>
                      <a:r>
                        <a:rPr lang="fr-FR" sz="100" dirty="0" err="1">
                          <a:effectLst/>
                          <a:highlight>
                            <a:srgbClr val="00FFFF"/>
                          </a:highlight>
                        </a:rPr>
                        <a:t>Moumouni</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Takoradi </a:t>
                      </a:r>
                      <a:r>
                        <a:rPr lang="fr-FR" sz="100" dirty="0" err="1">
                          <a:effectLst/>
                          <a:highlight>
                            <a:srgbClr val="00FFFF"/>
                          </a:highlight>
                        </a:rPr>
                        <a:t>Technical</a:t>
                      </a:r>
                      <a:r>
                        <a:rPr lang="fr-FR" sz="100" dirty="0">
                          <a:effectLst/>
                          <a:highlight>
                            <a:srgbClr val="00FFFF"/>
                          </a:highlight>
                        </a:rPr>
                        <a:t> l’</a:t>
                      </a:r>
                      <a:r>
                        <a:rPr lang="fr-FR" sz="100" dirty="0" err="1">
                          <a:effectLst/>
                          <a:highlight>
                            <a:srgbClr val="00FFFF"/>
                          </a:highlight>
                        </a:rPr>
                        <a:t>University</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Supérieure Polytechnique de Nouakchott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de l’Ecole Nationale Supérieure de Géologie de Nancy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des Mines Goodman de l’Université Laurentienne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Nationale d’Ingénieur de Fada.</a:t>
                      </a:r>
                      <a:endParaRPr lang="fr-FR" sz="100" dirty="0">
                        <a:effectLst/>
                      </a:endParaRPr>
                    </a:p>
                    <a:p>
                      <a:pPr>
                        <a:lnSpc>
                          <a:spcPct val="107000"/>
                        </a:lnSpc>
                        <a:spcAft>
                          <a:spcPts val="0"/>
                        </a:spcAft>
                      </a:pPr>
                      <a:r>
                        <a:rPr lang="fr-FR" sz="100" dirty="0">
                          <a:effectLst/>
                        </a:rPr>
                        <a:t> </a:t>
                      </a:r>
                    </a:p>
                    <a:p>
                      <a:pPr algn="just">
                        <a:lnSpc>
                          <a:spcPct val="107000"/>
                        </a:lnSpc>
                        <a:spcAft>
                          <a:spcPts val="0"/>
                        </a:spcAft>
                        <a:tabLst>
                          <a:tab pos="1828800" algn="l"/>
                          <a:tab pos="1929130" algn="l"/>
                        </a:tabLst>
                      </a:pPr>
                      <a:r>
                        <a:rPr lang="fr-FR" sz="100" dirty="0">
                          <a:effectLst/>
                          <a:highlight>
                            <a:srgbClr val="00FFFF"/>
                          </a:highlight>
                        </a:rPr>
                        <a:t>Malgré la mise en vigueur le 17 février 2016, l’arrêté d’intégration budgétaire des trois centres n’a été signé que le 23 septembre 2016, à moins de trois mois de la clôture budgétaire. Il s’est alors avéré nécessaire de fusionner les ressources des année 2016 et 2017 dans l’optique de procéder à une modification budgétaire sur l’exercice 2017. La requête de modification budgétaire fondée sur des arguments réalistes a été acceptée. Cependant, l’arrêté d’intégration modifié n’a été signé qu’au moins de juillet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Le centre a en outre entrepris de recruter, avec l’avis de non objection de l’IDA, un personnel dédié composé d’un Responsable de l’administration des finances, d’un Spécialiste de passation des marchés et d’un Assistant comptable. Ces trois agents ont pris service les 1</a:t>
                      </a:r>
                      <a:r>
                        <a:rPr lang="fr-FR" sz="100" baseline="30000" dirty="0">
                          <a:effectLst/>
                          <a:highlight>
                            <a:srgbClr val="00FFFF"/>
                          </a:highlight>
                        </a:rPr>
                        <a:t>er</a:t>
                      </a:r>
                      <a:r>
                        <a:rPr lang="fr-FR" sz="100" dirty="0">
                          <a:effectLst/>
                          <a:highlight>
                            <a:srgbClr val="00FFFF"/>
                          </a:highlight>
                        </a:rPr>
                        <a:t> et 15 juin 2017, et ont permis de mettre en œuvre l’exécution budgétaire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L’utilisation des fonds mis à la disposition du centre est l’objet du chapitre qui suit.</a:t>
                      </a:r>
                      <a:endParaRPr lang="fr-FR" sz="100" dirty="0">
                        <a:effectLst/>
                      </a:endParaRPr>
                    </a:p>
                    <a:p>
                      <a:pPr>
                        <a:lnSpc>
                          <a:spcPct val="107000"/>
                        </a:lnSpc>
                        <a:spcAft>
                          <a:spcPts val="0"/>
                        </a:spcAft>
                      </a:pPr>
                      <a:r>
                        <a:rPr lang="fr-FR" sz="100" dirty="0">
                          <a:effectLst/>
                        </a:rPr>
                        <a:t> </a:t>
                      </a: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2930314358"/>
                  </a:ext>
                </a:extLst>
              </a:tr>
            </a:tbl>
          </a:graphicData>
        </a:graphic>
      </p:graphicFrame>
      <p:graphicFrame>
        <p:nvGraphicFramePr>
          <p:cNvPr id="9" name="Tableau 8">
            <a:extLst>
              <a:ext uri="{FF2B5EF4-FFF2-40B4-BE49-F238E27FC236}">
                <a16:creationId xmlns:a16="http://schemas.microsoft.com/office/drawing/2014/main" id="{DCB9A439-AE57-4C6E-805D-2213C053B74A}"/>
              </a:ext>
            </a:extLst>
          </p:cNvPr>
          <p:cNvGraphicFramePr>
            <a:graphicFrameLocks noGrp="1"/>
          </p:cNvGraphicFramePr>
          <p:nvPr>
            <p:extLst>
              <p:ext uri="{D42A27DB-BD31-4B8C-83A1-F6EECF244321}">
                <p14:modId xmlns:p14="http://schemas.microsoft.com/office/powerpoint/2010/main" val="2658921008"/>
              </p:ext>
            </p:extLst>
          </p:nvPr>
        </p:nvGraphicFramePr>
        <p:xfrm>
          <a:off x="527050" y="1009803"/>
          <a:ext cx="11318675" cy="5771997"/>
        </p:xfrm>
        <a:graphic>
          <a:graphicData uri="http://schemas.openxmlformats.org/drawingml/2006/table">
            <a:tbl>
              <a:tblPr firstRow="1" firstCol="1" bandRow="1">
                <a:tableStyleId>{5C22544A-7EE6-4342-B048-85BDC9FD1C3A}</a:tableStyleId>
              </a:tblPr>
              <a:tblGrid>
                <a:gridCol w="1852358">
                  <a:extLst>
                    <a:ext uri="{9D8B030D-6E8A-4147-A177-3AD203B41FA5}">
                      <a16:colId xmlns:a16="http://schemas.microsoft.com/office/drawing/2014/main" val="3896865243"/>
                    </a:ext>
                  </a:extLst>
                </a:gridCol>
                <a:gridCol w="9466317">
                  <a:extLst>
                    <a:ext uri="{9D8B030D-6E8A-4147-A177-3AD203B41FA5}">
                      <a16:colId xmlns:a16="http://schemas.microsoft.com/office/drawing/2014/main" val="3877355068"/>
                    </a:ext>
                  </a:extLst>
                </a:gridCol>
              </a:tblGrid>
              <a:tr h="5771997">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fr-FR" sz="2000" b="1" dirty="0">
                          <a:solidFill>
                            <a:schemeClr val="tx1"/>
                          </a:solidFill>
                          <a:effectLst/>
                        </a:rPr>
                        <a:t>I.5 Partenariats académiques nationaux et régionaux</a:t>
                      </a:r>
                      <a:r>
                        <a:rPr lang="fr-FR" sz="2000" b="1" kern="1200" dirty="0">
                          <a:solidFill>
                            <a:schemeClr val="tx1"/>
                          </a:solidFill>
                          <a:effectLst/>
                          <a:latin typeface="+mn-lt"/>
                          <a:ea typeface="+mn-ea"/>
                          <a:cs typeface="+mn-cs"/>
                        </a:rPr>
                        <a:t>.5 Partenariats académiques nationaux et régionaux </a:t>
                      </a:r>
                    </a:p>
                    <a:p>
                      <a:pPr>
                        <a:lnSpc>
                          <a:spcPct val="107000"/>
                        </a:lnSpc>
                        <a:spcAft>
                          <a:spcPts val="0"/>
                        </a:spcAft>
                      </a:pP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tc>
                <a:tc>
                  <a:txBody>
                    <a:bodyPr/>
                    <a:lstStyle/>
                    <a:p>
                      <a:r>
                        <a:rPr lang="fr-FR" sz="2000" b="0" kern="1200" dirty="0">
                          <a:solidFill>
                            <a:schemeClr val="tx1"/>
                          </a:solidFill>
                          <a:effectLst/>
                          <a:latin typeface="+mn-lt"/>
                          <a:ea typeface="+mn-ea"/>
                          <a:cs typeface="+mn-cs"/>
                        </a:rPr>
                        <a:t>Le centre travaille à étendre le nombre de ses partenaires nationaux et régionaux. Une bonne collaboration est en cours avec l’UFHB, notamment par un partenariat tripartite avec l’IRD. Les universités de Man, Daloa et </a:t>
                      </a:r>
                      <a:r>
                        <a:rPr lang="fr-FR" sz="2000" b="0" kern="1200" dirty="0" err="1">
                          <a:solidFill>
                            <a:schemeClr val="tx1"/>
                          </a:solidFill>
                          <a:effectLst/>
                          <a:latin typeface="+mn-lt"/>
                          <a:ea typeface="+mn-ea"/>
                          <a:cs typeface="+mn-cs"/>
                        </a:rPr>
                        <a:t>Nangui</a:t>
                      </a:r>
                      <a:r>
                        <a:rPr lang="fr-FR" sz="2000" b="0" kern="1200" dirty="0">
                          <a:solidFill>
                            <a:schemeClr val="tx1"/>
                          </a:solidFill>
                          <a:effectLst/>
                          <a:latin typeface="+mn-lt"/>
                          <a:ea typeface="+mn-ea"/>
                          <a:cs typeface="+mn-cs"/>
                        </a:rPr>
                        <a:t> </a:t>
                      </a:r>
                      <a:r>
                        <a:rPr lang="fr-FR" sz="2000" b="0" kern="1200" dirty="0" err="1">
                          <a:solidFill>
                            <a:schemeClr val="tx1"/>
                          </a:solidFill>
                          <a:effectLst/>
                          <a:latin typeface="+mn-lt"/>
                          <a:ea typeface="+mn-ea"/>
                          <a:cs typeface="+mn-cs"/>
                        </a:rPr>
                        <a:t>Abrogoua</a:t>
                      </a:r>
                      <a:r>
                        <a:rPr lang="fr-FR" sz="2000" b="0" kern="1200" dirty="0">
                          <a:solidFill>
                            <a:schemeClr val="tx1"/>
                          </a:solidFill>
                          <a:effectLst/>
                          <a:latin typeface="+mn-lt"/>
                          <a:ea typeface="+mn-ea"/>
                          <a:cs typeface="+mn-cs"/>
                        </a:rPr>
                        <a:t> sont invitées. Au plan régional l’ISMG de Guinée,  est sollicitée.</a:t>
                      </a:r>
                    </a:p>
                    <a:p>
                      <a:r>
                        <a:rPr lang="fr-FR" sz="2000" b="0" kern="1200" dirty="0">
                          <a:solidFill>
                            <a:schemeClr val="tx1"/>
                          </a:solidFill>
                          <a:effectLst/>
                          <a:latin typeface="+mn-lt"/>
                          <a:ea typeface="+mn-ea"/>
                          <a:cs typeface="+mn-cs"/>
                        </a:rPr>
                        <a:t> Les partenaires académiques régionaux actuels sont :</a:t>
                      </a:r>
                    </a:p>
                    <a:p>
                      <a:pPr lvl="0"/>
                      <a:r>
                        <a:rPr lang="fr-FR" sz="2000" b="0" kern="1200" dirty="0">
                          <a:solidFill>
                            <a:schemeClr val="tx1"/>
                          </a:solidFill>
                          <a:effectLst/>
                          <a:latin typeface="+mn-lt"/>
                          <a:ea typeface="+mn-ea"/>
                          <a:cs typeface="+mn-cs"/>
                        </a:rPr>
                        <a:t>L’Université Cheikh </a:t>
                      </a:r>
                      <a:r>
                        <a:rPr lang="fr-FR" sz="2000" b="0" kern="1200" dirty="0" err="1">
                          <a:solidFill>
                            <a:schemeClr val="tx1"/>
                          </a:solidFill>
                          <a:effectLst/>
                          <a:latin typeface="+mn-lt"/>
                          <a:ea typeface="+mn-ea"/>
                          <a:cs typeface="+mn-cs"/>
                        </a:rPr>
                        <a:t>Anta</a:t>
                      </a:r>
                      <a:r>
                        <a:rPr lang="fr-FR" sz="2000" b="0" kern="1200" dirty="0">
                          <a:solidFill>
                            <a:schemeClr val="tx1"/>
                          </a:solidFill>
                          <a:effectLst/>
                          <a:latin typeface="+mn-lt"/>
                          <a:ea typeface="+mn-ea"/>
                          <a:cs typeface="+mn-cs"/>
                        </a:rPr>
                        <a:t> Diop du Sénégal ;</a:t>
                      </a:r>
                    </a:p>
                    <a:p>
                      <a:pPr lvl="0"/>
                      <a:r>
                        <a:rPr lang="fr-FR" sz="2000" b="0" kern="1200" dirty="0">
                          <a:solidFill>
                            <a:schemeClr val="tx1"/>
                          </a:solidFill>
                          <a:effectLst/>
                          <a:latin typeface="+mn-lt"/>
                          <a:ea typeface="+mn-ea"/>
                          <a:cs typeface="+mn-cs"/>
                        </a:rPr>
                        <a:t>T</a:t>
                      </a:r>
                      <a:r>
                        <a:rPr lang="en-US" sz="2000" b="0" kern="1200" dirty="0" err="1">
                          <a:solidFill>
                            <a:schemeClr val="tx1"/>
                          </a:solidFill>
                          <a:effectLst/>
                          <a:latin typeface="+mn-lt"/>
                          <a:ea typeface="+mn-ea"/>
                          <a:cs typeface="+mn-cs"/>
                        </a:rPr>
                        <a:t>akoradi</a:t>
                      </a:r>
                      <a:r>
                        <a:rPr lang="en-US" sz="2000" b="0" kern="1200" dirty="0">
                          <a:solidFill>
                            <a:schemeClr val="tx1"/>
                          </a:solidFill>
                          <a:effectLst/>
                          <a:latin typeface="+mn-lt"/>
                          <a:ea typeface="+mn-ea"/>
                          <a:cs typeface="+mn-cs"/>
                        </a:rPr>
                        <a:t> Technical University;</a:t>
                      </a:r>
                      <a:endParaRPr lang="fr-FR" sz="2000" b="0" kern="1200" dirty="0">
                        <a:solidFill>
                          <a:schemeClr val="tx1"/>
                        </a:solidFill>
                        <a:effectLst/>
                        <a:latin typeface="+mn-lt"/>
                        <a:ea typeface="+mn-ea"/>
                        <a:cs typeface="+mn-cs"/>
                      </a:endParaRPr>
                    </a:p>
                    <a:p>
                      <a:pPr lvl="0"/>
                      <a:r>
                        <a:rPr lang="en-US" sz="2000" b="0" kern="1200" dirty="0" err="1">
                          <a:solidFill>
                            <a:schemeClr val="tx1"/>
                          </a:solidFill>
                          <a:effectLst/>
                          <a:latin typeface="+mn-lt"/>
                          <a:ea typeface="+mn-ea"/>
                          <a:cs typeface="+mn-cs"/>
                        </a:rPr>
                        <a:t>l’Universite</a:t>
                      </a:r>
                      <a:r>
                        <a:rPr lang="en-US" sz="2000" b="0" kern="1200" dirty="0">
                          <a:solidFill>
                            <a:schemeClr val="tx1"/>
                          </a:solidFill>
                          <a:effectLst/>
                          <a:latin typeface="+mn-lt"/>
                          <a:ea typeface="+mn-ea"/>
                          <a:cs typeface="+mn-cs"/>
                        </a:rPr>
                        <a:t> </a:t>
                      </a:r>
                      <a:r>
                        <a:rPr lang="en-US" sz="2000" b="0" kern="1200" dirty="0" err="1">
                          <a:solidFill>
                            <a:schemeClr val="tx1"/>
                          </a:solidFill>
                          <a:effectLst/>
                          <a:latin typeface="+mn-lt"/>
                          <a:ea typeface="+mn-ea"/>
                          <a:cs typeface="+mn-cs"/>
                        </a:rPr>
                        <a:t>Abdou</a:t>
                      </a:r>
                      <a:r>
                        <a:rPr lang="en-US" sz="2000" b="0" kern="1200" dirty="0">
                          <a:solidFill>
                            <a:schemeClr val="tx1"/>
                          </a:solidFill>
                          <a:effectLst/>
                          <a:latin typeface="+mn-lt"/>
                          <a:ea typeface="+mn-ea"/>
                          <a:cs typeface="+mn-cs"/>
                        </a:rPr>
                        <a:t> </a:t>
                      </a:r>
                      <a:r>
                        <a:rPr lang="en-US" sz="2000" b="0" kern="1200" dirty="0" err="1">
                          <a:solidFill>
                            <a:schemeClr val="tx1"/>
                          </a:solidFill>
                          <a:effectLst/>
                          <a:latin typeface="+mn-lt"/>
                          <a:ea typeface="+mn-ea"/>
                          <a:cs typeface="+mn-cs"/>
                        </a:rPr>
                        <a:t>Moumouni</a:t>
                      </a:r>
                      <a:r>
                        <a:rPr lang="en-US" sz="2000" b="0" kern="1200" dirty="0">
                          <a:solidFill>
                            <a:schemeClr val="tx1"/>
                          </a:solidFill>
                          <a:effectLst/>
                          <a:latin typeface="+mn-lt"/>
                          <a:ea typeface="+mn-ea"/>
                          <a:cs typeface="+mn-cs"/>
                        </a:rPr>
                        <a:t> du Niger</a:t>
                      </a:r>
                      <a:endParaRPr lang="fr-FR" sz="2000" b="0" kern="1200" dirty="0">
                        <a:solidFill>
                          <a:schemeClr val="tx1"/>
                        </a:solidFill>
                        <a:effectLst/>
                        <a:latin typeface="+mn-lt"/>
                        <a:ea typeface="+mn-ea"/>
                        <a:cs typeface="+mn-cs"/>
                      </a:endParaRPr>
                    </a:p>
                    <a:p>
                      <a:pPr lvl="0"/>
                      <a:r>
                        <a:rPr lang="fr-FR" sz="2000" b="0" kern="1200" dirty="0">
                          <a:solidFill>
                            <a:schemeClr val="tx1"/>
                          </a:solidFill>
                          <a:effectLst/>
                          <a:latin typeface="+mn-lt"/>
                          <a:ea typeface="+mn-ea"/>
                          <a:cs typeface="+mn-cs"/>
                        </a:rPr>
                        <a:t>l’Ecole Supérieure Polytechnique de Nouakchott</a:t>
                      </a:r>
                    </a:p>
                    <a:p>
                      <a:pPr lvl="0"/>
                      <a:r>
                        <a:rPr lang="fr-FR" sz="2000" b="0" kern="1200" dirty="0">
                          <a:solidFill>
                            <a:schemeClr val="tx1"/>
                          </a:solidFill>
                          <a:effectLst/>
                          <a:latin typeface="+mn-lt"/>
                          <a:ea typeface="+mn-ea"/>
                          <a:cs typeface="+mn-cs"/>
                        </a:rPr>
                        <a:t>l’Ecole Nationale Supérieure d’ingénieur de Fada N’gourma – Université de Fada du Burkina.</a:t>
                      </a:r>
                    </a:p>
                    <a:p>
                      <a:r>
                        <a:rPr lang="en-US" sz="2000" b="0" kern="1200" dirty="0">
                          <a:solidFill>
                            <a:schemeClr val="tx1"/>
                          </a:solidFill>
                          <a:effectLst/>
                          <a:latin typeface="+mn-lt"/>
                          <a:ea typeface="+mn-ea"/>
                          <a:cs typeface="+mn-cs"/>
                        </a:rPr>
                        <a:t>Les </a:t>
                      </a:r>
                      <a:r>
                        <a:rPr lang="en-US" sz="2000" b="0" kern="1200" dirty="0" err="1">
                          <a:solidFill>
                            <a:schemeClr val="tx1"/>
                          </a:solidFill>
                          <a:effectLst/>
                          <a:latin typeface="+mn-lt"/>
                          <a:ea typeface="+mn-ea"/>
                          <a:cs typeface="+mn-cs"/>
                        </a:rPr>
                        <a:t>universités</a:t>
                      </a:r>
                      <a:r>
                        <a:rPr lang="en-US" sz="2000" b="0" kern="1200" dirty="0">
                          <a:solidFill>
                            <a:schemeClr val="tx1"/>
                          </a:solidFill>
                          <a:effectLst/>
                          <a:latin typeface="+mn-lt"/>
                          <a:ea typeface="+mn-ea"/>
                          <a:cs typeface="+mn-cs"/>
                        </a:rPr>
                        <a:t> </a:t>
                      </a:r>
                      <a:r>
                        <a:rPr lang="en-US" sz="2000" b="0" kern="1200" dirty="0" err="1">
                          <a:solidFill>
                            <a:schemeClr val="tx1"/>
                          </a:solidFill>
                          <a:effectLst/>
                          <a:latin typeface="+mn-lt"/>
                          <a:ea typeface="+mn-ea"/>
                          <a:cs typeface="+mn-cs"/>
                        </a:rPr>
                        <a:t>attendues</a:t>
                      </a:r>
                      <a:r>
                        <a:rPr lang="en-US" sz="2000" b="0" kern="1200" dirty="0">
                          <a:solidFill>
                            <a:schemeClr val="tx1"/>
                          </a:solidFill>
                          <a:effectLst/>
                          <a:latin typeface="+mn-lt"/>
                          <a:ea typeface="+mn-ea"/>
                          <a:cs typeface="+mn-cs"/>
                        </a:rPr>
                        <a:t> </a:t>
                      </a:r>
                      <a:r>
                        <a:rPr lang="en-US" sz="2000" b="0" kern="1200" dirty="0" err="1">
                          <a:solidFill>
                            <a:schemeClr val="tx1"/>
                          </a:solidFill>
                          <a:effectLst/>
                          <a:latin typeface="+mn-lt"/>
                          <a:ea typeface="+mn-ea"/>
                          <a:cs typeface="+mn-cs"/>
                        </a:rPr>
                        <a:t>sont</a:t>
                      </a:r>
                      <a:r>
                        <a:rPr lang="en-US" sz="2000" b="0" kern="1200" dirty="0">
                          <a:solidFill>
                            <a:schemeClr val="tx1"/>
                          </a:solidFill>
                          <a:effectLst/>
                          <a:latin typeface="+mn-lt"/>
                          <a:ea typeface="+mn-ea"/>
                          <a:cs typeface="+mn-cs"/>
                        </a:rPr>
                        <a:t>:</a:t>
                      </a:r>
                      <a:endParaRPr lang="fr-FR" sz="2000" b="0" kern="1200" dirty="0">
                        <a:solidFill>
                          <a:schemeClr val="tx1"/>
                        </a:solidFill>
                        <a:effectLst/>
                        <a:latin typeface="+mn-lt"/>
                        <a:ea typeface="+mn-ea"/>
                        <a:cs typeface="+mn-cs"/>
                      </a:endParaRPr>
                    </a:p>
                    <a:p>
                      <a:pPr lvl="0"/>
                      <a:r>
                        <a:rPr lang="en-US" sz="2000" b="0" kern="1200" dirty="0">
                          <a:solidFill>
                            <a:schemeClr val="tx1"/>
                          </a:solidFill>
                          <a:effectLst/>
                          <a:latin typeface="+mn-lt"/>
                          <a:ea typeface="+mn-ea"/>
                          <a:cs typeface="+mn-cs"/>
                        </a:rPr>
                        <a:t>ISMG – BOKE - GUINEE</a:t>
                      </a:r>
                      <a:endParaRPr lang="fr-FR" sz="2000" b="0" kern="1200" dirty="0">
                        <a:solidFill>
                          <a:schemeClr val="tx1"/>
                        </a:solidFill>
                        <a:effectLst/>
                        <a:latin typeface="+mn-lt"/>
                        <a:ea typeface="+mn-ea"/>
                        <a:cs typeface="+mn-cs"/>
                      </a:endParaRPr>
                    </a:p>
                    <a:p>
                      <a:pPr lvl="0"/>
                      <a:r>
                        <a:rPr lang="en-US" sz="2000" b="0" kern="1200" dirty="0">
                          <a:solidFill>
                            <a:schemeClr val="tx1"/>
                          </a:solidFill>
                          <a:effectLst/>
                          <a:latin typeface="+mn-lt"/>
                          <a:ea typeface="+mn-ea"/>
                          <a:cs typeface="+mn-cs"/>
                        </a:rPr>
                        <a:t>UNIV GAMAL ABDEL NASSER - CONAKRY</a:t>
                      </a:r>
                      <a:endParaRPr lang="fr-FR" sz="2000" b="0" kern="1200" dirty="0">
                        <a:solidFill>
                          <a:schemeClr val="tx1"/>
                        </a:solidFill>
                        <a:effectLst/>
                        <a:latin typeface="+mn-lt"/>
                        <a:ea typeface="+mn-ea"/>
                        <a:cs typeface="+mn-cs"/>
                      </a:endParaRPr>
                    </a:p>
                    <a:p>
                      <a:pPr lvl="0"/>
                      <a:r>
                        <a:rPr lang="en-US" sz="2000" b="0" kern="1200" dirty="0">
                          <a:solidFill>
                            <a:schemeClr val="tx1"/>
                          </a:solidFill>
                          <a:effectLst/>
                          <a:latin typeface="+mn-lt"/>
                          <a:ea typeface="+mn-ea"/>
                          <a:cs typeface="+mn-cs"/>
                        </a:rPr>
                        <a:t>UNIV ABOMEY CALAVI</a:t>
                      </a:r>
                      <a:endParaRPr lang="fr-FR" sz="2000" b="0" kern="1200" dirty="0">
                        <a:solidFill>
                          <a:schemeClr val="tx1"/>
                        </a:solidFill>
                        <a:effectLst/>
                        <a:latin typeface="+mn-lt"/>
                        <a:ea typeface="+mn-ea"/>
                        <a:cs typeface="+mn-cs"/>
                      </a:endParaRPr>
                    </a:p>
                    <a:p>
                      <a:pPr lvl="0"/>
                      <a:r>
                        <a:rPr lang="fr-FR" sz="2000" b="0" kern="1200" dirty="0">
                          <a:solidFill>
                            <a:schemeClr val="tx1"/>
                          </a:solidFill>
                          <a:effectLst/>
                          <a:latin typeface="+mn-lt"/>
                          <a:ea typeface="+mn-ea"/>
                          <a:cs typeface="+mn-cs"/>
                        </a:rPr>
                        <a:t>UNIV N’GAOUNDERE – CAMEROUN</a:t>
                      </a:r>
                    </a:p>
                    <a:p>
                      <a:pPr lvl="0"/>
                      <a:r>
                        <a:rPr lang="fr-FR" sz="2000" b="0" kern="1200" dirty="0">
                          <a:solidFill>
                            <a:schemeClr val="tx1"/>
                          </a:solidFill>
                          <a:effectLst/>
                          <a:latin typeface="+mn-lt"/>
                          <a:ea typeface="+mn-ea"/>
                          <a:cs typeface="+mn-cs"/>
                        </a:rPr>
                        <a:t>UNIV BANGUI</a:t>
                      </a:r>
                    </a:p>
                    <a:p>
                      <a:pPr>
                        <a:lnSpc>
                          <a:spcPct val="107000"/>
                        </a:lnSpc>
                        <a:spcAft>
                          <a:spcPts val="0"/>
                        </a:spcAft>
                      </a:pPr>
                      <a:r>
                        <a:rPr lang="fr-FR" sz="2000" b="0" dirty="0">
                          <a:solidFill>
                            <a:schemeClr val="tx1"/>
                          </a:solidFill>
                          <a:effectLst/>
                        </a:rPr>
                        <a:t> </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solidFill>
                      <a:schemeClr val="accent1">
                        <a:lumMod val="60000"/>
                        <a:lumOff val="40000"/>
                      </a:schemeClr>
                    </a:solidFill>
                  </a:tcPr>
                </a:tc>
                <a:extLst>
                  <a:ext uri="{0D108BD9-81ED-4DB2-BD59-A6C34878D82A}">
                    <a16:rowId xmlns:a16="http://schemas.microsoft.com/office/drawing/2014/main" val="2972030449"/>
                  </a:ext>
                </a:extLst>
              </a:tr>
            </a:tbl>
          </a:graphicData>
        </a:graphic>
      </p:graphicFrame>
    </p:spTree>
    <p:extLst>
      <p:ext uri="{BB962C8B-B14F-4D97-AF65-F5344CB8AC3E}">
        <p14:creationId xmlns:p14="http://schemas.microsoft.com/office/powerpoint/2010/main" val="2378684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866024"/>
            <a:ext cx="10018711" cy="304798"/>
          </a:xfrm>
        </p:spPr>
        <p:txBody>
          <a:bodyPr>
            <a:normAutofit fontScale="90000"/>
          </a:bodyPr>
          <a:lstStyle/>
          <a:p>
            <a:r>
              <a:rPr lang="fr-FR" b="1" dirty="0"/>
              <a:t>ACTIVITES DU CEA MEM</a:t>
            </a:r>
            <a:br>
              <a:rPr lang="fr-FR" b="1" dirty="0"/>
            </a:br>
            <a:br>
              <a:rPr lang="fr-FR" b="1" dirty="0"/>
            </a:b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299"/>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22" y="294522"/>
            <a:ext cx="2298700" cy="571499"/>
          </a:xfrm>
          <a:prstGeom prst="rect">
            <a:avLst/>
          </a:prstGeom>
        </p:spPr>
      </p:pic>
      <p:graphicFrame>
        <p:nvGraphicFramePr>
          <p:cNvPr id="8" name="Espace réservé du contenu 7">
            <a:extLst>
              <a:ext uri="{FF2B5EF4-FFF2-40B4-BE49-F238E27FC236}">
                <a16:creationId xmlns:a16="http://schemas.microsoft.com/office/drawing/2014/main" id="{CCF0124C-3D2F-434E-9C13-2DF98AEF7667}"/>
              </a:ext>
            </a:extLst>
          </p:cNvPr>
          <p:cNvGraphicFramePr>
            <a:graphicFrameLocks noGrp="1"/>
          </p:cNvGraphicFramePr>
          <p:nvPr>
            <p:ph idx="1"/>
            <p:extLst>
              <p:ext uri="{D42A27DB-BD31-4B8C-83A1-F6EECF244321}">
                <p14:modId xmlns:p14="http://schemas.microsoft.com/office/powerpoint/2010/main" val="2796405432"/>
              </p:ext>
            </p:extLst>
          </p:nvPr>
        </p:nvGraphicFramePr>
        <p:xfrm>
          <a:off x="3379304" y="-11029093"/>
          <a:ext cx="3308314" cy="4874468"/>
        </p:xfrm>
        <a:graphic>
          <a:graphicData uri="http://schemas.openxmlformats.org/drawingml/2006/table">
            <a:tbl>
              <a:tblPr firstRow="1" firstCol="1" bandRow="1">
                <a:tableStyleId>{5C22544A-7EE6-4342-B048-85BDC9FD1C3A}</a:tableStyleId>
              </a:tblPr>
              <a:tblGrid>
                <a:gridCol w="1654157">
                  <a:extLst>
                    <a:ext uri="{9D8B030D-6E8A-4147-A177-3AD203B41FA5}">
                      <a16:colId xmlns:a16="http://schemas.microsoft.com/office/drawing/2014/main" val="1725119790"/>
                    </a:ext>
                  </a:extLst>
                </a:gridCol>
                <a:gridCol w="1654157">
                  <a:extLst>
                    <a:ext uri="{9D8B030D-6E8A-4147-A177-3AD203B41FA5}">
                      <a16:colId xmlns:a16="http://schemas.microsoft.com/office/drawing/2014/main" val="788746622"/>
                    </a:ext>
                  </a:extLst>
                </a:gridCol>
              </a:tblGrid>
              <a:tr h="231937">
                <a:tc>
                  <a:txBody>
                    <a:bodyPr/>
                    <a:lstStyle/>
                    <a:p>
                      <a:pPr>
                        <a:lnSpc>
                          <a:spcPct val="107000"/>
                        </a:lnSpc>
                        <a:spcAft>
                          <a:spcPts val="0"/>
                        </a:spcAft>
                      </a:pPr>
                      <a:r>
                        <a:rPr lang="fr-FR" sz="100">
                          <a:effectLst/>
                        </a:rPr>
                        <a:t>I.1 Excellence en apprentissage</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Lst>
                      </a:pPr>
                      <a:r>
                        <a:rPr lang="fr-FR" sz="100">
                          <a:effectLst/>
                          <a:highlight>
                            <a:srgbClr val="00FFFF"/>
                          </a:highlight>
                        </a:rPr>
                        <a:t>Pour la mise en route des offres de formations retenues, le CEA MEM a recruté, pour l’année 2016, 89 étudiants et auditeurs dont 59 étudiants en Master, 11 en Doctorat et 19 en formations de courtes durées (40 heures). L’effectif global l’année (2017) donne un total de 180 (sur 132 attendus) dont 171 étudiants en Master, et 09 auditeurs de formations courtes.</a:t>
                      </a:r>
                      <a:endParaRPr lang="fr-FR" sz="100">
                        <a:effectLst/>
                      </a:endParaRPr>
                    </a:p>
                    <a:p>
                      <a:pPr algn="just">
                        <a:spcBef>
                          <a:spcPts val="1200"/>
                        </a:spcBef>
                        <a:spcAft>
                          <a:spcPts val="0"/>
                        </a:spcAft>
                        <a:tabLst>
                          <a:tab pos="1828800" algn="l"/>
                        </a:tabLst>
                      </a:pPr>
                      <a:r>
                        <a:rPr lang="fr-FR" sz="100">
                          <a:effectLst/>
                          <a:highlight>
                            <a:srgbClr val="00FFFF"/>
                          </a:highlight>
                        </a:rPr>
                        <a:t>Le CEA MEM regroupe actuellement les étudiants de 10 nationalités qui sont la Côte d’Ivoire, la Guinée, le Mali, le Burkina Faso, le Niger, la Centrafrique, les Comores, la Mauritanie, le Bénin et le Togo.</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130183656"/>
                  </a:ext>
                </a:extLst>
              </a:tr>
              <a:tr h="854392">
                <a:tc>
                  <a:txBody>
                    <a:bodyPr/>
                    <a:lstStyle/>
                    <a:p>
                      <a:pPr>
                        <a:lnSpc>
                          <a:spcPct val="115000"/>
                        </a:lnSpc>
                        <a:spcBef>
                          <a:spcPts val="200"/>
                        </a:spcBef>
                        <a:spcAft>
                          <a:spcPts val="0"/>
                        </a:spcAft>
                      </a:pPr>
                      <a:r>
                        <a:rPr lang="fr-FR" sz="100">
                          <a:effectLst/>
                        </a:rPr>
                        <a:t>I.2 Excellence en matière de recherche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nSpc>
                          <a:spcPct val="107000"/>
                        </a:lnSpc>
                        <a:spcBef>
                          <a:spcPts val="1200"/>
                        </a:spcBef>
                        <a:spcAft>
                          <a:spcPts val="0"/>
                        </a:spcAft>
                      </a:pPr>
                      <a:r>
                        <a:rPr lang="fr-FR" sz="100">
                          <a:effectLst/>
                          <a:highlight>
                            <a:srgbClr val="00FFFF"/>
                          </a:highlight>
                        </a:rPr>
                        <a:t>A ce jour 11 thèses sont en cours de réalisation sur des thématiques liées aux mines, à l’environnement minier et au secteur des eaux.</a:t>
                      </a:r>
                      <a:endParaRPr lang="fr-FR" sz="100">
                        <a:effectLst/>
                      </a:endParaRPr>
                    </a:p>
                    <a:p>
                      <a:pPr>
                        <a:lnSpc>
                          <a:spcPct val="107000"/>
                        </a:lnSpc>
                        <a:spcBef>
                          <a:spcPts val="1200"/>
                        </a:spcBef>
                        <a:spcAft>
                          <a:spcPts val="0"/>
                        </a:spcAft>
                      </a:pPr>
                      <a:r>
                        <a:rPr lang="fr-FR" sz="100">
                          <a:effectLst/>
                          <a:highlight>
                            <a:srgbClr val="00FFFF"/>
                          </a:highlight>
                        </a:rPr>
                        <a:t>Les activités de recherche menées concernent notamment les domaines suivants :</a:t>
                      </a:r>
                      <a:endParaRPr lang="fr-FR" sz="100">
                        <a:effectLst/>
                      </a:endParaRPr>
                    </a:p>
                    <a:p>
                      <a:pPr marL="457200">
                        <a:lnSpc>
                          <a:spcPct val="107000"/>
                        </a:lnSpc>
                        <a:spcAft>
                          <a:spcPts val="0"/>
                        </a:spcAft>
                      </a:pPr>
                      <a:r>
                        <a:rPr lang="fr-FR" sz="100">
                          <a:effectLst/>
                          <a:highlight>
                            <a:srgbClr val="00FFFF"/>
                          </a:highlight>
                        </a:rPr>
                        <a:t>- la géologie structurale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télédétection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caractérisation des aquifères fissurés ;</a:t>
                      </a:r>
                      <a:endParaRPr lang="fr-FR" sz="100">
                        <a:effectLst/>
                      </a:endParaRPr>
                    </a:p>
                    <a:p>
                      <a:pPr marL="457200">
                        <a:lnSpc>
                          <a:spcPct val="107000"/>
                        </a:lnSpc>
                        <a:spcAft>
                          <a:spcPts val="0"/>
                        </a:spcAft>
                        <a:tabLst>
                          <a:tab pos="457200" algn="l"/>
                        </a:tabLst>
                      </a:pPr>
                      <a:r>
                        <a:rPr lang="fr-FR" sz="100">
                          <a:effectLst/>
                          <a:highlight>
                            <a:srgbClr val="00FFFF"/>
                          </a:highlight>
                        </a:rPr>
                        <a:t>- l’utilisation des rejets miniers pour les travaux du génie civil ;</a:t>
                      </a:r>
                      <a:endParaRPr lang="fr-FR" sz="100">
                        <a:effectLst/>
                      </a:endParaRPr>
                    </a:p>
                    <a:p>
                      <a:pPr marL="457200">
                        <a:lnSpc>
                          <a:spcPct val="107000"/>
                        </a:lnSpc>
                        <a:spcAft>
                          <a:spcPts val="0"/>
                        </a:spcAft>
                        <a:tabLst>
                          <a:tab pos="457200" algn="l"/>
                        </a:tabLst>
                      </a:pPr>
                      <a:r>
                        <a:rPr lang="fr-FR" sz="100">
                          <a:effectLst/>
                          <a:highlight>
                            <a:srgbClr val="00FFFF"/>
                          </a:highlight>
                        </a:rPr>
                        <a:t>- l’étude du drainage acide dans l’environnement minier.</a:t>
                      </a:r>
                      <a:endParaRPr lang="fr-FR" sz="100">
                        <a:effectLst/>
                      </a:endParaRPr>
                    </a:p>
                    <a:p>
                      <a:pPr>
                        <a:lnSpc>
                          <a:spcPct val="107000"/>
                        </a:lnSpc>
                        <a:spcBef>
                          <a:spcPts val="1200"/>
                        </a:spcBef>
                        <a:spcAft>
                          <a:spcPts val="0"/>
                        </a:spcAft>
                        <a:tabLst>
                          <a:tab pos="457200" algn="l"/>
                        </a:tabLst>
                      </a:pPr>
                      <a:r>
                        <a:rPr lang="fr-FR" sz="100">
                          <a:effectLst/>
                          <a:highlight>
                            <a:srgbClr val="00FFFF"/>
                          </a:highlight>
                        </a:rPr>
                        <a:t>Une douzaine de publications scientifiques ont été produites. Des conventions de partenariat ont été mises en œuvre avec l’UFR Sciences de la Terre et Ressources Minières de l’Université Félix HOUPHOUËT-BOIGNY sur les projets T2GEM et WAXI financés par l’IRD dans le cadre de la recherche sur les méthodes d’exploration minière.</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 Trois enseignants-chercheurs du centre ont participé au second Colloque du Programme International de Géosciences (PICG638) sur le thème : "Géodynamique et minéralisations des formations paléoprotérozoïques pour un développement durable", tenu à Casablanca du 06 au 12 Novembre 2017.</a:t>
                      </a:r>
                      <a:endParaRPr lang="fr-FR" sz="100">
                        <a:effectLst/>
                      </a:endParaRPr>
                    </a:p>
                    <a:p>
                      <a:pPr algn="just">
                        <a:lnSpc>
                          <a:spcPct val="107000"/>
                        </a:lnSpc>
                        <a:spcAft>
                          <a:spcPts val="0"/>
                        </a:spcAft>
                      </a:pPr>
                      <a:r>
                        <a:rPr lang="fr-FR" sz="100">
                          <a:effectLst/>
                          <a:highlight>
                            <a:srgbClr val="00FFFF"/>
                          </a:highlight>
                        </a:rPr>
                        <a:t> </a:t>
                      </a:r>
                      <a:endParaRPr lang="fr-FR" sz="100">
                        <a:effectLst/>
                      </a:endParaRPr>
                    </a:p>
                    <a:p>
                      <a:pPr algn="just">
                        <a:lnSpc>
                          <a:spcPct val="107000"/>
                        </a:lnSpc>
                        <a:spcAft>
                          <a:spcPts val="0"/>
                        </a:spcAft>
                      </a:pPr>
                      <a:r>
                        <a:rPr lang="fr-FR" sz="100">
                          <a:effectLst/>
                          <a:highlight>
                            <a:srgbClr val="00FFFF"/>
                          </a:highlight>
                        </a:rPr>
                        <a:t>Enfin, le CEA MEM a organisé, à l’occasion de son premier Comité de Pilotage tenu le 6 décembre 2017, un atelier conjoint avec le réseau AMEDEE (Activités Minières, Environnement, Développement Economique et Ethique) coordonné par l’IRD et ses partenaires, du 5 au 8 décembre 2017. 30 porteurs de projets venant de Côte d’Ivoire, du Sénégal, du Mali, du Niger, de Mauritanie, du Ghana, du Burkina Faso, du Cameroun, du Maroc, de Tunisie, d’Algérie, de Madagascar, du Brésil, de la Nouvelle-Calédonie et de la France ont été réunis à cette occasion.</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L’objectif global de cette plateforme est de promouvoir par la recherche une activité minière responsable et éthique, relevant des principes de l’économie circulaire dans le cadre global des objectifs du développement durable.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932297379"/>
                  </a:ext>
                </a:extLst>
              </a:tr>
              <a:tr h="366840">
                <a:tc>
                  <a:txBody>
                    <a:bodyPr/>
                    <a:lstStyle/>
                    <a:p>
                      <a:pPr>
                        <a:lnSpc>
                          <a:spcPct val="115000"/>
                        </a:lnSpc>
                        <a:spcBef>
                          <a:spcPts val="200"/>
                        </a:spcBef>
                        <a:spcAft>
                          <a:spcPts val="0"/>
                        </a:spcAft>
                      </a:pPr>
                      <a:r>
                        <a:rPr lang="fr-FR" sz="100">
                          <a:effectLst/>
                        </a:rPr>
                        <a:t>I.3 Dimensions d’équité</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En application de cet axe, la priorité a été donnée à la mobilité des enseignants et des étudiants. Ceci s’est traduit par quatre missions d’enseignement en 2016 à l’Ecole des Mines de Mauritanie et une mobilité d’un demi-semestre de 9 étudiants de l’ESP Nouakchott à l’INP-HB en mai-juin 2017.</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Concernant les effectifs, deux recrutements exceptionnels ont été organisés en vue de compléter l’effectif des non nationaux et des jeunes filles.</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Un état pour l’octroi de bourses aux non nationaux est en cours d’élaboration.</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1960937"/>
                  </a:ext>
                </a:extLst>
              </a:tr>
              <a:tr h="199200">
                <a:tc>
                  <a:txBody>
                    <a:bodyPr/>
                    <a:lstStyle/>
                    <a:p>
                      <a:pPr>
                        <a:lnSpc>
                          <a:spcPct val="115000"/>
                        </a:lnSpc>
                        <a:spcBef>
                          <a:spcPts val="200"/>
                        </a:spcBef>
                        <a:spcAft>
                          <a:spcPts val="0"/>
                        </a:spcAft>
                      </a:pPr>
                      <a:r>
                        <a:rPr lang="fr-FR" sz="100">
                          <a:effectLst/>
                        </a:rPr>
                        <a:t>I.4 Attraction et rotation d’étudiants et d’enseignants au niveau régional </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Octroyer des bourses d’études pour les étudiants étrangers</a:t>
                      </a:r>
                      <a:endParaRPr lang="fr-FR" sz="100">
                        <a:effectLst/>
                      </a:endParaRPr>
                    </a:p>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Améliorer le cadre de vie sur le campus.</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096144318"/>
                  </a:ext>
                </a:extLst>
              </a:tr>
              <a:tr h="1164399">
                <a:tc>
                  <a:txBody>
                    <a:bodyPr/>
                    <a:lstStyle/>
                    <a:p>
                      <a:pPr>
                        <a:lnSpc>
                          <a:spcPct val="107000"/>
                        </a:lnSpc>
                        <a:spcAft>
                          <a:spcPts val="0"/>
                        </a:spcAft>
                      </a:pPr>
                      <a:r>
                        <a:rPr lang="fr-FR" sz="100">
                          <a:effectLst/>
                        </a:rPr>
                        <a:t>I.5 Partenariats académiques nationaux et régionaux</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Le centre travaille à étendre le nombre de ses partenaires nationaux et régionaux. Une bonne collaboration est en cours avec l’UFHB, notamment par un partenariat tripartite avec l’IRD. Les universités de Man, Daloa et Nangui Abrogoua sont invitées. Au plan régional l’ISMG de Guinée,  est sollicitée.</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 </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Les partenaires académiques régionaux actuels sont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L’Université Cheikh Anta Diop du Sénégal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T</a:t>
                      </a:r>
                      <a:r>
                        <a:rPr lang="en-US" sz="100">
                          <a:effectLst/>
                          <a:highlight>
                            <a:srgbClr val="00FFFF"/>
                          </a:highlight>
                        </a:rPr>
                        <a:t>akoradi Technical University;</a:t>
                      </a:r>
                      <a:endParaRPr lang="fr-FR" sz="100">
                        <a:effectLst/>
                      </a:endParaRPr>
                    </a:p>
                    <a:p>
                      <a:pPr marL="342900" lvl="0" indent="-342900">
                        <a:lnSpc>
                          <a:spcPct val="107000"/>
                        </a:lnSpc>
                        <a:spcAft>
                          <a:spcPts val="0"/>
                        </a:spcAft>
                        <a:buFont typeface="Calibri" panose="020F0502020204030204" pitchFamily="34" charset="0"/>
                        <a:buChar char="-"/>
                      </a:pPr>
                      <a:r>
                        <a:rPr lang="en-US" sz="100">
                          <a:effectLst/>
                          <a:highlight>
                            <a:srgbClr val="00FFFF"/>
                          </a:highlight>
                        </a:rPr>
                        <a:t>l’Universite Abdou Moumouni du Niger</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Supérieure Polytechnique de Nouakchott</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Nationale Supérieure d’ingénieur de Fada N’gourma – Université de Fada du Burkina.</a:t>
                      </a:r>
                      <a:endParaRPr lang="fr-FR" sz="100">
                        <a:effectLst/>
                      </a:endParaRPr>
                    </a:p>
                    <a:p>
                      <a:pPr>
                        <a:lnSpc>
                          <a:spcPct val="107000"/>
                        </a:lnSpc>
                        <a:spcBef>
                          <a:spcPts val="1200"/>
                        </a:spcBef>
                        <a:spcAft>
                          <a:spcPts val="0"/>
                        </a:spcAft>
                      </a:pPr>
                      <a:r>
                        <a:rPr lang="en-US" sz="100">
                          <a:effectLst/>
                          <a:highlight>
                            <a:srgbClr val="00FFFF"/>
                          </a:highlight>
                        </a:rPr>
                        <a:t>Les universités attendues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ISMG – BOKE - GUINEE</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UNIV GAMAL ABDEL NASSER - CONAKRY</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en-US" sz="100">
                          <a:effectLst/>
                          <a:highlight>
                            <a:srgbClr val="00FFFF"/>
                          </a:highlight>
                        </a:rPr>
                        <a:t>UNIV ABOMEY CALAVI</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N’GAOUNDERE – CAMEROUN</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BANGUI</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127588273"/>
                  </a:ext>
                </a:extLst>
              </a:tr>
              <a:tr h="1215389">
                <a:tc>
                  <a:txBody>
                    <a:bodyPr/>
                    <a:lstStyle/>
                    <a:p>
                      <a:pPr>
                        <a:lnSpc>
                          <a:spcPct val="115000"/>
                        </a:lnSpc>
                        <a:spcBef>
                          <a:spcPts val="200"/>
                        </a:spcBef>
                        <a:spcAft>
                          <a:spcPts val="0"/>
                        </a:spcAft>
                      </a:pPr>
                      <a:r>
                        <a:rPr lang="fr-FR" sz="100">
                          <a:effectLst/>
                        </a:rPr>
                        <a:t>I.6 Partenariats Sectoriels Nationaux et Régionaux</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1828800" algn="l"/>
                          <a:tab pos="1929130" algn="l"/>
                        </a:tabLst>
                      </a:pPr>
                      <a:r>
                        <a:rPr lang="fr-FR" sz="100">
                          <a:effectLst/>
                          <a:highlight>
                            <a:srgbClr val="00FFFF"/>
                          </a:highlight>
                        </a:rPr>
                        <a:t>Des missions de contact sont programmées auprès de partenaires, de préférence sur les sites miniers en vue de discussions techniques (Missions auprès du projet Agbaou Gold Operation, mission auprès de Newcrest).</a:t>
                      </a:r>
                      <a:endParaRPr lang="fr-FR" sz="100">
                        <a:effectLst/>
                      </a:endParaRPr>
                    </a:p>
                    <a:p>
                      <a:pPr>
                        <a:lnSpc>
                          <a:spcPct val="107000"/>
                        </a:lnSpc>
                        <a:spcAft>
                          <a:spcPts val="0"/>
                        </a:spcAft>
                      </a:pPr>
                      <a:r>
                        <a:rPr lang="fr-FR" sz="100">
                          <a:effectLst/>
                          <a:highlight>
                            <a:srgbClr val="00FFFF"/>
                          </a:highlight>
                        </a:rPr>
                        <a:t>Les partenaires industriels actuels sont: </a:t>
                      </a:r>
                      <a:endParaRPr lang="fr-FR" sz="100">
                        <a:effectLst/>
                      </a:endParaRPr>
                    </a:p>
                    <a:p>
                      <a:pPr marL="914400" indent="-734060">
                        <a:lnSpc>
                          <a:spcPct val="107000"/>
                        </a:lnSpc>
                        <a:spcAft>
                          <a:spcPts val="0"/>
                        </a:spcAft>
                      </a:pPr>
                      <a:r>
                        <a:rPr lang="fr-FR" sz="100">
                          <a:effectLst/>
                          <a:highlight>
                            <a:srgbClr val="00FFFF"/>
                          </a:highlight>
                        </a:rPr>
                        <a:t>- SODEMI</a:t>
                      </a:r>
                      <a:endParaRPr lang="fr-FR" sz="100">
                        <a:effectLst/>
                      </a:endParaRPr>
                    </a:p>
                    <a:p>
                      <a:pPr marL="914400" indent="-734060">
                        <a:lnSpc>
                          <a:spcPct val="107000"/>
                        </a:lnSpc>
                        <a:spcAft>
                          <a:spcPts val="0"/>
                        </a:spcAft>
                      </a:pPr>
                      <a:r>
                        <a:rPr lang="fr-FR" sz="100">
                          <a:effectLst/>
                          <a:highlight>
                            <a:srgbClr val="00FFFF"/>
                          </a:highlight>
                        </a:rPr>
                        <a:t>- TAURUS GOLD CI (absorbé par Teranga)</a:t>
                      </a:r>
                      <a:endParaRPr lang="fr-FR" sz="100">
                        <a:effectLst/>
                      </a:endParaRPr>
                    </a:p>
                    <a:p>
                      <a:pPr marL="914400" indent="-734060">
                        <a:lnSpc>
                          <a:spcPct val="107000"/>
                        </a:lnSpc>
                        <a:spcAft>
                          <a:spcPts val="0"/>
                        </a:spcAft>
                      </a:pPr>
                      <a:r>
                        <a:rPr lang="fr-FR" sz="100">
                          <a:effectLst/>
                          <a:highlight>
                            <a:srgbClr val="00FFFF"/>
                          </a:highlight>
                        </a:rPr>
                        <a:t>- NEWCREST BONIKRO MINE</a:t>
                      </a:r>
                      <a:endParaRPr lang="fr-FR" sz="100">
                        <a:effectLst/>
                      </a:endParaRPr>
                    </a:p>
                    <a:p>
                      <a:pPr marL="914400" indent="-734060">
                        <a:lnSpc>
                          <a:spcPct val="107000"/>
                        </a:lnSpc>
                        <a:spcAft>
                          <a:spcPts val="0"/>
                        </a:spcAft>
                      </a:pPr>
                      <a:r>
                        <a:rPr lang="fr-FR" sz="100">
                          <a:effectLst/>
                          <a:highlight>
                            <a:srgbClr val="00FFFF"/>
                          </a:highlight>
                        </a:rPr>
                        <a:t>- PERSEUS MINING</a:t>
                      </a:r>
                      <a:endParaRPr lang="fr-FR" sz="100">
                        <a:effectLst/>
                      </a:endParaRPr>
                    </a:p>
                    <a:p>
                      <a:pPr marL="914400" indent="-734060">
                        <a:lnSpc>
                          <a:spcPct val="107000"/>
                        </a:lnSpc>
                        <a:spcAft>
                          <a:spcPts val="0"/>
                        </a:spcAft>
                      </a:pPr>
                      <a:r>
                        <a:rPr lang="fr-FR" sz="100">
                          <a:effectLst/>
                          <a:highlight>
                            <a:srgbClr val="00FFFF"/>
                          </a:highlight>
                        </a:rPr>
                        <a:t>- COMPAGNIE MINIERE DU LITTORAL (nouveau)</a:t>
                      </a:r>
                      <a:endParaRPr lang="fr-FR" sz="100">
                        <a:effectLst/>
                      </a:endParaRPr>
                    </a:p>
                    <a:p>
                      <a:pPr>
                        <a:lnSpc>
                          <a:spcPct val="107000"/>
                        </a:lnSpc>
                        <a:spcAft>
                          <a:spcPts val="0"/>
                        </a:spcAft>
                      </a:pPr>
                      <a:r>
                        <a:rPr lang="fr-FR" sz="100">
                          <a:effectLst/>
                        </a:rPr>
                        <a:t> </a:t>
                      </a:r>
                    </a:p>
                    <a:p>
                      <a:pPr>
                        <a:lnSpc>
                          <a:spcPct val="107000"/>
                        </a:lnSpc>
                        <a:spcAft>
                          <a:spcPts val="0"/>
                        </a:spcAft>
                      </a:pPr>
                      <a:r>
                        <a:rPr lang="fr-FR" sz="100">
                          <a:effectLst/>
                          <a:highlight>
                            <a:srgbClr val="00FFFF"/>
                          </a:highlight>
                        </a:rPr>
                        <a:t>Les partenaires industriels attendus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ENDEAVOUR AGBAOU</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SISAG</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ENDEAVOUR ITY</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SAMA NICHEL</a:t>
                      </a:r>
                      <a:endParaRPr lang="fr-FR" sz="100">
                        <a:effectLst/>
                      </a:endParaRPr>
                    </a:p>
                    <a:p>
                      <a:pPr>
                        <a:lnSpc>
                          <a:spcPct val="107000"/>
                        </a:lnSpc>
                        <a:spcAft>
                          <a:spcPts val="0"/>
                        </a:spcAft>
                      </a:pPr>
                      <a:r>
                        <a:rPr lang="fr-FR" sz="100">
                          <a:effectLst/>
                        </a:rPr>
                        <a:t> </a:t>
                      </a:r>
                    </a:p>
                    <a:p>
                      <a:pPr algn="just">
                        <a:lnSpc>
                          <a:spcPct val="107000"/>
                        </a:lnSpc>
                        <a:spcBef>
                          <a:spcPts val="1200"/>
                        </a:spcBef>
                        <a:spcAft>
                          <a:spcPts val="0"/>
                        </a:spcAft>
                        <a:tabLst>
                          <a:tab pos="1828800" algn="l"/>
                        </a:tabLst>
                      </a:pPr>
                      <a:r>
                        <a:rPr lang="fr-FR" sz="100">
                          <a:effectLst/>
                        </a:rPr>
                        <a:t>Les partenaires universitaires actuels hors Afrique sont :</a:t>
                      </a: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des Mines Goodman de L’université Laurentienne – CANADA ;</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Nationale Supérieure de Géologie de l’Université de Lorraine - France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234066444"/>
                  </a:ext>
                </a:extLst>
              </a:tr>
              <a:tr h="842308">
                <a:tc>
                  <a:txBody>
                    <a:bodyPr/>
                    <a:lstStyle/>
                    <a:p>
                      <a:pPr>
                        <a:lnSpc>
                          <a:spcPct val="115000"/>
                        </a:lnSpc>
                        <a:spcBef>
                          <a:spcPts val="200"/>
                        </a:spcBef>
                        <a:spcAft>
                          <a:spcPts val="0"/>
                        </a:spcAft>
                      </a:pPr>
                      <a:r>
                        <a:rPr lang="es-CO" sz="100">
                          <a:effectLst/>
                        </a:rPr>
                        <a:t>I.8 Gouvernance et g</a:t>
                      </a:r>
                      <a:r>
                        <a:rPr lang="fr-FR" sz="100">
                          <a:effectLst/>
                        </a:rPr>
                        <a:t>estion financière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540385" algn="l"/>
                          <a:tab pos="1929130" algn="l"/>
                        </a:tabLst>
                      </a:pPr>
                      <a:r>
                        <a:rPr lang="fr-FR" sz="100" dirty="0">
                          <a:effectLst/>
                          <a:highlight>
                            <a:srgbClr val="00FFFF"/>
                          </a:highlight>
                        </a:rPr>
                        <a:t>Le Comité de Pilotage est composé comme suit, par les personnalités désignées ou leur représentant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la SODEMI, Président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Coordonnateur du CEA MEM, rapporteur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Directeur-Adjoint du CEA MEM</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NEWCREST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PERSEUS Mining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Cheikh Anta Diop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Abdou </a:t>
                      </a:r>
                      <a:r>
                        <a:rPr lang="fr-FR" sz="100" dirty="0" err="1">
                          <a:effectLst/>
                          <a:highlight>
                            <a:srgbClr val="00FFFF"/>
                          </a:highlight>
                        </a:rPr>
                        <a:t>Moumouni</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Takoradi </a:t>
                      </a:r>
                      <a:r>
                        <a:rPr lang="fr-FR" sz="100" dirty="0" err="1">
                          <a:effectLst/>
                          <a:highlight>
                            <a:srgbClr val="00FFFF"/>
                          </a:highlight>
                        </a:rPr>
                        <a:t>Technical</a:t>
                      </a:r>
                      <a:r>
                        <a:rPr lang="fr-FR" sz="100" dirty="0">
                          <a:effectLst/>
                          <a:highlight>
                            <a:srgbClr val="00FFFF"/>
                          </a:highlight>
                        </a:rPr>
                        <a:t> l’</a:t>
                      </a:r>
                      <a:r>
                        <a:rPr lang="fr-FR" sz="100" dirty="0" err="1">
                          <a:effectLst/>
                          <a:highlight>
                            <a:srgbClr val="00FFFF"/>
                          </a:highlight>
                        </a:rPr>
                        <a:t>University</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Supérieure Polytechnique de Nouakchott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de l’Ecole Nationale Supérieure de Géologie de Nancy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des Mines Goodman de l’Université Laurentienne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Nationale d’Ingénieur de Fada.</a:t>
                      </a:r>
                      <a:endParaRPr lang="fr-FR" sz="100" dirty="0">
                        <a:effectLst/>
                      </a:endParaRPr>
                    </a:p>
                    <a:p>
                      <a:pPr>
                        <a:lnSpc>
                          <a:spcPct val="107000"/>
                        </a:lnSpc>
                        <a:spcAft>
                          <a:spcPts val="0"/>
                        </a:spcAft>
                      </a:pPr>
                      <a:r>
                        <a:rPr lang="fr-FR" sz="100" dirty="0">
                          <a:effectLst/>
                        </a:rPr>
                        <a:t> </a:t>
                      </a:r>
                    </a:p>
                    <a:p>
                      <a:pPr algn="just">
                        <a:lnSpc>
                          <a:spcPct val="107000"/>
                        </a:lnSpc>
                        <a:spcAft>
                          <a:spcPts val="0"/>
                        </a:spcAft>
                        <a:tabLst>
                          <a:tab pos="1828800" algn="l"/>
                          <a:tab pos="1929130" algn="l"/>
                        </a:tabLst>
                      </a:pPr>
                      <a:r>
                        <a:rPr lang="fr-FR" sz="100" dirty="0">
                          <a:effectLst/>
                          <a:highlight>
                            <a:srgbClr val="00FFFF"/>
                          </a:highlight>
                        </a:rPr>
                        <a:t>Malgré la mise en vigueur le 17 février 2016, l’arrêté d’intégration budgétaire des trois centres n’a été signé que le 23 septembre 2016, à moins de trois mois de la clôture budgétaire. Il s’est alors avéré nécessaire de fusionner les ressources des année 2016 et 2017 dans l’optique de procéder à une modification budgétaire sur l’exercice 2017. La requête de modification budgétaire fondée sur des arguments réalistes a été acceptée. Cependant, l’arrêté d’intégration modifié n’a été signé qu’au moins de juillet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Le centre a en outre entrepris de recruter, avec l’avis de non objection de l’IDA, un personnel dédié composé d’un Responsable de l’administration des finances, d’un Spécialiste de passation des marchés et d’un Assistant comptable. Ces trois agents ont pris service les 1</a:t>
                      </a:r>
                      <a:r>
                        <a:rPr lang="fr-FR" sz="100" baseline="30000" dirty="0">
                          <a:effectLst/>
                          <a:highlight>
                            <a:srgbClr val="00FFFF"/>
                          </a:highlight>
                        </a:rPr>
                        <a:t>er</a:t>
                      </a:r>
                      <a:r>
                        <a:rPr lang="fr-FR" sz="100" dirty="0">
                          <a:effectLst/>
                          <a:highlight>
                            <a:srgbClr val="00FFFF"/>
                          </a:highlight>
                        </a:rPr>
                        <a:t> et 15 juin 2017, et ont permis de mettre en œuvre l’exécution budgétaire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L’utilisation des fonds mis à la disposition du centre est l’objet du chapitre qui suit.</a:t>
                      </a:r>
                      <a:endParaRPr lang="fr-FR" sz="100" dirty="0">
                        <a:effectLst/>
                      </a:endParaRPr>
                    </a:p>
                    <a:p>
                      <a:pPr>
                        <a:lnSpc>
                          <a:spcPct val="107000"/>
                        </a:lnSpc>
                        <a:spcAft>
                          <a:spcPts val="0"/>
                        </a:spcAft>
                      </a:pPr>
                      <a:r>
                        <a:rPr lang="fr-FR" sz="100" dirty="0">
                          <a:effectLst/>
                        </a:rPr>
                        <a:t> </a:t>
                      </a: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2930314358"/>
                  </a:ext>
                </a:extLst>
              </a:tr>
            </a:tbl>
          </a:graphicData>
        </a:graphic>
      </p:graphicFrame>
      <p:graphicFrame>
        <p:nvGraphicFramePr>
          <p:cNvPr id="9" name="Tableau 8">
            <a:extLst>
              <a:ext uri="{FF2B5EF4-FFF2-40B4-BE49-F238E27FC236}">
                <a16:creationId xmlns:a16="http://schemas.microsoft.com/office/drawing/2014/main" id="{DCB9A439-AE57-4C6E-805D-2213C053B74A}"/>
              </a:ext>
            </a:extLst>
          </p:cNvPr>
          <p:cNvGraphicFramePr>
            <a:graphicFrameLocks noGrp="1"/>
          </p:cNvGraphicFramePr>
          <p:nvPr>
            <p:extLst>
              <p:ext uri="{D42A27DB-BD31-4B8C-83A1-F6EECF244321}">
                <p14:modId xmlns:p14="http://schemas.microsoft.com/office/powerpoint/2010/main" val="3974140869"/>
              </p:ext>
            </p:extLst>
          </p:nvPr>
        </p:nvGraphicFramePr>
        <p:xfrm>
          <a:off x="285750" y="1009803"/>
          <a:ext cx="11766550" cy="5733897"/>
        </p:xfrm>
        <a:graphic>
          <a:graphicData uri="http://schemas.openxmlformats.org/drawingml/2006/table">
            <a:tbl>
              <a:tblPr firstRow="1" firstCol="1" bandRow="1">
                <a:tableStyleId>{5C22544A-7EE6-4342-B048-85BDC9FD1C3A}</a:tableStyleId>
              </a:tblPr>
              <a:tblGrid>
                <a:gridCol w="1835150">
                  <a:extLst>
                    <a:ext uri="{9D8B030D-6E8A-4147-A177-3AD203B41FA5}">
                      <a16:colId xmlns:a16="http://schemas.microsoft.com/office/drawing/2014/main" val="3896865243"/>
                    </a:ext>
                  </a:extLst>
                </a:gridCol>
                <a:gridCol w="9931400">
                  <a:extLst>
                    <a:ext uri="{9D8B030D-6E8A-4147-A177-3AD203B41FA5}">
                      <a16:colId xmlns:a16="http://schemas.microsoft.com/office/drawing/2014/main" val="3877355068"/>
                    </a:ext>
                  </a:extLst>
                </a:gridCol>
              </a:tblGrid>
              <a:tr h="5733897">
                <a:tc>
                  <a:txBody>
                    <a:bodyPr/>
                    <a:lstStyle/>
                    <a:p>
                      <a:pPr>
                        <a:lnSpc>
                          <a:spcPct val="115000"/>
                        </a:lnSpc>
                        <a:spcBef>
                          <a:spcPts val="200"/>
                        </a:spcBef>
                        <a:spcAft>
                          <a:spcPts val="0"/>
                        </a:spcAft>
                      </a:pPr>
                      <a:r>
                        <a:rPr lang="fr-FR" sz="100" dirty="0">
                          <a:solidFill>
                            <a:schemeClr val="tx1"/>
                          </a:solidFill>
                          <a:effectLst/>
                        </a:rPr>
                        <a:t>I.6 Partenariats Sectoriels Nationaux et Régionaux</a:t>
                      </a:r>
                    </a:p>
                    <a:p>
                      <a:pPr marL="0" marR="0" indent="0" algn="l" defTabSz="457200" rtl="0" eaLnBrk="1" fontAlgn="auto" latinLnBrk="0" hangingPunct="1">
                        <a:lnSpc>
                          <a:spcPct val="107000"/>
                        </a:lnSpc>
                        <a:spcBef>
                          <a:spcPts val="0"/>
                        </a:spcBef>
                        <a:spcAft>
                          <a:spcPts val="0"/>
                        </a:spcAft>
                        <a:buClrTx/>
                        <a:buSzTx/>
                        <a:buFontTx/>
                        <a:buNone/>
                        <a:tabLst/>
                        <a:defRPr/>
                      </a:pPr>
                      <a:r>
                        <a:rPr lang="fr-FR" sz="100" dirty="0">
                          <a:solidFill>
                            <a:schemeClr val="tx1"/>
                          </a:solidFill>
                          <a:effectLst/>
                        </a:rPr>
                        <a:t> </a:t>
                      </a:r>
                      <a:r>
                        <a:rPr lang="fr-FR" sz="1800" b="1" kern="1200" dirty="0">
                          <a:solidFill>
                            <a:schemeClr val="tx1"/>
                          </a:solidFill>
                          <a:effectLst/>
                          <a:latin typeface="+mn-lt"/>
                          <a:ea typeface="+mn-ea"/>
                          <a:cs typeface="+mn-cs"/>
                        </a:rPr>
                        <a:t>I.6 Partenariats Sectoriels Nationaux et Régionaux</a:t>
                      </a:r>
                    </a:p>
                    <a:p>
                      <a:pPr>
                        <a:lnSpc>
                          <a:spcPct val="107000"/>
                        </a:lnSpc>
                        <a:spcAft>
                          <a:spcPts val="0"/>
                        </a:spcAft>
                      </a:pPr>
                      <a:endParaRPr lang="fr-FR" sz="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tc>
                <a:tc>
                  <a:txBody>
                    <a:bodyPr/>
                    <a:lstStyle/>
                    <a:p>
                      <a:pPr lvl="0"/>
                      <a:r>
                        <a:rPr lang="fr-FR" sz="2000" b="0" kern="1200" dirty="0">
                          <a:solidFill>
                            <a:schemeClr val="tx1"/>
                          </a:solidFill>
                          <a:effectLst/>
                          <a:latin typeface="+mn-lt"/>
                          <a:ea typeface="+mn-ea"/>
                          <a:cs typeface="+mn-cs"/>
                        </a:rPr>
                        <a:t>Des missions de contact sont programmées auprès de partenaires, de préférence sur les sites miniers en vue de discussions techniques (Missions auprès du projet </a:t>
                      </a:r>
                      <a:r>
                        <a:rPr lang="fr-FR" sz="2000" b="0" kern="1200" dirty="0" err="1">
                          <a:solidFill>
                            <a:schemeClr val="tx1"/>
                          </a:solidFill>
                          <a:effectLst/>
                          <a:latin typeface="+mn-lt"/>
                          <a:ea typeface="+mn-ea"/>
                          <a:cs typeface="+mn-cs"/>
                        </a:rPr>
                        <a:t>Agbaou</a:t>
                      </a:r>
                      <a:r>
                        <a:rPr lang="fr-FR" sz="2000" b="0" kern="1200" dirty="0">
                          <a:solidFill>
                            <a:schemeClr val="tx1"/>
                          </a:solidFill>
                          <a:effectLst/>
                          <a:latin typeface="+mn-lt"/>
                          <a:ea typeface="+mn-ea"/>
                          <a:cs typeface="+mn-cs"/>
                        </a:rPr>
                        <a:t> Gold </a:t>
                      </a:r>
                      <a:r>
                        <a:rPr lang="fr-FR" sz="2000" b="0" kern="1200" dirty="0" err="1">
                          <a:solidFill>
                            <a:schemeClr val="tx1"/>
                          </a:solidFill>
                          <a:effectLst/>
                          <a:latin typeface="+mn-lt"/>
                          <a:ea typeface="+mn-ea"/>
                          <a:cs typeface="+mn-cs"/>
                        </a:rPr>
                        <a:t>Operation</a:t>
                      </a:r>
                      <a:r>
                        <a:rPr lang="fr-FR" sz="2000" b="0" kern="1200" dirty="0">
                          <a:solidFill>
                            <a:schemeClr val="tx1"/>
                          </a:solidFill>
                          <a:effectLst/>
                          <a:latin typeface="+mn-lt"/>
                          <a:ea typeface="+mn-ea"/>
                          <a:cs typeface="+mn-cs"/>
                        </a:rPr>
                        <a:t>, mission auprès de </a:t>
                      </a:r>
                      <a:r>
                        <a:rPr lang="fr-FR" sz="2000" b="0" kern="1200" dirty="0" err="1">
                          <a:solidFill>
                            <a:schemeClr val="tx1"/>
                          </a:solidFill>
                          <a:effectLst/>
                          <a:latin typeface="+mn-lt"/>
                          <a:ea typeface="+mn-ea"/>
                          <a:cs typeface="+mn-cs"/>
                        </a:rPr>
                        <a:t>Newcrest</a:t>
                      </a:r>
                      <a:r>
                        <a:rPr lang="fr-FR" sz="2000" b="0" kern="1200" dirty="0">
                          <a:solidFill>
                            <a:schemeClr val="tx1"/>
                          </a:solidFill>
                          <a:effectLst/>
                          <a:latin typeface="+mn-lt"/>
                          <a:ea typeface="+mn-ea"/>
                          <a:cs typeface="+mn-cs"/>
                        </a:rPr>
                        <a:t>).</a:t>
                      </a:r>
                    </a:p>
                    <a:p>
                      <a:pPr lvl="0"/>
                      <a:r>
                        <a:rPr lang="fr-FR" sz="2000" b="0" kern="1200" dirty="0">
                          <a:solidFill>
                            <a:schemeClr val="tx1"/>
                          </a:solidFill>
                          <a:effectLst/>
                          <a:latin typeface="+mn-lt"/>
                          <a:ea typeface="+mn-ea"/>
                          <a:cs typeface="+mn-cs"/>
                        </a:rPr>
                        <a:t>Les partenaires industriels actuels sont: </a:t>
                      </a:r>
                    </a:p>
                    <a:p>
                      <a:pPr lvl="0"/>
                      <a:r>
                        <a:rPr lang="fr-FR" sz="2000" b="0" kern="1200" dirty="0">
                          <a:solidFill>
                            <a:schemeClr val="tx1"/>
                          </a:solidFill>
                          <a:effectLst/>
                          <a:latin typeface="+mn-lt"/>
                          <a:ea typeface="+mn-ea"/>
                          <a:cs typeface="+mn-cs"/>
                        </a:rPr>
                        <a:t>- SODEMI</a:t>
                      </a:r>
                    </a:p>
                    <a:p>
                      <a:pPr lvl="0"/>
                      <a:r>
                        <a:rPr lang="fr-FR" sz="2000" b="0" kern="1200" dirty="0">
                          <a:solidFill>
                            <a:schemeClr val="tx1"/>
                          </a:solidFill>
                          <a:effectLst/>
                          <a:latin typeface="+mn-lt"/>
                          <a:ea typeface="+mn-ea"/>
                          <a:cs typeface="+mn-cs"/>
                        </a:rPr>
                        <a:t>- TAURUS GOLD CI (absorbé par </a:t>
                      </a:r>
                      <a:r>
                        <a:rPr lang="fr-FR" sz="2000" b="0" kern="1200" dirty="0" err="1">
                          <a:solidFill>
                            <a:schemeClr val="tx1"/>
                          </a:solidFill>
                          <a:effectLst/>
                          <a:latin typeface="+mn-lt"/>
                          <a:ea typeface="+mn-ea"/>
                          <a:cs typeface="+mn-cs"/>
                        </a:rPr>
                        <a:t>Teranga</a:t>
                      </a:r>
                      <a:r>
                        <a:rPr lang="fr-FR" sz="2000" b="0" kern="1200" dirty="0">
                          <a:solidFill>
                            <a:schemeClr val="tx1"/>
                          </a:solidFill>
                          <a:effectLst/>
                          <a:latin typeface="+mn-lt"/>
                          <a:ea typeface="+mn-ea"/>
                          <a:cs typeface="+mn-cs"/>
                        </a:rPr>
                        <a:t>)</a:t>
                      </a:r>
                    </a:p>
                    <a:p>
                      <a:pPr lvl="0"/>
                      <a:r>
                        <a:rPr lang="fr-FR" sz="2000" b="0" kern="1200" dirty="0">
                          <a:solidFill>
                            <a:schemeClr val="tx1"/>
                          </a:solidFill>
                          <a:effectLst/>
                          <a:latin typeface="+mn-lt"/>
                          <a:ea typeface="+mn-ea"/>
                          <a:cs typeface="+mn-cs"/>
                        </a:rPr>
                        <a:t>- NEWCREST BONIKRO MINE</a:t>
                      </a:r>
                    </a:p>
                    <a:p>
                      <a:pPr lvl="0"/>
                      <a:r>
                        <a:rPr lang="fr-FR" sz="2000" b="0" kern="1200" dirty="0">
                          <a:solidFill>
                            <a:schemeClr val="tx1"/>
                          </a:solidFill>
                          <a:effectLst/>
                          <a:latin typeface="+mn-lt"/>
                          <a:ea typeface="+mn-ea"/>
                          <a:cs typeface="+mn-cs"/>
                        </a:rPr>
                        <a:t>- PERSEUS MINING</a:t>
                      </a:r>
                    </a:p>
                    <a:p>
                      <a:pPr lvl="0"/>
                      <a:r>
                        <a:rPr lang="fr-FR" sz="2000" b="0" kern="1200" dirty="0">
                          <a:solidFill>
                            <a:schemeClr val="tx1"/>
                          </a:solidFill>
                          <a:effectLst/>
                          <a:latin typeface="+mn-lt"/>
                          <a:ea typeface="+mn-ea"/>
                          <a:cs typeface="+mn-cs"/>
                        </a:rPr>
                        <a:t>- COMPAGNIE MINIERE DU LITTORAL (nouveau)</a:t>
                      </a:r>
                    </a:p>
                    <a:p>
                      <a:pPr lvl="0"/>
                      <a:r>
                        <a:rPr lang="fr-FR" sz="2000" b="0" kern="1200" dirty="0">
                          <a:solidFill>
                            <a:schemeClr val="tx1"/>
                          </a:solidFill>
                          <a:effectLst/>
                          <a:latin typeface="+mn-lt"/>
                          <a:ea typeface="+mn-ea"/>
                          <a:cs typeface="+mn-cs"/>
                        </a:rPr>
                        <a:t>Les partenaires industriels attendus sont:</a:t>
                      </a:r>
                    </a:p>
                    <a:p>
                      <a:pPr lvl="0"/>
                      <a:r>
                        <a:rPr lang="en-US" sz="2000" b="0" kern="1200" dirty="0">
                          <a:solidFill>
                            <a:schemeClr val="tx1"/>
                          </a:solidFill>
                          <a:effectLst/>
                          <a:latin typeface="+mn-lt"/>
                          <a:ea typeface="+mn-ea"/>
                          <a:cs typeface="+mn-cs"/>
                        </a:rPr>
                        <a:t>ENDEAVOUR AGBAOU</a:t>
                      </a:r>
                      <a:endParaRPr lang="fr-FR" sz="2000" b="0" kern="1200" dirty="0">
                        <a:solidFill>
                          <a:schemeClr val="tx1"/>
                        </a:solidFill>
                        <a:effectLst/>
                        <a:latin typeface="+mn-lt"/>
                        <a:ea typeface="+mn-ea"/>
                        <a:cs typeface="+mn-cs"/>
                      </a:endParaRPr>
                    </a:p>
                    <a:p>
                      <a:pPr lvl="0"/>
                      <a:r>
                        <a:rPr lang="en-US" sz="2000" b="0" kern="1200" dirty="0">
                          <a:solidFill>
                            <a:schemeClr val="tx1"/>
                          </a:solidFill>
                          <a:effectLst/>
                          <a:latin typeface="+mn-lt"/>
                          <a:ea typeface="+mn-ea"/>
                          <a:cs typeface="+mn-cs"/>
                        </a:rPr>
                        <a:t>SISAG</a:t>
                      </a:r>
                      <a:endParaRPr lang="fr-FR" sz="2000" b="0" kern="1200" dirty="0">
                        <a:solidFill>
                          <a:schemeClr val="tx1"/>
                        </a:solidFill>
                        <a:effectLst/>
                        <a:latin typeface="+mn-lt"/>
                        <a:ea typeface="+mn-ea"/>
                        <a:cs typeface="+mn-cs"/>
                      </a:endParaRPr>
                    </a:p>
                    <a:p>
                      <a:pPr lvl="0"/>
                      <a:r>
                        <a:rPr lang="en-US" sz="2000" b="0" kern="1200" dirty="0">
                          <a:solidFill>
                            <a:schemeClr val="tx1"/>
                          </a:solidFill>
                          <a:effectLst/>
                          <a:latin typeface="+mn-lt"/>
                          <a:ea typeface="+mn-ea"/>
                          <a:cs typeface="+mn-cs"/>
                        </a:rPr>
                        <a:t>ENDEAVOUR ITY</a:t>
                      </a:r>
                      <a:endParaRPr lang="fr-FR" sz="2000" b="0" kern="1200" dirty="0">
                        <a:solidFill>
                          <a:schemeClr val="tx1"/>
                        </a:solidFill>
                        <a:effectLst/>
                        <a:latin typeface="+mn-lt"/>
                        <a:ea typeface="+mn-ea"/>
                        <a:cs typeface="+mn-cs"/>
                      </a:endParaRPr>
                    </a:p>
                    <a:p>
                      <a:pPr lvl="0"/>
                      <a:r>
                        <a:rPr lang="en-US" sz="2000" b="0" kern="1200" dirty="0">
                          <a:solidFill>
                            <a:schemeClr val="tx1"/>
                          </a:solidFill>
                          <a:effectLst/>
                          <a:latin typeface="+mn-lt"/>
                          <a:ea typeface="+mn-ea"/>
                          <a:cs typeface="+mn-cs"/>
                        </a:rPr>
                        <a:t>SAMA NICHEL</a:t>
                      </a:r>
                      <a:endParaRPr lang="fr-FR" sz="2000" b="0" kern="1200" dirty="0">
                        <a:solidFill>
                          <a:schemeClr val="tx1"/>
                        </a:solidFill>
                        <a:effectLst/>
                        <a:latin typeface="+mn-lt"/>
                        <a:ea typeface="+mn-ea"/>
                        <a:cs typeface="+mn-cs"/>
                      </a:endParaRPr>
                    </a:p>
                    <a:p>
                      <a:pPr lvl="0"/>
                      <a:r>
                        <a:rPr lang="fr-FR" sz="2000" b="0" kern="1200" dirty="0">
                          <a:solidFill>
                            <a:schemeClr val="tx1"/>
                          </a:solidFill>
                          <a:effectLst/>
                          <a:latin typeface="+mn-lt"/>
                          <a:ea typeface="+mn-ea"/>
                          <a:cs typeface="+mn-cs"/>
                        </a:rPr>
                        <a:t> Les partenaires universitaires actuels hors Afrique sont :</a:t>
                      </a:r>
                    </a:p>
                    <a:p>
                      <a:pPr lvl="0"/>
                      <a:r>
                        <a:rPr lang="fr-FR" sz="2000" b="0" kern="1200" dirty="0">
                          <a:solidFill>
                            <a:schemeClr val="tx1"/>
                          </a:solidFill>
                          <a:effectLst/>
                          <a:latin typeface="+mn-lt"/>
                          <a:ea typeface="+mn-ea"/>
                          <a:cs typeface="+mn-cs"/>
                        </a:rPr>
                        <a:t>l’Ecole des Mines Goodman de L’université Laurentienne – CANADA ;</a:t>
                      </a:r>
                    </a:p>
                    <a:p>
                      <a:pPr lvl="0"/>
                      <a:r>
                        <a:rPr lang="fr-FR" sz="2000" b="0" kern="1200" dirty="0">
                          <a:solidFill>
                            <a:schemeClr val="tx1"/>
                          </a:solidFill>
                          <a:effectLst/>
                          <a:latin typeface="+mn-lt"/>
                          <a:ea typeface="+mn-ea"/>
                          <a:cs typeface="+mn-cs"/>
                        </a:rPr>
                        <a:t>l’Ecole Nationale Supérieure de Géologie de l’Université de Lorraine - France</a:t>
                      </a:r>
                    </a:p>
                    <a:p>
                      <a:pPr>
                        <a:lnSpc>
                          <a:spcPct val="107000"/>
                        </a:lnSpc>
                        <a:spcAft>
                          <a:spcPts val="0"/>
                        </a:spcAft>
                      </a:pPr>
                      <a:r>
                        <a:rPr lang="fr-FR" sz="2000" dirty="0">
                          <a:solidFill>
                            <a:schemeClr val="tx1"/>
                          </a:solidFill>
                          <a:effectLst/>
                        </a:rPr>
                        <a: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solidFill>
                      <a:schemeClr val="accent1">
                        <a:lumMod val="40000"/>
                        <a:lumOff val="60000"/>
                      </a:schemeClr>
                    </a:solidFill>
                  </a:tcPr>
                </a:tc>
                <a:extLst>
                  <a:ext uri="{0D108BD9-81ED-4DB2-BD59-A6C34878D82A}">
                    <a16:rowId xmlns:a16="http://schemas.microsoft.com/office/drawing/2014/main" val="1675124532"/>
                  </a:ext>
                </a:extLst>
              </a:tr>
            </a:tbl>
          </a:graphicData>
        </a:graphic>
      </p:graphicFrame>
    </p:spTree>
    <p:extLst>
      <p:ext uri="{BB962C8B-B14F-4D97-AF65-F5344CB8AC3E}">
        <p14:creationId xmlns:p14="http://schemas.microsoft.com/office/powerpoint/2010/main" val="1328732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866024"/>
            <a:ext cx="10018711" cy="304798"/>
          </a:xfrm>
        </p:spPr>
        <p:txBody>
          <a:bodyPr>
            <a:normAutofit fontScale="90000"/>
          </a:bodyPr>
          <a:lstStyle/>
          <a:p>
            <a:r>
              <a:rPr lang="fr-FR" b="1" dirty="0"/>
              <a:t>ACTIVITES DU CEA MEM</a:t>
            </a:r>
            <a:br>
              <a:rPr lang="fr-FR" b="1" dirty="0"/>
            </a:br>
            <a:br>
              <a:rPr lang="fr-FR" b="1" dirty="0"/>
            </a:b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2" y="294522"/>
            <a:ext cx="927100" cy="876299"/>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22" y="294522"/>
            <a:ext cx="2298700" cy="571499"/>
          </a:xfrm>
          <a:prstGeom prst="rect">
            <a:avLst/>
          </a:prstGeom>
        </p:spPr>
      </p:pic>
      <p:graphicFrame>
        <p:nvGraphicFramePr>
          <p:cNvPr id="8" name="Espace réservé du contenu 7">
            <a:extLst>
              <a:ext uri="{FF2B5EF4-FFF2-40B4-BE49-F238E27FC236}">
                <a16:creationId xmlns:a16="http://schemas.microsoft.com/office/drawing/2014/main" id="{CCF0124C-3D2F-434E-9C13-2DF98AEF7667}"/>
              </a:ext>
            </a:extLst>
          </p:cNvPr>
          <p:cNvGraphicFramePr>
            <a:graphicFrameLocks noGrp="1"/>
          </p:cNvGraphicFramePr>
          <p:nvPr>
            <p:ph idx="1"/>
            <p:extLst>
              <p:ext uri="{D42A27DB-BD31-4B8C-83A1-F6EECF244321}">
                <p14:modId xmlns:p14="http://schemas.microsoft.com/office/powerpoint/2010/main" val="2796405432"/>
              </p:ext>
            </p:extLst>
          </p:nvPr>
        </p:nvGraphicFramePr>
        <p:xfrm>
          <a:off x="3379304" y="-11029093"/>
          <a:ext cx="3308314" cy="4874468"/>
        </p:xfrm>
        <a:graphic>
          <a:graphicData uri="http://schemas.openxmlformats.org/drawingml/2006/table">
            <a:tbl>
              <a:tblPr firstRow="1" firstCol="1" bandRow="1">
                <a:tableStyleId>{5C22544A-7EE6-4342-B048-85BDC9FD1C3A}</a:tableStyleId>
              </a:tblPr>
              <a:tblGrid>
                <a:gridCol w="1654157">
                  <a:extLst>
                    <a:ext uri="{9D8B030D-6E8A-4147-A177-3AD203B41FA5}">
                      <a16:colId xmlns:a16="http://schemas.microsoft.com/office/drawing/2014/main" val="1725119790"/>
                    </a:ext>
                  </a:extLst>
                </a:gridCol>
                <a:gridCol w="1654157">
                  <a:extLst>
                    <a:ext uri="{9D8B030D-6E8A-4147-A177-3AD203B41FA5}">
                      <a16:colId xmlns:a16="http://schemas.microsoft.com/office/drawing/2014/main" val="788746622"/>
                    </a:ext>
                  </a:extLst>
                </a:gridCol>
              </a:tblGrid>
              <a:tr h="231937">
                <a:tc>
                  <a:txBody>
                    <a:bodyPr/>
                    <a:lstStyle/>
                    <a:p>
                      <a:pPr>
                        <a:lnSpc>
                          <a:spcPct val="107000"/>
                        </a:lnSpc>
                        <a:spcAft>
                          <a:spcPts val="0"/>
                        </a:spcAft>
                      </a:pPr>
                      <a:r>
                        <a:rPr lang="fr-FR" sz="100">
                          <a:effectLst/>
                        </a:rPr>
                        <a:t>I.1 Excellence en apprentissage</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Lst>
                      </a:pPr>
                      <a:r>
                        <a:rPr lang="fr-FR" sz="100">
                          <a:effectLst/>
                          <a:highlight>
                            <a:srgbClr val="00FFFF"/>
                          </a:highlight>
                        </a:rPr>
                        <a:t>Pour la mise en route des offres de formations retenues, le CEA MEM a recruté, pour l’année 2016, 89 étudiants et auditeurs dont 59 étudiants en Master, 11 en Doctorat et 19 en formations de courtes durées (40 heures). L’effectif global l’année (2017) donne un total de 180 (sur 132 attendus) dont 171 étudiants en Master, et 09 auditeurs de formations courtes.</a:t>
                      </a:r>
                      <a:endParaRPr lang="fr-FR" sz="100">
                        <a:effectLst/>
                      </a:endParaRPr>
                    </a:p>
                    <a:p>
                      <a:pPr algn="just">
                        <a:spcBef>
                          <a:spcPts val="1200"/>
                        </a:spcBef>
                        <a:spcAft>
                          <a:spcPts val="0"/>
                        </a:spcAft>
                        <a:tabLst>
                          <a:tab pos="1828800" algn="l"/>
                        </a:tabLst>
                      </a:pPr>
                      <a:r>
                        <a:rPr lang="fr-FR" sz="100">
                          <a:effectLst/>
                          <a:highlight>
                            <a:srgbClr val="00FFFF"/>
                          </a:highlight>
                        </a:rPr>
                        <a:t>Le CEA MEM regroupe actuellement les étudiants de 10 nationalités qui sont la Côte d’Ivoire, la Guinée, le Mali, le Burkina Faso, le Niger, la Centrafrique, les Comores, la Mauritanie, le Bénin et le Togo.</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130183656"/>
                  </a:ext>
                </a:extLst>
              </a:tr>
              <a:tr h="854392">
                <a:tc>
                  <a:txBody>
                    <a:bodyPr/>
                    <a:lstStyle/>
                    <a:p>
                      <a:pPr>
                        <a:lnSpc>
                          <a:spcPct val="115000"/>
                        </a:lnSpc>
                        <a:spcBef>
                          <a:spcPts val="200"/>
                        </a:spcBef>
                        <a:spcAft>
                          <a:spcPts val="0"/>
                        </a:spcAft>
                      </a:pPr>
                      <a:r>
                        <a:rPr lang="fr-FR" sz="100">
                          <a:effectLst/>
                        </a:rPr>
                        <a:t>I.2 Excellence en matière de recherche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nSpc>
                          <a:spcPct val="107000"/>
                        </a:lnSpc>
                        <a:spcBef>
                          <a:spcPts val="1200"/>
                        </a:spcBef>
                        <a:spcAft>
                          <a:spcPts val="0"/>
                        </a:spcAft>
                      </a:pPr>
                      <a:r>
                        <a:rPr lang="fr-FR" sz="100">
                          <a:effectLst/>
                          <a:highlight>
                            <a:srgbClr val="00FFFF"/>
                          </a:highlight>
                        </a:rPr>
                        <a:t>A ce jour 11 thèses sont en cours de réalisation sur des thématiques liées aux mines, à l’environnement minier et au secteur des eaux.</a:t>
                      </a:r>
                      <a:endParaRPr lang="fr-FR" sz="100">
                        <a:effectLst/>
                      </a:endParaRPr>
                    </a:p>
                    <a:p>
                      <a:pPr>
                        <a:lnSpc>
                          <a:spcPct val="107000"/>
                        </a:lnSpc>
                        <a:spcBef>
                          <a:spcPts val="1200"/>
                        </a:spcBef>
                        <a:spcAft>
                          <a:spcPts val="0"/>
                        </a:spcAft>
                      </a:pPr>
                      <a:r>
                        <a:rPr lang="fr-FR" sz="100">
                          <a:effectLst/>
                          <a:highlight>
                            <a:srgbClr val="00FFFF"/>
                          </a:highlight>
                        </a:rPr>
                        <a:t>Les activités de recherche menées concernent notamment les domaines suivants :</a:t>
                      </a:r>
                      <a:endParaRPr lang="fr-FR" sz="100">
                        <a:effectLst/>
                      </a:endParaRPr>
                    </a:p>
                    <a:p>
                      <a:pPr marL="457200">
                        <a:lnSpc>
                          <a:spcPct val="107000"/>
                        </a:lnSpc>
                        <a:spcAft>
                          <a:spcPts val="0"/>
                        </a:spcAft>
                      </a:pPr>
                      <a:r>
                        <a:rPr lang="fr-FR" sz="100">
                          <a:effectLst/>
                          <a:highlight>
                            <a:srgbClr val="00FFFF"/>
                          </a:highlight>
                        </a:rPr>
                        <a:t>- la géologie structurale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télédétection appliquée à la recherche minière ;</a:t>
                      </a:r>
                      <a:endParaRPr lang="fr-FR" sz="100">
                        <a:effectLst/>
                      </a:endParaRPr>
                    </a:p>
                    <a:p>
                      <a:pPr marL="457200">
                        <a:lnSpc>
                          <a:spcPct val="107000"/>
                        </a:lnSpc>
                        <a:spcAft>
                          <a:spcPts val="0"/>
                        </a:spcAft>
                        <a:tabLst>
                          <a:tab pos="457200" algn="l"/>
                        </a:tabLst>
                      </a:pPr>
                      <a:r>
                        <a:rPr lang="fr-FR" sz="100">
                          <a:effectLst/>
                          <a:highlight>
                            <a:srgbClr val="00FFFF"/>
                          </a:highlight>
                        </a:rPr>
                        <a:t>- la caractérisation des aquifères fissurés ;</a:t>
                      </a:r>
                      <a:endParaRPr lang="fr-FR" sz="100">
                        <a:effectLst/>
                      </a:endParaRPr>
                    </a:p>
                    <a:p>
                      <a:pPr marL="457200">
                        <a:lnSpc>
                          <a:spcPct val="107000"/>
                        </a:lnSpc>
                        <a:spcAft>
                          <a:spcPts val="0"/>
                        </a:spcAft>
                        <a:tabLst>
                          <a:tab pos="457200" algn="l"/>
                        </a:tabLst>
                      </a:pPr>
                      <a:r>
                        <a:rPr lang="fr-FR" sz="100">
                          <a:effectLst/>
                          <a:highlight>
                            <a:srgbClr val="00FFFF"/>
                          </a:highlight>
                        </a:rPr>
                        <a:t>- l’utilisation des rejets miniers pour les travaux du génie civil ;</a:t>
                      </a:r>
                      <a:endParaRPr lang="fr-FR" sz="100">
                        <a:effectLst/>
                      </a:endParaRPr>
                    </a:p>
                    <a:p>
                      <a:pPr marL="457200">
                        <a:lnSpc>
                          <a:spcPct val="107000"/>
                        </a:lnSpc>
                        <a:spcAft>
                          <a:spcPts val="0"/>
                        </a:spcAft>
                        <a:tabLst>
                          <a:tab pos="457200" algn="l"/>
                        </a:tabLst>
                      </a:pPr>
                      <a:r>
                        <a:rPr lang="fr-FR" sz="100">
                          <a:effectLst/>
                          <a:highlight>
                            <a:srgbClr val="00FFFF"/>
                          </a:highlight>
                        </a:rPr>
                        <a:t>- l’étude du drainage acide dans l’environnement minier.</a:t>
                      </a:r>
                      <a:endParaRPr lang="fr-FR" sz="100">
                        <a:effectLst/>
                      </a:endParaRPr>
                    </a:p>
                    <a:p>
                      <a:pPr>
                        <a:lnSpc>
                          <a:spcPct val="107000"/>
                        </a:lnSpc>
                        <a:spcBef>
                          <a:spcPts val="1200"/>
                        </a:spcBef>
                        <a:spcAft>
                          <a:spcPts val="0"/>
                        </a:spcAft>
                        <a:tabLst>
                          <a:tab pos="457200" algn="l"/>
                        </a:tabLst>
                      </a:pPr>
                      <a:r>
                        <a:rPr lang="fr-FR" sz="100">
                          <a:effectLst/>
                          <a:highlight>
                            <a:srgbClr val="00FFFF"/>
                          </a:highlight>
                        </a:rPr>
                        <a:t>Une douzaine de publications scientifiques ont été produites. Des conventions de partenariat ont été mises en œuvre avec l’UFR Sciences de la Terre et Ressources Minières de l’Université Félix HOUPHOUËT-BOIGNY sur les projets T2GEM et WAXI financés par l’IRD dans le cadre de la recherche sur les méthodes d’exploration minière.</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 Trois enseignants-chercheurs du centre ont participé au second Colloque du Programme International de Géosciences (PICG638) sur le thème : "Géodynamique et minéralisations des formations paléoprotérozoïques pour un développement durable", tenu à Casablanca du 06 au 12 Novembre 2017.</a:t>
                      </a:r>
                      <a:endParaRPr lang="fr-FR" sz="100">
                        <a:effectLst/>
                      </a:endParaRPr>
                    </a:p>
                    <a:p>
                      <a:pPr algn="just">
                        <a:lnSpc>
                          <a:spcPct val="107000"/>
                        </a:lnSpc>
                        <a:spcAft>
                          <a:spcPts val="0"/>
                        </a:spcAft>
                      </a:pPr>
                      <a:r>
                        <a:rPr lang="fr-FR" sz="100">
                          <a:effectLst/>
                          <a:highlight>
                            <a:srgbClr val="00FFFF"/>
                          </a:highlight>
                        </a:rPr>
                        <a:t> </a:t>
                      </a:r>
                      <a:endParaRPr lang="fr-FR" sz="100">
                        <a:effectLst/>
                      </a:endParaRPr>
                    </a:p>
                    <a:p>
                      <a:pPr algn="just">
                        <a:lnSpc>
                          <a:spcPct val="107000"/>
                        </a:lnSpc>
                        <a:spcAft>
                          <a:spcPts val="0"/>
                        </a:spcAft>
                      </a:pPr>
                      <a:r>
                        <a:rPr lang="fr-FR" sz="100">
                          <a:effectLst/>
                          <a:highlight>
                            <a:srgbClr val="00FFFF"/>
                          </a:highlight>
                        </a:rPr>
                        <a:t>Enfin, le CEA MEM a organisé, à l’occasion de son premier Comité de Pilotage tenu le 6 décembre 2017, un atelier conjoint avec le réseau AMEDEE (Activités Minières, Environnement, Développement Economique et Ethique) coordonné par l’IRD et ses partenaires, du 5 au 8 décembre 2017. 30 porteurs de projets venant de Côte d’Ivoire, du Sénégal, du Mali, du Niger, de Mauritanie, du Ghana, du Burkina Faso, du Cameroun, du Maroc, de Tunisie, d’Algérie, de Madagascar, du Brésil, de la Nouvelle-Calédonie et de la France ont été réunis à cette occasion.</a:t>
                      </a:r>
                      <a:endParaRPr lang="fr-FR" sz="100">
                        <a:effectLst/>
                      </a:endParaRPr>
                    </a:p>
                    <a:p>
                      <a:pPr algn="just">
                        <a:lnSpc>
                          <a:spcPct val="107000"/>
                        </a:lnSpc>
                        <a:spcBef>
                          <a:spcPts val="1200"/>
                        </a:spcBef>
                        <a:spcAft>
                          <a:spcPts val="0"/>
                        </a:spcAft>
                        <a:tabLst>
                          <a:tab pos="457200" algn="l"/>
                        </a:tabLst>
                      </a:pPr>
                      <a:r>
                        <a:rPr lang="fr-FR" sz="100">
                          <a:effectLst/>
                          <a:highlight>
                            <a:srgbClr val="00FFFF"/>
                          </a:highlight>
                        </a:rPr>
                        <a:t>L’objectif global de cette plateforme est de promouvoir par la recherche une activité minière responsable et éthique, relevant des principes de l’économie circulaire dans le cadre global des objectifs du développement durable.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932297379"/>
                  </a:ext>
                </a:extLst>
              </a:tr>
              <a:tr h="366840">
                <a:tc>
                  <a:txBody>
                    <a:bodyPr/>
                    <a:lstStyle/>
                    <a:p>
                      <a:pPr>
                        <a:lnSpc>
                          <a:spcPct val="115000"/>
                        </a:lnSpc>
                        <a:spcBef>
                          <a:spcPts val="200"/>
                        </a:spcBef>
                        <a:spcAft>
                          <a:spcPts val="0"/>
                        </a:spcAft>
                      </a:pPr>
                      <a:r>
                        <a:rPr lang="fr-FR" sz="100">
                          <a:effectLst/>
                        </a:rPr>
                        <a:t>I.3 Dimensions d’équité</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En application de cet axe, la priorité a été donnée à la mobilité des enseignants et des étudiants. Ceci s’est traduit par quatre missions d’enseignement en 2016 à l’Ecole des Mines de Mauritanie et une mobilité d’un demi-semestre de 9 étudiants de l’ESP Nouakchott à l’INP-HB en mai-juin 2017.</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Concernant les effectifs, deux recrutements exceptionnels ont été organisés en vue de compléter l’effectif des non nationaux et des jeunes filles.</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Un état pour l’octroi de bourses aux non nationaux est en cours d’élaboration.</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1960937"/>
                  </a:ext>
                </a:extLst>
              </a:tr>
              <a:tr h="199200">
                <a:tc>
                  <a:txBody>
                    <a:bodyPr/>
                    <a:lstStyle/>
                    <a:p>
                      <a:pPr>
                        <a:lnSpc>
                          <a:spcPct val="115000"/>
                        </a:lnSpc>
                        <a:spcBef>
                          <a:spcPts val="200"/>
                        </a:spcBef>
                        <a:spcAft>
                          <a:spcPts val="0"/>
                        </a:spcAft>
                      </a:pPr>
                      <a:r>
                        <a:rPr lang="fr-FR" sz="100">
                          <a:effectLst/>
                        </a:rPr>
                        <a:t>I.4 Attraction et rotation d’étudiants et d’enseignants au niveau régional </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Octroyer des bourses d’études pour les étudiants étrangers</a:t>
                      </a:r>
                      <a:endParaRPr lang="fr-FR" sz="100">
                        <a:effectLst/>
                      </a:endParaRPr>
                    </a:p>
                    <a:p>
                      <a:pPr marL="342900" lvl="0" indent="-342900" algn="just">
                        <a:spcBef>
                          <a:spcPts val="1200"/>
                        </a:spcBef>
                        <a:spcAft>
                          <a:spcPts val="0"/>
                        </a:spcAft>
                        <a:buFont typeface="Arial" panose="020B0604020202020204" pitchFamily="34" charset="0"/>
                        <a:buChar char="–"/>
                        <a:tabLst>
                          <a:tab pos="1828800" algn="l"/>
                          <a:tab pos="1929130" algn="l"/>
                        </a:tabLst>
                      </a:pPr>
                      <a:r>
                        <a:rPr lang="fr-FR" sz="100">
                          <a:effectLst/>
                          <a:highlight>
                            <a:srgbClr val="00FFFF"/>
                          </a:highlight>
                        </a:rPr>
                        <a:t>Améliorer le cadre de vie sur le campus.</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4096144318"/>
                  </a:ext>
                </a:extLst>
              </a:tr>
              <a:tr h="1164399">
                <a:tc>
                  <a:txBody>
                    <a:bodyPr/>
                    <a:lstStyle/>
                    <a:p>
                      <a:pPr>
                        <a:lnSpc>
                          <a:spcPct val="107000"/>
                        </a:lnSpc>
                        <a:spcAft>
                          <a:spcPts val="0"/>
                        </a:spcAft>
                      </a:pPr>
                      <a:r>
                        <a:rPr lang="fr-FR" sz="100">
                          <a:effectLst/>
                        </a:rPr>
                        <a:t>I.5 Partenariats académiques nationaux et régionaux</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spcBef>
                          <a:spcPts val="1200"/>
                        </a:spcBef>
                        <a:spcAft>
                          <a:spcPts val="0"/>
                        </a:spcAft>
                        <a:tabLst>
                          <a:tab pos="1828800" algn="l"/>
                          <a:tab pos="1929130" algn="l"/>
                        </a:tabLst>
                      </a:pPr>
                      <a:r>
                        <a:rPr lang="fr-FR" sz="100">
                          <a:effectLst/>
                          <a:highlight>
                            <a:srgbClr val="00FFFF"/>
                          </a:highlight>
                        </a:rPr>
                        <a:t>Le centre travaille à étendre le nombre de ses partenaires nationaux et régionaux. Une bonne collaboration est en cours avec l’UFHB, notamment par un partenariat tripartite avec l’IRD. Les universités de Man, Daloa et Nangui Abrogoua sont invitées. Au plan régional l’ISMG de Guinée,  est sollicitée.</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 </a:t>
                      </a:r>
                      <a:endParaRPr lang="fr-FR" sz="100">
                        <a:effectLst/>
                      </a:endParaRPr>
                    </a:p>
                    <a:p>
                      <a:pPr algn="just">
                        <a:spcBef>
                          <a:spcPts val="1200"/>
                        </a:spcBef>
                        <a:spcAft>
                          <a:spcPts val="0"/>
                        </a:spcAft>
                        <a:tabLst>
                          <a:tab pos="1828800" algn="l"/>
                          <a:tab pos="1929130" algn="l"/>
                        </a:tabLst>
                      </a:pPr>
                      <a:r>
                        <a:rPr lang="fr-FR" sz="100">
                          <a:effectLst/>
                          <a:highlight>
                            <a:srgbClr val="00FFFF"/>
                          </a:highlight>
                        </a:rPr>
                        <a:t>Les partenaires académiques régionaux actuels sont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L’Université Cheikh Anta Diop du Sénégal ;</a:t>
                      </a:r>
                      <a:endParaRPr lang="fr-FR" sz="100">
                        <a:effectLst/>
                      </a:endParaRPr>
                    </a:p>
                    <a:p>
                      <a:pPr marL="342900" lvl="0" indent="-342900" algn="just">
                        <a:lnSpc>
                          <a:spcPct val="115000"/>
                        </a:lnSpc>
                        <a:spcAft>
                          <a:spcPts val="0"/>
                        </a:spcAft>
                        <a:buFont typeface="Calibri" panose="020F0502020204030204" pitchFamily="34" charset="0"/>
                        <a:buChar char="-"/>
                        <a:tabLst>
                          <a:tab pos="1828800" algn="l"/>
                          <a:tab pos="1929130" algn="l"/>
                        </a:tabLst>
                      </a:pPr>
                      <a:r>
                        <a:rPr lang="fr-FR" sz="100">
                          <a:effectLst/>
                          <a:highlight>
                            <a:srgbClr val="00FFFF"/>
                          </a:highlight>
                        </a:rPr>
                        <a:t>T</a:t>
                      </a:r>
                      <a:r>
                        <a:rPr lang="en-US" sz="100">
                          <a:effectLst/>
                          <a:highlight>
                            <a:srgbClr val="00FFFF"/>
                          </a:highlight>
                        </a:rPr>
                        <a:t>akoradi Technical University;</a:t>
                      </a:r>
                      <a:endParaRPr lang="fr-FR" sz="100">
                        <a:effectLst/>
                      </a:endParaRPr>
                    </a:p>
                    <a:p>
                      <a:pPr marL="342900" lvl="0" indent="-342900">
                        <a:lnSpc>
                          <a:spcPct val="107000"/>
                        </a:lnSpc>
                        <a:spcAft>
                          <a:spcPts val="0"/>
                        </a:spcAft>
                        <a:buFont typeface="Calibri" panose="020F0502020204030204" pitchFamily="34" charset="0"/>
                        <a:buChar char="-"/>
                      </a:pPr>
                      <a:r>
                        <a:rPr lang="en-US" sz="100">
                          <a:effectLst/>
                          <a:highlight>
                            <a:srgbClr val="00FFFF"/>
                          </a:highlight>
                        </a:rPr>
                        <a:t>l’Universite Abdou Moumouni du Niger</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Supérieure Polytechnique de Nouakchott</a:t>
                      </a:r>
                      <a:endParaRPr lang="fr-FR" sz="100">
                        <a:effectLst/>
                      </a:endParaRPr>
                    </a:p>
                    <a:p>
                      <a:pPr marL="342900" lvl="0" indent="-342900" algn="just">
                        <a:lnSpc>
                          <a:spcPct val="107000"/>
                        </a:lnSpc>
                        <a:spcAft>
                          <a:spcPts val="0"/>
                        </a:spcAft>
                        <a:buFont typeface="Calibri" panose="020F0502020204030204" pitchFamily="34" charset="0"/>
                        <a:buChar char="-"/>
                      </a:pPr>
                      <a:r>
                        <a:rPr lang="fr-FR" sz="100">
                          <a:effectLst/>
                          <a:highlight>
                            <a:srgbClr val="00FFFF"/>
                          </a:highlight>
                        </a:rPr>
                        <a:t>l’Ecole Nationale Supérieure d’ingénieur de Fada N’gourma – Université de Fada du Burkina.</a:t>
                      </a:r>
                      <a:endParaRPr lang="fr-FR" sz="100">
                        <a:effectLst/>
                      </a:endParaRPr>
                    </a:p>
                    <a:p>
                      <a:pPr>
                        <a:lnSpc>
                          <a:spcPct val="107000"/>
                        </a:lnSpc>
                        <a:spcBef>
                          <a:spcPts val="1200"/>
                        </a:spcBef>
                        <a:spcAft>
                          <a:spcPts val="0"/>
                        </a:spcAft>
                      </a:pPr>
                      <a:r>
                        <a:rPr lang="en-US" sz="100">
                          <a:effectLst/>
                          <a:highlight>
                            <a:srgbClr val="00FFFF"/>
                          </a:highlight>
                        </a:rPr>
                        <a:t>Les universités attendues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ISMG – BOKE - GUINEE</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UNIV GAMAL ABDEL NASSER - CONAKRY</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en-US" sz="100">
                          <a:effectLst/>
                          <a:highlight>
                            <a:srgbClr val="00FFFF"/>
                          </a:highlight>
                        </a:rPr>
                        <a:t>UNIV ABOMEY CALAVI</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N’GAOUNDERE – CAMEROUN</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 pos="1929130" algn="l"/>
                        </a:tabLst>
                      </a:pPr>
                      <a:r>
                        <a:rPr lang="fr-FR" sz="100">
                          <a:effectLst/>
                          <a:highlight>
                            <a:srgbClr val="00FFFF"/>
                          </a:highlight>
                        </a:rPr>
                        <a:t>UNIV BANGUI</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1127588273"/>
                  </a:ext>
                </a:extLst>
              </a:tr>
              <a:tr h="1215389">
                <a:tc>
                  <a:txBody>
                    <a:bodyPr/>
                    <a:lstStyle/>
                    <a:p>
                      <a:pPr>
                        <a:lnSpc>
                          <a:spcPct val="115000"/>
                        </a:lnSpc>
                        <a:spcBef>
                          <a:spcPts val="200"/>
                        </a:spcBef>
                        <a:spcAft>
                          <a:spcPts val="0"/>
                        </a:spcAft>
                      </a:pPr>
                      <a:r>
                        <a:rPr lang="fr-FR" sz="100">
                          <a:effectLst/>
                        </a:rPr>
                        <a:t>I.6 Partenariats Sectoriels Nationaux et Régionaux</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1828800" algn="l"/>
                          <a:tab pos="1929130" algn="l"/>
                        </a:tabLst>
                      </a:pPr>
                      <a:r>
                        <a:rPr lang="fr-FR" sz="100">
                          <a:effectLst/>
                          <a:highlight>
                            <a:srgbClr val="00FFFF"/>
                          </a:highlight>
                        </a:rPr>
                        <a:t>Des missions de contact sont programmées auprès de partenaires, de préférence sur les sites miniers en vue de discussions techniques (Missions auprès du projet Agbaou Gold Operation, mission auprès de Newcrest).</a:t>
                      </a:r>
                      <a:endParaRPr lang="fr-FR" sz="100">
                        <a:effectLst/>
                      </a:endParaRPr>
                    </a:p>
                    <a:p>
                      <a:pPr>
                        <a:lnSpc>
                          <a:spcPct val="107000"/>
                        </a:lnSpc>
                        <a:spcAft>
                          <a:spcPts val="0"/>
                        </a:spcAft>
                      </a:pPr>
                      <a:r>
                        <a:rPr lang="fr-FR" sz="100">
                          <a:effectLst/>
                          <a:highlight>
                            <a:srgbClr val="00FFFF"/>
                          </a:highlight>
                        </a:rPr>
                        <a:t>Les partenaires industriels actuels sont: </a:t>
                      </a:r>
                      <a:endParaRPr lang="fr-FR" sz="100">
                        <a:effectLst/>
                      </a:endParaRPr>
                    </a:p>
                    <a:p>
                      <a:pPr marL="914400" indent="-734060">
                        <a:lnSpc>
                          <a:spcPct val="107000"/>
                        </a:lnSpc>
                        <a:spcAft>
                          <a:spcPts val="0"/>
                        </a:spcAft>
                      </a:pPr>
                      <a:r>
                        <a:rPr lang="fr-FR" sz="100">
                          <a:effectLst/>
                          <a:highlight>
                            <a:srgbClr val="00FFFF"/>
                          </a:highlight>
                        </a:rPr>
                        <a:t>- SODEMI</a:t>
                      </a:r>
                      <a:endParaRPr lang="fr-FR" sz="100">
                        <a:effectLst/>
                      </a:endParaRPr>
                    </a:p>
                    <a:p>
                      <a:pPr marL="914400" indent="-734060">
                        <a:lnSpc>
                          <a:spcPct val="107000"/>
                        </a:lnSpc>
                        <a:spcAft>
                          <a:spcPts val="0"/>
                        </a:spcAft>
                      </a:pPr>
                      <a:r>
                        <a:rPr lang="fr-FR" sz="100">
                          <a:effectLst/>
                          <a:highlight>
                            <a:srgbClr val="00FFFF"/>
                          </a:highlight>
                        </a:rPr>
                        <a:t>- TAURUS GOLD CI (absorbé par Teranga)</a:t>
                      </a:r>
                      <a:endParaRPr lang="fr-FR" sz="100">
                        <a:effectLst/>
                      </a:endParaRPr>
                    </a:p>
                    <a:p>
                      <a:pPr marL="914400" indent="-734060">
                        <a:lnSpc>
                          <a:spcPct val="107000"/>
                        </a:lnSpc>
                        <a:spcAft>
                          <a:spcPts val="0"/>
                        </a:spcAft>
                      </a:pPr>
                      <a:r>
                        <a:rPr lang="fr-FR" sz="100">
                          <a:effectLst/>
                          <a:highlight>
                            <a:srgbClr val="00FFFF"/>
                          </a:highlight>
                        </a:rPr>
                        <a:t>- NEWCREST BONIKRO MINE</a:t>
                      </a:r>
                      <a:endParaRPr lang="fr-FR" sz="100">
                        <a:effectLst/>
                      </a:endParaRPr>
                    </a:p>
                    <a:p>
                      <a:pPr marL="914400" indent="-734060">
                        <a:lnSpc>
                          <a:spcPct val="107000"/>
                        </a:lnSpc>
                        <a:spcAft>
                          <a:spcPts val="0"/>
                        </a:spcAft>
                      </a:pPr>
                      <a:r>
                        <a:rPr lang="fr-FR" sz="100">
                          <a:effectLst/>
                          <a:highlight>
                            <a:srgbClr val="00FFFF"/>
                          </a:highlight>
                        </a:rPr>
                        <a:t>- PERSEUS MINING</a:t>
                      </a:r>
                      <a:endParaRPr lang="fr-FR" sz="100">
                        <a:effectLst/>
                      </a:endParaRPr>
                    </a:p>
                    <a:p>
                      <a:pPr marL="914400" indent="-734060">
                        <a:lnSpc>
                          <a:spcPct val="107000"/>
                        </a:lnSpc>
                        <a:spcAft>
                          <a:spcPts val="0"/>
                        </a:spcAft>
                      </a:pPr>
                      <a:r>
                        <a:rPr lang="fr-FR" sz="100">
                          <a:effectLst/>
                          <a:highlight>
                            <a:srgbClr val="00FFFF"/>
                          </a:highlight>
                        </a:rPr>
                        <a:t>- COMPAGNIE MINIERE DU LITTORAL (nouveau)</a:t>
                      </a:r>
                      <a:endParaRPr lang="fr-FR" sz="100">
                        <a:effectLst/>
                      </a:endParaRPr>
                    </a:p>
                    <a:p>
                      <a:pPr>
                        <a:lnSpc>
                          <a:spcPct val="107000"/>
                        </a:lnSpc>
                        <a:spcAft>
                          <a:spcPts val="0"/>
                        </a:spcAft>
                      </a:pPr>
                      <a:r>
                        <a:rPr lang="fr-FR" sz="100">
                          <a:effectLst/>
                        </a:rPr>
                        <a:t> </a:t>
                      </a:r>
                    </a:p>
                    <a:p>
                      <a:pPr>
                        <a:lnSpc>
                          <a:spcPct val="107000"/>
                        </a:lnSpc>
                        <a:spcAft>
                          <a:spcPts val="0"/>
                        </a:spcAft>
                      </a:pPr>
                      <a:r>
                        <a:rPr lang="fr-FR" sz="100">
                          <a:effectLst/>
                          <a:highlight>
                            <a:srgbClr val="00FFFF"/>
                          </a:highlight>
                        </a:rPr>
                        <a:t>Les partenaires industriels attendus sont:</a:t>
                      </a:r>
                      <a:endParaRPr lang="fr-FR" sz="100">
                        <a:effectLst/>
                      </a:endParaRPr>
                    </a:p>
                    <a:p>
                      <a:pPr marL="342900" lvl="0" indent="-342900">
                        <a:lnSpc>
                          <a:spcPct val="115000"/>
                        </a:lnSpc>
                        <a:spcAft>
                          <a:spcPts val="0"/>
                        </a:spcAft>
                        <a:buFont typeface="Calibri" panose="020F0502020204030204" pitchFamily="34" charset="0"/>
                        <a:buChar char="-"/>
                      </a:pPr>
                      <a:r>
                        <a:rPr lang="en-US" sz="100">
                          <a:effectLst/>
                          <a:highlight>
                            <a:srgbClr val="00FFFF"/>
                          </a:highlight>
                        </a:rPr>
                        <a:t>ENDEAVOUR AGBAOU</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SISAG</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ENDEAVOUR ITY</a:t>
                      </a:r>
                      <a:endParaRPr lang="fr-FR" sz="100">
                        <a:effectLst/>
                      </a:endParaRPr>
                    </a:p>
                    <a:p>
                      <a:pPr marL="342900" lvl="0" indent="-342900">
                        <a:lnSpc>
                          <a:spcPct val="115000"/>
                        </a:lnSpc>
                        <a:spcBef>
                          <a:spcPts val="1200"/>
                        </a:spcBef>
                        <a:spcAft>
                          <a:spcPts val="0"/>
                        </a:spcAft>
                        <a:buFont typeface="Calibri" panose="020F0502020204030204" pitchFamily="34" charset="0"/>
                        <a:buChar char="-"/>
                      </a:pPr>
                      <a:r>
                        <a:rPr lang="en-US" sz="100">
                          <a:effectLst/>
                          <a:highlight>
                            <a:srgbClr val="00FFFF"/>
                          </a:highlight>
                        </a:rPr>
                        <a:t>SAMA NICHEL</a:t>
                      </a:r>
                      <a:endParaRPr lang="fr-FR" sz="100">
                        <a:effectLst/>
                      </a:endParaRPr>
                    </a:p>
                    <a:p>
                      <a:pPr>
                        <a:lnSpc>
                          <a:spcPct val="107000"/>
                        </a:lnSpc>
                        <a:spcAft>
                          <a:spcPts val="0"/>
                        </a:spcAft>
                      </a:pPr>
                      <a:r>
                        <a:rPr lang="fr-FR" sz="100">
                          <a:effectLst/>
                        </a:rPr>
                        <a:t> </a:t>
                      </a:r>
                    </a:p>
                    <a:p>
                      <a:pPr algn="just">
                        <a:lnSpc>
                          <a:spcPct val="107000"/>
                        </a:lnSpc>
                        <a:spcBef>
                          <a:spcPts val="1200"/>
                        </a:spcBef>
                        <a:spcAft>
                          <a:spcPts val="0"/>
                        </a:spcAft>
                        <a:tabLst>
                          <a:tab pos="1828800" algn="l"/>
                        </a:tabLst>
                      </a:pPr>
                      <a:r>
                        <a:rPr lang="fr-FR" sz="100">
                          <a:effectLst/>
                        </a:rPr>
                        <a:t>Les partenaires universitaires actuels hors Afrique sont :</a:t>
                      </a: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des Mines Goodman de L’université Laurentienne – CANADA ;</a:t>
                      </a:r>
                      <a:endParaRPr lang="fr-FR" sz="100">
                        <a:effectLst/>
                      </a:endParaRPr>
                    </a:p>
                    <a:p>
                      <a:pPr marL="342900" lvl="0" indent="-342900" algn="just">
                        <a:lnSpc>
                          <a:spcPct val="115000"/>
                        </a:lnSpc>
                        <a:spcBef>
                          <a:spcPts val="1200"/>
                        </a:spcBef>
                        <a:spcAft>
                          <a:spcPts val="0"/>
                        </a:spcAft>
                        <a:buFont typeface="Calibri" panose="020F0502020204030204" pitchFamily="34" charset="0"/>
                        <a:buChar char="-"/>
                        <a:tabLst>
                          <a:tab pos="1828800" algn="l"/>
                        </a:tabLst>
                      </a:pPr>
                      <a:r>
                        <a:rPr lang="fr-FR" sz="100">
                          <a:effectLst/>
                          <a:highlight>
                            <a:srgbClr val="00FFFF"/>
                          </a:highlight>
                        </a:rPr>
                        <a:t>l’Ecole Nationale Supérieure de Géologie de l’Université de Lorraine - France</a:t>
                      </a:r>
                      <a:endParaRPr lang="fr-FR" sz="100">
                        <a:effectLst/>
                      </a:endParaRP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3234066444"/>
                  </a:ext>
                </a:extLst>
              </a:tr>
              <a:tr h="842308">
                <a:tc>
                  <a:txBody>
                    <a:bodyPr/>
                    <a:lstStyle/>
                    <a:p>
                      <a:pPr>
                        <a:lnSpc>
                          <a:spcPct val="115000"/>
                        </a:lnSpc>
                        <a:spcBef>
                          <a:spcPts val="200"/>
                        </a:spcBef>
                        <a:spcAft>
                          <a:spcPts val="0"/>
                        </a:spcAft>
                      </a:pPr>
                      <a:r>
                        <a:rPr lang="es-CO" sz="100">
                          <a:effectLst/>
                        </a:rPr>
                        <a:t>I.8 Gouvernance et g</a:t>
                      </a:r>
                      <a:r>
                        <a:rPr lang="fr-FR" sz="100">
                          <a:effectLst/>
                        </a:rPr>
                        <a:t>estion financière</a:t>
                      </a:r>
                    </a:p>
                    <a:p>
                      <a:pPr>
                        <a:lnSpc>
                          <a:spcPct val="107000"/>
                        </a:lnSpc>
                        <a:spcAft>
                          <a:spcPts val="0"/>
                        </a:spcAft>
                      </a:pPr>
                      <a:r>
                        <a:rPr lang="fr-FR" sz="100">
                          <a:effectLst/>
                        </a:rPr>
                        <a:t> </a:t>
                      </a:r>
                      <a:endParaRPr lang="fr-FR" sz="10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tc>
                  <a:txBody>
                    <a:bodyPr/>
                    <a:lstStyle/>
                    <a:p>
                      <a:pPr algn="just">
                        <a:lnSpc>
                          <a:spcPct val="107000"/>
                        </a:lnSpc>
                        <a:spcAft>
                          <a:spcPts val="0"/>
                        </a:spcAft>
                        <a:tabLst>
                          <a:tab pos="540385" algn="l"/>
                          <a:tab pos="1929130" algn="l"/>
                        </a:tabLst>
                      </a:pPr>
                      <a:r>
                        <a:rPr lang="fr-FR" sz="100" dirty="0">
                          <a:effectLst/>
                          <a:highlight>
                            <a:srgbClr val="00FFFF"/>
                          </a:highlight>
                        </a:rPr>
                        <a:t>Le Comité de Pilotage est composé comme suit, par les personnalités désignées ou leur représentant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la SODEMI, Président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Coordonnateur du CEA MEM, rapporteur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Directeur-Adjoint du CEA MEM</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NEWCREST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PERSEUS Mining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Cheikh Anta Diop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l’Université Abdou </a:t>
                      </a:r>
                      <a:r>
                        <a:rPr lang="fr-FR" sz="100" dirty="0" err="1">
                          <a:effectLst/>
                          <a:highlight>
                            <a:srgbClr val="00FFFF"/>
                          </a:highlight>
                        </a:rPr>
                        <a:t>Moumouni</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Recteur de Takoradi </a:t>
                      </a:r>
                      <a:r>
                        <a:rPr lang="fr-FR" sz="100" dirty="0" err="1">
                          <a:effectLst/>
                          <a:highlight>
                            <a:srgbClr val="00FFFF"/>
                          </a:highlight>
                        </a:rPr>
                        <a:t>Technical</a:t>
                      </a:r>
                      <a:r>
                        <a:rPr lang="fr-FR" sz="100" dirty="0">
                          <a:effectLst/>
                          <a:highlight>
                            <a:srgbClr val="00FFFF"/>
                          </a:highlight>
                        </a:rPr>
                        <a:t> l’</a:t>
                      </a:r>
                      <a:r>
                        <a:rPr lang="fr-FR" sz="100" dirty="0" err="1">
                          <a:effectLst/>
                          <a:highlight>
                            <a:srgbClr val="00FFFF"/>
                          </a:highlight>
                        </a:rPr>
                        <a:t>University</a:t>
                      </a:r>
                      <a:r>
                        <a:rPr lang="fr-FR" sz="100" dirty="0">
                          <a:effectLst/>
                          <a:highlight>
                            <a:srgbClr val="00FFFF"/>
                          </a:highlight>
                        </a:rPr>
                        <a: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Supérieure Polytechnique de Nouakchott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de l’Ecole Nationale Supérieure de Géologie de Nancy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des Mines Goodman de l’Université Laurentienne ;</a:t>
                      </a:r>
                      <a:endParaRPr lang="fr-FR" sz="100" dirty="0">
                        <a:effectLst/>
                      </a:endParaRPr>
                    </a:p>
                    <a:p>
                      <a:pPr marL="342900" lvl="0" indent="-342900" algn="just">
                        <a:lnSpc>
                          <a:spcPct val="115000"/>
                        </a:lnSpc>
                        <a:spcAft>
                          <a:spcPts val="0"/>
                        </a:spcAft>
                        <a:buFont typeface="Times New Roman" panose="02020603050405020304" pitchFamily="18" charset="0"/>
                        <a:buChar char="-"/>
                        <a:tabLst>
                          <a:tab pos="540385" algn="l"/>
                          <a:tab pos="1929130" algn="l"/>
                        </a:tabLst>
                      </a:pPr>
                      <a:r>
                        <a:rPr lang="fr-FR" sz="100" dirty="0">
                          <a:effectLst/>
                          <a:highlight>
                            <a:srgbClr val="00FFFF"/>
                          </a:highlight>
                        </a:rPr>
                        <a:t>Le Directeur Général de l’Ecole Nationale d’Ingénieur de Fada.</a:t>
                      </a:r>
                      <a:endParaRPr lang="fr-FR" sz="100" dirty="0">
                        <a:effectLst/>
                      </a:endParaRPr>
                    </a:p>
                    <a:p>
                      <a:pPr>
                        <a:lnSpc>
                          <a:spcPct val="107000"/>
                        </a:lnSpc>
                        <a:spcAft>
                          <a:spcPts val="0"/>
                        </a:spcAft>
                      </a:pPr>
                      <a:r>
                        <a:rPr lang="fr-FR" sz="100" dirty="0">
                          <a:effectLst/>
                        </a:rPr>
                        <a:t> </a:t>
                      </a:r>
                    </a:p>
                    <a:p>
                      <a:pPr algn="just">
                        <a:lnSpc>
                          <a:spcPct val="107000"/>
                        </a:lnSpc>
                        <a:spcAft>
                          <a:spcPts val="0"/>
                        </a:spcAft>
                        <a:tabLst>
                          <a:tab pos="1828800" algn="l"/>
                          <a:tab pos="1929130" algn="l"/>
                        </a:tabLst>
                      </a:pPr>
                      <a:r>
                        <a:rPr lang="fr-FR" sz="100" dirty="0">
                          <a:effectLst/>
                          <a:highlight>
                            <a:srgbClr val="00FFFF"/>
                          </a:highlight>
                        </a:rPr>
                        <a:t>Malgré la mise en vigueur le 17 février 2016, l’arrêté d’intégration budgétaire des trois centres n’a été signé que le 23 septembre 2016, à moins de trois mois de la clôture budgétaire. Il s’est alors avéré nécessaire de fusionner les ressources des année 2016 et 2017 dans l’optique de procéder à une modification budgétaire sur l’exercice 2017. La requête de modification budgétaire fondée sur des arguments réalistes a été acceptée. Cependant, l’arrêté d’intégration modifié n’a été signé qu’au moins de juillet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Le centre a en outre entrepris de recruter, avec l’avis de non objection de l’IDA, un personnel dédié composé d’un Responsable de l’administration des finances, d’un Spécialiste de passation des marchés et d’un Assistant comptable. Ces trois agents ont pris service les 1</a:t>
                      </a:r>
                      <a:r>
                        <a:rPr lang="fr-FR" sz="100" baseline="30000" dirty="0">
                          <a:effectLst/>
                          <a:highlight>
                            <a:srgbClr val="00FFFF"/>
                          </a:highlight>
                        </a:rPr>
                        <a:t>er</a:t>
                      </a:r>
                      <a:r>
                        <a:rPr lang="fr-FR" sz="100" dirty="0">
                          <a:effectLst/>
                          <a:highlight>
                            <a:srgbClr val="00FFFF"/>
                          </a:highlight>
                        </a:rPr>
                        <a:t> et 15 juin 2017, et ont permis de mettre en œuvre l’exécution budgétaire 2017.</a:t>
                      </a:r>
                      <a:endParaRPr lang="fr-FR" sz="100" dirty="0">
                        <a:effectLst/>
                      </a:endParaRPr>
                    </a:p>
                    <a:p>
                      <a:pPr algn="just">
                        <a:lnSpc>
                          <a:spcPct val="107000"/>
                        </a:lnSpc>
                        <a:spcAft>
                          <a:spcPts val="0"/>
                        </a:spcAft>
                        <a:tabLst>
                          <a:tab pos="1828800" algn="l"/>
                          <a:tab pos="1929130" algn="l"/>
                        </a:tabLst>
                      </a:pPr>
                      <a:r>
                        <a:rPr lang="fr-FR" sz="100" dirty="0">
                          <a:effectLst/>
                          <a:highlight>
                            <a:srgbClr val="00FFFF"/>
                          </a:highlight>
                        </a:rPr>
                        <a:t>L’utilisation des fonds mis à la disposition du centre est l’objet du chapitre qui suit.</a:t>
                      </a:r>
                      <a:endParaRPr lang="fr-FR" sz="100" dirty="0">
                        <a:effectLst/>
                      </a:endParaRPr>
                    </a:p>
                    <a:p>
                      <a:pPr>
                        <a:lnSpc>
                          <a:spcPct val="107000"/>
                        </a:lnSpc>
                        <a:spcAft>
                          <a:spcPts val="0"/>
                        </a:spcAft>
                      </a:pPr>
                      <a:r>
                        <a:rPr lang="fr-FR" sz="100" dirty="0">
                          <a:effectLst/>
                        </a:rPr>
                        <a:t> </a:t>
                      </a: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4623" marR="4623" marT="0" marB="0"/>
                </a:tc>
                <a:extLst>
                  <a:ext uri="{0D108BD9-81ED-4DB2-BD59-A6C34878D82A}">
                    <a16:rowId xmlns:a16="http://schemas.microsoft.com/office/drawing/2014/main" val="2930314358"/>
                  </a:ext>
                </a:extLst>
              </a:tr>
            </a:tbl>
          </a:graphicData>
        </a:graphic>
      </p:graphicFrame>
      <p:graphicFrame>
        <p:nvGraphicFramePr>
          <p:cNvPr id="9" name="Tableau 8">
            <a:extLst>
              <a:ext uri="{FF2B5EF4-FFF2-40B4-BE49-F238E27FC236}">
                <a16:creationId xmlns:a16="http://schemas.microsoft.com/office/drawing/2014/main" id="{DCB9A439-AE57-4C6E-805D-2213C053B74A}"/>
              </a:ext>
            </a:extLst>
          </p:cNvPr>
          <p:cNvGraphicFramePr>
            <a:graphicFrameLocks noGrp="1"/>
          </p:cNvGraphicFramePr>
          <p:nvPr>
            <p:extLst>
              <p:ext uri="{D42A27DB-BD31-4B8C-83A1-F6EECF244321}">
                <p14:modId xmlns:p14="http://schemas.microsoft.com/office/powerpoint/2010/main" val="4239970437"/>
              </p:ext>
            </p:extLst>
          </p:nvPr>
        </p:nvGraphicFramePr>
        <p:xfrm>
          <a:off x="787400" y="1009802"/>
          <a:ext cx="11328400" cy="5244948"/>
        </p:xfrm>
        <a:graphic>
          <a:graphicData uri="http://schemas.openxmlformats.org/drawingml/2006/table">
            <a:tbl>
              <a:tblPr firstRow="1" firstCol="1" bandRow="1">
                <a:tableStyleId>{5C22544A-7EE6-4342-B048-85BDC9FD1C3A}</a:tableStyleId>
              </a:tblPr>
              <a:tblGrid>
                <a:gridCol w="2178050">
                  <a:extLst>
                    <a:ext uri="{9D8B030D-6E8A-4147-A177-3AD203B41FA5}">
                      <a16:colId xmlns:a16="http://schemas.microsoft.com/office/drawing/2014/main" val="3896865243"/>
                    </a:ext>
                  </a:extLst>
                </a:gridCol>
                <a:gridCol w="9150350">
                  <a:extLst>
                    <a:ext uri="{9D8B030D-6E8A-4147-A177-3AD203B41FA5}">
                      <a16:colId xmlns:a16="http://schemas.microsoft.com/office/drawing/2014/main" val="3877355068"/>
                    </a:ext>
                  </a:extLst>
                </a:gridCol>
              </a:tblGrid>
              <a:tr h="5244948">
                <a:tc>
                  <a:txBody>
                    <a:bodyPr/>
                    <a:lstStyle/>
                    <a:p>
                      <a:pPr>
                        <a:lnSpc>
                          <a:spcPct val="115000"/>
                        </a:lnSpc>
                        <a:spcBef>
                          <a:spcPts val="200"/>
                        </a:spcBef>
                        <a:spcAft>
                          <a:spcPts val="0"/>
                        </a:spcAft>
                      </a:pPr>
                      <a:r>
                        <a:rPr lang="es-CO" sz="2000" dirty="0">
                          <a:solidFill>
                            <a:schemeClr val="tx1"/>
                          </a:solidFill>
                          <a:effectLst/>
                        </a:rPr>
                        <a:t>I.8 </a:t>
                      </a:r>
                      <a:r>
                        <a:rPr lang="es-CO" sz="2000" dirty="0" err="1">
                          <a:solidFill>
                            <a:schemeClr val="tx1"/>
                          </a:solidFill>
                          <a:effectLst/>
                        </a:rPr>
                        <a:t>Gouvernance</a:t>
                      </a:r>
                      <a:r>
                        <a:rPr lang="es-CO" sz="2000" dirty="0">
                          <a:solidFill>
                            <a:schemeClr val="tx1"/>
                          </a:solidFill>
                          <a:effectLst/>
                        </a:rPr>
                        <a:t> et g</a:t>
                      </a:r>
                      <a:r>
                        <a:rPr lang="fr-FR" sz="2000" dirty="0" err="1">
                          <a:solidFill>
                            <a:schemeClr val="tx1"/>
                          </a:solidFill>
                          <a:effectLst/>
                        </a:rPr>
                        <a:t>estion</a:t>
                      </a:r>
                      <a:r>
                        <a:rPr lang="fr-FR" sz="2000" dirty="0">
                          <a:solidFill>
                            <a:schemeClr val="tx1"/>
                          </a:solidFill>
                          <a:effectLst/>
                        </a:rPr>
                        <a:t> financière</a:t>
                      </a:r>
                    </a:p>
                    <a:p>
                      <a:pPr marL="0" marR="0" indent="0" algn="l" defTabSz="457200" rtl="0" eaLnBrk="1" fontAlgn="auto" latinLnBrk="0" hangingPunct="1">
                        <a:lnSpc>
                          <a:spcPct val="107000"/>
                        </a:lnSpc>
                        <a:spcBef>
                          <a:spcPts val="0"/>
                        </a:spcBef>
                        <a:spcAft>
                          <a:spcPts val="0"/>
                        </a:spcAft>
                        <a:buClrTx/>
                        <a:buSzTx/>
                        <a:buFontTx/>
                        <a:buNone/>
                        <a:tabLst/>
                        <a:defRPr/>
                      </a:pPr>
                      <a:r>
                        <a:rPr lang="fr-FR" sz="2000" dirty="0">
                          <a:solidFill>
                            <a:schemeClr val="tx1"/>
                          </a:solidFill>
                          <a:effectLst/>
                        </a:rPr>
                        <a:t> </a:t>
                      </a:r>
                      <a:r>
                        <a:rPr lang="es-CO" sz="2000" b="1" kern="1200" dirty="0">
                          <a:solidFill>
                            <a:schemeClr val="tx1"/>
                          </a:solidFill>
                          <a:effectLst/>
                          <a:latin typeface="+mn-lt"/>
                          <a:ea typeface="+mn-ea"/>
                          <a:cs typeface="+mn-cs"/>
                        </a:rPr>
                        <a:t>I.8 </a:t>
                      </a:r>
                      <a:r>
                        <a:rPr lang="es-CO" sz="2000" b="1" kern="1200" dirty="0" err="1">
                          <a:solidFill>
                            <a:schemeClr val="tx1"/>
                          </a:solidFill>
                          <a:effectLst/>
                          <a:latin typeface="+mn-lt"/>
                          <a:ea typeface="+mn-ea"/>
                          <a:cs typeface="+mn-cs"/>
                        </a:rPr>
                        <a:t>Gouvernance</a:t>
                      </a:r>
                      <a:r>
                        <a:rPr lang="es-CO" sz="2000" b="1" kern="1200" dirty="0">
                          <a:solidFill>
                            <a:schemeClr val="tx1"/>
                          </a:solidFill>
                          <a:effectLst/>
                          <a:latin typeface="+mn-lt"/>
                          <a:ea typeface="+mn-ea"/>
                          <a:cs typeface="+mn-cs"/>
                        </a:rPr>
                        <a:t> et g</a:t>
                      </a:r>
                      <a:r>
                        <a:rPr lang="fr-FR" sz="2000" b="1" kern="1200" dirty="0" err="1">
                          <a:solidFill>
                            <a:schemeClr val="tx1"/>
                          </a:solidFill>
                          <a:effectLst/>
                          <a:latin typeface="+mn-lt"/>
                          <a:ea typeface="+mn-ea"/>
                          <a:cs typeface="+mn-cs"/>
                        </a:rPr>
                        <a:t>estion</a:t>
                      </a:r>
                      <a:r>
                        <a:rPr lang="fr-FR" sz="2000" b="1" kern="1200" dirty="0">
                          <a:solidFill>
                            <a:schemeClr val="tx1"/>
                          </a:solidFill>
                          <a:effectLst/>
                          <a:latin typeface="+mn-lt"/>
                          <a:ea typeface="+mn-ea"/>
                          <a:cs typeface="+mn-cs"/>
                        </a:rPr>
                        <a:t> financière</a:t>
                      </a:r>
                    </a:p>
                    <a:p>
                      <a:pPr>
                        <a:lnSpc>
                          <a:spcPct val="107000"/>
                        </a:lnSpc>
                        <a:spcAft>
                          <a:spcPts val="0"/>
                        </a:spcAft>
                      </a:pP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tc>
                <a:tc>
                  <a:txBody>
                    <a:bodyPr/>
                    <a:lstStyle/>
                    <a:p>
                      <a:pPr lvl="0"/>
                      <a:r>
                        <a:rPr lang="fr-FR" sz="2000" b="0" kern="1200" dirty="0">
                          <a:solidFill>
                            <a:schemeClr val="tx1"/>
                          </a:solidFill>
                          <a:effectLst/>
                          <a:latin typeface="+mn-lt"/>
                          <a:ea typeface="+mn-ea"/>
                          <a:cs typeface="+mn-cs"/>
                        </a:rPr>
                        <a:t>Le Comité de Pilotage est composé comme suit, par les personnalités désignées ou leur représentant :</a:t>
                      </a:r>
                    </a:p>
                    <a:p>
                      <a:pPr lvl="0"/>
                      <a:r>
                        <a:rPr lang="fr-FR" sz="2000" b="0" kern="1200" dirty="0">
                          <a:solidFill>
                            <a:schemeClr val="tx1"/>
                          </a:solidFill>
                          <a:effectLst/>
                          <a:latin typeface="+mn-lt"/>
                          <a:ea typeface="+mn-ea"/>
                          <a:cs typeface="+mn-cs"/>
                        </a:rPr>
                        <a:t>Le Directeur général de la SODEMI, Président ;</a:t>
                      </a:r>
                    </a:p>
                    <a:p>
                      <a:pPr lvl="0"/>
                      <a:r>
                        <a:rPr lang="fr-FR" sz="2000" b="0" kern="1200" dirty="0">
                          <a:solidFill>
                            <a:schemeClr val="tx1"/>
                          </a:solidFill>
                          <a:effectLst/>
                          <a:latin typeface="+mn-lt"/>
                          <a:ea typeface="+mn-ea"/>
                          <a:cs typeface="+mn-cs"/>
                        </a:rPr>
                        <a:t>Le Coordonnateur du CEA MEM, rapporteur ;</a:t>
                      </a:r>
                    </a:p>
                    <a:p>
                      <a:pPr lvl="0"/>
                      <a:r>
                        <a:rPr lang="fr-FR" sz="2000" b="0" kern="1200" dirty="0">
                          <a:solidFill>
                            <a:schemeClr val="tx1"/>
                          </a:solidFill>
                          <a:effectLst/>
                          <a:latin typeface="+mn-lt"/>
                          <a:ea typeface="+mn-ea"/>
                          <a:cs typeface="+mn-cs"/>
                        </a:rPr>
                        <a:t>Le Directeur-Adjoint du CEA MEM</a:t>
                      </a:r>
                    </a:p>
                    <a:p>
                      <a:pPr lvl="0"/>
                      <a:r>
                        <a:rPr lang="fr-FR" sz="2000" b="0" kern="1200" dirty="0">
                          <a:solidFill>
                            <a:schemeClr val="tx1"/>
                          </a:solidFill>
                          <a:effectLst/>
                          <a:latin typeface="+mn-lt"/>
                          <a:ea typeface="+mn-ea"/>
                          <a:cs typeface="+mn-cs"/>
                        </a:rPr>
                        <a:t>Le Directeur général de NEWCREST ;</a:t>
                      </a:r>
                    </a:p>
                    <a:p>
                      <a:pPr lvl="0"/>
                      <a:r>
                        <a:rPr lang="fr-FR" sz="2000" b="0" kern="1200" dirty="0">
                          <a:solidFill>
                            <a:schemeClr val="tx1"/>
                          </a:solidFill>
                          <a:effectLst/>
                          <a:latin typeface="+mn-lt"/>
                          <a:ea typeface="+mn-ea"/>
                          <a:cs typeface="+mn-cs"/>
                        </a:rPr>
                        <a:t>Le Directeur général de PERSEUS Mining ;</a:t>
                      </a:r>
                    </a:p>
                    <a:p>
                      <a:pPr lvl="0"/>
                      <a:r>
                        <a:rPr lang="fr-FR" sz="2000" b="0" kern="1200" dirty="0">
                          <a:solidFill>
                            <a:schemeClr val="tx1"/>
                          </a:solidFill>
                          <a:effectLst/>
                          <a:latin typeface="+mn-lt"/>
                          <a:ea typeface="+mn-ea"/>
                          <a:cs typeface="+mn-cs"/>
                        </a:rPr>
                        <a:t>Le Recteur de l’Université Cheikh </a:t>
                      </a:r>
                      <a:r>
                        <a:rPr lang="fr-FR" sz="2000" b="0" kern="1200" dirty="0" err="1">
                          <a:solidFill>
                            <a:schemeClr val="tx1"/>
                          </a:solidFill>
                          <a:effectLst/>
                          <a:latin typeface="+mn-lt"/>
                          <a:ea typeface="+mn-ea"/>
                          <a:cs typeface="+mn-cs"/>
                        </a:rPr>
                        <a:t>Anta</a:t>
                      </a:r>
                      <a:r>
                        <a:rPr lang="fr-FR" sz="2000" b="0" kern="1200" dirty="0">
                          <a:solidFill>
                            <a:schemeClr val="tx1"/>
                          </a:solidFill>
                          <a:effectLst/>
                          <a:latin typeface="+mn-lt"/>
                          <a:ea typeface="+mn-ea"/>
                          <a:cs typeface="+mn-cs"/>
                        </a:rPr>
                        <a:t> Diop ;</a:t>
                      </a:r>
                    </a:p>
                    <a:p>
                      <a:pPr lvl="0"/>
                      <a:r>
                        <a:rPr lang="fr-FR" sz="2000" b="0" kern="1200" dirty="0">
                          <a:solidFill>
                            <a:schemeClr val="tx1"/>
                          </a:solidFill>
                          <a:effectLst/>
                          <a:latin typeface="+mn-lt"/>
                          <a:ea typeface="+mn-ea"/>
                          <a:cs typeface="+mn-cs"/>
                        </a:rPr>
                        <a:t>Le Recteur de l’Université Abdou </a:t>
                      </a:r>
                      <a:r>
                        <a:rPr lang="fr-FR" sz="2000" b="0" kern="1200" dirty="0" err="1">
                          <a:solidFill>
                            <a:schemeClr val="tx1"/>
                          </a:solidFill>
                          <a:effectLst/>
                          <a:latin typeface="+mn-lt"/>
                          <a:ea typeface="+mn-ea"/>
                          <a:cs typeface="+mn-cs"/>
                        </a:rPr>
                        <a:t>Moumouni</a:t>
                      </a:r>
                      <a:r>
                        <a:rPr lang="fr-FR" sz="2000" b="0" kern="1200" dirty="0">
                          <a:solidFill>
                            <a:schemeClr val="tx1"/>
                          </a:solidFill>
                          <a:effectLst/>
                          <a:latin typeface="+mn-lt"/>
                          <a:ea typeface="+mn-ea"/>
                          <a:cs typeface="+mn-cs"/>
                        </a:rPr>
                        <a:t> ;</a:t>
                      </a:r>
                    </a:p>
                    <a:p>
                      <a:pPr lvl="0"/>
                      <a:r>
                        <a:rPr lang="fr-FR" sz="2000" b="0" kern="1200" dirty="0">
                          <a:solidFill>
                            <a:schemeClr val="tx1"/>
                          </a:solidFill>
                          <a:effectLst/>
                          <a:latin typeface="+mn-lt"/>
                          <a:ea typeface="+mn-ea"/>
                          <a:cs typeface="+mn-cs"/>
                        </a:rPr>
                        <a:t>Le Recteur de Takoradi </a:t>
                      </a:r>
                      <a:r>
                        <a:rPr lang="fr-FR" sz="2000" b="0" kern="1200" dirty="0" err="1">
                          <a:solidFill>
                            <a:schemeClr val="tx1"/>
                          </a:solidFill>
                          <a:effectLst/>
                          <a:latin typeface="+mn-lt"/>
                          <a:ea typeface="+mn-ea"/>
                          <a:cs typeface="+mn-cs"/>
                        </a:rPr>
                        <a:t>Technical</a:t>
                      </a:r>
                      <a:r>
                        <a:rPr lang="fr-FR" sz="2000" b="0" kern="1200" dirty="0">
                          <a:solidFill>
                            <a:schemeClr val="tx1"/>
                          </a:solidFill>
                          <a:effectLst/>
                          <a:latin typeface="+mn-lt"/>
                          <a:ea typeface="+mn-ea"/>
                          <a:cs typeface="+mn-cs"/>
                        </a:rPr>
                        <a:t> l’</a:t>
                      </a:r>
                      <a:r>
                        <a:rPr lang="fr-FR" sz="2000" b="0" kern="1200" dirty="0" err="1">
                          <a:solidFill>
                            <a:schemeClr val="tx1"/>
                          </a:solidFill>
                          <a:effectLst/>
                          <a:latin typeface="+mn-lt"/>
                          <a:ea typeface="+mn-ea"/>
                          <a:cs typeface="+mn-cs"/>
                        </a:rPr>
                        <a:t>University</a:t>
                      </a:r>
                      <a:r>
                        <a:rPr lang="fr-FR" sz="2000" b="0" kern="1200" dirty="0">
                          <a:solidFill>
                            <a:schemeClr val="tx1"/>
                          </a:solidFill>
                          <a:effectLst/>
                          <a:latin typeface="+mn-lt"/>
                          <a:ea typeface="+mn-ea"/>
                          <a:cs typeface="+mn-cs"/>
                        </a:rPr>
                        <a:t> ;</a:t>
                      </a:r>
                    </a:p>
                    <a:p>
                      <a:pPr lvl="0"/>
                      <a:r>
                        <a:rPr lang="fr-FR" sz="2000" b="0" kern="1200" dirty="0">
                          <a:solidFill>
                            <a:schemeClr val="tx1"/>
                          </a:solidFill>
                          <a:effectLst/>
                          <a:latin typeface="+mn-lt"/>
                          <a:ea typeface="+mn-ea"/>
                          <a:cs typeface="+mn-cs"/>
                        </a:rPr>
                        <a:t>Le Directeur général de l’Ecole Supérieure Polytechnique de Nouakchott ;</a:t>
                      </a:r>
                    </a:p>
                    <a:p>
                      <a:pPr lvl="0"/>
                      <a:r>
                        <a:rPr lang="fr-FR" sz="2000" b="0" kern="1200" dirty="0">
                          <a:solidFill>
                            <a:schemeClr val="tx1"/>
                          </a:solidFill>
                          <a:effectLst/>
                          <a:latin typeface="+mn-lt"/>
                          <a:ea typeface="+mn-ea"/>
                          <a:cs typeface="+mn-cs"/>
                        </a:rPr>
                        <a:t>Le Directeur de l’Ecole Nationale Supérieure de Géologie de Nancy ;</a:t>
                      </a:r>
                    </a:p>
                    <a:p>
                      <a:pPr lvl="0"/>
                      <a:r>
                        <a:rPr lang="fr-FR" sz="2000" b="0" kern="1200" dirty="0">
                          <a:solidFill>
                            <a:schemeClr val="tx1"/>
                          </a:solidFill>
                          <a:effectLst/>
                          <a:latin typeface="+mn-lt"/>
                          <a:ea typeface="+mn-ea"/>
                          <a:cs typeface="+mn-cs"/>
                        </a:rPr>
                        <a:t>Le Directeur Général de l’Ecole des Mines Goodman de l’Université Laurentienne ;</a:t>
                      </a:r>
                    </a:p>
                    <a:p>
                      <a:pPr lvl="0"/>
                      <a:r>
                        <a:rPr lang="fr-FR" sz="2000" b="0" kern="1200" dirty="0">
                          <a:solidFill>
                            <a:schemeClr val="tx1"/>
                          </a:solidFill>
                          <a:effectLst/>
                          <a:latin typeface="+mn-lt"/>
                          <a:ea typeface="+mn-ea"/>
                          <a:cs typeface="+mn-cs"/>
                        </a:rPr>
                        <a:t>Le Directeur Général de l’Ecole Nationale d’Ingénieur de Fada.</a:t>
                      </a:r>
                    </a:p>
                    <a:p>
                      <a:pPr>
                        <a:lnSpc>
                          <a:spcPct val="107000"/>
                        </a:lnSpc>
                        <a:spcAft>
                          <a:spcPts val="0"/>
                        </a:spcAft>
                      </a:pPr>
                      <a:r>
                        <a:rPr lang="fr-FR" sz="2000" dirty="0">
                          <a:solidFill>
                            <a:schemeClr val="tx1"/>
                          </a:solidFill>
                          <a:effectLst/>
                        </a:rPr>
                        <a:t> </a:t>
                      </a:r>
                    </a:p>
                    <a:p>
                      <a:pPr>
                        <a:lnSpc>
                          <a:spcPct val="107000"/>
                        </a:lnSpc>
                        <a:spcAft>
                          <a:spcPts val="0"/>
                        </a:spcAft>
                      </a:pPr>
                      <a:r>
                        <a:rPr lang="fr-FR" sz="2000" dirty="0">
                          <a:solidFill>
                            <a:schemeClr val="tx1"/>
                          </a:solidFill>
                          <a:effectLst/>
                        </a:rPr>
                        <a: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35" marR="7135" marT="0" marB="0">
                    <a:solidFill>
                      <a:schemeClr val="accent1">
                        <a:lumMod val="40000"/>
                        <a:lumOff val="60000"/>
                      </a:schemeClr>
                    </a:solidFill>
                  </a:tcPr>
                </a:tc>
                <a:extLst>
                  <a:ext uri="{0D108BD9-81ED-4DB2-BD59-A6C34878D82A}">
                    <a16:rowId xmlns:a16="http://schemas.microsoft.com/office/drawing/2014/main" val="1490759531"/>
                  </a:ext>
                </a:extLst>
              </a:tr>
            </a:tbl>
          </a:graphicData>
        </a:graphic>
      </p:graphicFrame>
    </p:spTree>
    <p:extLst>
      <p:ext uri="{BB962C8B-B14F-4D97-AF65-F5344CB8AC3E}">
        <p14:creationId xmlns:p14="http://schemas.microsoft.com/office/powerpoint/2010/main" val="361633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575</TotalTime>
  <Words>4136</Words>
  <Application>Microsoft Office PowerPoint</Application>
  <PresentationFormat>Grand écran</PresentationFormat>
  <Paragraphs>901</Paragraphs>
  <Slides>19</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Cambria</vt:lpstr>
      <vt:lpstr>Corbel</vt:lpstr>
      <vt:lpstr>Times New Roman</vt:lpstr>
      <vt:lpstr>Parallaxe</vt:lpstr>
      <vt:lpstr>               Institut National Polytechnique   Félix HOUPHOUËT-BOIGNY     CENTRE D’EXCELLENCE MINES ET ENVIRONNEMENT MINIER  ETAT DES LIEUX DU PROJET SUR LA PERIODE DU 17 FEVRIER 2016 AU 23 MARS 2018  Présenté à l’occasion de la visite de Monsieur le Vice Président de la Banque Mondiale – Région Afrique</vt:lpstr>
      <vt:lpstr>PLAN DE PRESENTATION</vt:lpstr>
      <vt:lpstr> A. INTRODUCTION </vt:lpstr>
      <vt:lpstr>ACTIVITES DU CEA MEM  </vt:lpstr>
      <vt:lpstr>ACTIVITES DU CEA MEM  </vt:lpstr>
      <vt:lpstr>ACTIVITES DU CEA MEM  </vt:lpstr>
      <vt:lpstr>ACTIVITES DU CEA MEM  </vt:lpstr>
      <vt:lpstr>ACTIVITES DU CEA MEM  </vt:lpstr>
      <vt:lpstr>ACTIVITES DU CEA MEM  </vt:lpstr>
      <vt:lpstr>ACTIVITES DU CEA MEM  </vt:lpstr>
      <vt:lpstr>B. SITUATION DES DECAISSEMENTS </vt:lpstr>
      <vt:lpstr>B. SITUATION DES DECAISSEMENTS </vt:lpstr>
      <vt:lpstr>B. SITUATION DES DECAISSEMENTS </vt:lpstr>
      <vt:lpstr>B. SITUATION DES DECAISSEMENTS </vt:lpstr>
      <vt:lpstr>B. SITUATION DES MARCHÉS.  </vt:lpstr>
      <vt:lpstr> </vt:lpstr>
      <vt:lpstr>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DE SUPERVISION DU PSAC 16 NOVEMBRE AU 1er  DECEMBRE 2015 COMMUNICATION VOLET PASSATION DES MARCHES</dc:title>
  <dc:creator>Utilisateur de Microsoft Office</dc:creator>
  <cp:lastModifiedBy>HP</cp:lastModifiedBy>
  <cp:revision>37</cp:revision>
  <cp:lastPrinted>2018-03-23T10:04:29Z</cp:lastPrinted>
  <dcterms:created xsi:type="dcterms:W3CDTF">2017-08-14T09:32:41Z</dcterms:created>
  <dcterms:modified xsi:type="dcterms:W3CDTF">2018-03-23T10:09:05Z</dcterms:modified>
</cp:coreProperties>
</file>