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chart12.xml" ContentType="application/vnd.openxmlformats-officedocument.drawingml.chart+xml"/>
  <Override PartName="/ppt/theme/theme1.xml" ContentType="application/vnd.openxmlformats-officedocument.them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chart10.xml" ContentType="application/vnd.openxmlformats-officedocument.drawingml.chart+xml"/>
  <Override PartName="/ppt/charts/colors9.xml" ContentType="application/vnd.ms-office.chartcolorstyle+xml"/>
  <Override PartName="/ppt/charts/style9.xml" ContentType="application/vnd.ms-office.chartstyle+xml"/>
  <Override PartName="/ppt/charts/style7.xml" ContentType="application/vnd.ms-office.chartstyle+xml"/>
  <Override PartName="/ppt/charts/colors7.xml" ContentType="application/vnd.ms-office.chartcolorstyle+xml"/>
  <Override PartName="/ppt/theme/theme2.xml" ContentType="application/vnd.openxmlformats-officedocument.theme+xml"/>
  <Override PartName="/ppt/charts/chart8.xml" ContentType="application/vnd.openxmlformats-officedocument.drawingml.chart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70" r:id="rId4"/>
    <p:sldId id="257" r:id="rId5"/>
    <p:sldId id="258" r:id="rId6"/>
    <p:sldId id="267" r:id="rId7"/>
    <p:sldId id="268" r:id="rId8"/>
    <p:sldId id="277" r:id="rId9"/>
    <p:sldId id="272" r:id="rId10"/>
    <p:sldId id="27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500"/>
    <a:srgbClr val="990033"/>
    <a:srgbClr val="FFC50D"/>
    <a:srgbClr val="00CC66"/>
    <a:srgbClr val="00CC00"/>
    <a:srgbClr val="009242"/>
    <a:srgbClr val="CDCDC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8" autoAdjust="0"/>
    <p:restoredTop sz="94660"/>
  </p:normalViewPr>
  <p:slideViewPr>
    <p:cSldViewPr snapToGrid="0">
      <p:cViewPr varScale="1">
        <p:scale>
          <a:sx n="71" d="100"/>
          <a:sy n="71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%20PROBOOK\Desktop\REPORTS-CURRENT_2018\OUAGADOUGOU%20DOSSIER\RE__PERORMANCE_REPORTING_FOR_MAY_2018\1.%20ACE%20Aggregated%20Data%20-%20Trend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PROBOOK\Desktop\REPORTS-CURRENT_2018\OUAGADOUGOU%20DOSSIER\RE__PERORMANCE_REPORTING_FOR_MAY_2018\1.%20ACE%20Aggregated%20Data%20-%20Trend%20Analysis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%20PROBOOK\Desktop\REPORTS-CURRENT_2018\SEPTEMBER%202017%20REPORTS\AGGREGATING%20SEPTEMBER%202017%20RESULT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%20PROBOOK\Desktop\REPORTS-CURRENT_2018\OUAGADOUGOU%20DOSSIER\RE__PERORMANCE_REPORTING_FOR_MAY_2018\1.%20ACE%20Aggregated%20Data%20-%20Trend%20Analysis%203-5-18%20(AA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%20PROBOOK\Desktop\REPORTS-CURRENT_2018\OUAGADOUGOU%20DOSSIER\RE__PERORMANCE_REPORTING_FOR_MAY_2018\3.%20ACE%20Aggregated%20Student%20Data%20-%20By%20Center%204-9-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%20PROBOOK\Desktop\REPORTS-CURRENT_2018\OUAGADOUGOU%20DOSSIER\RE__PERORMANCE_REPORTING_FOR_MAY_2018\1.%20ACE%20Aggregated%20Data%20-%20Trend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%20PROBOOK\Desktop\REPORTS-CURRENT_2018\OUAGADOUGOU%20DOSSIER\RE__PERORMANCE_REPORTING_FOR_MAY_2018\1.%20ACE%20Aggregated%20Data%20-%20Trend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%20PROBOOK\Desktop\REPORTS-CURRENT_2018\OUAGADOUGOU%20DOSSIER\RE__PERORMANCE_REPORTING_FOR_MAY_2018\1.%20ACE%20Aggregated%20Data%20-%20Trend%20Analys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%20PROBOOK\Desktop\REPORTS-CURRENT_2018\OUAGADOUGOU%20DOSSIER\RE__PERORMANCE_REPORTING_FOR_MAY_2018\1.%20ACE%20Aggregated%20Data%20-%20Trend%20Analysi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%20PROBOOK\Desktop\REPORTS-CURRENT_2018\OUAGADOUGOU%20DOSSIER\RE__PERORMANCE_REPORTING_FOR_MAY_2018\1.%20ACE%20Aggregated%20Data%20-%20Trend%20Analysi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%20PROBOOK\Desktop\REPORTS-CURRENT_2018\OUAGADOUGOU%20DOSSIER\RE__PERORMANCE_REPORTING_FOR_MAY_2018\1.%20ACE%20Aggregated%20Data%20-%20Trend%20Analysi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180206993812836E-2"/>
          <c:y val="2.5099801806790459E-2"/>
          <c:w val="0.95700196922978431"/>
          <c:h val="0.70015870189646345"/>
        </c:manualLayout>
      </c:layout>
      <c:barChart>
        <c:barDir val="col"/>
        <c:grouping val="stacked"/>
        <c:varyColors val="0"/>
        <c:ser>
          <c:idx val="4"/>
          <c:order val="4"/>
          <c:tx>
            <c:strRef>
              <c:f>'Students Enrolment'!$A$7:$B$7</c:f>
              <c:strCache>
                <c:ptCount val="2"/>
                <c:pt idx="0">
                  <c:v>National (Total)</c:v>
                </c:pt>
                <c:pt idx="1">
                  <c:v>Actual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'Students Enrolment'!$C$1:$G$2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TOTAL</c:v>
                </c:pt>
              </c:strCache>
            </c:strRef>
          </c:cat>
          <c:val>
            <c:numRef>
              <c:f>'Students Enrolment'!$C$7:$G$7</c:f>
              <c:numCache>
                <c:formatCode>_(* #,##0_);_(* \(#,##0\);_(* "-"??_);_(@_)</c:formatCode>
                <c:ptCount val="5"/>
                <c:pt idx="0">
                  <c:v>590.5</c:v>
                </c:pt>
                <c:pt idx="1">
                  <c:v>1713</c:v>
                </c:pt>
                <c:pt idx="2">
                  <c:v>3571</c:v>
                </c:pt>
                <c:pt idx="3">
                  <c:v>5746</c:v>
                </c:pt>
                <c:pt idx="4">
                  <c:v>11620.5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E92-49CC-9F98-B131D100F514}"/>
            </c:ext>
          </c:extLst>
        </c:ser>
        <c:ser>
          <c:idx val="7"/>
          <c:order val="7"/>
          <c:tx>
            <c:strRef>
              <c:f>'Students Enrolment'!$A$10:$B$10</c:f>
              <c:strCache>
                <c:ptCount val="2"/>
                <c:pt idx="0">
                  <c:v>Regional (Total)</c:v>
                </c:pt>
                <c:pt idx="1">
                  <c:v>Actual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'Students Enrolment'!$C$1:$G$2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TOTAL</c:v>
                </c:pt>
              </c:strCache>
            </c:strRef>
          </c:cat>
          <c:val>
            <c:numRef>
              <c:f>'Students Enrolment'!$C$10:$G$10</c:f>
              <c:numCache>
                <c:formatCode>_(* #,##0_);_(* \(#,##0\);_(* "-"??_);_(@_)</c:formatCode>
                <c:ptCount val="5"/>
                <c:pt idx="0">
                  <c:v>234.5</c:v>
                </c:pt>
                <c:pt idx="1">
                  <c:v>773.5</c:v>
                </c:pt>
                <c:pt idx="2">
                  <c:v>1176</c:v>
                </c:pt>
                <c:pt idx="3">
                  <c:v>2263</c:v>
                </c:pt>
                <c:pt idx="4">
                  <c:v>4447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E92-49CC-9F98-B131D100F5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9235144"/>
        <c:axId val="3092367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'Students Enrolment'!$A$3:$B$3</c15:sqref>
                        </c15:formulaRef>
                      </c:ext>
                    </c:extLst>
                    <c:strCache>
                      <c:ptCount val="2"/>
                      <c:pt idx="0">
                        <c:v>Total number of enrolled students </c:v>
                      </c:pt>
                      <c:pt idx="1">
                        <c:v>Target 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'Students Enrolment'!$C$1:$G$2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'Students Enrolment'!$C$3:$G$3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0</c:v>
                      </c:pt>
                      <c:pt idx="1">
                        <c:v>3297</c:v>
                      </c:pt>
                      <c:pt idx="2">
                        <c:v>4279</c:v>
                      </c:pt>
                      <c:pt idx="3">
                        <c:v>5127</c:v>
                      </c:pt>
                      <c:pt idx="4">
                        <c:v>12703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0-DE92-49CC-9F98-B131D100F514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Enrolment'!$A$4:$B$4</c15:sqref>
                        </c15:formulaRef>
                      </c:ext>
                    </c:extLst>
                    <c:strCache>
                      <c:ptCount val="2"/>
                      <c:pt idx="0">
                        <c:v>Total number of enrolled students </c:v>
                      </c:pt>
                      <c:pt idx="1">
                        <c:v>Actual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Enrolment'!$C$1:$G$2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Enrolment'!$C$4:$G$4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825</c:v>
                      </c:pt>
                      <c:pt idx="1">
                        <c:v>2486.5</c:v>
                      </c:pt>
                      <c:pt idx="2">
                        <c:v>4747</c:v>
                      </c:pt>
                      <c:pt idx="3">
                        <c:v>8009</c:v>
                      </c:pt>
                      <c:pt idx="4">
                        <c:v>16067.5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1-DE92-49CC-9F98-B131D100F514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Enrolment'!$A$6:$B$6</c15:sqref>
                        </c15:formulaRef>
                      </c:ext>
                    </c:extLst>
                    <c:strCache>
                      <c:ptCount val="2"/>
                      <c:pt idx="0">
                        <c:v>National (Total)</c:v>
                      </c:pt>
                      <c:pt idx="1">
                        <c:v>Target 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Enrolment'!$C$1:$G$2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Enrolment'!$C$6:$G$6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0</c:v>
                      </c:pt>
                      <c:pt idx="1">
                        <c:v>1731</c:v>
                      </c:pt>
                      <c:pt idx="2">
                        <c:v>2098</c:v>
                      </c:pt>
                      <c:pt idx="3">
                        <c:v>2348</c:v>
                      </c:pt>
                      <c:pt idx="4">
                        <c:v>6177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3-DE92-49CC-9F98-B131D100F514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Enrolment'!$A$8:$B$8</c15:sqref>
                        </c15:formulaRef>
                      </c:ext>
                    </c:extLst>
                    <c:strCache>
                      <c:ptCount val="2"/>
                      <c:pt idx="0">
                        <c:v>National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Enrolment'!$C$1:$G$2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Enrolment'!$C$8:$G$8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0.9896013864818024</c:v>
                      </c:pt>
                      <c:pt idx="2">
                        <c:v>1.7020972354623451</c:v>
                      </c:pt>
                      <c:pt idx="3">
                        <c:v>2.4471890971039181</c:v>
                      </c:pt>
                      <c:pt idx="4">
                        <c:v>1.8812530354541039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5-DE92-49CC-9F98-B131D100F514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Enrolment'!$A$9:$B$9</c15:sqref>
                        </c15:formulaRef>
                      </c:ext>
                    </c:extLst>
                    <c:strCache>
                      <c:ptCount val="2"/>
                      <c:pt idx="0">
                        <c:v>Regional (Total)</c:v>
                      </c:pt>
                      <c:pt idx="1">
                        <c:v>Target </c:v>
                      </c:pt>
                    </c:strCache>
                  </c:strRef>
                </c:tx>
                <c:spPr>
                  <a:solidFill>
                    <a:schemeClr val="accent6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Enrolment'!$C$1:$G$2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Enrolment'!$C$9:$G$9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0</c:v>
                      </c:pt>
                      <c:pt idx="1">
                        <c:v>1566</c:v>
                      </c:pt>
                      <c:pt idx="2">
                        <c:v>2181</c:v>
                      </c:pt>
                      <c:pt idx="3">
                        <c:v>2779</c:v>
                      </c:pt>
                      <c:pt idx="4">
                        <c:v>6526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6-DE92-49CC-9F98-B131D100F514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Enrolment'!$A$11:$B$11</c15:sqref>
                        </c15:formulaRef>
                      </c:ext>
                    </c:extLst>
                    <c:strCache>
                      <c:ptCount val="2"/>
                      <c:pt idx="0">
                        <c:v>Regional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solidFill>
                    <a:schemeClr val="accent4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Enrolment'!$C$1:$G$2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Enrolment'!$C$11:$G$11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0.49393358876117499</c:v>
                      </c:pt>
                      <c:pt idx="2">
                        <c:v>0.53920220082530945</c:v>
                      </c:pt>
                      <c:pt idx="3">
                        <c:v>0.81432169845268088</c:v>
                      </c:pt>
                      <c:pt idx="4">
                        <c:v>0.68142813361936871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8-DE92-49CC-9F98-B131D100F514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Enrolment'!$A$12:$B$12</c15:sqref>
                        </c15:formulaRef>
                      </c:ext>
                    </c:extLst>
                    <c:strCache>
                      <c:ptCount val="2"/>
                      <c:pt idx="0">
                        <c:v>Female (Total)</c:v>
                      </c:pt>
                      <c:pt idx="1">
                        <c:v>Target </c:v>
                      </c:pt>
                    </c:strCache>
                  </c:strRef>
                </c:tx>
                <c:spPr>
                  <a:solidFill>
                    <a:schemeClr val="accent6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Enrolment'!$C$1:$G$2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Enrolment'!$C$12:$G$12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0</c:v>
                      </c:pt>
                      <c:pt idx="1">
                        <c:v>882</c:v>
                      </c:pt>
                      <c:pt idx="2">
                        <c:v>1133</c:v>
                      </c:pt>
                      <c:pt idx="3">
                        <c:v>1163</c:v>
                      </c:pt>
                      <c:pt idx="4">
                        <c:v>3178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9-DE92-49CC-9F98-B131D100F514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Enrolment'!$A$13:$B$13</c15:sqref>
                        </c15:formulaRef>
                      </c:ext>
                    </c:extLst>
                    <c:strCache>
                      <c:ptCount val="2"/>
                      <c:pt idx="0">
                        <c:v>Female (Total)</c:v>
                      </c:pt>
                      <c:pt idx="1">
                        <c:v>Actual</c:v>
                      </c:pt>
                    </c:strCache>
                  </c:strRef>
                </c:tx>
                <c:spPr>
                  <a:solidFill>
                    <a:schemeClr val="accent5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Enrolment'!$C$1:$G$2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Enrolment'!$C$13:$G$13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179.5</c:v>
                      </c:pt>
                      <c:pt idx="1">
                        <c:v>709</c:v>
                      </c:pt>
                      <c:pt idx="2">
                        <c:v>1087</c:v>
                      </c:pt>
                      <c:pt idx="3">
                        <c:v>2115</c:v>
                      </c:pt>
                      <c:pt idx="4">
                        <c:v>4090.5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A-DE92-49CC-9F98-B131D100F514}"/>
                  </c:ext>
                </c:extLst>
              </c15:ser>
            </c15:filteredBarSeries>
            <c15:filteredBarSeries>
              <c15:ser>
                <c:idx val="11"/>
                <c:order val="11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Enrolment'!$A$14:$B$14</c15:sqref>
                        </c15:formulaRef>
                      </c:ext>
                    </c:extLst>
                    <c:strCache>
                      <c:ptCount val="2"/>
                      <c:pt idx="0">
                        <c:v>Female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solidFill>
                    <a:schemeClr val="accent4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Enrolment'!$C$1:$G$2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Enrolment'!$C$14:$G$14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0.80385487528344668</c:v>
                      </c:pt>
                      <c:pt idx="2">
                        <c:v>0.95939982347749342</c:v>
                      </c:pt>
                      <c:pt idx="3">
                        <c:v>1.8185726569217542</c:v>
                      </c:pt>
                      <c:pt idx="4">
                        <c:v>1.2871302706104468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B-DE92-49CC-9F98-B131D100F514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2"/>
          <c:order val="2"/>
          <c:tx>
            <c:strRef>
              <c:f>'Students Enrolment'!$A$4:$B$4</c:f>
              <c:strCache>
                <c:ptCount val="2"/>
                <c:pt idx="0">
                  <c:v>Total number of enrolled students </c:v>
                </c:pt>
                <c:pt idx="1">
                  <c:v>Actual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6.8611252864739958E-2"/>
                  <c:y val="-8.42092396093719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'Students Enrolment'!$C$1:$G$2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TOTAL</c:v>
                </c:pt>
              </c:strCache>
            </c:strRef>
          </c:cat>
          <c:val>
            <c:numRef>
              <c:f>'Students Enrolment'!$C$4:$G$4</c:f>
              <c:numCache>
                <c:formatCode>_(* #,##0_);_(* \(#,##0\);_(* "-"??_);_(@_)</c:formatCode>
                <c:ptCount val="5"/>
                <c:pt idx="0">
                  <c:v>825</c:v>
                </c:pt>
                <c:pt idx="1">
                  <c:v>2486.5</c:v>
                </c:pt>
                <c:pt idx="2">
                  <c:v>4747</c:v>
                </c:pt>
                <c:pt idx="3">
                  <c:v>8009</c:v>
                </c:pt>
                <c:pt idx="4">
                  <c:v>16067.5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E92-49CC-9F98-B131D100F5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9235144"/>
        <c:axId val="309236712"/>
      </c:lineChart>
      <c:catAx>
        <c:axId val="309235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236712"/>
        <c:crosses val="autoZero"/>
        <c:auto val="1"/>
        <c:lblAlgn val="ctr"/>
        <c:lblOffset val="100"/>
        <c:noMultiLvlLbl val="0"/>
      </c:catAx>
      <c:valAx>
        <c:axId val="309236712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309235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843034719140054E-2"/>
          <c:y val="0.8550967061046777"/>
          <c:w val="0.88558507177316248"/>
          <c:h val="0.131212492909800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03371610742792"/>
          <c:y val="5.3400230129505413E-2"/>
          <c:w val="0.68896917676790626"/>
          <c:h val="0.7538719673243585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Sheet1!$H$1:$H$3</c:f>
              <c:strCache>
                <c:ptCount val="3"/>
                <c:pt idx="0">
                  <c:v>International </c:v>
                </c:pt>
                <c:pt idx="1">
                  <c:v>Regionl/National</c:v>
                </c:pt>
                <c:pt idx="2">
                  <c:v>Gap/Self Assessment</c:v>
                </c:pt>
              </c:strCache>
            </c:strRef>
          </c:cat>
          <c:val>
            <c:numRef>
              <c:f>Sheet1!$I$1:$I$3</c:f>
              <c:numCache>
                <c:formatCode>General</c:formatCode>
                <c:ptCount val="3"/>
                <c:pt idx="0">
                  <c:v>16</c:v>
                </c:pt>
                <c:pt idx="1">
                  <c:v>93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7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'ADDING UP REVENUE PER ACE '!$K$2:$L$2</c:f>
              <c:strCache>
                <c:ptCount val="2"/>
                <c:pt idx="0">
                  <c:v> Amt generated </c:v>
                </c:pt>
                <c:pt idx="1">
                  <c:v>Target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'ADDING UP REVENUE PER ACE '!$M$1:$Q$1</c15:sqref>
                  </c15:fullRef>
                </c:ext>
              </c:extLst>
              <c:f>'ADDING UP REVENUE PER ACE '!$N$1:$Q$1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TOTAL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'ADDING UP REVENUE PER ACE '!$M$2:$Q$2</c15:sqref>
                  </c15:fullRef>
                </c:ext>
              </c:extLst>
              <c:f>'ADDING UP REVENUE PER ACE '!$N$2:$Q$2</c:f>
              <c:numCache>
                <c:formatCode>General</c:formatCode>
                <c:ptCount val="4"/>
                <c:pt idx="0">
                  <c:v>24840657</c:v>
                </c:pt>
                <c:pt idx="1">
                  <c:v>24178287</c:v>
                </c:pt>
                <c:pt idx="2">
                  <c:v>36767253</c:v>
                </c:pt>
                <c:pt idx="3">
                  <c:v>85786197</c:v>
                </c:pt>
              </c:numCache>
            </c:numRef>
          </c:val>
        </c:ser>
        <c:ser>
          <c:idx val="1"/>
          <c:order val="1"/>
          <c:tx>
            <c:strRef>
              <c:f>'ADDING UP REVENUE PER ACE '!$K$3:$L$3</c:f>
              <c:strCache>
                <c:ptCount val="2"/>
                <c:pt idx="0">
                  <c:v> Amt generated </c:v>
                </c:pt>
                <c:pt idx="1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'ADDING UP REVENUE PER ACE '!$M$1:$Q$1</c15:sqref>
                  </c15:fullRef>
                </c:ext>
              </c:extLst>
              <c:f>'ADDING UP REVENUE PER ACE '!$N$1:$Q$1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TOTAL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'ADDING UP REVENUE PER ACE '!$M$3:$Q$3</c15:sqref>
                  </c15:fullRef>
                </c:ext>
              </c:extLst>
              <c:f>'ADDING UP REVENUE PER ACE '!$N$3:$Q$3</c:f>
              <c:numCache>
                <c:formatCode>General</c:formatCode>
                <c:ptCount val="4"/>
                <c:pt idx="0">
                  <c:v>6789614.8430000003</c:v>
                </c:pt>
                <c:pt idx="1">
                  <c:v>7900087.6765999999</c:v>
                </c:pt>
                <c:pt idx="2">
                  <c:v>13682002.413550725</c:v>
                </c:pt>
                <c:pt idx="3">
                  <c:v>34014954.233150728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11171152"/>
        <c:axId val="311172328"/>
      </c:barChart>
      <c:lineChart>
        <c:grouping val="standard"/>
        <c:varyColors val="0"/>
        <c:ser>
          <c:idx val="2"/>
          <c:order val="2"/>
          <c:tx>
            <c:strRef>
              <c:f>'ADDING UP REVENUE PER ACE '!$K$4:$L$4</c:f>
              <c:strCache>
                <c:ptCount val="2"/>
                <c:pt idx="0">
                  <c:v> Amt generated </c:v>
                </c:pt>
                <c:pt idx="1">
                  <c:v>Progress toward target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'ADDING UP REVENUE PER ACE '!$M$1:$Q$1</c15:sqref>
                  </c15:fullRef>
                </c:ext>
              </c:extLst>
              <c:f>'ADDING UP REVENUE PER ACE '!$N$1:$Q$1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TOTAL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'ADDING UP REVENUE PER ACE '!$M$4:$Q$4</c15:sqref>
                  </c15:fullRef>
                </c:ext>
              </c:extLst>
              <c:f>'ADDING UP REVENUE PER ACE '!$N$4:$Q$4</c:f>
              <c:numCache>
                <c:formatCode>0%</c:formatCode>
                <c:ptCount val="4"/>
                <c:pt idx="0">
                  <c:v>0.27332670158442268</c:v>
                </c:pt>
                <c:pt idx="1">
                  <c:v>0.32674306813381776</c:v>
                </c:pt>
                <c:pt idx="2">
                  <c:v>0.37212468425505502</c:v>
                </c:pt>
                <c:pt idx="3">
                  <c:v>0.39650847598653577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1173112"/>
        <c:axId val="311174288"/>
      </c:lineChart>
      <c:catAx>
        <c:axId val="31117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172328"/>
        <c:crosses val="autoZero"/>
        <c:auto val="1"/>
        <c:lblAlgn val="ctr"/>
        <c:lblOffset val="100"/>
        <c:noMultiLvlLbl val="0"/>
      </c:catAx>
      <c:valAx>
        <c:axId val="311172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171152"/>
        <c:crosses val="autoZero"/>
        <c:crossBetween val="between"/>
      </c:valAx>
      <c:valAx>
        <c:axId val="31117428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173112"/>
        <c:crosses val="max"/>
        <c:crossBetween val="between"/>
      </c:valAx>
      <c:catAx>
        <c:axId val="311173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11742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851185391214421E-2"/>
          <c:y val="3.4013611515276931E-2"/>
          <c:w val="0.88345846499534209"/>
          <c:h val="0.745265367769273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'Quality Education &amp; Research'!$A$24:$B$24</c:f>
              <c:strCache>
                <c:ptCount val="2"/>
                <c:pt idx="0">
                  <c:v>No. of Int'l research publications</c:v>
                </c:pt>
                <c:pt idx="1">
                  <c:v>Target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'Quality Education &amp; Research'!$D$16:$F$16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'Quality Education &amp; Research'!$D$24:$F$24</c:f>
              <c:numCache>
                <c:formatCode>_(* #,##0_);_(* \(#,##0\);_(* "-"??_);_(@_)</c:formatCode>
                <c:ptCount val="3"/>
                <c:pt idx="0">
                  <c:v>163</c:v>
                </c:pt>
                <c:pt idx="1">
                  <c:v>307</c:v>
                </c:pt>
                <c:pt idx="2">
                  <c:v>398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95-4109-82DF-F7C224D78E02}"/>
            </c:ext>
          </c:extLst>
        </c:ser>
        <c:ser>
          <c:idx val="1"/>
          <c:order val="1"/>
          <c:tx>
            <c:strRef>
              <c:f>'Quality Education &amp; Research'!$A$25:$B$25</c:f>
              <c:strCache>
                <c:ptCount val="2"/>
                <c:pt idx="0">
                  <c:v>No. of Int'l research publications</c:v>
                </c:pt>
                <c:pt idx="1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'Quality Education &amp; Research'!$D$16:$F$16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'Quality Education &amp; Research'!$D$25:$F$25</c:f>
              <c:numCache>
                <c:formatCode>_(* #,##0_);_(* \(#,##0\);_(* "-"??_);_(@_)</c:formatCode>
                <c:ptCount val="3"/>
                <c:pt idx="0">
                  <c:v>285</c:v>
                </c:pt>
                <c:pt idx="1">
                  <c:v>550</c:v>
                </c:pt>
                <c:pt idx="2">
                  <c:v>777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395-4109-82DF-F7C224D78E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11176248"/>
        <c:axId val="311173504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1173896"/>
        <c:axId val="311169584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'Quality Education &amp; Research'!$A$26:$B$26</c15:sqref>
                        </c15:formulaRef>
                      </c:ext>
                    </c:extLst>
                    <c:strCache>
                      <c:ptCount val="2"/>
                      <c:pt idx="0">
                        <c:v>No. of Int'l research publications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squar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dLbls>
                  <c:dLbl>
                    <c:idx val="1"/>
                    <c:layout>
                      <c:manualLayout>
                        <c:x val="-0.12111327752774398"/>
                        <c:y val="-4.2052072428816471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'Quality Education &amp; Research'!$D$16:$F$16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'Quality Education &amp; Research'!$D$26:$F$26</c15:sqref>
                        </c15:formulaRef>
                      </c:ext>
                    </c:extLst>
                    <c:numCache>
                      <c:formatCode>0%</c:formatCode>
                      <c:ptCount val="3"/>
                      <c:pt idx="0">
                        <c:v>1.7484662576687116</c:v>
                      </c:pt>
                      <c:pt idx="1">
                        <c:v>1.7915309446254071</c:v>
                      </c:pt>
                      <c:pt idx="2">
                        <c:v>1.9522613065326633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4395-4109-82DF-F7C224D78E02}"/>
                  </c:ext>
                </c:extLst>
              </c15:ser>
            </c15:filteredLineSeries>
          </c:ext>
        </c:extLst>
      </c:lineChart>
      <c:catAx>
        <c:axId val="31117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173504"/>
        <c:crosses val="autoZero"/>
        <c:auto val="1"/>
        <c:lblAlgn val="ctr"/>
        <c:lblOffset val="100"/>
        <c:noMultiLvlLbl val="0"/>
      </c:catAx>
      <c:valAx>
        <c:axId val="3111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176248"/>
        <c:crosses val="autoZero"/>
        <c:crossBetween val="between"/>
      </c:valAx>
      <c:valAx>
        <c:axId val="311169584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311173896"/>
        <c:crosses val="max"/>
        <c:crossBetween val="between"/>
      </c:valAx>
      <c:catAx>
        <c:axId val="311173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1169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ENROLMENT BY COURSE TYPE</a:t>
            </a:r>
          </a:p>
        </c:rich>
      </c:tx>
      <c:layout>
        <c:manualLayout>
          <c:xMode val="edge"/>
          <c:yMode val="edge"/>
          <c:x val="0.22054302571518553"/>
          <c:y val="6.5375222893476479E-3"/>
        </c:manualLayout>
      </c:layout>
      <c:overlay val="0"/>
      <c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'ALL ACEs - REPORTED'!$J$10:$J$12</c:f>
              <c:strCache>
                <c:ptCount val="3"/>
                <c:pt idx="0">
                  <c:v>STC</c:v>
                </c:pt>
                <c:pt idx="1">
                  <c:v>MSC</c:v>
                </c:pt>
                <c:pt idx="2">
                  <c:v>PHD</c:v>
                </c:pt>
              </c:strCache>
            </c:strRef>
          </c:cat>
          <c:val>
            <c:numRef>
              <c:f>'ALL ACEs - REPORTED'!$K$10:$K$12</c:f>
              <c:numCache>
                <c:formatCode>#,##0</c:formatCode>
                <c:ptCount val="3"/>
                <c:pt idx="0">
                  <c:v>8326</c:v>
                </c:pt>
                <c:pt idx="1">
                  <c:v>6849</c:v>
                </c:pt>
                <c:pt idx="2">
                  <c:v>1591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overlap val="6"/>
        <c:axId val="309234360"/>
        <c:axId val="309234752"/>
      </c:barChart>
      <c:catAx>
        <c:axId val="309234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234752"/>
        <c:crosses val="autoZero"/>
        <c:auto val="1"/>
        <c:lblAlgn val="ctr"/>
        <c:lblOffset val="100"/>
        <c:noMultiLvlLbl val="0"/>
      </c:catAx>
      <c:valAx>
        <c:axId val="3092347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309234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>
                <a:solidFill>
                  <a:schemeClr val="bg1"/>
                </a:solidFill>
              </a:rPr>
              <a:t>ENROLLMENT  BY REGION</a:t>
            </a:r>
            <a:r>
              <a:rPr lang="en-US" sz="1400" b="1" baseline="0" dirty="0" smtClean="0">
                <a:solidFill>
                  <a:schemeClr val="bg1"/>
                </a:solidFill>
              </a:rPr>
              <a:t> </a:t>
            </a:r>
            <a:endParaRPr lang="en-US" sz="1400" b="1" dirty="0">
              <a:solidFill>
                <a:schemeClr val="bg1"/>
              </a:solidFill>
            </a:endParaRPr>
          </a:p>
        </c:rich>
      </c:tx>
      <c:layout/>
      <c:overlay val="0"/>
      <c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2.5945005758990777E-2"/>
                  <c:y val="-4.81099786535645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6803513012705"/>
                      <c:h val="0.3414946671793346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5.0515468018140108E-2"/>
                  <c:y val="0.1390638820964586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34022537058408"/>
                      <c:h val="0.3367698505749521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'Students Enrolment'!$R$2:$R$3</c:f>
              <c:strCache>
                <c:ptCount val="2"/>
                <c:pt idx="0">
                  <c:v>National </c:v>
                </c:pt>
                <c:pt idx="1">
                  <c:v>Regional</c:v>
                </c:pt>
              </c:strCache>
            </c:strRef>
          </c:cat>
          <c:val>
            <c:numRef>
              <c:f>'Students Enrolment'!$S$2:$S$3</c:f>
              <c:numCache>
                <c:formatCode>General</c:formatCode>
                <c:ptCount val="2"/>
                <c:pt idx="0">
                  <c:v>11795</c:v>
                </c:pt>
                <c:pt idx="1">
                  <c:v>4019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fr-FR" sz="1400" b="1" i="0" u="none" strike="noStrike" kern="1200" spc="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fr-FR" sz="1400" b="1" i="0" u="none" strike="noStrike" kern="1200" spc="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ENROLLMENT BY GENDER</a:t>
            </a:r>
          </a:p>
        </c:rich>
      </c:tx>
      <c:layout/>
      <c:overlay val="0"/>
      <c:spPr>
        <a:solidFill>
          <a:schemeClr val="accent6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fr-FR" sz="1400" b="1" i="0" u="none" strike="noStrike" kern="1200" spc="0" baseline="0" dirty="0" smtClean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5138876959391276E-2"/>
                  <c:y val="-9.70856116262412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510414795904543"/>
                      <c:h val="0.401948111675166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Sheet1!$A$1:$A$2</c:f>
              <c:strCache>
                <c:ptCount val="2"/>
                <c:pt idx="0">
                  <c:v>Male </c:v>
                </c:pt>
                <c:pt idx="1">
                  <c:v>Female</c:v>
                </c:pt>
              </c:strCache>
            </c:strRef>
          </c:cat>
          <c:val>
            <c:numRef>
              <c:f>Sheet1!$B$1:$B$2</c:f>
              <c:numCache>
                <c:formatCode>#,##0</c:formatCode>
                <c:ptCount val="2"/>
                <c:pt idx="0">
                  <c:v>11791</c:v>
                </c:pt>
                <c:pt idx="1">
                  <c:v>4023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Regional </a:t>
            </a:r>
            <a:r>
              <a:rPr lang="en-US" b="1" dirty="0" smtClean="0">
                <a:solidFill>
                  <a:schemeClr val="bg1"/>
                </a:solidFill>
              </a:rPr>
              <a:t>MSc</a:t>
            </a:r>
            <a:endParaRPr lang="en-US" b="1" dirty="0">
              <a:solidFill>
                <a:schemeClr val="bg1"/>
              </a:solidFill>
            </a:endParaRPr>
          </a:p>
        </c:rich>
      </c:tx>
      <c:layout/>
      <c:overlay val="0"/>
      <c:spPr>
        <a:solidFill>
          <a:schemeClr val="accent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'Students Enrolment'!$A$29:$B$29</c:f>
              <c:strCache>
                <c:ptCount val="2"/>
                <c:pt idx="0">
                  <c:v>Master (Total)</c:v>
                </c:pt>
                <c:pt idx="1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'Students Enrolment'!$C$17:$G$18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TOTAL</c:v>
                </c:pt>
              </c:strCache>
              <c:extLst/>
            </c:strRef>
          </c:cat>
          <c:val>
            <c:numRef>
              <c:f>'Students Enrolment'!$C$29:$G$29</c:f>
              <c:numCache>
                <c:formatCode>_(* #,##0_);_(* \(#,##0\);_(* "-"??_);_(@_)</c:formatCode>
                <c:ptCount val="5"/>
                <c:pt idx="0">
                  <c:v>114.5</c:v>
                </c:pt>
                <c:pt idx="1">
                  <c:v>616.5</c:v>
                </c:pt>
                <c:pt idx="2">
                  <c:v>494</c:v>
                </c:pt>
                <c:pt idx="3">
                  <c:v>1019</c:v>
                </c:pt>
                <c:pt idx="4">
                  <c:v>2244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D6-41AC-AD7F-18B63B8C98ED}"/>
            </c:ext>
          </c:extLst>
        </c:ser>
        <c:ser>
          <c:idx val="0"/>
          <c:order val="0"/>
          <c:tx>
            <c:strRef>
              <c:f>'Students Enrolment'!$A$28:$B$28</c:f>
              <c:strCache>
                <c:ptCount val="2"/>
                <c:pt idx="0">
                  <c:v>Master (Total)</c:v>
                </c:pt>
                <c:pt idx="1">
                  <c:v>Target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'Students Enrolment'!$C$17:$G$18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TOTAL</c:v>
                </c:pt>
              </c:strCache>
              <c:extLst/>
            </c:strRef>
          </c:cat>
          <c:val>
            <c:numRef>
              <c:f>'Students Enrolment'!$C$28:$G$28</c:f>
              <c:numCache>
                <c:formatCode>_(* #,##0_);_(* \(#,##0\);_(* "-"??_);_(@_)</c:formatCode>
                <c:ptCount val="5"/>
                <c:pt idx="0">
                  <c:v>0</c:v>
                </c:pt>
                <c:pt idx="1">
                  <c:v>286</c:v>
                </c:pt>
                <c:pt idx="2">
                  <c:v>344</c:v>
                </c:pt>
                <c:pt idx="3">
                  <c:v>408</c:v>
                </c:pt>
                <c:pt idx="4">
                  <c:v>1038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CD6-41AC-AD7F-18B63B8C98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10681632"/>
        <c:axId val="310682416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'Students Enrolment'!$A$22:$B$22</c15:sqref>
                        </c15:formulaRef>
                      </c:ext>
                    </c:extLst>
                    <c:strCache>
                      <c:ptCount val="2"/>
                      <c:pt idx="0">
                        <c:v>Female (Total)</c:v>
                      </c:pt>
                      <c:pt idx="1">
                        <c:v>Target 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'Students Enrolment'!$C$22:$G$22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0</c:v>
                      </c:pt>
                      <c:pt idx="1">
                        <c:v>361</c:v>
                      </c:pt>
                      <c:pt idx="2">
                        <c:v>571</c:v>
                      </c:pt>
                      <c:pt idx="3">
                        <c:v>701</c:v>
                      </c:pt>
                      <c:pt idx="4">
                        <c:v>1633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3-5CD6-41AC-AD7F-18B63B8C98ED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Enrolment'!$A$23:$B$23</c15:sqref>
                        </c15:formulaRef>
                      </c:ext>
                    </c:extLst>
                    <c:strCache>
                      <c:ptCount val="2"/>
                      <c:pt idx="0">
                        <c:v>Female (Total)</c:v>
                      </c:pt>
                      <c:pt idx="1">
                        <c:v>Actual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 xmlns:c16r2="http://schemas.microsoft.com/office/drawing/2015/06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Enrolment'!$C$23:$G$23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44</c:v>
                      </c:pt>
                      <c:pt idx="1">
                        <c:v>197.5</c:v>
                      </c:pt>
                      <c:pt idx="2">
                        <c:v>308.5</c:v>
                      </c:pt>
                      <c:pt idx="3">
                        <c:v>517</c:v>
                      </c:pt>
                      <c:pt idx="4">
                        <c:v>1067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4-5CD6-41AC-AD7F-18B63B8C98ED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Enrolment'!$A$24:$B$24</c15:sqref>
                        </c15:formulaRef>
                      </c:ext>
                    </c:extLst>
                    <c:strCache>
                      <c:ptCount val="2"/>
                      <c:pt idx="0">
                        <c:v>Female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 xmlns:c16r2="http://schemas.microsoft.com/office/drawing/2015/06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Enrolment'!$C$24:$G$24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0.54709141274238227</c:v>
                      </c:pt>
                      <c:pt idx="2">
                        <c:v>0.54028021015761818</c:v>
                      </c:pt>
                      <c:pt idx="3">
                        <c:v>0.73751783166904428</c:v>
                      </c:pt>
                      <c:pt idx="4">
                        <c:v>0.65339865278628295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5-5CD6-41AC-AD7F-18B63B8C98ED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Enrolment'!$A$25:$B$25</c15:sqref>
                        </c15:formulaRef>
                      </c:ext>
                    </c:extLst>
                    <c:strCache>
                      <c:ptCount val="2"/>
                      <c:pt idx="0">
                        <c:v>PhD (Total)</c:v>
                      </c:pt>
                      <c:pt idx="1">
                        <c:v>Target 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 xmlns:c16r2="http://schemas.microsoft.com/office/drawing/2015/06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Enrolment'!$C$25:$G$25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0</c:v>
                      </c:pt>
                      <c:pt idx="1">
                        <c:v>66</c:v>
                      </c:pt>
                      <c:pt idx="2">
                        <c:v>65</c:v>
                      </c:pt>
                      <c:pt idx="3">
                        <c:v>80</c:v>
                      </c:pt>
                      <c:pt idx="4">
                        <c:v>211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6-5CD6-41AC-AD7F-18B63B8C98ED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Enrolment'!$A$26:$B$26</c15:sqref>
                        </c15:formulaRef>
                      </c:ext>
                    </c:extLst>
                    <c:strCache>
                      <c:ptCount val="2"/>
                      <c:pt idx="0">
                        <c:v>PhD (Total)</c:v>
                      </c:pt>
                      <c:pt idx="1">
                        <c:v>Actual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 xmlns:c16r2="http://schemas.microsoft.com/office/drawing/2015/06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Enrolment'!$C$26:$G$26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66</c:v>
                      </c:pt>
                      <c:pt idx="1">
                        <c:v>59</c:v>
                      </c:pt>
                      <c:pt idx="2">
                        <c:v>116</c:v>
                      </c:pt>
                      <c:pt idx="3">
                        <c:v>188</c:v>
                      </c:pt>
                      <c:pt idx="4">
                        <c:v>429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7-5CD6-41AC-AD7F-18B63B8C98ED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Enrolment'!$A$27:$B$27</c15:sqref>
                        </c15:formulaRef>
                      </c:ext>
                    </c:extLst>
                    <c:strCache>
                      <c:ptCount val="2"/>
                      <c:pt idx="0">
                        <c:v>PhD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 xmlns:c16r2="http://schemas.microsoft.com/office/drawing/2015/06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Enrolment'!$C$27:$G$27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0.89393939393939392</c:v>
                      </c:pt>
                      <c:pt idx="2">
                        <c:v>1.7846153846153847</c:v>
                      </c:pt>
                      <c:pt idx="3">
                        <c:v>2.35</c:v>
                      </c:pt>
                      <c:pt idx="4">
                        <c:v>2.0331753554502368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8-5CD6-41AC-AD7F-18B63B8C98ED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Enrolment'!$A$28:$B$28</c15:sqref>
                        </c15:formulaRef>
                      </c:ext>
                    </c:extLst>
                    <c:strCache>
                      <c:ptCount val="2"/>
                      <c:pt idx="0">
                        <c:v>Master (Total)</c:v>
                      </c:pt>
                      <c:pt idx="1">
                        <c:v>Target 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 xmlns:c16r2="http://schemas.microsoft.com/office/drawing/2015/06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Enrolment'!$C$28:$G$28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0</c:v>
                      </c:pt>
                      <c:pt idx="1">
                        <c:v>286</c:v>
                      </c:pt>
                      <c:pt idx="2">
                        <c:v>344</c:v>
                      </c:pt>
                      <c:pt idx="3">
                        <c:v>408</c:v>
                      </c:pt>
                      <c:pt idx="4">
                        <c:v>1038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9-5CD6-41AC-AD7F-18B63B8C98ED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Enrolment'!$A$29:$B$29</c15:sqref>
                        </c15:formulaRef>
                      </c:ext>
                    </c:extLst>
                    <c:strCache>
                      <c:ptCount val="2"/>
                      <c:pt idx="0">
                        <c:v>Master (Total)</c:v>
                      </c:pt>
                      <c:pt idx="1">
                        <c:v>Actual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 xmlns:c16r2="http://schemas.microsoft.com/office/drawing/2015/06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Enrolment'!$C$29:$G$29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114.5</c:v>
                      </c:pt>
                      <c:pt idx="1">
                        <c:v>616.5</c:v>
                      </c:pt>
                      <c:pt idx="2">
                        <c:v>494</c:v>
                      </c:pt>
                      <c:pt idx="3">
                        <c:v>1019</c:v>
                      </c:pt>
                      <c:pt idx="4">
                        <c:v>2244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A-5CD6-41AC-AD7F-18B63B8C98ED}"/>
                  </c:ext>
                </c:extLst>
              </c15:ser>
            </c15:filteredBarSeries>
            <c15:filteredBarSeries>
              <c15:ser>
                <c:idx val="11"/>
                <c:order val="11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Enrolment'!$A$30:$B$30</c15:sqref>
                        </c15:formulaRef>
                      </c:ext>
                    </c:extLst>
                    <c:strCache>
                      <c:ptCount val="2"/>
                      <c:pt idx="0">
                        <c:v>Master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 xmlns:c16r2="http://schemas.microsoft.com/office/drawing/2015/06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Enrolment'!$C$30:$G$30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2.1555944055944054</c:v>
                      </c:pt>
                      <c:pt idx="2">
                        <c:v>1.4360465116279071</c:v>
                      </c:pt>
                      <c:pt idx="3">
                        <c:v>2.4975490196078431</c:v>
                      </c:pt>
                      <c:pt idx="4">
                        <c:v>2.1618497109826591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B-5CD6-41AC-AD7F-18B63B8C98ED}"/>
                  </c:ext>
                </c:extLst>
              </c15:ser>
            </c15:filteredBarSeries>
            <c15:filteredBarSeries>
              <c15:ser>
                <c:idx val="12"/>
                <c:order val="12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Enrolment'!$A$31:$B$31</c15:sqref>
                        </c15:formulaRef>
                      </c:ext>
                    </c:extLst>
                    <c:strCache>
                      <c:ptCount val="2"/>
                      <c:pt idx="0">
                        <c:v>STC (Total)</c:v>
                      </c:pt>
                      <c:pt idx="1">
                        <c:v>Target </c:v>
                      </c:pt>
                    </c:strCache>
                  </c:strRef>
                </c:tx>
                <c:spPr>
                  <a:solidFill>
                    <a:schemeClr val="accent1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 xmlns:c16r2="http://schemas.microsoft.com/office/drawing/2015/06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Enrolment'!$C$31:$G$31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0</c:v>
                      </c:pt>
                      <c:pt idx="1">
                        <c:v>706</c:v>
                      </c:pt>
                      <c:pt idx="2">
                        <c:v>907</c:v>
                      </c:pt>
                      <c:pt idx="3">
                        <c:v>1213</c:v>
                      </c:pt>
                      <c:pt idx="4">
                        <c:v>2826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C-5CD6-41AC-AD7F-18B63B8C98ED}"/>
                  </c:ext>
                </c:extLst>
              </c15:ser>
            </c15:filteredBarSeries>
            <c15:filteredBarSeries>
              <c15:ser>
                <c:idx val="13"/>
                <c:order val="13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Enrolment'!$A$32:$B$32</c15:sqref>
                        </c15:formulaRef>
                      </c:ext>
                    </c:extLst>
                    <c:strCache>
                      <c:ptCount val="2"/>
                      <c:pt idx="0">
                        <c:v>STC (Total)</c:v>
                      </c:pt>
                      <c:pt idx="1">
                        <c:v>Actual</c:v>
                      </c:pt>
                    </c:strCache>
                  </c:strRef>
                </c:tx>
                <c:spPr>
                  <a:solidFill>
                    <a:schemeClr val="accent2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 xmlns:c16r2="http://schemas.microsoft.com/office/drawing/2015/06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Enrolment'!$C$32:$G$32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75</c:v>
                      </c:pt>
                      <c:pt idx="1">
                        <c:v>338</c:v>
                      </c:pt>
                      <c:pt idx="2">
                        <c:v>1328</c:v>
                      </c:pt>
                      <c:pt idx="3">
                        <c:v>1268</c:v>
                      </c:pt>
                      <c:pt idx="4">
                        <c:v>3009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D-5CD6-41AC-AD7F-18B63B8C98ED}"/>
                  </c:ext>
                </c:extLst>
              </c15:ser>
            </c15:filteredBarSeries>
            <c15:filteredBarSeries>
              <c15:ser>
                <c:idx val="14"/>
                <c:order val="1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Enrolment'!$A$33:$B$33</c15:sqref>
                        </c15:formulaRef>
                      </c:ext>
                    </c:extLst>
                    <c:strCache>
                      <c:ptCount val="2"/>
                      <c:pt idx="0">
                        <c:v>STC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solidFill>
                    <a:schemeClr val="accent3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 xmlns:c16r2="http://schemas.microsoft.com/office/drawing/2015/06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Enrolment'!$C$33:$G$33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0.47875354107648727</c:v>
                      </c:pt>
                      <c:pt idx="2">
                        <c:v>1.464167585446527</c:v>
                      </c:pt>
                      <c:pt idx="3">
                        <c:v>1.0453421269579555</c:v>
                      </c:pt>
                      <c:pt idx="4">
                        <c:v>1.0647558386411891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E-5CD6-41AC-AD7F-18B63B8C98ED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0680064"/>
        <c:axId val="31068437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'Students Enrolment'!$A$30:$B$30</c15:sqref>
                        </c15:formulaRef>
                      </c:ext>
                    </c:extLst>
                    <c:strCache>
                      <c:ptCount val="2"/>
                      <c:pt idx="0">
                        <c:v>Master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squar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'Students Enrolment'!$C$30:$G$30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2.1555944055944054</c:v>
                      </c:pt>
                      <c:pt idx="2">
                        <c:v>1.4360465116279071</c:v>
                      </c:pt>
                      <c:pt idx="3">
                        <c:v>2.4975490196078431</c:v>
                      </c:pt>
                      <c:pt idx="4">
                        <c:v>2.1618497109826591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5CD6-41AC-AD7F-18B63B8C98ED}"/>
                  </c:ext>
                </c:extLst>
              </c15:ser>
            </c15:filteredLineSeries>
          </c:ext>
        </c:extLst>
      </c:lineChart>
      <c:catAx>
        <c:axId val="31068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682416"/>
        <c:crosses val="autoZero"/>
        <c:auto val="1"/>
        <c:lblAlgn val="ctr"/>
        <c:lblOffset val="100"/>
        <c:noMultiLvlLbl val="0"/>
      </c:catAx>
      <c:valAx>
        <c:axId val="31068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681632"/>
        <c:crosses val="autoZero"/>
        <c:crossBetween val="between"/>
      </c:valAx>
      <c:valAx>
        <c:axId val="310684376"/>
        <c:scaling>
          <c:orientation val="minMax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680064"/>
        <c:crosses val="max"/>
        <c:crossBetween val="between"/>
      </c:valAx>
      <c:catAx>
        <c:axId val="310680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0684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Regional </a:t>
            </a:r>
            <a:r>
              <a:rPr lang="en-US" b="1" dirty="0" smtClean="0">
                <a:solidFill>
                  <a:schemeClr val="bg1"/>
                </a:solidFill>
              </a:rPr>
              <a:t>PhD</a:t>
            </a:r>
            <a:endParaRPr lang="en-US" b="1" dirty="0">
              <a:solidFill>
                <a:schemeClr val="bg1"/>
              </a:solidFill>
            </a:endParaRPr>
          </a:p>
        </c:rich>
      </c:tx>
      <c:layout/>
      <c:overlay val="0"/>
      <c:spPr>
        <a:solidFill>
          <a:schemeClr val="accent3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'Students Enrolment'!$A$26:$B$26</c:f>
              <c:strCache>
                <c:ptCount val="2"/>
                <c:pt idx="0">
                  <c:v>PhD (Total)</c:v>
                </c:pt>
                <c:pt idx="1">
                  <c:v>Actual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'Students Enrolment'!$C$17:$G$18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TOTAL</c:v>
                </c:pt>
              </c:strCache>
              <c:extLst/>
            </c:strRef>
          </c:cat>
          <c:val>
            <c:numRef>
              <c:f>'Students Enrolment'!$C$26:$G$26</c:f>
              <c:numCache>
                <c:formatCode>_(* #,##0_);_(* \(#,##0\);_(* "-"??_);_(@_)</c:formatCode>
                <c:ptCount val="5"/>
                <c:pt idx="0">
                  <c:v>66</c:v>
                </c:pt>
                <c:pt idx="1">
                  <c:v>59</c:v>
                </c:pt>
                <c:pt idx="2">
                  <c:v>116</c:v>
                </c:pt>
                <c:pt idx="3">
                  <c:v>188</c:v>
                </c:pt>
                <c:pt idx="4">
                  <c:v>429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98-47D7-B53E-D8E6E735FB6D}"/>
            </c:ext>
          </c:extLst>
        </c:ser>
        <c:ser>
          <c:idx val="0"/>
          <c:order val="0"/>
          <c:tx>
            <c:strRef>
              <c:f>'Students Enrolment'!$A$25:$B$25</c:f>
              <c:strCache>
                <c:ptCount val="2"/>
                <c:pt idx="0">
                  <c:v>PhD (Total)</c:v>
                </c:pt>
                <c:pt idx="1">
                  <c:v>Target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'Students Enrolment'!$C$17:$G$18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TOTAL</c:v>
                </c:pt>
              </c:strCache>
              <c:extLst/>
            </c:strRef>
          </c:cat>
          <c:val>
            <c:numRef>
              <c:f>'Students Enrolment'!$C$25:$G$25</c:f>
              <c:numCache>
                <c:formatCode>_(* #,##0_);_(* \(#,##0\);_(* "-"??_);_(@_)</c:formatCode>
                <c:ptCount val="5"/>
                <c:pt idx="0">
                  <c:v>0</c:v>
                </c:pt>
                <c:pt idx="1">
                  <c:v>66</c:v>
                </c:pt>
                <c:pt idx="2">
                  <c:v>65</c:v>
                </c:pt>
                <c:pt idx="3">
                  <c:v>80</c:v>
                </c:pt>
                <c:pt idx="4">
                  <c:v>211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698-47D7-B53E-D8E6E735FB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10680456"/>
        <c:axId val="31068476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'Students Enrolment'!$A$22:$B$22</c15:sqref>
                        </c15:formulaRef>
                      </c:ext>
                    </c:extLst>
                    <c:strCache>
                      <c:ptCount val="2"/>
                      <c:pt idx="0">
                        <c:v>Female (Total)</c:v>
                      </c:pt>
                      <c:pt idx="1">
                        <c:v>Target 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'Students Enrolment'!$C$22:$G$22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0</c:v>
                      </c:pt>
                      <c:pt idx="1">
                        <c:v>361</c:v>
                      </c:pt>
                      <c:pt idx="2">
                        <c:v>571</c:v>
                      </c:pt>
                      <c:pt idx="3">
                        <c:v>701</c:v>
                      </c:pt>
                      <c:pt idx="4">
                        <c:v>1633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3-2698-47D7-B53E-D8E6E735FB6D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Enrolment'!$A$23:$B$23</c15:sqref>
                        </c15:formulaRef>
                      </c:ext>
                    </c:extLst>
                    <c:strCache>
                      <c:ptCount val="2"/>
                      <c:pt idx="0">
                        <c:v>Female (Total)</c:v>
                      </c:pt>
                      <c:pt idx="1">
                        <c:v>Actual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Enrolment'!$C$23:$G$23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44</c:v>
                      </c:pt>
                      <c:pt idx="1">
                        <c:v>197.5</c:v>
                      </c:pt>
                      <c:pt idx="2">
                        <c:v>308.5</c:v>
                      </c:pt>
                      <c:pt idx="3">
                        <c:v>517</c:v>
                      </c:pt>
                      <c:pt idx="4">
                        <c:v>1067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4-2698-47D7-B53E-D8E6E735FB6D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Enrolment'!$A$24:$B$24</c15:sqref>
                        </c15:formulaRef>
                      </c:ext>
                    </c:extLst>
                    <c:strCache>
                      <c:ptCount val="2"/>
                      <c:pt idx="0">
                        <c:v>Female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Enrolment'!$C$24:$G$24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0.54709141274238227</c:v>
                      </c:pt>
                      <c:pt idx="2">
                        <c:v>0.54028021015761818</c:v>
                      </c:pt>
                      <c:pt idx="3">
                        <c:v>0.73751783166904428</c:v>
                      </c:pt>
                      <c:pt idx="4">
                        <c:v>0.65339865278628295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5-2698-47D7-B53E-D8E6E735FB6D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Enrolment'!$A$25:$B$25</c15:sqref>
                        </c15:formulaRef>
                      </c:ext>
                    </c:extLst>
                    <c:strCache>
                      <c:ptCount val="2"/>
                      <c:pt idx="0">
                        <c:v>PhD (Total)</c:v>
                      </c:pt>
                      <c:pt idx="1">
                        <c:v>Target </c:v>
                      </c:pt>
                    </c:strCache>
                  </c:strRef>
                </c:tx>
                <c:spPr>
                  <a:solidFill>
                    <a:schemeClr val="accent1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Enrolment'!$C$25:$G$25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0</c:v>
                      </c:pt>
                      <c:pt idx="1">
                        <c:v>66</c:v>
                      </c:pt>
                      <c:pt idx="2">
                        <c:v>65</c:v>
                      </c:pt>
                      <c:pt idx="3">
                        <c:v>80</c:v>
                      </c:pt>
                      <c:pt idx="4">
                        <c:v>211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6-2698-47D7-B53E-D8E6E735FB6D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Enrolment'!$A$26:$B$26</c15:sqref>
                        </c15:formulaRef>
                      </c:ext>
                    </c:extLst>
                    <c:strCache>
                      <c:ptCount val="2"/>
                      <c:pt idx="0">
                        <c:v>PhD (Total)</c:v>
                      </c:pt>
                      <c:pt idx="1">
                        <c:v>Actual</c:v>
                      </c:pt>
                    </c:strCache>
                  </c:strRef>
                </c:tx>
                <c:spPr>
                  <a:solidFill>
                    <a:schemeClr val="accent3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Enrolment'!$C$26:$G$26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66</c:v>
                      </c:pt>
                      <c:pt idx="1">
                        <c:v>59</c:v>
                      </c:pt>
                      <c:pt idx="2">
                        <c:v>116</c:v>
                      </c:pt>
                      <c:pt idx="3">
                        <c:v>188</c:v>
                      </c:pt>
                      <c:pt idx="4">
                        <c:v>429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7-2698-47D7-B53E-D8E6E735FB6D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Enrolment'!$A$27:$B$27</c15:sqref>
                        </c15:formulaRef>
                      </c:ext>
                    </c:extLst>
                    <c:strCache>
                      <c:ptCount val="2"/>
                      <c:pt idx="0">
                        <c:v>PhD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solidFill>
                    <a:schemeClr val="accent5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Enrolment'!$C$27:$G$27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0.89393939393939392</c:v>
                      </c:pt>
                      <c:pt idx="2">
                        <c:v>1.7846153846153847</c:v>
                      </c:pt>
                      <c:pt idx="3">
                        <c:v>2.35</c:v>
                      </c:pt>
                      <c:pt idx="4">
                        <c:v>2.0331753554502368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8-2698-47D7-B53E-D8E6E735FB6D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Enrolment'!$A$28:$B$28</c15:sqref>
                        </c15:formulaRef>
                      </c:ext>
                    </c:extLst>
                    <c:strCache>
                      <c:ptCount val="2"/>
                      <c:pt idx="0">
                        <c:v>Master (Total)</c:v>
                      </c:pt>
                      <c:pt idx="1">
                        <c:v>Target </c:v>
                      </c:pt>
                    </c:strCache>
                  </c:strRef>
                </c:tx>
                <c:spPr>
                  <a:solidFill>
                    <a:schemeClr val="accent1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Enrolment'!$C$28:$G$28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0</c:v>
                      </c:pt>
                      <c:pt idx="1">
                        <c:v>286</c:v>
                      </c:pt>
                      <c:pt idx="2">
                        <c:v>344</c:v>
                      </c:pt>
                      <c:pt idx="3">
                        <c:v>408</c:v>
                      </c:pt>
                      <c:pt idx="4">
                        <c:v>1038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9-2698-47D7-B53E-D8E6E735FB6D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Enrolment'!$A$29:$B$29</c15:sqref>
                        </c15:formulaRef>
                      </c:ext>
                    </c:extLst>
                    <c:strCache>
                      <c:ptCount val="2"/>
                      <c:pt idx="0">
                        <c:v>Master (Total)</c:v>
                      </c:pt>
                      <c:pt idx="1">
                        <c:v>Actual</c:v>
                      </c:pt>
                    </c:strCache>
                  </c:strRef>
                </c:tx>
                <c:spPr>
                  <a:solidFill>
                    <a:schemeClr val="accent3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Enrolment'!$C$29:$G$29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114.5</c:v>
                      </c:pt>
                      <c:pt idx="1">
                        <c:v>616.5</c:v>
                      </c:pt>
                      <c:pt idx="2">
                        <c:v>494</c:v>
                      </c:pt>
                      <c:pt idx="3">
                        <c:v>1019</c:v>
                      </c:pt>
                      <c:pt idx="4">
                        <c:v>2244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A-2698-47D7-B53E-D8E6E735FB6D}"/>
                  </c:ext>
                </c:extLst>
              </c15:ser>
            </c15:filteredBarSeries>
            <c15:filteredBarSeries>
              <c15:ser>
                <c:idx val="11"/>
                <c:order val="11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Enrolment'!$A$30:$B$30</c15:sqref>
                        </c15:formulaRef>
                      </c:ext>
                    </c:extLst>
                    <c:strCache>
                      <c:ptCount val="2"/>
                      <c:pt idx="0">
                        <c:v>Master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solidFill>
                    <a:schemeClr val="accent5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Enrolment'!$C$30:$G$30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2.1555944055944054</c:v>
                      </c:pt>
                      <c:pt idx="2">
                        <c:v>1.4360465116279071</c:v>
                      </c:pt>
                      <c:pt idx="3">
                        <c:v>2.4975490196078431</c:v>
                      </c:pt>
                      <c:pt idx="4">
                        <c:v>2.1618497109826591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B-2698-47D7-B53E-D8E6E735FB6D}"/>
                  </c:ext>
                </c:extLst>
              </c15:ser>
            </c15:filteredBarSeries>
            <c15:filteredBarSeries>
              <c15:ser>
                <c:idx val="12"/>
                <c:order val="12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Enrolment'!$A$31:$B$31</c15:sqref>
                        </c15:formulaRef>
                      </c:ext>
                    </c:extLst>
                    <c:strCache>
                      <c:ptCount val="2"/>
                      <c:pt idx="0">
                        <c:v>STC (Total)</c:v>
                      </c:pt>
                      <c:pt idx="1">
                        <c:v>Target 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Enrolment'!$C$31:$G$31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0</c:v>
                      </c:pt>
                      <c:pt idx="1">
                        <c:v>706</c:v>
                      </c:pt>
                      <c:pt idx="2">
                        <c:v>907</c:v>
                      </c:pt>
                      <c:pt idx="3">
                        <c:v>1213</c:v>
                      </c:pt>
                      <c:pt idx="4">
                        <c:v>2826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C-2698-47D7-B53E-D8E6E735FB6D}"/>
                  </c:ext>
                </c:extLst>
              </c15:ser>
            </c15:filteredBarSeries>
            <c15:filteredBarSeries>
              <c15:ser>
                <c:idx val="13"/>
                <c:order val="13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Enrolment'!$A$32:$B$32</c15:sqref>
                        </c15:formulaRef>
                      </c:ext>
                    </c:extLst>
                    <c:strCache>
                      <c:ptCount val="2"/>
                      <c:pt idx="0">
                        <c:v>STC (Total)</c:v>
                      </c:pt>
                      <c:pt idx="1">
                        <c:v>Actual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Enrolment'!$C$32:$G$32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75</c:v>
                      </c:pt>
                      <c:pt idx="1">
                        <c:v>338</c:v>
                      </c:pt>
                      <c:pt idx="2">
                        <c:v>1328</c:v>
                      </c:pt>
                      <c:pt idx="3">
                        <c:v>1268</c:v>
                      </c:pt>
                      <c:pt idx="4">
                        <c:v>3009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D-2698-47D7-B53E-D8E6E735FB6D}"/>
                  </c:ext>
                </c:extLst>
              </c15:ser>
            </c15:filteredBarSeries>
            <c15:filteredBarSeries>
              <c15:ser>
                <c:idx val="14"/>
                <c:order val="1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Enrolment'!$A$33:$B$33</c15:sqref>
                        </c15:formulaRef>
                      </c:ext>
                    </c:extLst>
                    <c:strCache>
                      <c:ptCount val="2"/>
                      <c:pt idx="0">
                        <c:v>STC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Enrolment'!$C$33:$G$33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0.47875354107648727</c:v>
                      </c:pt>
                      <c:pt idx="2">
                        <c:v>1.464167585446527</c:v>
                      </c:pt>
                      <c:pt idx="3">
                        <c:v>1.0453421269579555</c:v>
                      </c:pt>
                      <c:pt idx="4">
                        <c:v>1.0647558386411891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E-2698-47D7-B53E-D8E6E735FB6D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0678104"/>
        <c:axId val="310679672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'Students Enrolment'!$A$27:$B$27</c15:sqref>
                        </c15:formulaRef>
                      </c:ext>
                    </c:extLst>
                    <c:strCache>
                      <c:ptCount val="2"/>
                      <c:pt idx="0">
                        <c:v>PhD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squar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dLbls>
                  <c:dLbl>
                    <c:idx val="3"/>
                    <c:layout>
                      <c:manualLayout>
                        <c:x val="-1.524720398113818E-2"/>
                        <c:y val="-8.1295111170042442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'Students Enrolment'!$C$27:$G$27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0.89393939393939392</c:v>
                      </c:pt>
                      <c:pt idx="2">
                        <c:v>1.7846153846153847</c:v>
                      </c:pt>
                      <c:pt idx="3">
                        <c:v>2.35</c:v>
                      </c:pt>
                      <c:pt idx="4">
                        <c:v>2.0331753554502368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2698-47D7-B53E-D8E6E735FB6D}"/>
                  </c:ext>
                </c:extLst>
              </c15:ser>
            </c15:filteredLineSeries>
          </c:ext>
        </c:extLst>
      </c:lineChart>
      <c:catAx>
        <c:axId val="310680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684768"/>
        <c:crosses val="autoZero"/>
        <c:auto val="1"/>
        <c:lblAlgn val="ctr"/>
        <c:lblOffset val="100"/>
        <c:noMultiLvlLbl val="0"/>
      </c:catAx>
      <c:valAx>
        <c:axId val="31068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680456"/>
        <c:crosses val="autoZero"/>
        <c:crossBetween val="between"/>
      </c:valAx>
      <c:valAx>
        <c:axId val="310679672"/>
        <c:scaling>
          <c:orientation val="minMax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678104"/>
        <c:crosses val="max"/>
        <c:crossBetween val="between"/>
      </c:valAx>
      <c:catAx>
        <c:axId val="3106781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06796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Regional </a:t>
            </a:r>
            <a:r>
              <a:rPr lang="en-US" b="1" dirty="0" smtClean="0">
                <a:solidFill>
                  <a:schemeClr val="bg1"/>
                </a:solidFill>
              </a:rPr>
              <a:t>STC</a:t>
            </a:r>
            <a:endParaRPr lang="en-US" b="1" dirty="0">
              <a:solidFill>
                <a:schemeClr val="bg1"/>
              </a:solidFill>
            </a:endParaRPr>
          </a:p>
        </c:rich>
      </c:tx>
      <c:layout/>
      <c:overlay val="0"/>
      <c:spPr>
        <a:solidFill>
          <a:schemeClr val="accent5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'Students Enrolment'!$A$32:$B$32</c:f>
              <c:strCache>
                <c:ptCount val="2"/>
                <c:pt idx="0">
                  <c:v>STC (Total)</c:v>
                </c:pt>
                <c:pt idx="1">
                  <c:v>Actual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'Students Enrolment'!$C$17:$G$18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TOTAL</c:v>
                </c:pt>
              </c:strCache>
              <c:extLst/>
            </c:strRef>
          </c:cat>
          <c:val>
            <c:numRef>
              <c:f>'Students Enrolment'!$C$32:$G$32</c:f>
              <c:numCache>
                <c:formatCode>_(* #,##0_);_(* \(#,##0\);_(* "-"??_);_(@_)</c:formatCode>
                <c:ptCount val="5"/>
                <c:pt idx="0">
                  <c:v>75</c:v>
                </c:pt>
                <c:pt idx="1">
                  <c:v>338</c:v>
                </c:pt>
                <c:pt idx="2">
                  <c:v>1328</c:v>
                </c:pt>
                <c:pt idx="3">
                  <c:v>1268</c:v>
                </c:pt>
                <c:pt idx="4">
                  <c:v>3009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FC-4F0C-A459-A52B6E9F3AAC}"/>
            </c:ext>
          </c:extLst>
        </c:ser>
        <c:ser>
          <c:idx val="0"/>
          <c:order val="0"/>
          <c:tx>
            <c:strRef>
              <c:f>'Students Enrolment'!$A$31:$B$31</c:f>
              <c:strCache>
                <c:ptCount val="2"/>
                <c:pt idx="0">
                  <c:v>STC (Total)</c:v>
                </c:pt>
                <c:pt idx="1">
                  <c:v>Target </c:v>
                </c:pt>
              </c:strCache>
            </c:strRef>
          </c:tx>
          <c:spPr>
            <a:solidFill>
              <a:srgbClr val="FFC50D"/>
            </a:solidFill>
            <a:ln>
              <a:noFill/>
            </a:ln>
            <a:effectLst/>
          </c:spPr>
          <c:invertIfNegative val="0"/>
          <c:cat>
            <c:strRef>
              <c:f>'Students Enrolment'!$C$17:$G$18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TOTAL</c:v>
                </c:pt>
              </c:strCache>
              <c:extLst/>
            </c:strRef>
          </c:cat>
          <c:val>
            <c:numRef>
              <c:f>'Students Enrolment'!$C$31:$G$31</c:f>
              <c:numCache>
                <c:formatCode>_(* #,##0_);_(* \(#,##0\);_(* "-"??_);_(@_)</c:formatCode>
                <c:ptCount val="5"/>
                <c:pt idx="0">
                  <c:v>0</c:v>
                </c:pt>
                <c:pt idx="1">
                  <c:v>706</c:v>
                </c:pt>
                <c:pt idx="2">
                  <c:v>907</c:v>
                </c:pt>
                <c:pt idx="3">
                  <c:v>1213</c:v>
                </c:pt>
                <c:pt idx="4">
                  <c:v>2826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FC-4F0C-A459-A52B6E9F3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10682024"/>
        <c:axId val="31068320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'Students Enrolment'!$A$22:$B$22</c15:sqref>
                        </c15:formulaRef>
                      </c:ext>
                    </c:extLst>
                    <c:strCache>
                      <c:ptCount val="2"/>
                      <c:pt idx="0">
                        <c:v>Female (Total)</c:v>
                      </c:pt>
                      <c:pt idx="1">
                        <c:v>Target </c:v>
                      </c:pt>
                    </c:strCache>
                  </c:strRef>
                </c:tx>
                <c:spPr>
                  <a:solidFill>
                    <a:schemeClr val="accent1">
                      <a:shade val="6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'Students Enrolment'!$C$22:$G$22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0</c:v>
                      </c:pt>
                      <c:pt idx="1">
                        <c:v>361</c:v>
                      </c:pt>
                      <c:pt idx="2">
                        <c:v>571</c:v>
                      </c:pt>
                      <c:pt idx="3">
                        <c:v>701</c:v>
                      </c:pt>
                      <c:pt idx="4">
                        <c:v>1633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3-11FC-4F0C-A459-A52B6E9F3AAC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Enrolment'!$A$23:$B$23</c15:sqref>
                        </c15:formulaRef>
                      </c:ext>
                    </c:extLst>
                    <c:strCache>
                      <c:ptCount val="2"/>
                      <c:pt idx="0">
                        <c:v>Female (Total)</c:v>
                      </c:pt>
                      <c:pt idx="1">
                        <c:v>Actual</c:v>
                      </c:pt>
                    </c:strCache>
                  </c:strRef>
                </c:tx>
                <c:spPr>
                  <a:solidFill>
                    <a:schemeClr val="accent1">
                      <a:shade val="73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Enrolment'!$C$23:$G$23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44</c:v>
                      </c:pt>
                      <c:pt idx="1">
                        <c:v>197.5</c:v>
                      </c:pt>
                      <c:pt idx="2">
                        <c:v>308.5</c:v>
                      </c:pt>
                      <c:pt idx="3">
                        <c:v>517</c:v>
                      </c:pt>
                      <c:pt idx="4">
                        <c:v>1067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4-11FC-4F0C-A459-A52B6E9F3AAC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Enrolment'!$A$24:$B$24</c15:sqref>
                        </c15:formulaRef>
                      </c:ext>
                    </c:extLst>
                    <c:strCache>
                      <c:ptCount val="2"/>
                      <c:pt idx="0">
                        <c:v>Female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solidFill>
                    <a:schemeClr val="accent1">
                      <a:shade val="82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Enrolment'!$C$24:$G$24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0.54709141274238227</c:v>
                      </c:pt>
                      <c:pt idx="2">
                        <c:v>0.54028021015761818</c:v>
                      </c:pt>
                      <c:pt idx="3">
                        <c:v>0.73751783166904428</c:v>
                      </c:pt>
                      <c:pt idx="4">
                        <c:v>0.65339865278628295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5-11FC-4F0C-A459-A52B6E9F3AAC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Enrolment'!$A$25:$B$25</c15:sqref>
                        </c15:formulaRef>
                      </c:ext>
                    </c:extLst>
                    <c:strCache>
                      <c:ptCount val="2"/>
                      <c:pt idx="0">
                        <c:v>PhD (Total)</c:v>
                      </c:pt>
                      <c:pt idx="1">
                        <c:v>Target </c:v>
                      </c:pt>
                    </c:strCache>
                  </c:strRef>
                </c:tx>
                <c:spPr>
                  <a:solidFill>
                    <a:schemeClr val="accent1">
                      <a:shade val="91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Enrolment'!$C$25:$G$25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0</c:v>
                      </c:pt>
                      <c:pt idx="1">
                        <c:v>66</c:v>
                      </c:pt>
                      <c:pt idx="2">
                        <c:v>65</c:v>
                      </c:pt>
                      <c:pt idx="3">
                        <c:v>80</c:v>
                      </c:pt>
                      <c:pt idx="4">
                        <c:v>211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6-11FC-4F0C-A459-A52B6E9F3AAC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Enrolment'!$A$26:$B$26</c15:sqref>
                        </c15:formulaRef>
                      </c:ext>
                    </c:extLst>
                    <c:strCache>
                      <c:ptCount val="2"/>
                      <c:pt idx="0">
                        <c:v>PhD (Total)</c:v>
                      </c:pt>
                      <c:pt idx="1">
                        <c:v>Actual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Enrolment'!$C$26:$G$26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66</c:v>
                      </c:pt>
                      <c:pt idx="1">
                        <c:v>59</c:v>
                      </c:pt>
                      <c:pt idx="2">
                        <c:v>116</c:v>
                      </c:pt>
                      <c:pt idx="3">
                        <c:v>188</c:v>
                      </c:pt>
                      <c:pt idx="4">
                        <c:v>429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7-11FC-4F0C-A459-A52B6E9F3AAC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Enrolment'!$A$27:$B$27</c15:sqref>
                        </c15:formulaRef>
                      </c:ext>
                    </c:extLst>
                    <c:strCache>
                      <c:ptCount val="2"/>
                      <c:pt idx="0">
                        <c:v>PhD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solidFill>
                    <a:schemeClr val="accent1">
                      <a:tint val="92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 xmlns:c16r2="http://schemas.microsoft.com/office/drawing/2015/06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Enrolment'!$C$27:$G$27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0.89393939393939392</c:v>
                      </c:pt>
                      <c:pt idx="2">
                        <c:v>1.7846153846153847</c:v>
                      </c:pt>
                      <c:pt idx="3">
                        <c:v>2.35</c:v>
                      </c:pt>
                      <c:pt idx="4">
                        <c:v>2.0331753554502368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8-11FC-4F0C-A459-A52B6E9F3AAC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Enrolment'!$A$28:$B$28</c15:sqref>
                        </c15:formulaRef>
                      </c:ext>
                    </c:extLst>
                    <c:strCache>
                      <c:ptCount val="2"/>
                      <c:pt idx="0">
                        <c:v>Master (Total)</c:v>
                      </c:pt>
                      <c:pt idx="1">
                        <c:v>Target </c:v>
                      </c:pt>
                    </c:strCache>
                  </c:strRef>
                </c:tx>
                <c:spPr>
                  <a:solidFill>
                    <a:schemeClr val="accent1">
                      <a:tint val="83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Enrolment'!$C$28:$G$28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0</c:v>
                      </c:pt>
                      <c:pt idx="1">
                        <c:v>286</c:v>
                      </c:pt>
                      <c:pt idx="2">
                        <c:v>344</c:v>
                      </c:pt>
                      <c:pt idx="3">
                        <c:v>408</c:v>
                      </c:pt>
                      <c:pt idx="4">
                        <c:v>1038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9-11FC-4F0C-A459-A52B6E9F3AAC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Enrolment'!$A$29:$B$29</c15:sqref>
                        </c15:formulaRef>
                      </c:ext>
                    </c:extLst>
                    <c:strCache>
                      <c:ptCount val="2"/>
                      <c:pt idx="0">
                        <c:v>Master (Total)</c:v>
                      </c:pt>
                      <c:pt idx="1">
                        <c:v>Actual</c:v>
                      </c:pt>
                    </c:strCache>
                  </c:strRef>
                </c:tx>
                <c:spPr>
                  <a:solidFill>
                    <a:schemeClr val="accent1">
                      <a:tint val="74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Enrolment'!$C$29:$G$29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114.5</c:v>
                      </c:pt>
                      <c:pt idx="1">
                        <c:v>616.5</c:v>
                      </c:pt>
                      <c:pt idx="2">
                        <c:v>494</c:v>
                      </c:pt>
                      <c:pt idx="3">
                        <c:v>1019</c:v>
                      </c:pt>
                      <c:pt idx="4">
                        <c:v>2244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A-11FC-4F0C-A459-A52B6E9F3AAC}"/>
                  </c:ext>
                </c:extLst>
              </c15:ser>
            </c15:filteredBarSeries>
            <c15:filteredBarSeries>
              <c15:ser>
                <c:idx val="11"/>
                <c:order val="11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Enrolment'!$A$30:$B$30</c15:sqref>
                        </c15:formulaRef>
                      </c:ext>
                    </c:extLst>
                    <c:strCache>
                      <c:ptCount val="2"/>
                      <c:pt idx="0">
                        <c:v>Master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solidFill>
                    <a:schemeClr val="accent1">
                      <a:tint val="6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Enrolment'!$C$30:$G$30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2.1555944055944054</c:v>
                      </c:pt>
                      <c:pt idx="2">
                        <c:v>1.4360465116279071</c:v>
                      </c:pt>
                      <c:pt idx="3">
                        <c:v>2.4975490196078431</c:v>
                      </c:pt>
                      <c:pt idx="4">
                        <c:v>2.1618497109826591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B-11FC-4F0C-A459-A52B6E9F3AAC}"/>
                  </c:ext>
                </c:extLst>
              </c15:ser>
            </c15:filteredBarSeries>
            <c15:filteredBarSeries>
              <c15:ser>
                <c:idx val="12"/>
                <c:order val="12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Enrolment'!$A$31:$B$31</c15:sqref>
                        </c15:formulaRef>
                      </c:ext>
                    </c:extLst>
                    <c:strCache>
                      <c:ptCount val="2"/>
                      <c:pt idx="0">
                        <c:v>STC (Total)</c:v>
                      </c:pt>
                      <c:pt idx="1">
                        <c:v>Target </c:v>
                      </c:pt>
                    </c:strCache>
                  </c:strRef>
                </c:tx>
                <c:spPr>
                  <a:solidFill>
                    <a:schemeClr val="accent1">
                      <a:tint val="57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Enrolment'!$C$31:$G$31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0</c:v>
                      </c:pt>
                      <c:pt idx="1">
                        <c:v>706</c:v>
                      </c:pt>
                      <c:pt idx="2">
                        <c:v>907</c:v>
                      </c:pt>
                      <c:pt idx="3">
                        <c:v>1213</c:v>
                      </c:pt>
                      <c:pt idx="4">
                        <c:v>2826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C-11FC-4F0C-A459-A52B6E9F3AAC}"/>
                  </c:ext>
                </c:extLst>
              </c15:ser>
            </c15:filteredBarSeries>
            <c15:filteredBarSeries>
              <c15:ser>
                <c:idx val="13"/>
                <c:order val="13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Enrolment'!$A$32:$B$32</c15:sqref>
                        </c15:formulaRef>
                      </c:ext>
                    </c:extLst>
                    <c:strCache>
                      <c:ptCount val="2"/>
                      <c:pt idx="0">
                        <c:v>STC (Total)</c:v>
                      </c:pt>
                      <c:pt idx="1">
                        <c:v>Actual</c:v>
                      </c:pt>
                    </c:strCache>
                  </c:strRef>
                </c:tx>
                <c:spPr>
                  <a:solidFill>
                    <a:schemeClr val="accent1">
                      <a:tint val="48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Enrolment'!$C$32:$G$32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"/>
                      <c:pt idx="0">
                        <c:v>75</c:v>
                      </c:pt>
                      <c:pt idx="1">
                        <c:v>338</c:v>
                      </c:pt>
                      <c:pt idx="2">
                        <c:v>1328</c:v>
                      </c:pt>
                      <c:pt idx="3">
                        <c:v>1268</c:v>
                      </c:pt>
                      <c:pt idx="4">
                        <c:v>3009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D-11FC-4F0C-A459-A52B6E9F3AAC}"/>
                  </c:ext>
                </c:extLst>
              </c15:ser>
            </c15:filteredBarSeries>
            <c15:filteredBarSeries>
              <c15:ser>
                <c:idx val="14"/>
                <c:order val="1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Enrolment'!$A$33:$B$33</c15:sqref>
                        </c15:formulaRef>
                      </c:ext>
                    </c:extLst>
                    <c:strCache>
                      <c:ptCount val="2"/>
                      <c:pt idx="0">
                        <c:v>STC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solidFill>
                    <a:schemeClr val="accent1">
                      <a:tint val="39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'Students Enrolment'!$C$33:$G$33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0.47875354107648727</c:v>
                      </c:pt>
                      <c:pt idx="2">
                        <c:v>1.464167585446527</c:v>
                      </c:pt>
                      <c:pt idx="3">
                        <c:v>1.0453421269579555</c:v>
                      </c:pt>
                      <c:pt idx="4">
                        <c:v>1.0647558386411891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E-11FC-4F0C-A459-A52B6E9F3AAC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0683984"/>
        <c:axId val="310682808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'Students Enrolment'!$A$33:$B$33</c15:sqref>
                        </c15:formulaRef>
                      </c:ext>
                    </c:extLst>
                    <c:strCache>
                      <c:ptCount val="2"/>
                      <c:pt idx="0">
                        <c:v>STC (Total)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shade val="56000"/>
                      </a:schemeClr>
                    </a:solidFill>
                    <a:round/>
                  </a:ln>
                  <a:effectLst/>
                </c:spPr>
                <c:marker>
                  <c:symbol val="square"/>
                  <c:size val="5"/>
                  <c:spPr>
                    <a:solidFill>
                      <a:schemeClr val="accent1">
                        <a:shade val="56000"/>
                      </a:schemeClr>
                    </a:solidFill>
                    <a:ln w="9525">
                      <a:solidFill>
                        <a:schemeClr val="accent1">
                          <a:shade val="56000"/>
                        </a:schemeClr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'Students Enrolment'!$C$17:$G$18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'Students Enrolment'!$C$33:$G$33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0.47875354107648727</c:v>
                      </c:pt>
                      <c:pt idx="2">
                        <c:v>1.464167585446527</c:v>
                      </c:pt>
                      <c:pt idx="3">
                        <c:v>1.0453421269579555</c:v>
                      </c:pt>
                      <c:pt idx="4">
                        <c:v>1.0647558386411891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11FC-4F0C-A459-A52B6E9F3AAC}"/>
                  </c:ext>
                </c:extLst>
              </c15:ser>
            </c15:filteredLineSeries>
          </c:ext>
        </c:extLst>
      </c:lineChart>
      <c:catAx>
        <c:axId val="31068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683200"/>
        <c:crosses val="autoZero"/>
        <c:auto val="1"/>
        <c:lblAlgn val="ctr"/>
        <c:lblOffset val="100"/>
        <c:noMultiLvlLbl val="0"/>
      </c:catAx>
      <c:valAx>
        <c:axId val="31068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682024"/>
        <c:crosses val="autoZero"/>
        <c:crossBetween val="between"/>
      </c:valAx>
      <c:valAx>
        <c:axId val="310682808"/>
        <c:scaling>
          <c:orientation val="minMax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683984"/>
        <c:crosses val="max"/>
        <c:crossBetween val="between"/>
      </c:valAx>
      <c:catAx>
        <c:axId val="310683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06828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'Outreach &amp; Regionality'!$A$16:$B$16</c:f>
              <c:strCache>
                <c:ptCount val="2"/>
                <c:pt idx="0">
                  <c:v>No of partnerships  between ACEs &amp; PIs</c:v>
                </c:pt>
                <c:pt idx="1">
                  <c:v>Target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'Outreach &amp; Regionality'!$C$14:$G$15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TOTAL</c:v>
                </c:pt>
              </c:strCache>
              <c:extLst/>
            </c:strRef>
          </c:cat>
          <c:val>
            <c:numRef>
              <c:f>'Outreach &amp; Regionality'!$C$16:$G$16</c:f>
              <c:numCache>
                <c:formatCode>_(* #,##0_);_(* \(#,##0\);_(* "-"??_);_(@_)</c:formatCode>
                <c:ptCount val="5"/>
                <c:pt idx="0">
                  <c:v>0</c:v>
                </c:pt>
                <c:pt idx="1">
                  <c:v>95</c:v>
                </c:pt>
                <c:pt idx="2">
                  <c:v>39</c:v>
                </c:pt>
                <c:pt idx="3">
                  <c:v>29</c:v>
                </c:pt>
                <c:pt idx="4">
                  <c:v>163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19-4BF0-A948-22C05C4173C8}"/>
            </c:ext>
          </c:extLst>
        </c:ser>
        <c:ser>
          <c:idx val="1"/>
          <c:order val="1"/>
          <c:tx>
            <c:strRef>
              <c:f>'Outreach &amp; Regionality'!$A$17:$B$17</c:f>
              <c:strCache>
                <c:ptCount val="2"/>
                <c:pt idx="0">
                  <c:v>No of partnerships  between ACEs &amp; PIs</c:v>
                </c:pt>
                <c:pt idx="1">
                  <c:v>Actual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'Outreach &amp; Regionality'!$C$14:$G$15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TOTAL</c:v>
                </c:pt>
              </c:strCache>
              <c:extLst/>
            </c:strRef>
          </c:cat>
          <c:val>
            <c:numRef>
              <c:f>'Outreach &amp; Regionality'!$C$17:$G$17</c:f>
              <c:numCache>
                <c:formatCode>_(* #,##0_);_(* \(#,##0\);_(* "-"??_);_(@_)</c:formatCode>
                <c:ptCount val="5"/>
                <c:pt idx="0">
                  <c:v>36</c:v>
                </c:pt>
                <c:pt idx="1">
                  <c:v>113</c:v>
                </c:pt>
                <c:pt idx="2">
                  <c:v>79</c:v>
                </c:pt>
                <c:pt idx="3">
                  <c:v>102</c:v>
                </c:pt>
                <c:pt idx="4">
                  <c:v>330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19-4BF0-A948-22C05C417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0677320"/>
        <c:axId val="310677712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0678888"/>
        <c:axId val="31067849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'Outreach &amp; Regionality'!$A$18:$B$18</c15:sqref>
                        </c15:formulaRef>
                      </c:ext>
                    </c:extLst>
                    <c:strCache>
                      <c:ptCount val="2"/>
                      <c:pt idx="0">
                        <c:v>No of partnerships  between ACEs &amp; PIs</c:v>
                      </c:pt>
                      <c:pt idx="1">
                        <c:v>Progress toward target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dLbls>
                  <c:dLbl>
                    <c:idx val="0"/>
                    <c:layout>
                      <c:manualLayout>
                        <c:x val="-0.20391564056427641"/>
                        <c:y val="-6.9268789953781551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:dLbl>
                  <c:dLbl>
                    <c:idx val="1"/>
                    <c:layout>
                      <c:manualLayout>
                        <c:x val="-8.3754627718292743E-2"/>
                        <c:y val="-7.8646875214606768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'Outreach &amp; Regionality'!$C$14:$G$15</c15:sqref>
                        </c15:formulaRef>
                      </c:ext>
                    </c:extLst>
                    <c:strCach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'Outreach &amp; Regionality'!$C$18:$G$18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 formatCode="_(* #,##0_);_(* \(#,##0\);_(* &quot;-&quot;??_);_(@_)">
                        <c:v>0</c:v>
                      </c:pt>
                      <c:pt idx="1">
                        <c:v>1.1894736842105262</c:v>
                      </c:pt>
                      <c:pt idx="2">
                        <c:v>2.0256410256410255</c:v>
                      </c:pt>
                      <c:pt idx="3">
                        <c:v>3.5172413793103448</c:v>
                      </c:pt>
                      <c:pt idx="4">
                        <c:v>2.0245398773006134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5B19-4BF0-A948-22C05C4173C8}"/>
                  </c:ext>
                </c:extLst>
              </c15:ser>
            </c15:filteredLineSeries>
          </c:ext>
        </c:extLst>
      </c:lineChart>
      <c:catAx>
        <c:axId val="3106773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0677712"/>
        <c:crosses val="autoZero"/>
        <c:auto val="1"/>
        <c:lblAlgn val="ctr"/>
        <c:lblOffset val="100"/>
        <c:noMultiLvlLbl val="0"/>
      </c:catAx>
      <c:valAx>
        <c:axId val="31067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677320"/>
        <c:crosses val="autoZero"/>
        <c:crossBetween val="between"/>
      </c:valAx>
      <c:valAx>
        <c:axId val="310678496"/>
        <c:scaling>
          <c:orientation val="minMax"/>
        </c:scaling>
        <c:delete val="1"/>
        <c:axPos val="r"/>
        <c:numFmt formatCode="0%" sourceLinked="0"/>
        <c:majorTickMark val="out"/>
        <c:minorTickMark val="none"/>
        <c:tickLblPos val="nextTo"/>
        <c:crossAx val="310678888"/>
        <c:crosses val="max"/>
        <c:crossBetween val="between"/>
      </c:valAx>
      <c:catAx>
        <c:axId val="310678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06784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59357194993809"/>
          <c:y val="2.7909241607956901E-2"/>
          <c:w val="0.86740642805006185"/>
          <c:h val="0.78087558134180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Sheet1!$A$2:$B$2</c:f>
              <c:strCache>
                <c:ptCount val="2"/>
                <c:pt idx="0">
                  <c:v>Internships</c:v>
                </c:pt>
                <c:pt idx="1">
                  <c:v>Actual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Sheet1!$C$1:$G$1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TOTAL</c:v>
                </c:pt>
              </c:strCache>
            </c:strRef>
          </c:cat>
          <c:val>
            <c:numRef>
              <c:f>Sheet1!$C$3:$G$3</c:f>
              <c:numCache>
                <c:formatCode>#,##0</c:formatCode>
                <c:ptCount val="5"/>
                <c:pt idx="0">
                  <c:v>0</c:v>
                </c:pt>
                <c:pt idx="1">
                  <c:v>1016</c:v>
                </c:pt>
                <c:pt idx="2">
                  <c:v>1764</c:v>
                </c:pt>
                <c:pt idx="3">
                  <c:v>2055</c:v>
                </c:pt>
                <c:pt idx="4">
                  <c:v>4835</c:v>
                </c:pt>
              </c:numCache>
            </c:numRef>
          </c:val>
        </c:ser>
        <c:ser>
          <c:idx val="1"/>
          <c:order val="1"/>
          <c:tx>
            <c:strRef>
              <c:f>Sheet1!$A$3:$B$3</c:f>
              <c:strCache>
                <c:ptCount val="2"/>
                <c:pt idx="0">
                  <c:v>Internships</c:v>
                </c:pt>
                <c:pt idx="1">
                  <c:v>Target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Sheet1!$C$1:$G$1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TOTAL</c:v>
                </c:pt>
              </c:strCache>
            </c:strRef>
          </c:cat>
          <c:val>
            <c:numRef>
              <c:f>Sheet1!$C$2:$G$2</c:f>
              <c:numCache>
                <c:formatCode>#,##0</c:formatCode>
                <c:ptCount val="5"/>
                <c:pt idx="0">
                  <c:v>336</c:v>
                </c:pt>
                <c:pt idx="1">
                  <c:v>396</c:v>
                </c:pt>
                <c:pt idx="2">
                  <c:v>916</c:v>
                </c:pt>
                <c:pt idx="3">
                  <c:v>1183</c:v>
                </c:pt>
                <c:pt idx="4">
                  <c:v>2831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4"/>
        <c:axId val="311169976"/>
        <c:axId val="311170368"/>
      </c:barChart>
      <c:catAx>
        <c:axId val="311169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170368"/>
        <c:crosses val="autoZero"/>
        <c:auto val="1"/>
        <c:lblAlgn val="ctr"/>
        <c:lblOffset val="100"/>
        <c:noMultiLvlLbl val="0"/>
      </c:catAx>
      <c:valAx>
        <c:axId val="311170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169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76F99-C6B9-4D71-BDF2-4B80A4FBD6C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66173-03FB-4B0C-A9A4-A01757A8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6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You can safely remove this slide. This slide</a:t>
            </a:r>
            <a:r>
              <a:rPr lang="en-US" baseline="0" smtClean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9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EDB1-0DE1-4A21-9D7A-AAE7918C5DA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092D-4617-4C78-8382-A3DD63FD4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EDB1-0DE1-4A21-9D7A-AAE7918C5DA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092D-4617-4C78-8382-A3DD63FD4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2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EDB1-0DE1-4A21-9D7A-AAE7918C5DA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092D-4617-4C78-8382-A3DD63FD4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46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mod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 smtClean="0"/>
              <a:t>SlideModel.com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3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EDB1-0DE1-4A21-9D7A-AAE7918C5DA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092D-4617-4C78-8382-A3DD63FD4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0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EDB1-0DE1-4A21-9D7A-AAE7918C5DA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092D-4617-4C78-8382-A3DD63FD4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8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EDB1-0DE1-4A21-9D7A-AAE7918C5DA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092D-4617-4C78-8382-A3DD63FD4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2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EDB1-0DE1-4A21-9D7A-AAE7918C5DA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092D-4617-4C78-8382-A3DD63FD4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4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EDB1-0DE1-4A21-9D7A-AAE7918C5DA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092D-4617-4C78-8382-A3DD63FD4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1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EDB1-0DE1-4A21-9D7A-AAE7918C5DA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092D-4617-4C78-8382-A3DD63FD4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0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EDB1-0DE1-4A21-9D7A-AAE7918C5DA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092D-4617-4C78-8382-A3DD63FD4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8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EDB1-0DE1-4A21-9D7A-AAE7918C5DA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092D-4617-4C78-8382-A3DD63FD4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5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2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AEDB1-0DE1-4A21-9D7A-AAE7918C5DA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F092D-4617-4C78-8382-A3DD63FD4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1039289" y="1159745"/>
            <a:ext cx="10113422" cy="23875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AFRICA CENTRES OF EXCELLENCE PROJECT 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Progress Report</a:t>
            </a:r>
            <a:endParaRPr lang="fr-FR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" y="5158481"/>
            <a:ext cx="12192000" cy="16995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</a:rPr>
              <a:t>Adeline Addy, M&amp;E Officer, AAU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b="1" dirty="0" smtClean="0">
                <a:solidFill>
                  <a:schemeClr val="bg1"/>
                </a:solidFill>
              </a:rPr>
              <a:t>12</a:t>
            </a:r>
            <a:r>
              <a:rPr lang="en-US" b="1" baseline="30000" dirty="0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Project Steering Committee Meeting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b="1" dirty="0" smtClean="0">
                <a:solidFill>
                  <a:schemeClr val="bg1"/>
                </a:solidFill>
              </a:rPr>
              <a:t>May 7, 2018,Ouagadougou, Burkina Faso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00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106270" y="1"/>
            <a:ext cx="6347011" cy="66118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000" b="1" dirty="0" err="1" smtClean="0">
                <a:solidFill>
                  <a:schemeClr val="bg1"/>
                </a:solidFill>
                <a:latin typeface="+mn-lt"/>
              </a:rPr>
              <a:t>Overall</a:t>
            </a:r>
            <a:r>
              <a:rPr lang="fr-FR" sz="30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fr-FR" sz="3000" b="1" dirty="0" err="1" smtClean="0">
                <a:solidFill>
                  <a:schemeClr val="bg1"/>
                </a:solidFill>
                <a:latin typeface="+mn-lt"/>
              </a:rPr>
              <a:t>Achievement</a:t>
            </a:r>
            <a:r>
              <a:rPr lang="fr-FR" sz="3000" b="1" dirty="0" smtClean="0">
                <a:solidFill>
                  <a:schemeClr val="bg1"/>
                </a:solidFill>
                <a:latin typeface="+mn-lt"/>
              </a:rPr>
              <a:t> of DLR</a:t>
            </a:r>
            <a:endParaRPr lang="fr-FR" sz="30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108215"/>
              </p:ext>
            </p:extLst>
          </p:nvPr>
        </p:nvGraphicFramePr>
        <p:xfrm>
          <a:off x="1349828" y="943430"/>
          <a:ext cx="9405258" cy="5778119"/>
        </p:xfrm>
        <a:graphic>
          <a:graphicData uri="http://schemas.openxmlformats.org/drawingml/2006/table">
            <a:tbl>
              <a:tblPr/>
              <a:tblGrid>
                <a:gridCol w="4166291"/>
                <a:gridCol w="1842624"/>
                <a:gridCol w="1582057"/>
                <a:gridCol w="1814286"/>
              </a:tblGrid>
              <a:tr h="8915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EARNED (SDR)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MAX SDR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MAX SDR EARNED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9752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DLR 1: Institutional Readiness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9,769,861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9,769,861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B05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923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DLR 2.1 - 2.4: Enrollments &amp; Internships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10,641,496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25,814,652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BF8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647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DLR 2.5: Accreditation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4,345,000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10,349,861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BF8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9752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DLR 2.6: Research Publications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8,483,793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10,349,861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B05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9752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DLR 2.7: External Revenue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6,408,955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15,494,791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BF8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9752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DLR 2.8: Learning Environment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7,269,017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20,489,722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C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67042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DLR 3.1 - 3.4: Fiduciary Management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1,828,354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4,814,930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B05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6445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DLR 4: Procurement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910,000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4,814,930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C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78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49,656,476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101,898,609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5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771" y="2322286"/>
            <a:ext cx="1056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THANK YOU </a:t>
            </a:r>
            <a:r>
              <a:rPr lang="fr-FR" sz="2800" b="1" dirty="0" smtClean="0"/>
              <a:t>FOR YOUR KIND ATTENTION</a:t>
            </a:r>
            <a:endParaRPr lang="fr-FR" sz="2800" b="1" dirty="0" smtClean="0"/>
          </a:p>
          <a:p>
            <a:pPr algn="ctr"/>
            <a:endParaRPr lang="fr-FR" sz="2800" b="1" dirty="0"/>
          </a:p>
          <a:p>
            <a:pPr algn="ctr"/>
            <a:r>
              <a:rPr lang="fr-FR" sz="2800" b="1" dirty="0" smtClean="0"/>
              <a:t>JE VOUS REMERCIE DE VOTRE ATTENTION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87635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1">
                <a:alpha val="83000"/>
              </a:schemeClr>
            </a:gs>
            <a:gs pos="52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25307" y="1566583"/>
            <a:ext cx="646831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2"/>
                </a:solidFill>
              </a:rPr>
              <a:t>KEY OVERALL STATUS</a:t>
            </a:r>
          </a:p>
          <a:p>
            <a:pPr marL="914400" lvl="1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Student Enrollment (</a:t>
            </a:r>
            <a:r>
              <a:rPr lang="en-US" sz="2400" b="1" dirty="0" smtClean="0">
                <a:solidFill>
                  <a:srgbClr val="0070C0"/>
                </a:solidFill>
              </a:rPr>
              <a:t>Regionality and gender</a:t>
            </a:r>
            <a:r>
              <a:rPr lang="en-US" sz="2400" b="1" dirty="0" smtClean="0"/>
              <a:t>)</a:t>
            </a:r>
          </a:p>
          <a:p>
            <a:pPr marL="914400" lvl="1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Quality Education &amp; Research (</a:t>
            </a:r>
            <a:r>
              <a:rPr lang="en-US" sz="2400" b="1" dirty="0" smtClean="0">
                <a:solidFill>
                  <a:srgbClr val="0070C0"/>
                </a:solidFill>
              </a:rPr>
              <a:t>Accreditation; External Revenue; New/revised Curricula &amp; Research Publications</a:t>
            </a:r>
            <a:r>
              <a:rPr lang="en-US" sz="2400" b="1" dirty="0" smtClean="0"/>
              <a:t>)</a:t>
            </a:r>
          </a:p>
          <a:p>
            <a:pPr marL="914400" lvl="1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Outreach &amp; Regionality (</a:t>
            </a:r>
            <a:r>
              <a:rPr lang="en-US" sz="2400" b="1" dirty="0" smtClean="0">
                <a:solidFill>
                  <a:srgbClr val="0070C0"/>
                </a:solidFill>
              </a:rPr>
              <a:t>Internships &amp; Partnerships</a:t>
            </a:r>
            <a:r>
              <a:rPr lang="en-US" sz="2400" b="1" dirty="0" smtClean="0"/>
              <a:t>)</a:t>
            </a:r>
          </a:p>
          <a:p>
            <a:pPr marL="914400" lvl="1" indent="-457200">
              <a:spcBef>
                <a:spcPts val="1800"/>
              </a:spcBef>
              <a:buFont typeface="+mj-lt"/>
              <a:buAutoNum type="arabicPeriod" startAt="2"/>
            </a:pPr>
            <a:r>
              <a:rPr lang="en-US" sz="2400" b="1" dirty="0" smtClean="0">
                <a:solidFill>
                  <a:schemeClr val="accent2"/>
                </a:solidFill>
              </a:rPr>
              <a:t>SUMMARY DLR ACHIEVEMENT/EARNINGS</a:t>
            </a:r>
            <a:endParaRPr lang="en-US" sz="2400" b="1" dirty="0" smtClean="0">
              <a:solidFill>
                <a:schemeClr val="accent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765610" y="0"/>
            <a:ext cx="6561606" cy="9965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solidFill>
                  <a:schemeClr val="bg1"/>
                </a:solidFill>
                <a:latin typeface="+mn-lt"/>
              </a:rPr>
              <a:t>OUTLINE</a:t>
            </a:r>
            <a:endParaRPr lang="fr-FR" sz="3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728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106270" y="1"/>
            <a:ext cx="6347011" cy="66118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000" b="1" dirty="0" smtClean="0">
                <a:solidFill>
                  <a:schemeClr val="bg1"/>
                </a:solidFill>
                <a:latin typeface="+mn-lt"/>
              </a:rPr>
              <a:t>CUMULATIVE PROJECT PDO RESULTS</a:t>
            </a:r>
            <a:endParaRPr lang="fr-FR" sz="30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893096"/>
              </p:ext>
            </p:extLst>
          </p:nvPr>
        </p:nvGraphicFramePr>
        <p:xfrm>
          <a:off x="791569" y="912330"/>
          <a:ext cx="10672551" cy="5546939"/>
        </p:xfrm>
        <a:graphic>
          <a:graphicData uri="http://schemas.openxmlformats.org/drawingml/2006/table">
            <a:tbl>
              <a:tblPr/>
              <a:tblGrid>
                <a:gridCol w="2582730"/>
                <a:gridCol w="1844807"/>
                <a:gridCol w="1954129"/>
                <a:gridCol w="2254764"/>
                <a:gridCol w="2036121"/>
              </a:tblGrid>
              <a:tr h="10912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Disbursement-linked Indicators (DLIs)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– Dec 2017 Actual Results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7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 Cumulative Results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 4  Cumulative  Targets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Progress to Project End Targets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16"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DEVELOPMENT OBJECTIVES (PDO)</a:t>
                      </a:r>
                    </a:p>
                  </a:txBody>
                  <a:tcPr marL="7526" marR="7526" marT="7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36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Students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8,009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7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16,068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20,115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C495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4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Students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2,263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7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4,447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6,158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C495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Accreditation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7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C495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Internships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1,183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7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3,468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8,393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9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External Revenue 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$13,682.00 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7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$33,946,954 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$146,107,236 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94"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INTERMEDIATE RESULTS</a:t>
                      </a:r>
                    </a:p>
                  </a:txBody>
                  <a:tcPr marL="7526" marR="7526" marT="7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232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 Trained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1,142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7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2,697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1,435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9242"/>
                          </a:solidFill>
                          <a:effectLst/>
                          <a:latin typeface="Calibri" panose="020F0502020204030204" pitchFamily="34" charset="0"/>
                        </a:rPr>
                        <a:t>ACHIEVED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5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New/Revised Curricula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7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FFC50D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Publications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7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1,919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1,550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9242"/>
                          </a:solidFill>
                          <a:effectLst/>
                          <a:latin typeface="Calibri" panose="020F0502020204030204" pitchFamily="34" charset="0"/>
                        </a:rPr>
                        <a:t>ACHIEVED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9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Partnerships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7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9242"/>
                          </a:solidFill>
                          <a:effectLst/>
                          <a:latin typeface="Calibri" panose="020F0502020204030204" pitchFamily="34" charset="0"/>
                        </a:rPr>
                        <a:t>ACHIEVED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Meetings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7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9242"/>
                          </a:solidFill>
                          <a:effectLst/>
                          <a:latin typeface="Calibri" panose="020F0502020204030204" pitchFamily="34" charset="0"/>
                        </a:rPr>
                        <a:t>ACHIEVED</a:t>
                      </a:r>
                    </a:p>
                  </a:txBody>
                  <a:tcPr marL="7526" marR="7526" marT="7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65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>
                <a:alpha val="83000"/>
              </a:schemeClr>
            </a:gs>
            <a:gs pos="52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435428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17884" y="96989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Number of Students Enrolled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15258" y="2188029"/>
            <a:ext cx="332377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5258" y="4669971"/>
            <a:ext cx="332377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hart 11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4EBBB4C6-989A-4773-A778-E760ADEA7D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54687"/>
              </p:ext>
            </p:extLst>
          </p:nvPr>
        </p:nvGraphicFramePr>
        <p:xfrm>
          <a:off x="4865857" y="1339228"/>
          <a:ext cx="6497972" cy="5565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841987"/>
              </p:ext>
            </p:extLst>
          </p:nvPr>
        </p:nvGraphicFramePr>
        <p:xfrm>
          <a:off x="0" y="183246"/>
          <a:ext cx="4354286" cy="1942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505182"/>
              </p:ext>
            </p:extLst>
          </p:nvPr>
        </p:nvGraphicFramePr>
        <p:xfrm>
          <a:off x="116114" y="2373086"/>
          <a:ext cx="4122057" cy="2111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005393"/>
              </p:ext>
            </p:extLst>
          </p:nvPr>
        </p:nvGraphicFramePr>
        <p:xfrm>
          <a:off x="0" y="4814072"/>
          <a:ext cx="4354286" cy="204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5217884" y="0"/>
            <a:ext cx="6347011" cy="66118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000" b="1" dirty="0" smtClean="0">
                <a:solidFill>
                  <a:schemeClr val="bg1"/>
                </a:solidFill>
                <a:latin typeface="+mn-lt"/>
              </a:rPr>
              <a:t>STUDENT ENROLLMENT</a:t>
            </a:r>
            <a:endParaRPr lang="fr-FR" sz="3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139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2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D225A836-B86D-4FBD-A1B9-58F97D72F9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213334"/>
              </p:ext>
            </p:extLst>
          </p:nvPr>
        </p:nvGraphicFramePr>
        <p:xfrm>
          <a:off x="0" y="1483446"/>
          <a:ext cx="4339771" cy="385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Chart 2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850CBFE-C780-4AE8-BDBA-DD4B9B28BF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418509"/>
              </p:ext>
            </p:extLst>
          </p:nvPr>
        </p:nvGraphicFramePr>
        <p:xfrm>
          <a:off x="4223656" y="1465943"/>
          <a:ext cx="4368801" cy="3918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Chart 2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B92131C6-DDB0-450C-81DA-3D2A0A12F8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966681"/>
              </p:ext>
            </p:extLst>
          </p:nvPr>
        </p:nvGraphicFramePr>
        <p:xfrm>
          <a:off x="8113486" y="1480456"/>
          <a:ext cx="4078514" cy="387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769256" y="5791200"/>
            <a:ext cx="1785257" cy="692470"/>
            <a:chOff x="769256" y="5791200"/>
            <a:chExt cx="1785257" cy="692470"/>
          </a:xfrm>
        </p:grpSpPr>
        <p:sp>
          <p:nvSpPr>
            <p:cNvPr id="2" name="Rectangle 1"/>
            <p:cNvSpPr/>
            <p:nvPr/>
          </p:nvSpPr>
          <p:spPr>
            <a:xfrm>
              <a:off x="769256" y="5791200"/>
              <a:ext cx="1785257" cy="29274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Actual</a:t>
              </a:r>
              <a:r>
                <a:rPr lang="fr-FR" dirty="0" smtClean="0"/>
                <a:t> Total</a:t>
              </a:r>
              <a:endParaRPr lang="fr-FR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69256" y="6190929"/>
              <a:ext cx="1785257" cy="2927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Target Total</a:t>
              </a:r>
              <a:endParaRPr lang="fr-FR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609771" y="5762171"/>
            <a:ext cx="1785257" cy="692470"/>
            <a:chOff x="769256" y="5791200"/>
            <a:chExt cx="1785257" cy="692470"/>
          </a:xfrm>
        </p:grpSpPr>
        <p:sp>
          <p:nvSpPr>
            <p:cNvPr id="34" name="Rectangle 33"/>
            <p:cNvSpPr/>
            <p:nvPr/>
          </p:nvSpPr>
          <p:spPr>
            <a:xfrm>
              <a:off x="769256" y="5791200"/>
              <a:ext cx="1785257" cy="292741"/>
            </a:xfrm>
            <a:prstGeom prst="rect">
              <a:avLst/>
            </a:prstGeom>
            <a:solidFill>
              <a:srgbClr val="9900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Actual</a:t>
              </a:r>
              <a:r>
                <a:rPr lang="fr-FR" dirty="0" smtClean="0"/>
                <a:t> Total</a:t>
              </a:r>
              <a:endParaRPr lang="fr-FR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9256" y="6190929"/>
              <a:ext cx="1785257" cy="2927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Target Total</a:t>
              </a:r>
              <a:endParaRPr lang="fr-FR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9376228" y="5762170"/>
            <a:ext cx="1785257" cy="692470"/>
            <a:chOff x="769256" y="5791200"/>
            <a:chExt cx="1785257" cy="692470"/>
          </a:xfrm>
        </p:grpSpPr>
        <p:sp>
          <p:nvSpPr>
            <p:cNvPr id="38" name="Rectangle 37"/>
            <p:cNvSpPr/>
            <p:nvPr/>
          </p:nvSpPr>
          <p:spPr>
            <a:xfrm>
              <a:off x="769256" y="5791200"/>
              <a:ext cx="1785257" cy="292741"/>
            </a:xfrm>
            <a:prstGeom prst="rect">
              <a:avLst/>
            </a:prstGeom>
            <a:solidFill>
              <a:srgbClr val="C495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Actual</a:t>
              </a:r>
              <a:r>
                <a:rPr lang="fr-FR" dirty="0" smtClean="0"/>
                <a:t> Total</a:t>
              </a:r>
              <a:endParaRPr lang="fr-FR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69256" y="6190929"/>
              <a:ext cx="1785257" cy="292741"/>
            </a:xfrm>
            <a:prstGeom prst="rect">
              <a:avLst/>
            </a:prstGeom>
            <a:solidFill>
              <a:srgbClr val="FFC50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Target Total</a:t>
              </a:r>
              <a:endParaRPr lang="fr-FR" dirty="0"/>
            </a:p>
          </p:txBody>
        </p:sp>
      </p:grpSp>
      <p:sp>
        <p:nvSpPr>
          <p:cNvPr id="19" name="Title 1"/>
          <p:cNvSpPr txBox="1">
            <a:spLocks/>
          </p:cNvSpPr>
          <p:nvPr/>
        </p:nvSpPr>
        <p:spPr>
          <a:xfrm>
            <a:off x="3106270" y="1"/>
            <a:ext cx="6347011" cy="66118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000" b="1" dirty="0" smtClean="0">
                <a:solidFill>
                  <a:schemeClr val="bg1"/>
                </a:solidFill>
                <a:latin typeface="+mn-lt"/>
              </a:rPr>
              <a:t>REGIONAL ENROLLMENT BY COURSE</a:t>
            </a:r>
            <a:endParaRPr lang="fr-FR" sz="3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639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9412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Internships</a:t>
            </a:r>
            <a:endParaRPr lang="en-US" b="1" u="sng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DB8DCDD-F284-4665-B055-CEEFB3EB1E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421009"/>
              </p:ext>
            </p:extLst>
          </p:nvPr>
        </p:nvGraphicFramePr>
        <p:xfrm>
          <a:off x="6570587" y="1378857"/>
          <a:ext cx="5495959" cy="5416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Rectangle 17"/>
          <p:cNvSpPr/>
          <p:nvPr/>
        </p:nvSpPr>
        <p:spPr>
          <a:xfrm>
            <a:off x="6125029" y="70205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  <a:endParaRPr lang="en-US" b="1" u="sng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106270" y="1"/>
            <a:ext cx="6347011" cy="66118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000" b="1" dirty="0" smtClean="0">
                <a:solidFill>
                  <a:schemeClr val="bg1"/>
                </a:solidFill>
                <a:latin typeface="+mn-lt"/>
              </a:rPr>
              <a:t>OUTREACH &amp; REGIONALITY</a:t>
            </a:r>
            <a:endParaRPr lang="fr-FR" sz="30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352573"/>
              </p:ext>
            </p:extLst>
          </p:nvPr>
        </p:nvGraphicFramePr>
        <p:xfrm>
          <a:off x="0" y="1344706"/>
          <a:ext cx="6059685" cy="5513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549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686661"/>
              </p:ext>
            </p:extLst>
          </p:nvPr>
        </p:nvGraphicFramePr>
        <p:xfrm>
          <a:off x="285375" y="1909482"/>
          <a:ext cx="5414682" cy="4948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183775" y="105161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Accreditation by Type</a:t>
            </a:r>
            <a:endParaRPr lang="en-US" b="1" u="sng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06270" y="1"/>
            <a:ext cx="6347011" cy="66118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000" b="1" dirty="0" smtClean="0">
                <a:solidFill>
                  <a:schemeClr val="bg1"/>
                </a:solidFill>
                <a:latin typeface="+mn-lt"/>
              </a:rPr>
              <a:t>QUALITY EDUCATION &amp; RESEARCH</a:t>
            </a:r>
            <a:endParaRPr lang="fr-FR" sz="3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43247" y="1236281"/>
            <a:ext cx="3832639" cy="3477875"/>
          </a:xfrm>
          <a:prstGeom prst="rect">
            <a:avLst/>
          </a:prstGeom>
          <a:gradFill>
            <a:gsLst>
              <a:gs pos="0">
                <a:schemeClr val="bg1"/>
              </a:gs>
              <a:gs pos="52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International </a:t>
            </a:r>
            <a:r>
              <a:rPr lang="fr-FR" sz="2000" b="1" dirty="0" err="1" smtClean="0"/>
              <a:t>Accreditation</a:t>
            </a:r>
            <a:r>
              <a:rPr lang="fr-FR" sz="2000" dirty="0" smtClean="0"/>
              <a:t>: </a:t>
            </a:r>
            <a:endParaRPr lang="fr-FR" sz="2000" dirty="0" smtClean="0"/>
          </a:p>
          <a:p>
            <a:endParaRPr lang="fr-FR" sz="2000" dirty="0"/>
          </a:p>
          <a:p>
            <a:pPr marL="342900" indent="-342900">
              <a:buFont typeface="+mj-lt"/>
              <a:buAutoNum type="arabicPeriod"/>
            </a:pPr>
            <a:r>
              <a:rPr lang="fr-FR" sz="2000" dirty="0" smtClean="0"/>
              <a:t>2iE (Burkina Faso)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fr-FR" sz="2000" dirty="0" smtClean="0"/>
              <a:t>CERSA (Togo)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fr-FR" sz="2000" dirty="0" smtClean="0"/>
              <a:t>CETIC (</a:t>
            </a:r>
            <a:r>
              <a:rPr lang="fr-FR" sz="2000" dirty="0" err="1" smtClean="0"/>
              <a:t>Cameroon</a:t>
            </a:r>
            <a:r>
              <a:rPr lang="fr-FR" sz="2000" dirty="0" smtClean="0"/>
              <a:t>)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fr-FR" sz="2000" dirty="0" smtClean="0"/>
              <a:t>MITIC (</a:t>
            </a:r>
            <a:r>
              <a:rPr lang="fr-FR" sz="2000" dirty="0" err="1" smtClean="0"/>
              <a:t>Senegal</a:t>
            </a:r>
            <a:r>
              <a:rPr lang="fr-FR" sz="2000" dirty="0" smtClean="0"/>
              <a:t>)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fr-FR" sz="2000" dirty="0" smtClean="0"/>
              <a:t>WACCBIP (Ghana)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05409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97966" y="47576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Revenue 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enerated</a:t>
            </a:r>
            <a:endParaRPr lang="en-US" b="1" u="sng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855231"/>
              </p:ext>
            </p:extLst>
          </p:nvPr>
        </p:nvGraphicFramePr>
        <p:xfrm>
          <a:off x="6192354" y="1196779"/>
          <a:ext cx="5999646" cy="5450759"/>
        </p:xfrm>
        <a:graphic>
          <a:graphicData uri="http://schemas.openxmlformats.org/drawingml/2006/table">
            <a:tbl>
              <a:tblPr/>
              <a:tblGrid>
                <a:gridCol w="1653956"/>
                <a:gridCol w="794548"/>
                <a:gridCol w="794548"/>
                <a:gridCol w="794548"/>
                <a:gridCol w="875624"/>
                <a:gridCol w="1086422"/>
              </a:tblGrid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ACEGID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886,000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232,232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1,218,232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906,536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3,243,000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ACENTFDB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144,785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113,385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258,170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ACEPRD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35,215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217,094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256,335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CEA-CCBAD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255,956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255,956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CEADESE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30,031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76,116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77,041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205,187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CEA-MITIC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19,924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242,944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262,868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CEFTER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83,333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133,242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138,503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355,078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CERSA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23,350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58,735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397,137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479,222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CETIC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450,000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1,100,000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DRYLAND AGRIC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43,572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613,498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261, 358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251, 732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657,070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KNUST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364,590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1,212,819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1,577,408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OAU-OAK PARK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6,349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196,912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9,179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968,237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1,180,677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PAMI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WACCBIP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295,844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638,254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688,791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1,012,823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2,635,712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WACCI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1,887,702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1,643,565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2,075,845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1,804,340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7,411,451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CEA-SAMEF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107,880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206,180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CEA-SMA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834,604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903,104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CEFOR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1,219,896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1,584,976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1,212,400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3,205,457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7,222,729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2iE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1,031,887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1,358,838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369,963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1,046,320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3,807,008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CERHI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100,588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65,892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193,480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ENSEA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1,796,932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1,796,932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CEA-MEM (INP-HB)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7,387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7,387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8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5,643,249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6,789,615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7,900,088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13,682,002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34,014,954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8490"/>
              </p:ext>
            </p:extLst>
          </p:nvPr>
        </p:nvGraphicFramePr>
        <p:xfrm>
          <a:off x="0" y="1157288"/>
          <a:ext cx="6133671" cy="570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12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9412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Publications</a:t>
            </a:r>
            <a:endParaRPr lang="en-US" b="1" u="sng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31D1C0B1-4DF7-4AF6-8B9C-B627BB98EE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844779"/>
              </p:ext>
            </p:extLst>
          </p:nvPr>
        </p:nvGraphicFramePr>
        <p:xfrm>
          <a:off x="-8994" y="1257300"/>
          <a:ext cx="6002744" cy="5600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8229" y="694125"/>
            <a:ext cx="5471885" cy="583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54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nalys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27DAC"/>
      </a:accent1>
      <a:accent2>
        <a:srgbClr val="443988"/>
      </a:accent2>
      <a:accent3>
        <a:srgbClr val="9F0052"/>
      </a:accent3>
      <a:accent4>
        <a:srgbClr val="FE4020"/>
      </a:accent4>
      <a:accent5>
        <a:srgbClr val="FFBE00"/>
      </a:accent5>
      <a:accent6>
        <a:srgbClr val="00A9F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673C04CFF664498C6D230F7DC9002D" ma:contentTypeVersion="4" ma:contentTypeDescription="Create a new document." ma:contentTypeScope="" ma:versionID="1d1c58fc06cd2a35f923dc483a477210">
  <xsd:schema xmlns:xsd="http://www.w3.org/2001/XMLSchema" xmlns:xs="http://www.w3.org/2001/XMLSchema" xmlns:p="http://schemas.microsoft.com/office/2006/metadata/properties" xmlns:ns2="aeaaafad-0aeb-47f1-beb2-3e40a0446ae1" xmlns:ns3="794cbd40-fc6d-4c0a-9217-0f6cd4b26116" targetNamespace="http://schemas.microsoft.com/office/2006/metadata/properties" ma:root="true" ma:fieldsID="4cf1f8133305cdd5cd607be481c81add" ns2:_="" ns3:_="">
    <xsd:import namespace="aeaaafad-0aeb-47f1-beb2-3e40a0446ae1"/>
    <xsd:import namespace="794cbd40-fc6d-4c0a-9217-0f6cd4b26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aafad-0aeb-47f1-beb2-3e40a0446a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4cbd40-fc6d-4c0a-9217-0f6cd4b26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31210-9133-4AC6-944B-78BE81AC7B1C}"/>
</file>

<file path=customXml/itemProps2.xml><?xml version="1.0" encoding="utf-8"?>
<ds:datastoreItem xmlns:ds="http://schemas.openxmlformats.org/officeDocument/2006/customXml" ds:itemID="{2DD30566-37A1-4FEE-9078-FBA987AF4394}"/>
</file>

<file path=customXml/itemProps3.xml><?xml version="1.0" encoding="utf-8"?>
<ds:datastoreItem xmlns:ds="http://schemas.openxmlformats.org/officeDocument/2006/customXml" ds:itemID="{A5F758B9-29E0-4A79-9F3D-C1D150BA7656}"/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560</Words>
  <Application>Microsoft Office PowerPoint</Application>
  <PresentationFormat>Widescreen</PresentationFormat>
  <Paragraphs>295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Junaed</dc:creator>
  <cp:lastModifiedBy>HP PROBOOK</cp:lastModifiedBy>
  <cp:revision>155</cp:revision>
  <dcterms:created xsi:type="dcterms:W3CDTF">2015-03-31T08:42:03Z</dcterms:created>
  <dcterms:modified xsi:type="dcterms:W3CDTF">2018-05-08T10:31:30Z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0x01010064673C04CFF664498C6D230F7DC9002D</vt:lpwstr>
  </property>
</Properties>
</file>