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61" r:id="rId4"/>
    <p:sldId id="258" r:id="rId5"/>
    <p:sldId id="259"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059"/>
  </p:normalViewPr>
  <p:slideViewPr>
    <p:cSldViewPr>
      <p:cViewPr>
        <p:scale>
          <a:sx n="91" d="100"/>
          <a:sy n="91" d="100"/>
        </p:scale>
        <p:origin x="24" y="-11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293FE-F567-48FE-80BA-9F2256F96214}" type="datetimeFigureOut">
              <a:rPr lang="en-US" smtClean="0"/>
              <a:t>5/8/18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D85EA-A198-4F17-AAD1-1CA580EC836E}" type="slidenum">
              <a:rPr lang="en-US" smtClean="0"/>
              <a:t>‹#›</a:t>
            </a:fld>
            <a:endParaRPr lang="en-US"/>
          </a:p>
        </p:txBody>
      </p:sp>
    </p:spTree>
    <p:extLst>
      <p:ext uri="{BB962C8B-B14F-4D97-AF65-F5344CB8AC3E}">
        <p14:creationId xmlns:p14="http://schemas.microsoft.com/office/powerpoint/2010/main" val="3174280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AEC486C-936F-4C2F-A0AD-457413145466}" type="slidenum">
              <a:rPr lang="en-GB" altLang="en-US"/>
              <a:pPr/>
              <a:t>2</a:t>
            </a:fld>
            <a:endParaRPr lang="en-GB" altLang="en-US"/>
          </a:p>
        </p:txBody>
      </p:sp>
      <p:sp>
        <p:nvSpPr>
          <p:cNvPr id="5018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3E97CB5-6097-4EDA-A6A3-333B3965DEC9}" type="datetime1">
              <a:rPr lang="en-US" altLang="en-US" smtClean="0"/>
              <a:pPr/>
              <a:t>5/8/18</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12FED4-EDC2-461D-A310-090BE94F9481}"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387279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FED4-EDC2-461D-A310-090BE94F9481}"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384622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FED4-EDC2-461D-A310-090BE94F9481}"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309997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2FED4-EDC2-461D-A310-090BE94F9481}"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95337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2FED4-EDC2-461D-A310-090BE94F9481}"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3789038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12FED4-EDC2-461D-A310-090BE94F9481}"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97717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12FED4-EDC2-461D-A310-090BE94F9481}" type="datetimeFigureOut">
              <a:rPr lang="en-US" smtClean="0"/>
              <a:t>5/8/18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79853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2FED4-EDC2-461D-A310-090BE94F9481}" type="datetimeFigureOut">
              <a:rPr lang="en-US" smtClean="0"/>
              <a:t>5/8/18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37532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2FED4-EDC2-461D-A310-090BE94F9481}" type="datetimeFigureOut">
              <a:rPr lang="en-US" smtClean="0"/>
              <a:t>5/8/18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28823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2FED4-EDC2-461D-A310-090BE94F9481}"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182428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2FED4-EDC2-461D-A310-090BE94F9481}"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7FD58-2FE8-4A68-B939-5EF4CBDF294F}" type="slidenum">
              <a:rPr lang="en-US" smtClean="0"/>
              <a:t>‹#›</a:t>
            </a:fld>
            <a:endParaRPr lang="en-US"/>
          </a:p>
        </p:txBody>
      </p:sp>
    </p:spTree>
    <p:extLst>
      <p:ext uri="{BB962C8B-B14F-4D97-AF65-F5344CB8AC3E}">
        <p14:creationId xmlns:p14="http://schemas.microsoft.com/office/powerpoint/2010/main" val="34700469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2FED4-EDC2-461D-A310-090BE94F9481}" type="datetimeFigureOut">
              <a:rPr lang="en-US" smtClean="0"/>
              <a:t>5/8/18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7FD58-2FE8-4A68-B939-5EF4CBDF294F}" type="slidenum">
              <a:rPr lang="en-US" smtClean="0"/>
              <a:t>‹#›</a:t>
            </a:fld>
            <a:endParaRPr lang="en-US"/>
          </a:p>
        </p:txBody>
      </p:sp>
    </p:spTree>
    <p:extLst>
      <p:ext uri="{BB962C8B-B14F-4D97-AF65-F5344CB8AC3E}">
        <p14:creationId xmlns:p14="http://schemas.microsoft.com/office/powerpoint/2010/main" val="142024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CERHI, University of Benin: 2019 and Beyond</a:t>
            </a:r>
            <a:br>
              <a:rPr lang="en-US" b="1" dirty="0" smtClean="0"/>
            </a:b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417" y="3810000"/>
            <a:ext cx="1631166" cy="167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651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4637735"/>
              </p:ext>
            </p:extLst>
          </p:nvPr>
        </p:nvGraphicFramePr>
        <p:xfrm>
          <a:off x="609600" y="533400"/>
          <a:ext cx="7772399" cy="5888736"/>
        </p:xfrm>
        <a:graphic>
          <a:graphicData uri="http://schemas.openxmlformats.org/drawingml/2006/table">
            <a:tbl>
              <a:tblPr firstRow="1" firstCol="1" bandRow="1">
                <a:tableStyleId>{5C22544A-7EE6-4342-B048-85BDC9FD1C3A}</a:tableStyleId>
              </a:tblPr>
              <a:tblGrid>
                <a:gridCol w="285226"/>
                <a:gridCol w="3993159"/>
                <a:gridCol w="3494014"/>
              </a:tblGrid>
              <a:tr h="525473">
                <a:tc>
                  <a:txBody>
                    <a:bodyPr/>
                    <a:lstStyle/>
                    <a:p>
                      <a:pPr marL="0" marR="0" algn="just">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High Level Actions</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Resources (Financial and human capacity)</a:t>
                      </a:r>
                      <a:endParaRPr lang="en-US" sz="1600" dirty="0">
                        <a:effectLst/>
                        <a:latin typeface="Calibri"/>
                        <a:ea typeface="Calibri"/>
                        <a:cs typeface="Times New Roman"/>
                      </a:endParaRPr>
                    </a:p>
                  </a:txBody>
                  <a:tcPr marL="68580" marR="68580" marT="0" marB="0"/>
                </a:tc>
              </a:tr>
              <a:tr h="1066800">
                <a:tc>
                  <a:txBody>
                    <a:bodyPr/>
                    <a:lstStyle/>
                    <a:p>
                      <a:pPr marL="0" marR="0" algn="just">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a:effectLst/>
                        </a:rPr>
                        <a:t>High quality research by Masters, PhD, and post-doctoral students</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grants from proposals; patents/products; Faculty (including from partner institutions) and students</a:t>
                      </a:r>
                      <a:endParaRPr lang="en-US" sz="1600" dirty="0">
                        <a:effectLst/>
                        <a:latin typeface="Calibri"/>
                        <a:ea typeface="Calibri"/>
                        <a:cs typeface="Times New Roman"/>
                      </a:endParaRPr>
                    </a:p>
                  </a:txBody>
                  <a:tcPr marL="68580" marR="68580" marT="0" marB="0"/>
                </a:tc>
              </a:tr>
              <a:tr h="1066800">
                <a:tc>
                  <a:txBody>
                    <a:bodyPr/>
                    <a:lstStyle/>
                    <a:p>
                      <a:pPr marL="0" marR="0" algn="just">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a:effectLst/>
                        </a:rPr>
                        <a:t>High quality research by Faculty from CERHI research groups</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grants from proposals; patents/products; Faculty (including from partner institutions) and students</a:t>
                      </a:r>
                      <a:endParaRPr lang="en-US" sz="1600" dirty="0">
                        <a:effectLst/>
                        <a:latin typeface="Calibri"/>
                        <a:ea typeface="Calibri"/>
                        <a:cs typeface="Times New Roman"/>
                      </a:endParaRPr>
                    </a:p>
                  </a:txBody>
                  <a:tcPr marL="68580" marR="68580" marT="0" marB="0"/>
                </a:tc>
              </a:tr>
              <a:tr h="1066800">
                <a:tc>
                  <a:txBody>
                    <a:bodyPr/>
                    <a:lstStyle/>
                    <a:p>
                      <a:pPr marL="0" marR="0" algn="just">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a:effectLst/>
                        </a:rPr>
                        <a:t>Multidisciplinary research with national, regional, and international partners</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grants from proposals; patents/products; Faculty (including from partner institutions) and students</a:t>
                      </a:r>
                      <a:endParaRPr lang="en-US" sz="1600" dirty="0">
                        <a:effectLst/>
                        <a:latin typeface="Calibri"/>
                        <a:ea typeface="Calibri"/>
                        <a:cs typeface="Times New Roman"/>
                      </a:endParaRPr>
                    </a:p>
                  </a:txBody>
                  <a:tcPr marL="68580" marR="68580" marT="0" marB="0"/>
                </a:tc>
              </a:tr>
              <a:tr h="1608126">
                <a:tc>
                  <a:txBody>
                    <a:bodyPr/>
                    <a:lstStyle/>
                    <a:p>
                      <a:pPr marL="0" marR="0" algn="just">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Translational research and effective </a:t>
                      </a:r>
                      <a:r>
                        <a:rPr lang="en-US" sz="1600" dirty="0" smtClean="0">
                          <a:effectLst/>
                        </a:rPr>
                        <a:t>knowledge</a:t>
                      </a:r>
                      <a:r>
                        <a:rPr lang="en-US" sz="1600" baseline="0" dirty="0" smtClean="0">
                          <a:effectLst/>
                        </a:rPr>
                        <a:t> transfer (KT)</a:t>
                      </a:r>
                      <a:r>
                        <a:rPr lang="en-US" sz="1600" dirty="0" smtClean="0">
                          <a:effectLst/>
                        </a:rPr>
                        <a:t> </a:t>
                      </a:r>
                      <a:r>
                        <a:rPr lang="en-US" sz="1600" dirty="0">
                          <a:effectLst/>
                        </a:rPr>
                        <a:t>of research </a:t>
                      </a:r>
                      <a:r>
                        <a:rPr lang="en-US" sz="1600" dirty="0" smtClean="0">
                          <a:effectLst/>
                        </a:rPr>
                        <a:t>outputs, and effective industry linkage</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grants from proposals; patents/products; engagement with local, national, and international government agencies to drive evidence based policy change</a:t>
                      </a:r>
                      <a:r>
                        <a:rPr lang="en-US" sz="1600" dirty="0" smtClean="0">
                          <a:effectLst/>
                        </a:rPr>
                        <a:t>; industry</a:t>
                      </a:r>
                      <a:r>
                        <a:rPr lang="en-US" sz="1600" baseline="0" dirty="0" smtClean="0">
                          <a:effectLst/>
                        </a:rPr>
                        <a:t> partnership;</a:t>
                      </a:r>
                      <a:r>
                        <a:rPr lang="en-US" sz="1600" dirty="0" smtClean="0">
                          <a:effectLst/>
                        </a:rPr>
                        <a:t> </a:t>
                      </a:r>
                      <a:r>
                        <a:rPr lang="en-US" sz="1600" dirty="0">
                          <a:effectLst/>
                        </a:rPr>
                        <a:t>Faculty (including from partner institutions) and students</a:t>
                      </a:r>
                      <a:endParaRPr lang="en-US" sz="1600" dirty="0">
                        <a:effectLst/>
                        <a:latin typeface="Calibri"/>
                        <a:ea typeface="Calibri"/>
                        <a:cs typeface="Times New Roman"/>
                      </a:endParaRPr>
                    </a:p>
                  </a:txBody>
                  <a:tcPr marL="68580" marR="68580" marT="0" marB="0"/>
                </a:tc>
              </a:tr>
            </a:tbl>
          </a:graphicData>
        </a:graphic>
      </p:graphicFrame>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36" y="5941"/>
            <a:ext cx="761686" cy="78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661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a:t>The achievement of these strategic objectives will be assured by:</a:t>
            </a:r>
            <a:br>
              <a:rPr lang="en-US" sz="3800" dirty="0"/>
            </a:br>
            <a:endParaRPr lang="en-US" sz="3800" dirty="0"/>
          </a:p>
        </p:txBody>
      </p:sp>
      <p:sp>
        <p:nvSpPr>
          <p:cNvPr id="3" name="Content Placeholder 2"/>
          <p:cNvSpPr>
            <a:spLocks noGrp="1"/>
          </p:cNvSpPr>
          <p:nvPr>
            <p:ph idx="1"/>
          </p:nvPr>
        </p:nvSpPr>
        <p:spPr/>
        <p:txBody>
          <a:bodyPr>
            <a:normAutofit fontScale="85000" lnSpcReduction="10000"/>
          </a:bodyPr>
          <a:lstStyle/>
          <a:p>
            <a:pPr lvl="0" algn="just"/>
            <a:r>
              <a:rPr lang="en-US" dirty="0"/>
              <a:t>Government and institutional ownership of the Centre</a:t>
            </a:r>
          </a:p>
          <a:p>
            <a:pPr lvl="0" algn="just"/>
            <a:r>
              <a:rPr lang="en-US" dirty="0"/>
              <a:t>Strengthening of </a:t>
            </a:r>
            <a:r>
              <a:rPr lang="en-US" dirty="0" smtClean="0"/>
              <a:t>Centre’s governance, including strategic business management</a:t>
            </a:r>
            <a:endParaRPr lang="en-US" dirty="0"/>
          </a:p>
          <a:p>
            <a:pPr lvl="0" algn="just"/>
            <a:r>
              <a:rPr lang="en-US" dirty="0" smtClean="0"/>
              <a:t>Increasing </a:t>
            </a:r>
            <a:r>
              <a:rPr lang="en-US" dirty="0"/>
              <a:t>regional and international partnerships with academia and industry such </a:t>
            </a:r>
            <a:r>
              <a:rPr lang="en-US" dirty="0" smtClean="0"/>
              <a:t>as Universities/Research institutions, </a:t>
            </a:r>
            <a:r>
              <a:rPr lang="en-US" dirty="0"/>
              <a:t>Federal </a:t>
            </a:r>
            <a:r>
              <a:rPr lang="en-US" dirty="0" smtClean="0"/>
              <a:t>Ministries </a:t>
            </a:r>
            <a:r>
              <a:rPr lang="en-US" dirty="0"/>
              <a:t>of Health, WAHO, UNFPA, WHO </a:t>
            </a:r>
            <a:r>
              <a:rPr lang="en-US" dirty="0" smtClean="0"/>
              <a:t>etc. </a:t>
            </a:r>
            <a:endParaRPr lang="en-US" dirty="0"/>
          </a:p>
          <a:p>
            <a:pPr lvl="0" algn="just"/>
            <a:r>
              <a:rPr lang="en-US" dirty="0"/>
              <a:t>Pursuing grants from organizations like the WHO, Ford Foundation, MacArthur Foundation, Bill and Melinda Gates Foundation, Medical Research Foundation UK etc.</a:t>
            </a:r>
          </a:p>
          <a:p>
            <a:pPr algn="just"/>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669" y="702589"/>
            <a:ext cx="761686" cy="78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08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sz="8000" dirty="0"/>
              <a:t>Conclusion</a:t>
            </a:r>
            <a:br>
              <a:rPr lang="en-US" sz="8000" dirty="0"/>
            </a:br>
            <a:endParaRPr lang="en-US" sz="8000" dirty="0"/>
          </a:p>
        </p:txBody>
      </p:sp>
      <p:sp>
        <p:nvSpPr>
          <p:cNvPr id="3" name="Content Placeholder 2"/>
          <p:cNvSpPr>
            <a:spLocks noGrp="1"/>
          </p:cNvSpPr>
          <p:nvPr>
            <p:ph idx="1"/>
          </p:nvPr>
        </p:nvSpPr>
        <p:spPr/>
        <p:txBody>
          <a:bodyPr/>
          <a:lstStyle/>
          <a:p>
            <a:pPr algn="just"/>
            <a:r>
              <a:rPr lang="en-US" dirty="0"/>
              <a:t>CERHI-UNIBEN is one of the ACEs that started </a:t>
            </a:r>
            <a:r>
              <a:rPr lang="en-US" i="1" dirty="0"/>
              <a:t>de novo</a:t>
            </a:r>
            <a:r>
              <a:rPr lang="en-US" dirty="0"/>
              <a:t>; yet in the last three years, it has not only laid a solid foundation, it has grown steadily. We are confident that in the next few years, CERHI will experience an exponential growth that will place it at the heart of reproductive health service delivery in West and Central Africa.</a:t>
            </a:r>
            <a:endParaRPr lang="en-US" b="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92" y="586367"/>
            <a:ext cx="921641" cy="9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883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ctr">
              <a:buNone/>
            </a:pPr>
            <a:r>
              <a:rPr lang="en-US" sz="9600" dirty="0"/>
              <a:t>Thank you for listening!!!</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86367"/>
            <a:ext cx="921641" cy="9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706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22325" y="287338"/>
            <a:ext cx="8474075" cy="1449387"/>
          </a:xfrm>
        </p:spPr>
        <p:txBody>
          <a:bodyPr/>
          <a:lstStyle/>
          <a:p>
            <a:pPr eaLnBrk="1" hangingPunct="1">
              <a:defRPr/>
            </a:pPr>
            <a:r>
              <a:rPr lang="en-GB" altLang="en-US" sz="3600" dirty="0" smtClean="0">
                <a:latin typeface="Franklin Gothic Heavy" panose="020B0903020102020204" pitchFamily="34" charset="0"/>
              </a:rPr>
              <a:t>CERHI’s Key Strategic Objectives</a:t>
            </a:r>
          </a:p>
        </p:txBody>
      </p:sp>
      <p:sp>
        <p:nvSpPr>
          <p:cNvPr id="6147" name="Content Placeholder 2"/>
          <p:cNvSpPr>
            <a:spLocks noGrp="1"/>
          </p:cNvSpPr>
          <p:nvPr>
            <p:ph idx="1"/>
          </p:nvPr>
        </p:nvSpPr>
        <p:spPr>
          <a:xfrm>
            <a:off x="381000" y="1752600"/>
            <a:ext cx="8305800" cy="4343400"/>
          </a:xfrm>
        </p:spPr>
        <p:txBody>
          <a:bodyPr>
            <a:normAutofit/>
          </a:bodyPr>
          <a:lstStyle/>
          <a:p>
            <a:pPr marL="67866" indent="-67866" algn="just" eaLnBrk="1" hangingPunct="1">
              <a:buFont typeface="Arial" charset="0"/>
              <a:buChar char="•"/>
              <a:defRPr/>
            </a:pPr>
            <a:r>
              <a:rPr lang="en-US" sz="2800" dirty="0" smtClean="0"/>
              <a:t>PhDs </a:t>
            </a:r>
            <a:r>
              <a:rPr lang="en-US" sz="2800" dirty="0"/>
              <a:t>in reproductive health, public health, health </a:t>
            </a:r>
            <a:r>
              <a:rPr lang="en-US" sz="2800" dirty="0" smtClean="0"/>
              <a:t>economics, and nursing</a:t>
            </a:r>
          </a:p>
          <a:p>
            <a:pPr marL="67866" indent="-67866" algn="just" eaLnBrk="1" hangingPunct="1">
              <a:buFont typeface="Arial" charset="0"/>
              <a:buChar char="•"/>
              <a:defRPr/>
            </a:pPr>
            <a:r>
              <a:rPr lang="en-US" sz="2800" dirty="0" smtClean="0"/>
              <a:t>Masters in reproductive health, public health, health economics, and nursing</a:t>
            </a:r>
          </a:p>
          <a:p>
            <a:pPr marL="67866" indent="-67866" algn="just" eaLnBrk="1" hangingPunct="1">
              <a:buFont typeface="Arial" charset="0"/>
              <a:buChar char="•"/>
              <a:defRPr/>
            </a:pPr>
            <a:r>
              <a:rPr lang="en-US" sz="2800" dirty="0"/>
              <a:t>Short courses in reproductive health policy topics in the region. </a:t>
            </a:r>
          </a:p>
          <a:p>
            <a:pPr marL="67866" indent="-67866" algn="just" eaLnBrk="1" hangingPunct="1">
              <a:buFont typeface="Arial" charset="0"/>
              <a:buChar char="•"/>
              <a:defRPr/>
            </a:pPr>
            <a:r>
              <a:rPr lang="en-US" sz="2800" dirty="0" smtClean="0"/>
              <a:t>Develop regional laboratory capacity to support HIV/AIDS and other reproductive health related problems. </a:t>
            </a:r>
          </a:p>
          <a:p>
            <a:pPr marL="0" indent="0" algn="just" eaLnBrk="1" hangingPunct="1">
              <a:buFont typeface="Arial" charset="0"/>
              <a:buNone/>
              <a:defRPr/>
            </a:pPr>
            <a:endParaRPr lang="en-US" sz="2800" dirty="0" smtClean="0"/>
          </a:p>
        </p:txBody>
      </p:sp>
      <p:sp>
        <p:nvSpPr>
          <p:cNvPr id="6" name="Date Placeholder 5"/>
          <p:cNvSpPr>
            <a:spLocks noGrp="1"/>
          </p:cNvSpPr>
          <p:nvPr>
            <p:ph type="dt" sz="quarter" idx="10"/>
          </p:nvPr>
        </p:nvSpPr>
        <p:spPr/>
        <p:txBody>
          <a:bodyPr/>
          <a:lstStyle/>
          <a:p>
            <a:pPr>
              <a:defRPr/>
            </a:pPr>
            <a:fld id="{8A431B6A-A17F-4516-A2EE-1750263DA2D3}" type="datetime1">
              <a:rPr lang="en-US"/>
              <a:pPr>
                <a:defRPr/>
              </a:pPr>
              <a:t>5/8/18</a:t>
            </a:fld>
            <a:endParaRPr lang="en-US" dirty="0"/>
          </a:p>
        </p:txBody>
      </p:sp>
      <p:sp>
        <p:nvSpPr>
          <p:cNvPr id="92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162965B-20AE-4817-B861-F71A8076BBB0}" type="slidenum">
              <a:rPr lang="en-US" altLang="en-US">
                <a:solidFill>
                  <a:srgbClr val="898989"/>
                </a:solidFill>
                <a:latin typeface="Calibri" pitchFamily="34" charset="0"/>
              </a:rPr>
              <a:pPr/>
              <a:t>2</a:t>
            </a:fld>
            <a:endParaRPr lang="en-US" altLang="en-US">
              <a:solidFill>
                <a:srgbClr val="898989"/>
              </a:solidFill>
              <a:latin typeface="Calibri" pitchFamily="34" charset="0"/>
            </a:endParaRPr>
          </a:p>
        </p:txBody>
      </p:sp>
      <p:pic>
        <p:nvPicPr>
          <p:cNvPr id="92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692" y="586367"/>
            <a:ext cx="921641" cy="9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0576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CERHI’s Vision post-2019</a:t>
            </a:r>
            <a:endParaRPr lang="en-US" dirty="0"/>
          </a:p>
        </p:txBody>
      </p:sp>
      <p:sp>
        <p:nvSpPr>
          <p:cNvPr id="3" name="Content Placeholder 2"/>
          <p:cNvSpPr>
            <a:spLocks noGrp="1"/>
          </p:cNvSpPr>
          <p:nvPr>
            <p:ph idx="1"/>
          </p:nvPr>
        </p:nvSpPr>
        <p:spPr/>
        <p:txBody>
          <a:bodyPr/>
          <a:lstStyle/>
          <a:p>
            <a:pPr marL="0" indent="0" algn="just">
              <a:buNone/>
            </a:pPr>
            <a:r>
              <a:rPr lang="en-US" dirty="0" smtClean="0"/>
              <a:t>To be recognized as a leading University-based Centre providing essential information and services relating to reproductive health, population sciences and social development in the African Region</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92" y="586367"/>
            <a:ext cx="921641" cy="9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47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Objectives beyond 2019</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Yearly outputs of quality masters, PhDs, and short courses in health economics, public health, reproductive health, and nursing</a:t>
            </a:r>
          </a:p>
          <a:p>
            <a:pPr algn="just"/>
            <a:r>
              <a:rPr lang="en-US" dirty="0" smtClean="0"/>
              <a:t>Post doctoral fellowships in specialized areas of reproductive health</a:t>
            </a:r>
          </a:p>
          <a:p>
            <a:pPr algn="just"/>
            <a:r>
              <a:rPr lang="en-US" dirty="0" smtClean="0"/>
              <a:t>High quality laboratory services in reproductive health serving the entire West African region</a:t>
            </a:r>
          </a:p>
          <a:p>
            <a:pPr algn="just"/>
            <a:r>
              <a:rPr lang="en-US" dirty="0" smtClean="0"/>
              <a:t>Research outputs that address reproductive health, population and related development issues in the region </a:t>
            </a: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669" y="914400"/>
            <a:ext cx="761686" cy="78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76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level Actions for SO 1 &amp; 2 and Resources</a:t>
            </a:r>
            <a:endParaRPr lang="en-US" dirty="0"/>
          </a:p>
        </p:txBody>
      </p:sp>
      <p:sp>
        <p:nvSpPr>
          <p:cNvPr id="3" name="Content Placeholder 2"/>
          <p:cNvSpPr>
            <a:spLocks noGrp="1"/>
          </p:cNvSpPr>
          <p:nvPr>
            <p:ph idx="1"/>
          </p:nvPr>
        </p:nvSpPr>
        <p:spPr/>
        <p:txBody>
          <a:bodyPr/>
          <a:lstStyle/>
          <a:p>
            <a:pPr lvl="0" algn="just"/>
            <a:r>
              <a:rPr lang="en-US" dirty="0"/>
              <a:t>Yearly outputs of quality masters, PhDs, and short courses in health economics, public health, reproductive health, and nursing as well as post-doctoral fellowships in specialized areas of reproductive health</a:t>
            </a:r>
          </a:p>
          <a:p>
            <a:pPr algn="just"/>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585" y="629393"/>
            <a:ext cx="837855" cy="86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80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5362268"/>
              </p:ext>
            </p:extLst>
          </p:nvPr>
        </p:nvGraphicFramePr>
        <p:xfrm>
          <a:off x="609600" y="609599"/>
          <a:ext cx="7848599" cy="5594168"/>
        </p:xfrm>
        <a:graphic>
          <a:graphicData uri="http://schemas.openxmlformats.org/drawingml/2006/table">
            <a:tbl>
              <a:tblPr firstRow="1" firstCol="1" bandRow="1">
                <a:tableStyleId>{5C22544A-7EE6-4342-B048-85BDC9FD1C3A}</a:tableStyleId>
              </a:tblPr>
              <a:tblGrid>
                <a:gridCol w="288022"/>
                <a:gridCol w="4032308"/>
                <a:gridCol w="3528269"/>
              </a:tblGrid>
              <a:tr h="637538">
                <a:tc>
                  <a:txBody>
                    <a:bodyPr/>
                    <a:lstStyle/>
                    <a:p>
                      <a:pPr marL="0" marR="0" algn="just">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High Level Actions</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Resources (Financial and human capacity)</a:t>
                      </a:r>
                      <a:endParaRPr lang="en-US" sz="1600" dirty="0">
                        <a:effectLst/>
                        <a:latin typeface="Calibri"/>
                        <a:ea typeface="Calibri"/>
                        <a:cs typeface="Times New Roman"/>
                      </a:endParaRPr>
                    </a:p>
                  </a:txBody>
                  <a:tcPr marL="68580" marR="68580" marT="0" marB="0"/>
                </a:tc>
              </a:tr>
              <a:tr h="1294312">
                <a:tc>
                  <a:txBody>
                    <a:bodyPr/>
                    <a:lstStyle/>
                    <a:p>
                      <a:pPr marL="0" marR="0" algn="just">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a:effectLst/>
                        </a:rPr>
                        <a:t>Recruitment of high quality national, regional, and international students for Masters programmes</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scholarships, school fees, grants from research proposals; Faculty members from </a:t>
                      </a:r>
                      <a:r>
                        <a:rPr lang="en-US" sz="1600" dirty="0" smtClean="0">
                          <a:effectLst/>
                        </a:rPr>
                        <a:t>departments and partner institutions</a:t>
                      </a:r>
                      <a:endParaRPr lang="en-US" sz="1600" dirty="0">
                        <a:effectLst/>
                        <a:latin typeface="Calibri"/>
                        <a:ea typeface="Calibri"/>
                        <a:cs typeface="Times New Roman"/>
                      </a:endParaRPr>
                    </a:p>
                  </a:txBody>
                  <a:tcPr marL="68580" marR="68580" marT="0" marB="0"/>
                </a:tc>
              </a:tr>
              <a:tr h="1294312">
                <a:tc>
                  <a:txBody>
                    <a:bodyPr/>
                    <a:lstStyle/>
                    <a:p>
                      <a:pPr marL="0" marR="0" algn="just">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Recruitment of high quality national, regional, and international students for </a:t>
                      </a:r>
                      <a:r>
                        <a:rPr lang="en-US" sz="1600" dirty="0" smtClean="0">
                          <a:effectLst/>
                        </a:rPr>
                        <a:t>PhD </a:t>
                      </a:r>
                      <a:r>
                        <a:rPr lang="en-US" sz="1600" dirty="0">
                          <a:effectLst/>
                        </a:rPr>
                        <a:t>programmes and post-doctoral fellowships</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scholarships, school fees, grants from research proposals; Faculty members from </a:t>
                      </a:r>
                      <a:r>
                        <a:rPr lang="en-US" sz="1600" dirty="0" smtClean="0">
                          <a:effectLst/>
                        </a:rPr>
                        <a:t>departments and partner institutions</a:t>
                      </a:r>
                      <a:endParaRPr lang="en-US" sz="1600" dirty="0">
                        <a:effectLst/>
                        <a:latin typeface="Calibri"/>
                        <a:ea typeface="Calibri"/>
                        <a:cs typeface="Times New Roman"/>
                      </a:endParaRPr>
                    </a:p>
                  </a:txBody>
                  <a:tcPr marL="68580" marR="68580" marT="0" marB="0"/>
                </a:tc>
              </a:tr>
              <a:tr h="1294312">
                <a:tc>
                  <a:txBody>
                    <a:bodyPr/>
                    <a:lstStyle/>
                    <a:p>
                      <a:pPr marL="0" marR="0" algn="just">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a:effectLst/>
                        </a:rPr>
                        <a:t>Recruitment of national, regional, and international students for short courses from government and non-governmental arenas </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short course fees; collaborations with government and non-governmental bodies; </a:t>
                      </a:r>
                      <a:r>
                        <a:rPr lang="en-US" sz="1600" dirty="0" smtClean="0">
                          <a:effectLst/>
                        </a:rPr>
                        <a:t>Grants;</a:t>
                      </a:r>
                      <a:r>
                        <a:rPr lang="en-US" sz="1600" baseline="0" dirty="0" smtClean="0">
                          <a:effectLst/>
                        </a:rPr>
                        <a:t> </a:t>
                      </a:r>
                      <a:r>
                        <a:rPr lang="en-US" sz="1600" dirty="0" smtClean="0">
                          <a:effectLst/>
                        </a:rPr>
                        <a:t>Faculty </a:t>
                      </a:r>
                      <a:r>
                        <a:rPr lang="en-US" sz="1600" dirty="0">
                          <a:effectLst/>
                        </a:rPr>
                        <a:t>members from </a:t>
                      </a:r>
                      <a:r>
                        <a:rPr lang="en-US" sz="1600" dirty="0" smtClean="0">
                          <a:effectLst/>
                        </a:rPr>
                        <a:t>departments and partner institutions</a:t>
                      </a:r>
                      <a:endParaRPr lang="en-US" sz="1600" dirty="0">
                        <a:effectLst/>
                        <a:latin typeface="Calibri"/>
                        <a:ea typeface="Calibri"/>
                        <a:cs typeface="Times New Roman"/>
                      </a:endParaRPr>
                    </a:p>
                  </a:txBody>
                  <a:tcPr marL="68580" marR="68580" marT="0" marB="0"/>
                </a:tc>
              </a:tr>
              <a:tr h="965926">
                <a:tc>
                  <a:txBody>
                    <a:bodyPr/>
                    <a:lstStyle/>
                    <a:p>
                      <a:pPr marL="0" marR="0" algn="just">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Faculty </a:t>
                      </a:r>
                      <a:r>
                        <a:rPr lang="en-US" sz="1600" dirty="0" smtClean="0">
                          <a:effectLst/>
                        </a:rPr>
                        <a:t>exchange and </a:t>
                      </a:r>
                      <a:r>
                        <a:rPr lang="en-US" sz="1600" dirty="0">
                          <a:effectLst/>
                        </a:rPr>
                        <a:t>student internships with industry (internships from partner institutions to CERHI will be encouraged)</a:t>
                      </a:r>
                      <a:endParaRPr lang="en-US" sz="16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600" dirty="0">
                          <a:effectLst/>
                        </a:rPr>
                        <a:t>Annual university budget, scholarships, grants from research proposals; Industry partnerships </a:t>
                      </a:r>
                      <a:endParaRPr lang="en-US" sz="1600" dirty="0">
                        <a:effectLst/>
                        <a:latin typeface="Calibri"/>
                        <a:ea typeface="Calibri"/>
                        <a:cs typeface="Times New Roman"/>
                      </a:endParaRPr>
                    </a:p>
                  </a:txBody>
                  <a:tcPr marL="68580" marR="68580" marT="0" marB="0"/>
                </a:tc>
              </a:tr>
            </a:tbl>
          </a:graphicData>
        </a:graphic>
      </p:graphicFrame>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5" y="-74674"/>
            <a:ext cx="837855" cy="86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76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 level Actions for SO 3</a:t>
            </a:r>
            <a:r>
              <a:rPr lang="en-US" dirty="0" smtClean="0"/>
              <a:t> </a:t>
            </a:r>
            <a:r>
              <a:rPr lang="en-US" dirty="0"/>
              <a:t>and Resources</a:t>
            </a:r>
          </a:p>
        </p:txBody>
      </p:sp>
      <p:sp>
        <p:nvSpPr>
          <p:cNvPr id="3" name="Content Placeholder 2"/>
          <p:cNvSpPr>
            <a:spLocks noGrp="1"/>
          </p:cNvSpPr>
          <p:nvPr>
            <p:ph idx="1"/>
          </p:nvPr>
        </p:nvSpPr>
        <p:spPr/>
        <p:txBody>
          <a:bodyPr/>
          <a:lstStyle/>
          <a:p>
            <a:pPr marL="0" indent="0" algn="just">
              <a:buNone/>
            </a:pPr>
            <a:endParaRPr lang="en-US" dirty="0" smtClean="0"/>
          </a:p>
          <a:p>
            <a:pPr marL="0" indent="0" algn="just">
              <a:buNone/>
            </a:pPr>
            <a:r>
              <a:rPr lang="en-US" dirty="0" smtClean="0"/>
              <a:t>High </a:t>
            </a:r>
            <a:r>
              <a:rPr lang="en-US" dirty="0"/>
              <a:t>quality laboratory services in reproductive health serving the entire West African region</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92" y="586367"/>
            <a:ext cx="921641" cy="9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745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949662"/>
              </p:ext>
            </p:extLst>
          </p:nvPr>
        </p:nvGraphicFramePr>
        <p:xfrm>
          <a:off x="838200" y="533399"/>
          <a:ext cx="7543799" cy="6046470"/>
        </p:xfrm>
        <a:graphic>
          <a:graphicData uri="http://schemas.openxmlformats.org/drawingml/2006/table">
            <a:tbl>
              <a:tblPr firstRow="1" firstCol="1" bandRow="1">
                <a:tableStyleId>{5C22544A-7EE6-4342-B048-85BDC9FD1C3A}</a:tableStyleId>
              </a:tblPr>
              <a:tblGrid>
                <a:gridCol w="276836"/>
                <a:gridCol w="3875714"/>
                <a:gridCol w="3391249"/>
              </a:tblGrid>
              <a:tr h="482109">
                <a:tc>
                  <a:txBody>
                    <a:bodyPr/>
                    <a:lstStyle/>
                    <a:p>
                      <a:pPr marL="0" marR="0" algn="just">
                        <a:lnSpc>
                          <a:spcPct val="115000"/>
                        </a:lnSpc>
                        <a:spcBef>
                          <a:spcPts val="0"/>
                        </a:spcBef>
                        <a:spcAft>
                          <a:spcPts val="0"/>
                        </a:spcAft>
                      </a:pPr>
                      <a:r>
                        <a:rPr lang="en-US" sz="1500" dirty="0">
                          <a:effectLst/>
                        </a:rPr>
                        <a:t> </a:t>
                      </a:r>
                      <a:endParaRPr lang="en-US" sz="15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High Level Actions</a:t>
                      </a:r>
                      <a:endParaRPr lang="en-US" sz="15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Annual Resources (Financial and human capacity)</a:t>
                      </a:r>
                      <a:endParaRPr lang="en-US" sz="1500" dirty="0">
                        <a:effectLst/>
                        <a:latin typeface="Calibri"/>
                        <a:ea typeface="Calibri"/>
                        <a:cs typeface="Times New Roman"/>
                      </a:endParaRPr>
                    </a:p>
                  </a:txBody>
                  <a:tcPr marL="68580" marR="68580" marT="0" marB="0"/>
                </a:tc>
              </a:tr>
              <a:tr h="1227091">
                <a:tc>
                  <a:txBody>
                    <a:bodyPr/>
                    <a:lstStyle/>
                    <a:p>
                      <a:pPr marL="0" marR="0" algn="just">
                        <a:lnSpc>
                          <a:spcPct val="115000"/>
                        </a:lnSpc>
                        <a:spcBef>
                          <a:spcPts val="0"/>
                        </a:spcBef>
                        <a:spcAft>
                          <a:spcPts val="0"/>
                        </a:spcAft>
                      </a:pPr>
                      <a:r>
                        <a:rPr lang="en-US" sz="1500">
                          <a:effectLst/>
                        </a:rPr>
                        <a:t>1</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a:effectLst/>
                        </a:rPr>
                        <a:t>Proper and effective management of medical and research laboratory equipment</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Annual university budget, ongoing maintenance/servicing contracts with equipment suppliers; Laboratory Committee, Laboratory Manager</a:t>
                      </a:r>
                    </a:p>
                    <a:p>
                      <a:pPr marL="0" marR="0" algn="just">
                        <a:lnSpc>
                          <a:spcPct val="115000"/>
                        </a:lnSpc>
                        <a:spcBef>
                          <a:spcPts val="0"/>
                        </a:spcBef>
                        <a:spcAft>
                          <a:spcPts val="0"/>
                        </a:spcAft>
                      </a:pPr>
                      <a:r>
                        <a:rPr lang="en-US" sz="1500" dirty="0">
                          <a:effectLst/>
                        </a:rPr>
                        <a:t> </a:t>
                      </a:r>
                      <a:endParaRPr lang="en-US" sz="1500" dirty="0">
                        <a:effectLst/>
                        <a:latin typeface="Calibri"/>
                        <a:ea typeface="Calibri"/>
                        <a:cs typeface="Times New Roman"/>
                      </a:endParaRPr>
                    </a:p>
                  </a:txBody>
                  <a:tcPr marL="68580" marR="68580" marT="0" marB="0"/>
                </a:tc>
              </a:tr>
              <a:tr h="1227091">
                <a:tc>
                  <a:txBody>
                    <a:bodyPr/>
                    <a:lstStyle/>
                    <a:p>
                      <a:pPr marL="0" marR="0" algn="just">
                        <a:lnSpc>
                          <a:spcPct val="115000"/>
                        </a:lnSpc>
                        <a:spcBef>
                          <a:spcPts val="0"/>
                        </a:spcBef>
                        <a:spcAft>
                          <a:spcPts val="0"/>
                        </a:spcAft>
                      </a:pPr>
                      <a:r>
                        <a:rPr lang="en-US" sz="1500">
                          <a:effectLst/>
                        </a:rPr>
                        <a:t>2</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a:effectLst/>
                        </a:rPr>
                        <a:t>Proper and effective management of medical and research laboratory services</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Annual university budget, enforcement of the Centre approved business plan, commercialization of medical  and research laboratory services; Laboratory Committee, Laboratory Manager</a:t>
                      </a:r>
                      <a:endParaRPr lang="en-US" sz="1500" dirty="0">
                        <a:effectLst/>
                        <a:latin typeface="Calibri"/>
                        <a:ea typeface="Calibri"/>
                        <a:cs typeface="Times New Roman"/>
                      </a:endParaRPr>
                    </a:p>
                  </a:txBody>
                  <a:tcPr marL="68580" marR="68580" marT="0" marB="0"/>
                </a:tc>
              </a:tr>
              <a:tr h="1227091">
                <a:tc>
                  <a:txBody>
                    <a:bodyPr/>
                    <a:lstStyle/>
                    <a:p>
                      <a:pPr marL="0" marR="0" algn="just">
                        <a:lnSpc>
                          <a:spcPct val="115000"/>
                        </a:lnSpc>
                        <a:spcBef>
                          <a:spcPts val="0"/>
                        </a:spcBef>
                        <a:spcAft>
                          <a:spcPts val="0"/>
                        </a:spcAft>
                      </a:pPr>
                      <a:r>
                        <a:rPr lang="en-US" sz="1500">
                          <a:effectLst/>
                        </a:rPr>
                        <a:t>3</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Ensuring quality assurance, </a:t>
                      </a:r>
                      <a:r>
                        <a:rPr lang="en-US" sz="1500" dirty="0" smtClean="0">
                          <a:effectLst/>
                        </a:rPr>
                        <a:t>securing local </a:t>
                      </a:r>
                      <a:r>
                        <a:rPr lang="en-US" sz="1500" dirty="0">
                          <a:effectLst/>
                        </a:rPr>
                        <a:t>and international certification, and establishing consultancy services</a:t>
                      </a:r>
                      <a:endParaRPr lang="en-US" sz="15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Annual university budget, commercialization of consultancy services; Laboratory Committee, Laboratory Manager, Faculty members from departments</a:t>
                      </a:r>
                      <a:endParaRPr lang="en-US" sz="1500" dirty="0">
                        <a:effectLst/>
                        <a:latin typeface="Calibri"/>
                        <a:ea typeface="Calibri"/>
                        <a:cs typeface="Times New Roman"/>
                      </a:endParaRPr>
                    </a:p>
                  </a:txBody>
                  <a:tcPr marL="68580" marR="68580" marT="0" marB="0"/>
                </a:tc>
              </a:tr>
              <a:tr h="1475418">
                <a:tc>
                  <a:txBody>
                    <a:bodyPr/>
                    <a:lstStyle/>
                    <a:p>
                      <a:pPr marL="0" marR="0" algn="just">
                        <a:lnSpc>
                          <a:spcPct val="115000"/>
                        </a:lnSpc>
                        <a:spcBef>
                          <a:spcPts val="0"/>
                        </a:spcBef>
                        <a:spcAft>
                          <a:spcPts val="0"/>
                        </a:spcAft>
                      </a:pPr>
                      <a:r>
                        <a:rPr lang="en-US" sz="1500">
                          <a:effectLst/>
                        </a:rPr>
                        <a:t>4</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a:effectLst/>
                        </a:rPr>
                        <a:t>Expanding the laboratory through collaboration with regional and international partners</a:t>
                      </a:r>
                      <a:endParaRPr lang="en-US" sz="15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500" dirty="0">
                          <a:effectLst/>
                        </a:rPr>
                        <a:t>Annual university budget, commercialization of research laboratory services, grants from proposals; Laboratory Committee, Laboratory Manager, Faculty members from departments</a:t>
                      </a:r>
                      <a:endParaRPr lang="en-US" sz="1500" dirty="0">
                        <a:effectLst/>
                        <a:latin typeface="Calibri"/>
                        <a:ea typeface="Calibri"/>
                        <a:cs typeface="Times New Roman"/>
                      </a:endParaRPr>
                    </a:p>
                  </a:txBody>
                  <a:tcPr marL="68580" marR="68580" marT="0" marB="0"/>
                </a:tc>
              </a:tr>
            </a:tbl>
          </a:graphicData>
        </a:graphic>
      </p:graphicFrame>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291" y="-69252"/>
            <a:ext cx="692442" cy="71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4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 level Actions for SO 4</a:t>
            </a:r>
            <a:r>
              <a:rPr lang="en-US" dirty="0" smtClean="0"/>
              <a:t> </a:t>
            </a:r>
            <a:r>
              <a:rPr lang="en-US" dirty="0"/>
              <a:t>and Resources</a:t>
            </a:r>
          </a:p>
        </p:txBody>
      </p:sp>
      <p:sp>
        <p:nvSpPr>
          <p:cNvPr id="3" name="Content Placeholder 2"/>
          <p:cNvSpPr>
            <a:spLocks noGrp="1"/>
          </p:cNvSpPr>
          <p:nvPr>
            <p:ph idx="1"/>
          </p:nvPr>
        </p:nvSpPr>
        <p:spPr/>
        <p:txBody>
          <a:bodyPr/>
          <a:lstStyle/>
          <a:p>
            <a:r>
              <a:rPr lang="en-US" dirty="0"/>
              <a:t>Research outputs that </a:t>
            </a:r>
            <a:r>
              <a:rPr lang="en-US" dirty="0" smtClean="0"/>
              <a:t>address reproductive health, </a:t>
            </a:r>
            <a:r>
              <a:rPr lang="en-US" dirty="0"/>
              <a:t>population and related development issues in the region</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92" y="586367"/>
            <a:ext cx="921641" cy="9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5722093"/>
      </p:ext>
    </p:extLst>
  </p:cSld>
  <p:clrMapOvr>
    <a:masterClrMapping/>
  </p:clrMapOvr>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860</Words>
  <Application>Microsoft Macintosh PowerPoint</Application>
  <PresentationFormat>Présentation à l'écran (4:3)</PresentationFormat>
  <Paragraphs>78</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Franklin Gothic Heavy</vt:lpstr>
      <vt:lpstr>Times New Roman</vt:lpstr>
      <vt:lpstr>Office Theme</vt:lpstr>
      <vt:lpstr>CERHI, University of Benin: 2019 and Beyond </vt:lpstr>
      <vt:lpstr>CERHI’s Key Strategic Objectives</vt:lpstr>
      <vt:lpstr>   CERHI’s Vision post-2019</vt:lpstr>
      <vt:lpstr>Strategic Objectives beyond 2019 </vt:lpstr>
      <vt:lpstr>High level Actions for SO 1 &amp; 2 and Resources</vt:lpstr>
      <vt:lpstr>Présentation PowerPoint</vt:lpstr>
      <vt:lpstr>High level Actions for SO 3 and Resources</vt:lpstr>
      <vt:lpstr>Présentation PowerPoint</vt:lpstr>
      <vt:lpstr>High level Actions for SO 4 and Resources</vt:lpstr>
      <vt:lpstr>Présentation PowerPoint</vt:lpstr>
      <vt:lpstr>The achievement of these strategic objectives will be assured by: </vt:lpstr>
      <vt:lpstr>Conclusion </vt:lpstr>
      <vt:lpstr>Présentation PowerPoint</vt:lpstr>
    </vt:vector>
  </TitlesOfParts>
  <Company>Hewlett-Packard Company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CERHI, University of Benin: 2019 and Beyond</dc:title>
  <dc:creator>friday</dc:creator>
  <cp:lastModifiedBy>Utilisateur de Microsoft Office</cp:lastModifiedBy>
  <cp:revision>19</cp:revision>
  <dcterms:created xsi:type="dcterms:W3CDTF">2018-04-29T10:49:46Z</dcterms:created>
  <dcterms:modified xsi:type="dcterms:W3CDTF">2018-05-08T14:21:18Z</dcterms:modified>
</cp:coreProperties>
</file>