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1" r:id="rId1"/>
  </p:sldMasterIdLst>
  <p:notesMasterIdLst>
    <p:notesMasterId r:id="rId7"/>
  </p:notesMasterIdLst>
  <p:sldIdLst>
    <p:sldId id="349" r:id="rId2"/>
    <p:sldId id="346" r:id="rId3"/>
    <p:sldId id="347" r:id="rId4"/>
    <p:sldId id="348" r:id="rId5"/>
    <p:sldId id="35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620"/>
    <p:restoredTop sz="98682" autoAdjust="0"/>
  </p:normalViewPr>
  <p:slideViewPr>
    <p:cSldViewPr snapToGrid="0" snapToObjects="1">
      <p:cViewPr>
        <p:scale>
          <a:sx n="100" d="100"/>
          <a:sy n="100" d="100"/>
        </p:scale>
        <p:origin x="-504" y="10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FA486C-D687-3347-BAC4-E13ED6F4256F}" type="datetimeFigureOut">
              <a:rPr lang="en-US" smtClean="0"/>
              <a:pPr/>
              <a:t>5/8/2018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D1227C-C5E0-A841-A777-7508204E49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936143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4588" y="687388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A57252E-4836-492A-B9C5-ED904F149DFF}" type="slidenum">
              <a:rPr lang="en-US" smtClean="0">
                <a:solidFill>
                  <a:srgbClr val="000000"/>
                </a:solidFill>
              </a:rPr>
              <a:pPr/>
              <a:t>1</a:t>
            </a:fld>
            <a:endParaRPr lang="en-US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31C40C19-6ED8-4EEF-B0A0-9583737BF3B7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5</a:t>
            </a:fld>
            <a:endParaRPr lang="en-US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4000">
                <a:schemeClr val="accent1">
                  <a:lumMod val="60000"/>
                  <a:lumOff val="40000"/>
                </a:schemeClr>
              </a:gs>
              <a:gs pos="83000">
                <a:schemeClr val="accent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chemeClr val="accent1">
                  <a:alpha val="0"/>
                </a:schemeClr>
              </a:gs>
              <a:gs pos="57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alpha val="0"/>
                </a:scheme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3">
                  <a:lumMod val="40000"/>
                  <a:lumOff val="60000"/>
                </a:schemeClr>
              </a:gs>
              <a:gs pos="50000">
                <a:schemeClr val="accent3"/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S" b="1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0" y="1676400"/>
            <a:ext cx="3886200" cy="1524000"/>
          </a:xfrm>
        </p:spPr>
        <p:txBody>
          <a:bodyPr anchor="b" anchorCtr="0"/>
          <a:lstStyle>
            <a:lvl1pPr algn="l">
              <a:defRPr/>
            </a:lvl1pPr>
          </a:lstStyle>
          <a:p>
            <a:r>
              <a:rPr lang="x-none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3203574"/>
            <a:ext cx="3886200" cy="182562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EAFA9-7502-42D3-9B79-C38E938C236F}" type="datetimeFigureOut">
              <a:rPr lang="en-US" smtClean="0"/>
              <a:pPr/>
              <a:t>5/8/2018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AC5B1FEA-406A-7749-A5C3-DDCB5F67A4C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EAFA9-7502-42D3-9B79-C38E938C236F}" type="datetimeFigureOut">
              <a:rPr lang="en-US" smtClean="0"/>
              <a:pPr/>
              <a:t>5/8/2018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7B0AA-AC8E-4463-ADAC-E87D09B82E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EAFA9-7502-42D3-9B79-C38E938C236F}" type="datetimeFigureOut">
              <a:rPr lang="en-US" smtClean="0"/>
              <a:pPr/>
              <a:t>5/8/2018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7B0AA-AC8E-4463-ADAC-E87D09B82E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1"/>
            <a:ext cx="7772400" cy="3733800"/>
          </a:xfrm>
        </p:spPr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EAFA9-7502-42D3-9B79-C38E938C236F}" type="datetimeFigureOut">
              <a:rPr lang="en-US" smtClean="0"/>
              <a:pPr/>
              <a:t>5/8/2018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7B0AA-AC8E-4463-ADAC-E87D09B82E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14000">
                <a:srgbClr val="333333"/>
              </a:gs>
              <a:gs pos="83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rgbClr val="000000">
                  <a:alpha val="0"/>
                </a:srgbClr>
              </a:gs>
              <a:gs pos="57000">
                <a:srgbClr val="4D4D4D"/>
              </a:gs>
              <a:gs pos="100000">
                <a:srgbClr val="000000">
                  <a:alpha val="0"/>
                </a:srgb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33787"/>
            <a:ext cx="7772400" cy="1362075"/>
          </a:xfrm>
        </p:spPr>
        <p:txBody>
          <a:bodyPr anchor="t"/>
          <a:lstStyle>
            <a:lvl1pPr algn="l">
              <a:defRPr sz="4000" b="0" i="0" cap="all" baseline="0"/>
            </a:lvl1pPr>
          </a:lstStyle>
          <a:p>
            <a:r>
              <a:rPr lang="x-none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336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EAFA9-7502-42D3-9B79-C38E938C236F}" type="datetimeFigureOut">
              <a:rPr lang="en-US" smtClean="0"/>
              <a:pPr/>
              <a:t>5/8/2018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7B0AA-AC8E-4463-ADAC-E87D09B82E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EAFA9-7502-42D3-9B79-C38E938C236F}" type="datetimeFigureOut">
              <a:rPr lang="en-US" smtClean="0"/>
              <a:pPr/>
              <a:t>5/8/2018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7B0AA-AC8E-4463-ADAC-E87D09B82E4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685800" y="1536192"/>
            <a:ext cx="3657600" cy="3877056"/>
          </a:xfrm>
        </p:spPr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4800600" y="1536192"/>
            <a:ext cx="3657600" cy="3877056"/>
          </a:xfrm>
        </p:spPr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 dirty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9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12" name="Freeform 11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EAFA9-7502-42D3-9B79-C38E938C236F}" type="datetimeFigureOut">
              <a:rPr lang="en-US" smtClean="0"/>
              <a:pPr/>
              <a:t>5/8/2018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7B0AA-AC8E-4463-ADAC-E87D09B82E4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3"/>
          </p:nvPr>
        </p:nvSpPr>
        <p:spPr>
          <a:xfrm>
            <a:off x="685800" y="2209800"/>
            <a:ext cx="3657600" cy="3200400"/>
          </a:xfrm>
        </p:spPr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657600" cy="3200400"/>
          </a:xfrm>
        </p:spPr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EAFA9-7502-42D3-9B79-C38E938C236F}" type="datetimeFigureOut">
              <a:rPr lang="en-US" smtClean="0"/>
              <a:pPr/>
              <a:t>5/8/2018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7B0AA-AC8E-4463-ADAC-E87D09B82E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3"/>
              </a:gs>
              <a:gs pos="50000">
                <a:schemeClr val="accent3">
                  <a:lumMod val="40000"/>
                  <a:lumOff val="60000"/>
                </a:schemeClr>
              </a:gs>
              <a:gs pos="5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0" y="5381627"/>
            <a:ext cx="3286124" cy="1207294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6996854"/>
              <a:gd name="connsiteY0" fmla="*/ 0 h 1571625"/>
              <a:gd name="connsiteX1" fmla="*/ 6996854 w 6996854"/>
              <a:gd name="connsiteY1" fmla="*/ 1266825 h 1571625"/>
              <a:gd name="connsiteX2" fmla="*/ 0 w 6996854"/>
              <a:gd name="connsiteY2" fmla="*/ 1571625 h 1571625"/>
              <a:gd name="connsiteX3" fmla="*/ 0 w 6996854"/>
              <a:gd name="connsiteY3" fmla="*/ 0 h 1571625"/>
              <a:gd name="connsiteX0" fmla="*/ 0 w 7583417"/>
              <a:gd name="connsiteY0" fmla="*/ 0 h 800100"/>
              <a:gd name="connsiteX1" fmla="*/ 7583417 w 7583417"/>
              <a:gd name="connsiteY1" fmla="*/ 495300 h 800100"/>
              <a:gd name="connsiteX2" fmla="*/ 586563 w 7583417"/>
              <a:gd name="connsiteY2" fmla="*/ 800100 h 800100"/>
              <a:gd name="connsiteX3" fmla="*/ 0 w 7583417"/>
              <a:gd name="connsiteY3" fmla="*/ 0 h 800100"/>
              <a:gd name="connsiteX0" fmla="*/ 0 w 7017803"/>
              <a:gd name="connsiteY0" fmla="*/ 0 h 1200150"/>
              <a:gd name="connsiteX1" fmla="*/ 7017803 w 7017803"/>
              <a:gd name="connsiteY1" fmla="*/ 895350 h 1200150"/>
              <a:gd name="connsiteX2" fmla="*/ 20949 w 7017803"/>
              <a:gd name="connsiteY2" fmla="*/ 1200150 h 1200150"/>
              <a:gd name="connsiteX3" fmla="*/ 0 w 7017803"/>
              <a:gd name="connsiteY3" fmla="*/ 0 h 1200150"/>
              <a:gd name="connsiteX0" fmla="*/ 0 w 6410292"/>
              <a:gd name="connsiteY0" fmla="*/ 0 h 1752600"/>
              <a:gd name="connsiteX1" fmla="*/ 6410292 w 6410292"/>
              <a:gd name="connsiteY1" fmla="*/ 1752600 h 1752600"/>
              <a:gd name="connsiteX2" fmla="*/ 20949 w 6410292"/>
              <a:gd name="connsiteY2" fmla="*/ 1200150 h 1752600"/>
              <a:gd name="connsiteX3" fmla="*/ 0 w 6410292"/>
              <a:gd name="connsiteY3" fmla="*/ 0 h 1752600"/>
              <a:gd name="connsiteX0" fmla="*/ 0 w 7227290"/>
              <a:gd name="connsiteY0" fmla="*/ 0 h 1200150"/>
              <a:gd name="connsiteX1" fmla="*/ 7227290 w 7227290"/>
              <a:gd name="connsiteY1" fmla="*/ 885825 h 1200150"/>
              <a:gd name="connsiteX2" fmla="*/ 20949 w 7227290"/>
              <a:gd name="connsiteY2" fmla="*/ 1200150 h 1200150"/>
              <a:gd name="connsiteX3" fmla="*/ 0 w 7227290"/>
              <a:gd name="connsiteY3" fmla="*/ 0 h 1200150"/>
              <a:gd name="connsiteX0" fmla="*/ 0 w 7227290"/>
              <a:gd name="connsiteY0" fmla="*/ 0 h 885825"/>
              <a:gd name="connsiteX1" fmla="*/ 7227290 w 7227290"/>
              <a:gd name="connsiteY1" fmla="*/ 885825 h 885825"/>
              <a:gd name="connsiteX2" fmla="*/ 555141 w 7227290"/>
              <a:gd name="connsiteY2" fmla="*/ 862013 h 885825"/>
              <a:gd name="connsiteX3" fmla="*/ 0 w 7227290"/>
              <a:gd name="connsiteY3" fmla="*/ 0 h 885825"/>
              <a:gd name="connsiteX0" fmla="*/ 0 w 7227290"/>
              <a:gd name="connsiteY0" fmla="*/ 0 h 1207294"/>
              <a:gd name="connsiteX1" fmla="*/ 7227290 w 7227290"/>
              <a:gd name="connsiteY1" fmla="*/ 885825 h 1207294"/>
              <a:gd name="connsiteX2" fmla="*/ 0 w 7227290"/>
              <a:gd name="connsiteY2" fmla="*/ 1207294 h 1207294"/>
              <a:gd name="connsiteX3" fmla="*/ 0 w 7227290"/>
              <a:gd name="connsiteY3" fmla="*/ 0 h 1207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227290" h="1207294">
                <a:moveTo>
                  <a:pt x="0" y="0"/>
                </a:moveTo>
                <a:lnTo>
                  <a:pt x="7227290" y="885825"/>
                </a:lnTo>
                <a:lnTo>
                  <a:pt x="0" y="1207294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196" y="5347020"/>
            <a:ext cx="3426231" cy="944725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2830674 w 7605568"/>
              <a:gd name="connsiteY2" fmla="*/ 806612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2930931"/>
              <a:gd name="connsiteY0" fmla="*/ 0 h 806612"/>
              <a:gd name="connsiteX1" fmla="*/ 0 w 2930931"/>
              <a:gd name="connsiteY1" fmla="*/ 75665 h 806612"/>
              <a:gd name="connsiteX2" fmla="*/ 2830674 w 2930931"/>
              <a:gd name="connsiteY2" fmla="*/ 806612 h 806612"/>
              <a:gd name="connsiteX3" fmla="*/ 2930931 w 2930931"/>
              <a:gd name="connsiteY3" fmla="*/ 785765 h 806612"/>
              <a:gd name="connsiteX4" fmla="*/ 1 w 2930931"/>
              <a:gd name="connsiteY4" fmla="*/ 0 h 806612"/>
              <a:gd name="connsiteX0" fmla="*/ 1 w 3204530"/>
              <a:gd name="connsiteY0" fmla="*/ 0 h 944725"/>
              <a:gd name="connsiteX1" fmla="*/ 0 w 3204530"/>
              <a:gd name="connsiteY1" fmla="*/ 75665 h 944725"/>
              <a:gd name="connsiteX2" fmla="*/ 3204530 w 3204530"/>
              <a:gd name="connsiteY2" fmla="*/ 944725 h 944725"/>
              <a:gd name="connsiteX3" fmla="*/ 2930931 w 3204530"/>
              <a:gd name="connsiteY3" fmla="*/ 785765 h 944725"/>
              <a:gd name="connsiteX4" fmla="*/ 1 w 3204530"/>
              <a:gd name="connsiteY4" fmla="*/ 0 h 944725"/>
              <a:gd name="connsiteX0" fmla="*/ 1 w 3426231"/>
              <a:gd name="connsiteY0" fmla="*/ 0 h 944725"/>
              <a:gd name="connsiteX1" fmla="*/ 0 w 3426231"/>
              <a:gd name="connsiteY1" fmla="*/ 75665 h 944725"/>
              <a:gd name="connsiteX2" fmla="*/ 3204530 w 3426231"/>
              <a:gd name="connsiteY2" fmla="*/ 944725 h 944725"/>
              <a:gd name="connsiteX3" fmla="*/ 3426231 w 3426231"/>
              <a:gd name="connsiteY3" fmla="*/ 923877 h 944725"/>
              <a:gd name="connsiteX4" fmla="*/ 1 w 3426231"/>
              <a:gd name="connsiteY4" fmla="*/ 0 h 944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26231" h="944725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3204530" y="944725"/>
                </a:lnTo>
                <a:lnTo>
                  <a:pt x="3426231" y="923877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EAFA9-7502-42D3-9B79-C38E938C236F}" type="datetimeFigureOut">
              <a:rPr lang="en-US" smtClean="0"/>
              <a:pPr/>
              <a:t>5/8/2018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7B0AA-AC8E-4463-ADAC-E87D09B82E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x-none" smtClean="0"/>
              <a:t>Click to edit Master title style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EAFA9-7502-42D3-9B79-C38E938C236F}" type="datetimeFigureOut">
              <a:rPr lang="en-US" smtClean="0"/>
              <a:pPr/>
              <a:t>5/8/2018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B1FEA-406A-7749-A5C3-DDCB5F67A4C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572000" y="609600"/>
            <a:ext cx="3886200" cy="4191000"/>
          </a:xfrm>
        </p:spPr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676274" y="1527048"/>
            <a:ext cx="3383280" cy="329184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x-none" smtClean="0"/>
              <a:t>Click to edit Master text styles</a:t>
            </a: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0" y="609600"/>
            <a:ext cx="3886200" cy="4190999"/>
          </a:xfrm>
          <a:ln w="79375">
            <a:solidFill>
              <a:schemeClr val="tx1"/>
            </a:solidFill>
            <a:miter lim="800000"/>
          </a:ln>
          <a:effectLst>
            <a:outerShdw blurRad="50800" dist="38100" dir="5400000" algn="ctr" rotWithShape="0">
              <a:srgbClr val="000000">
                <a:alpha val="42000"/>
              </a:srgb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sz="25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x-none" smtClean="0"/>
              <a:t>Drag picture to placeholder or click icon to add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EAFA9-7502-42D3-9B79-C38E938C236F}" type="datetimeFigureOut">
              <a:rPr lang="en-US" smtClean="0"/>
              <a:pPr/>
              <a:t>5/8/2018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7B0AA-AC8E-4463-ADAC-E87D09B82E4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x-none" smtClean="0"/>
              <a:t>Click to edit Master title style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4"/>
          </p:nvPr>
        </p:nvSpPr>
        <p:spPr>
          <a:xfrm>
            <a:off x="676656" y="1524000"/>
            <a:ext cx="3381375" cy="329565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x-none" smtClean="0"/>
              <a:t>Click to edit Master text styles</a:t>
            </a: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13">
              <a:alphaModFix amt="15000"/>
            </a:blip>
            <a:srcRect/>
            <a:tile tx="0" ty="0" sx="76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11430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x-none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600200"/>
            <a:ext cx="7772400" cy="452596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0" y="6416675"/>
            <a:ext cx="1981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lang="en-US" sz="900" kern="1200" cap="all" spc="110" baseline="0" smtClean="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1pPr>
          </a:lstStyle>
          <a:p>
            <a:fld id="{628EAFA9-7502-42D3-9B79-C38E938C236F}" type="datetimeFigureOut">
              <a:rPr lang="en-US" smtClean="0"/>
              <a:pPr/>
              <a:t>5/8/2018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00" y="6416675"/>
            <a:ext cx="28956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l">
              <a:defRPr sz="900" cap="all" spc="110" baseline="0">
                <a:solidFill>
                  <a:srgbClr val="4D4D4D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416675"/>
            <a:ext cx="457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sz="1100" b="1" baseline="0">
                <a:solidFill>
                  <a:srgbClr val="4D4D4D"/>
                </a:solidFill>
              </a:defRPr>
            </a:lvl1pPr>
          </a:lstStyle>
          <a:p>
            <a:fld id="{2D57B0AA-AC8E-4463-ADAC-E87D09B82E4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42" r:id="rId1"/>
    <p:sldLayoutId id="2147483843" r:id="rId2"/>
    <p:sldLayoutId id="2147483844" r:id="rId3"/>
    <p:sldLayoutId id="2147483845" r:id="rId4"/>
    <p:sldLayoutId id="2147483846" r:id="rId5"/>
    <p:sldLayoutId id="2147483847" r:id="rId6"/>
    <p:sldLayoutId id="2147483848" r:id="rId7"/>
    <p:sldLayoutId id="2147483849" r:id="rId8"/>
    <p:sldLayoutId id="2147483850" r:id="rId9"/>
    <p:sldLayoutId id="2147483851" r:id="rId10"/>
    <p:sldLayoutId id="2147483852" r:id="rId11"/>
  </p:sldLayoutIdLst>
  <p:transition spd="slow">
    <p:wipe/>
  </p:transition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Title 1"/>
          <p:cNvSpPr>
            <a:spLocks noGrp="1"/>
          </p:cNvSpPr>
          <p:nvPr>
            <p:ph type="ctrTitle"/>
          </p:nvPr>
        </p:nvSpPr>
        <p:spPr>
          <a:xfrm>
            <a:off x="6" y="1600211"/>
            <a:ext cx="9144000" cy="1470025"/>
          </a:xfrm>
        </p:spPr>
        <p:txBody>
          <a:bodyPr/>
          <a:lstStyle/>
          <a:p>
            <a:r>
              <a:rPr sz="4000" smtClean="0">
                <a:solidFill>
                  <a:srgbClr val="FF0000"/>
                </a:solidFill>
                <a:latin typeface="Cambria" pitchFamily="18" charset="0"/>
              </a:rPr>
              <a:t> </a:t>
            </a:r>
            <a:r>
              <a:rPr lang="en-US" sz="4000" dirty="0" smtClean="0">
                <a:solidFill>
                  <a:srgbClr val="FF0000"/>
                </a:solidFill>
                <a:latin typeface="Cambria" pitchFamily="18" charset="0"/>
              </a:rPr>
              <a:t>    </a:t>
            </a:r>
            <a:r>
              <a:rPr lang="en-US" sz="2400" b="1" dirty="0" smtClean="0">
                <a:solidFill>
                  <a:srgbClr val="FF0000"/>
                </a:solidFill>
                <a:latin typeface="Cambria" pitchFamily="18" charset="0"/>
              </a:rPr>
              <a:t> STRATEEGIC OBJECTIVES  FOR 2025  AND KEY ACTIONS</a:t>
            </a:r>
            <a:endParaRPr sz="2400" b="1" smtClean="0">
              <a:solidFill>
                <a:srgbClr val="FF0000"/>
              </a:solidFill>
              <a:latin typeface="Cambria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" y="3200400"/>
            <a:ext cx="9144000" cy="2047875"/>
          </a:xfrm>
        </p:spPr>
        <p:txBody>
          <a:bodyPr>
            <a:normAutofit fontScale="25000" lnSpcReduction="20000"/>
          </a:bodyPr>
          <a:lstStyle/>
          <a:p>
            <a:pPr eaLnBrk="1" fontAlgn="auto" hangingPunct="1">
              <a:spcBef>
                <a:spcPts val="580"/>
              </a:spcBef>
              <a:spcAft>
                <a:spcPts val="0"/>
              </a:spcAft>
              <a:defRPr/>
            </a:pPr>
            <a:r>
              <a:rPr lang="en-US" sz="2300" dirty="0" smtClean="0">
                <a:solidFill>
                  <a:srgbClr val="FF0000"/>
                </a:solidFill>
              </a:rPr>
              <a:t>                                                                                             </a:t>
            </a:r>
            <a:r>
              <a:rPr lang="en-US" sz="12800" dirty="0" smtClean="0">
                <a:solidFill>
                  <a:srgbClr val="7030A0"/>
                </a:solidFill>
              </a:rPr>
              <a:t>          </a:t>
            </a:r>
          </a:p>
          <a:p>
            <a:pPr eaLnBrk="1" fontAlgn="auto" hangingPunct="1">
              <a:spcBef>
                <a:spcPts val="580"/>
              </a:spcBef>
              <a:spcAft>
                <a:spcPts val="0"/>
              </a:spcAft>
              <a:defRPr/>
            </a:pPr>
            <a:r>
              <a:rPr lang="en-US" sz="12800" dirty="0" smtClean="0">
                <a:solidFill>
                  <a:srgbClr val="FF0000"/>
                </a:solidFill>
              </a:rPr>
              <a:t>      </a:t>
            </a:r>
            <a:r>
              <a:rPr lang="en-US" sz="7400" dirty="0" smtClean="0">
                <a:solidFill>
                  <a:srgbClr val="FF0000"/>
                </a:solidFill>
                <a:latin typeface="Cambria" pitchFamily="18" charset="0"/>
              </a:rPr>
              <a:t>                                                                      </a:t>
            </a:r>
            <a:r>
              <a:rPr lang="en-US" sz="9600" b="1" dirty="0" smtClean="0">
                <a:solidFill>
                  <a:srgbClr val="002060"/>
                </a:solidFill>
                <a:latin typeface="Cambria" pitchFamily="18" charset="0"/>
              </a:rPr>
              <a:t> BY </a:t>
            </a:r>
          </a:p>
          <a:p>
            <a:pPr eaLnBrk="1" fontAlgn="auto" hangingPunct="1">
              <a:spcBef>
                <a:spcPts val="580"/>
              </a:spcBef>
              <a:spcAft>
                <a:spcPts val="0"/>
              </a:spcAft>
              <a:defRPr/>
            </a:pPr>
            <a:r>
              <a:rPr lang="en-US" sz="9600" b="1" dirty="0" smtClean="0">
                <a:solidFill>
                  <a:srgbClr val="002060"/>
                </a:solidFill>
                <a:latin typeface="Cambria" pitchFamily="18" charset="0"/>
              </a:rPr>
              <a:t>              		PROFESSOR OGBONNA  F. JOEL</a:t>
            </a:r>
          </a:p>
          <a:p>
            <a:pPr eaLnBrk="1" fontAlgn="auto" hangingPunct="1">
              <a:spcBef>
                <a:spcPts val="580"/>
              </a:spcBef>
              <a:spcAft>
                <a:spcPts val="0"/>
              </a:spcAft>
              <a:defRPr/>
            </a:pPr>
            <a:r>
              <a:rPr lang="en-US" sz="9600" b="1" dirty="0" smtClean="0">
                <a:solidFill>
                  <a:srgbClr val="002060"/>
                </a:solidFill>
                <a:latin typeface="Cambria" pitchFamily="18" charset="0"/>
              </a:rPr>
              <a:t>                  		CENTRE LEADER, (CEFOR)</a:t>
            </a:r>
          </a:p>
          <a:p>
            <a:pPr eaLnBrk="1" fontAlgn="auto" hangingPunct="1">
              <a:spcBef>
                <a:spcPts val="580"/>
              </a:spcBef>
              <a:spcAft>
                <a:spcPts val="0"/>
              </a:spcAft>
              <a:defRPr/>
            </a:pPr>
            <a:r>
              <a:rPr lang="en-US" sz="9600" b="1" dirty="0" smtClean="0">
                <a:solidFill>
                  <a:srgbClr val="002060"/>
                </a:solidFill>
                <a:latin typeface="Cambria" pitchFamily="18" charset="0"/>
              </a:rPr>
              <a:t>                	             	UNIVERSITY OF PORTHARCOURT</a:t>
            </a:r>
          </a:p>
          <a:p>
            <a:pPr eaLnBrk="1" fontAlgn="auto" hangingPunct="1">
              <a:spcBef>
                <a:spcPts val="580"/>
              </a:spcBef>
              <a:spcAft>
                <a:spcPts val="0"/>
              </a:spcAft>
              <a:defRPr/>
            </a:pPr>
            <a:endParaRPr lang="en-US" sz="14400" dirty="0" smtClean="0">
              <a:solidFill>
                <a:srgbClr val="7030A0"/>
              </a:solidFill>
            </a:endParaRPr>
          </a:p>
          <a:p>
            <a:pPr eaLnBrk="1" fontAlgn="auto" hangingPunct="1">
              <a:spcBef>
                <a:spcPts val="580"/>
              </a:spcBef>
              <a:spcAft>
                <a:spcPts val="0"/>
              </a:spcAft>
              <a:defRPr/>
            </a:pPr>
            <a:endParaRPr lang="en-US" sz="14400" dirty="0" smtClean="0"/>
          </a:p>
        </p:txBody>
      </p:sp>
      <p:sp>
        <p:nvSpPr>
          <p:cNvPr id="6147" name="Slide Number Placeholder 3"/>
          <p:cNvSpPr>
            <a:spLocks noGrp="1"/>
          </p:cNvSpPr>
          <p:nvPr>
            <p:ph type="sldNum" sz="quarter" idx="12"/>
          </p:nvPr>
        </p:nvSpPr>
        <p:spPr bwMode="auto">
          <a:ln>
            <a:round/>
            <a:headEnd/>
            <a:tailEnd/>
          </a:ln>
        </p:spPr>
        <p:txBody>
          <a:bodyPr/>
          <a:lstStyle/>
          <a:p>
            <a:fld id="{4F64ADFC-FBB3-496A-AA19-F715093EA0F9}" type="slidenum">
              <a:rPr lang="en-US" smtClean="0"/>
              <a:pPr/>
              <a:t>1</a:t>
            </a:fld>
            <a:endParaRPr lang="en-US" smtClean="0"/>
          </a:p>
        </p:txBody>
      </p:sp>
      <p:pic>
        <p:nvPicPr>
          <p:cNvPr id="6149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772882" y="152400"/>
            <a:ext cx="1143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0" name="Picture 1"/>
          <p:cNvPicPr>
            <a:picLocks noChangeAspect="1" noChangeArrowheads="1"/>
          </p:cNvPicPr>
          <p:nvPr/>
        </p:nvPicPr>
        <p:blipFill>
          <a:blip r:embed="rId4"/>
          <a:srcRect l="25632" t="42451" r="58333" b="32764"/>
          <a:stretch>
            <a:fillRect/>
          </a:stretch>
        </p:blipFill>
        <p:spPr bwMode="auto">
          <a:xfrm>
            <a:off x="229328" y="228600"/>
            <a:ext cx="1066425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Tm="166203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529" name="Group 3"/>
          <p:cNvGrpSpPr>
            <a:grpSpLocks/>
          </p:cNvGrpSpPr>
          <p:nvPr/>
        </p:nvGrpSpPr>
        <p:grpSpPr bwMode="auto">
          <a:xfrm>
            <a:off x="0" y="1668464"/>
            <a:ext cx="9144005" cy="4073525"/>
            <a:chOff x="90" y="961"/>
            <a:chExt cx="5760" cy="2566"/>
          </a:xfrm>
        </p:grpSpPr>
        <p:sp>
          <p:nvSpPr>
            <p:cNvPr id="22531" name="AutoShape 4"/>
            <p:cNvSpPr>
              <a:spLocks noChangeArrowheads="1"/>
            </p:cNvSpPr>
            <p:nvPr/>
          </p:nvSpPr>
          <p:spPr bwMode="gray">
            <a:xfrm rot="-3626814">
              <a:off x="2875" y="1599"/>
              <a:ext cx="499" cy="182"/>
            </a:xfrm>
            <a:prstGeom prst="rightArrow">
              <a:avLst>
                <a:gd name="adj1" fmla="val 35167"/>
                <a:gd name="adj2" fmla="val 111029"/>
              </a:avLst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32" name="AutoShape 5"/>
            <p:cNvSpPr>
              <a:spLocks noChangeArrowheads="1"/>
            </p:cNvSpPr>
            <p:nvPr/>
          </p:nvSpPr>
          <p:spPr bwMode="gray">
            <a:xfrm rot="3465783">
              <a:off x="2907" y="2928"/>
              <a:ext cx="499" cy="182"/>
            </a:xfrm>
            <a:prstGeom prst="rightArrow">
              <a:avLst>
                <a:gd name="adj1" fmla="val 35167"/>
                <a:gd name="adj2" fmla="val 111029"/>
              </a:avLst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33" name="AutoShape 6"/>
            <p:cNvSpPr>
              <a:spLocks noChangeArrowheads="1"/>
            </p:cNvSpPr>
            <p:nvPr/>
          </p:nvSpPr>
          <p:spPr bwMode="gray">
            <a:xfrm rot="-7230978">
              <a:off x="2139" y="1613"/>
              <a:ext cx="499" cy="182"/>
            </a:xfrm>
            <a:prstGeom prst="rightArrow">
              <a:avLst>
                <a:gd name="adj1" fmla="val 35167"/>
                <a:gd name="adj2" fmla="val 111029"/>
              </a:avLst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34" name="AutoShape 7"/>
            <p:cNvSpPr>
              <a:spLocks noChangeArrowheads="1"/>
            </p:cNvSpPr>
            <p:nvPr/>
          </p:nvSpPr>
          <p:spPr bwMode="gray">
            <a:xfrm rot="7535209">
              <a:off x="2115" y="2907"/>
              <a:ext cx="499" cy="182"/>
            </a:xfrm>
            <a:prstGeom prst="rightArrow">
              <a:avLst>
                <a:gd name="adj1" fmla="val 35167"/>
                <a:gd name="adj2" fmla="val 111029"/>
              </a:avLst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35" name="AutoShape 8"/>
            <p:cNvSpPr>
              <a:spLocks noChangeArrowheads="1"/>
            </p:cNvSpPr>
            <p:nvPr/>
          </p:nvSpPr>
          <p:spPr bwMode="gray">
            <a:xfrm>
              <a:off x="3272" y="2275"/>
              <a:ext cx="499" cy="182"/>
            </a:xfrm>
            <a:prstGeom prst="rightArrow">
              <a:avLst>
                <a:gd name="adj1" fmla="val 35167"/>
                <a:gd name="adj2" fmla="val 111029"/>
              </a:avLst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36" name="AutoShape 9"/>
            <p:cNvSpPr>
              <a:spLocks noChangeArrowheads="1"/>
            </p:cNvSpPr>
            <p:nvPr/>
          </p:nvSpPr>
          <p:spPr bwMode="gray">
            <a:xfrm rot="10800000">
              <a:off x="1754" y="2271"/>
              <a:ext cx="544" cy="182"/>
            </a:xfrm>
            <a:prstGeom prst="rightArrow">
              <a:avLst>
                <a:gd name="adj1" fmla="val 35167"/>
                <a:gd name="adj2" fmla="val 121041"/>
              </a:avLst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37" name="Oval 10"/>
            <p:cNvSpPr>
              <a:spLocks noChangeArrowheads="1"/>
            </p:cNvSpPr>
            <p:nvPr/>
          </p:nvSpPr>
          <p:spPr bwMode="auto">
            <a:xfrm>
              <a:off x="1578" y="1168"/>
              <a:ext cx="2358" cy="2359"/>
            </a:xfrm>
            <a:prstGeom prst="ellipse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22538" name="Text Box 11"/>
            <p:cNvSpPr txBox="1">
              <a:spLocks noChangeArrowheads="1"/>
            </p:cNvSpPr>
            <p:nvPr/>
          </p:nvSpPr>
          <p:spPr bwMode="auto">
            <a:xfrm>
              <a:off x="3498" y="961"/>
              <a:ext cx="1745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SimSun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SimSun" charset="0"/>
                  <a:cs typeface="SimSun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SimSun" charset="0"/>
                  <a:cs typeface="SimSun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SimSun" charset="0"/>
                  <a:cs typeface="SimSun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SimSun" charset="0"/>
                  <a:cs typeface="SimSu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SimSun" charset="0"/>
                  <a:cs typeface="SimSu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SimSun" charset="0"/>
                  <a:cs typeface="SimSu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SimSun" charset="0"/>
                  <a:cs typeface="SimSu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SimSun" charset="0"/>
                  <a:cs typeface="SimSun" charset="0"/>
                </a:defRPr>
              </a:lvl9pPr>
            </a:lstStyle>
            <a:p>
              <a:r>
                <a:rPr lang="en-US" altLang="zh-CN" sz="1600" b="1" dirty="0" smtClean="0">
                  <a:solidFill>
                    <a:schemeClr val="bg1"/>
                  </a:solidFill>
                  <a:latin typeface="Calibri" charset="0"/>
                </a:rPr>
                <a:t>New research and innovations</a:t>
              </a:r>
              <a:endParaRPr lang="en-US" altLang="zh-CN" sz="1600" b="1" dirty="0">
                <a:solidFill>
                  <a:schemeClr val="bg1"/>
                </a:solidFill>
                <a:latin typeface="Calibri" charset="0"/>
              </a:endParaRPr>
            </a:p>
          </p:txBody>
        </p:sp>
        <p:sp>
          <p:nvSpPr>
            <p:cNvPr id="22539" name="Text Box 12"/>
            <p:cNvSpPr txBox="1">
              <a:spLocks noChangeArrowheads="1"/>
            </p:cNvSpPr>
            <p:nvPr/>
          </p:nvSpPr>
          <p:spPr bwMode="auto">
            <a:xfrm>
              <a:off x="399" y="1068"/>
              <a:ext cx="1974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SimSun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SimSun" charset="0"/>
                  <a:cs typeface="SimSun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SimSun" charset="0"/>
                  <a:cs typeface="SimSun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SimSun" charset="0"/>
                  <a:cs typeface="SimSun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SimSun" charset="0"/>
                  <a:cs typeface="SimSu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SimSun" charset="0"/>
                  <a:cs typeface="SimSu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SimSun" charset="0"/>
                  <a:cs typeface="SimSu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SimSun" charset="0"/>
                  <a:cs typeface="SimSu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SimSun" charset="0"/>
                  <a:cs typeface="SimSun" charset="0"/>
                </a:defRPr>
              </a:lvl9pPr>
            </a:lstStyle>
            <a:p>
              <a:r>
                <a:rPr lang="en-GB" altLang="zh-CN" sz="1600" b="1" dirty="0" smtClean="0">
                  <a:solidFill>
                    <a:schemeClr val="bg1"/>
                  </a:solidFill>
                  <a:latin typeface="Calibri" charset="0"/>
                </a:rPr>
                <a:t>Develop technical expertise </a:t>
              </a:r>
              <a:endParaRPr lang="en-US" altLang="zh-CN" sz="1600" b="1" dirty="0">
                <a:solidFill>
                  <a:schemeClr val="bg1"/>
                </a:solidFill>
                <a:latin typeface="Calibri" charset="0"/>
              </a:endParaRPr>
            </a:p>
          </p:txBody>
        </p:sp>
        <p:sp>
          <p:nvSpPr>
            <p:cNvPr id="22540" name="Text Box 13"/>
            <p:cNvSpPr txBox="1">
              <a:spLocks noChangeArrowheads="1"/>
            </p:cNvSpPr>
            <p:nvPr/>
          </p:nvSpPr>
          <p:spPr bwMode="auto">
            <a:xfrm>
              <a:off x="4074" y="2256"/>
              <a:ext cx="1776" cy="5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SimSun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SimSun" charset="0"/>
                  <a:cs typeface="SimSun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SimSun" charset="0"/>
                  <a:cs typeface="SimSun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SimSun" charset="0"/>
                  <a:cs typeface="SimSun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SimSun" charset="0"/>
                  <a:cs typeface="SimSu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SimSun" charset="0"/>
                  <a:cs typeface="SimSu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SimSun" charset="0"/>
                  <a:cs typeface="SimSu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SimSun" charset="0"/>
                  <a:cs typeface="SimSu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SimSun" charset="0"/>
                  <a:cs typeface="SimSun" charset="0"/>
                </a:defRPr>
              </a:lvl9pPr>
            </a:lstStyle>
            <a:p>
              <a:r>
                <a:rPr lang="en-US" altLang="zh-CN" sz="1600" b="1" dirty="0" smtClean="0">
                  <a:solidFill>
                    <a:schemeClr val="bg1"/>
                  </a:solidFill>
                  <a:latin typeface="Calibri" charset="0"/>
                </a:rPr>
                <a:t>Broadening  geographical</a:t>
              </a:r>
            </a:p>
            <a:p>
              <a:r>
                <a:rPr lang="en-US" altLang="zh-CN" sz="1600" b="1" dirty="0" smtClean="0">
                  <a:solidFill>
                    <a:schemeClr val="bg1"/>
                  </a:solidFill>
                  <a:latin typeface="Calibri" charset="0"/>
                </a:rPr>
                <a:t>  location</a:t>
              </a:r>
            </a:p>
            <a:p>
              <a:endParaRPr lang="en-US" altLang="zh-CN" sz="1600" b="1" dirty="0">
                <a:solidFill>
                  <a:srgbClr val="FFFF00"/>
                </a:solidFill>
                <a:latin typeface="Calibri" charset="0"/>
              </a:endParaRPr>
            </a:p>
          </p:txBody>
        </p:sp>
        <p:sp>
          <p:nvSpPr>
            <p:cNvPr id="22541" name="Text Box 14"/>
            <p:cNvSpPr txBox="1">
              <a:spLocks noChangeArrowheads="1"/>
            </p:cNvSpPr>
            <p:nvPr/>
          </p:nvSpPr>
          <p:spPr bwMode="auto">
            <a:xfrm>
              <a:off x="3498" y="3246"/>
              <a:ext cx="2224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SimSun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SimSun" charset="0"/>
                  <a:cs typeface="SimSun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SimSun" charset="0"/>
                  <a:cs typeface="SimSun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SimSun" charset="0"/>
                  <a:cs typeface="SimSun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SimSun" charset="0"/>
                  <a:cs typeface="SimSu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SimSun" charset="0"/>
                  <a:cs typeface="SimSu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SimSun" charset="0"/>
                  <a:cs typeface="SimSu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SimSun" charset="0"/>
                  <a:cs typeface="SimSu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SimSun" charset="0"/>
                  <a:cs typeface="SimSun" charset="0"/>
                </a:defRPr>
              </a:lvl9pPr>
            </a:lstStyle>
            <a:p>
              <a:r>
                <a:rPr lang="en-US" altLang="zh-CN" sz="1400" b="1" dirty="0" smtClean="0">
                  <a:solidFill>
                    <a:srgbClr val="282828"/>
                  </a:solidFill>
                  <a:latin typeface="Calibri" charset="0"/>
                </a:rPr>
                <a:t>Aggressive marketing/Business development</a:t>
              </a:r>
              <a:endParaRPr lang="en-US" altLang="zh-CN" sz="1400" b="1" dirty="0">
                <a:solidFill>
                  <a:srgbClr val="282828"/>
                </a:solidFill>
                <a:latin typeface="Calibri" charset="0"/>
              </a:endParaRPr>
            </a:p>
          </p:txBody>
        </p:sp>
        <p:sp>
          <p:nvSpPr>
            <p:cNvPr id="22542" name="Text Box 15"/>
            <p:cNvSpPr txBox="1">
              <a:spLocks noChangeArrowheads="1"/>
            </p:cNvSpPr>
            <p:nvPr/>
          </p:nvSpPr>
          <p:spPr bwMode="auto">
            <a:xfrm>
              <a:off x="90" y="2256"/>
              <a:ext cx="1182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SimSun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SimSun" charset="0"/>
                  <a:cs typeface="SimSun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SimSun" charset="0"/>
                  <a:cs typeface="SimSun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SimSun" charset="0"/>
                  <a:cs typeface="SimSun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SimSun" charset="0"/>
                  <a:cs typeface="SimSu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SimSun" charset="0"/>
                  <a:cs typeface="SimSu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SimSun" charset="0"/>
                  <a:cs typeface="SimSu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SimSun" charset="0"/>
                  <a:cs typeface="SimSu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SimSun" charset="0"/>
                  <a:cs typeface="SimSun" charset="0"/>
                </a:defRPr>
              </a:lvl9pPr>
            </a:lstStyle>
            <a:p>
              <a:r>
                <a:rPr lang="en-US" sz="1600" b="1" dirty="0" smtClean="0">
                  <a:solidFill>
                    <a:schemeClr val="bg1"/>
                  </a:solidFill>
                  <a:latin typeface="Calibri" charset="0"/>
                </a:rPr>
                <a:t>Social responsibility</a:t>
              </a:r>
              <a:endParaRPr lang="en-US" altLang="zh-CN" sz="1600" b="1" dirty="0">
                <a:solidFill>
                  <a:schemeClr val="bg1"/>
                </a:solidFill>
                <a:latin typeface="Calibri" charset="0"/>
              </a:endParaRPr>
            </a:p>
          </p:txBody>
        </p:sp>
        <p:sp>
          <p:nvSpPr>
            <p:cNvPr id="22543" name="Text Box 16"/>
            <p:cNvSpPr txBox="1">
              <a:spLocks noChangeArrowheads="1"/>
            </p:cNvSpPr>
            <p:nvPr/>
          </p:nvSpPr>
          <p:spPr bwMode="auto">
            <a:xfrm>
              <a:off x="886" y="3159"/>
              <a:ext cx="1178" cy="3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SimSun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SimSun" charset="0"/>
                  <a:cs typeface="SimSun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SimSun" charset="0"/>
                  <a:cs typeface="SimSun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SimSun" charset="0"/>
                  <a:cs typeface="SimSun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SimSun" charset="0"/>
                  <a:cs typeface="SimSu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SimSun" charset="0"/>
                  <a:cs typeface="SimSu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SimSun" charset="0"/>
                  <a:cs typeface="SimSu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SimSun" charset="0"/>
                  <a:cs typeface="SimSu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SimSun" charset="0"/>
                  <a:cs typeface="SimSun" charset="0"/>
                </a:defRPr>
              </a:lvl9pPr>
            </a:lstStyle>
            <a:p>
              <a:endParaRPr lang="en-US" altLang="zh-CN" sz="1600" b="1" dirty="0">
                <a:solidFill>
                  <a:srgbClr val="000000"/>
                </a:solidFill>
                <a:latin typeface="Calibri" charset="0"/>
              </a:endParaRPr>
            </a:p>
            <a:p>
              <a:r>
                <a:rPr lang="en-US" altLang="zh-CN" sz="1600" b="1" dirty="0">
                  <a:solidFill>
                    <a:schemeClr val="bg1"/>
                  </a:solidFill>
                  <a:latin typeface="Calibri" charset="0"/>
                </a:rPr>
                <a:t> </a:t>
              </a:r>
              <a:r>
                <a:rPr lang="en-US" altLang="zh-CN" sz="1600" b="1" dirty="0" smtClean="0">
                  <a:solidFill>
                    <a:schemeClr val="bg1"/>
                  </a:solidFill>
                  <a:latin typeface="Calibri" charset="0"/>
                </a:rPr>
                <a:t>Expanding facilities</a:t>
              </a:r>
              <a:endParaRPr lang="en-US" altLang="zh-CN" sz="1600" b="1" dirty="0">
                <a:solidFill>
                  <a:schemeClr val="bg1"/>
                </a:solidFill>
                <a:latin typeface="Calibri" charset="0"/>
              </a:endParaRPr>
            </a:p>
          </p:txBody>
        </p:sp>
        <p:sp>
          <p:nvSpPr>
            <p:cNvPr id="22545" name="Oval 17"/>
            <p:cNvSpPr>
              <a:spLocks noChangeArrowheads="1"/>
            </p:cNvSpPr>
            <p:nvPr/>
          </p:nvSpPr>
          <p:spPr bwMode="gray">
            <a:xfrm>
              <a:off x="1488" y="2288"/>
              <a:ext cx="192" cy="192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tint val="48627"/>
                    <a:invGamma/>
                  </a:schemeClr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22546" name="Oval 18"/>
            <p:cNvSpPr>
              <a:spLocks noChangeArrowheads="1"/>
            </p:cNvSpPr>
            <p:nvPr/>
          </p:nvSpPr>
          <p:spPr bwMode="gray">
            <a:xfrm>
              <a:off x="2064" y="1248"/>
              <a:ext cx="192" cy="192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tint val="48627"/>
                    <a:invGamma/>
                  </a:schemeClr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22547" name="Oval 19"/>
            <p:cNvSpPr>
              <a:spLocks noChangeArrowheads="1"/>
            </p:cNvSpPr>
            <p:nvPr/>
          </p:nvSpPr>
          <p:spPr bwMode="gray">
            <a:xfrm>
              <a:off x="3264" y="1248"/>
              <a:ext cx="192" cy="192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tint val="48627"/>
                    <a:invGamma/>
                  </a:schemeClr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22548" name="Oval 20"/>
            <p:cNvSpPr>
              <a:spLocks noChangeArrowheads="1"/>
            </p:cNvSpPr>
            <p:nvPr/>
          </p:nvSpPr>
          <p:spPr bwMode="gray">
            <a:xfrm>
              <a:off x="2016" y="3264"/>
              <a:ext cx="192" cy="192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tint val="48627"/>
                    <a:invGamma/>
                  </a:schemeClr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22549" name="Oval 21"/>
            <p:cNvSpPr>
              <a:spLocks noChangeArrowheads="1"/>
            </p:cNvSpPr>
            <p:nvPr/>
          </p:nvSpPr>
          <p:spPr bwMode="gray">
            <a:xfrm>
              <a:off x="3264" y="3264"/>
              <a:ext cx="192" cy="192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tint val="48627"/>
                    <a:invGamma/>
                  </a:schemeClr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22550" name="Oval 22"/>
            <p:cNvSpPr>
              <a:spLocks noChangeArrowheads="1"/>
            </p:cNvSpPr>
            <p:nvPr/>
          </p:nvSpPr>
          <p:spPr bwMode="gray">
            <a:xfrm>
              <a:off x="3840" y="2280"/>
              <a:ext cx="192" cy="192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tint val="48627"/>
                    <a:invGamma/>
                  </a:schemeClr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22551" name="Oval 23"/>
            <p:cNvSpPr>
              <a:spLocks noChangeArrowheads="1"/>
            </p:cNvSpPr>
            <p:nvPr/>
          </p:nvSpPr>
          <p:spPr bwMode="gray">
            <a:xfrm>
              <a:off x="2233" y="1817"/>
              <a:ext cx="1073" cy="1063"/>
            </a:xfrm>
            <a:prstGeom prst="ellipse">
              <a:avLst/>
            </a:prstGeom>
            <a:gradFill rotWithShape="1">
              <a:gsLst>
                <a:gs pos="0">
                  <a:schemeClr val="folHlink">
                    <a:gamma/>
                    <a:tint val="0"/>
                    <a:invGamma/>
                  </a:schemeClr>
                </a:gs>
                <a:gs pos="50000">
                  <a:schemeClr val="folHlink"/>
                </a:gs>
                <a:gs pos="100000">
                  <a:schemeClr val="fol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en-US"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22552" name="Oval 24"/>
            <p:cNvSpPr>
              <a:spLocks noChangeArrowheads="1"/>
            </p:cNvSpPr>
            <p:nvPr/>
          </p:nvSpPr>
          <p:spPr bwMode="gray">
            <a:xfrm>
              <a:off x="2233" y="1817"/>
              <a:ext cx="1073" cy="1063"/>
            </a:xfrm>
            <a:prstGeom prst="ellipse">
              <a:avLst/>
            </a:prstGeom>
            <a:gradFill rotWithShape="1">
              <a:gsLst>
                <a:gs pos="0">
                  <a:schemeClr val="folHlink">
                    <a:alpha val="32001"/>
                  </a:schemeClr>
                </a:gs>
                <a:gs pos="100000">
                  <a:schemeClr val="folHlink">
                    <a:gamma/>
                    <a:shade val="0"/>
                    <a:invGamma/>
                    <a:alpha val="89999"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en-US"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22553" name="Oval 25"/>
            <p:cNvSpPr>
              <a:spLocks noChangeArrowheads="1"/>
            </p:cNvSpPr>
            <p:nvPr/>
          </p:nvSpPr>
          <p:spPr bwMode="gray">
            <a:xfrm>
              <a:off x="2303" y="1886"/>
              <a:ext cx="933" cy="924"/>
            </a:xfrm>
            <a:prstGeom prst="ellipse">
              <a:avLst/>
            </a:prstGeom>
            <a:gradFill rotWithShape="1">
              <a:gsLst>
                <a:gs pos="0">
                  <a:schemeClr val="folHlink">
                    <a:gamma/>
                    <a:shade val="54118"/>
                    <a:invGamma/>
                  </a:schemeClr>
                </a:gs>
                <a:gs pos="50000">
                  <a:schemeClr val="folHlink"/>
                </a:gs>
                <a:gs pos="100000">
                  <a:schemeClr val="fol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en-US"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22554" name="Oval 26"/>
            <p:cNvSpPr>
              <a:spLocks noChangeArrowheads="1"/>
            </p:cNvSpPr>
            <p:nvPr/>
          </p:nvSpPr>
          <p:spPr bwMode="gray">
            <a:xfrm>
              <a:off x="2304" y="1888"/>
              <a:ext cx="933" cy="924"/>
            </a:xfrm>
            <a:prstGeom prst="ellipse">
              <a:avLst/>
            </a:prstGeom>
            <a:gradFill rotWithShape="1">
              <a:gsLst>
                <a:gs pos="0">
                  <a:schemeClr val="folHlink">
                    <a:gamma/>
                    <a:shade val="63529"/>
                    <a:invGamma/>
                  </a:schemeClr>
                </a:gs>
                <a:gs pos="100000">
                  <a:schemeClr val="folHlink">
                    <a:alpha val="0"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en-US"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2" name="Oval 27"/>
            <p:cNvSpPr>
              <a:spLocks noChangeArrowheads="1"/>
            </p:cNvSpPr>
            <p:nvPr/>
          </p:nvSpPr>
          <p:spPr bwMode="gray">
            <a:xfrm>
              <a:off x="2350" y="1933"/>
              <a:ext cx="840" cy="832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381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grpSp>
          <p:nvGrpSpPr>
            <p:cNvPr id="22555" name="Group 28"/>
            <p:cNvGrpSpPr>
              <a:grpSpLocks/>
            </p:cNvGrpSpPr>
            <p:nvPr/>
          </p:nvGrpSpPr>
          <p:grpSpPr bwMode="auto">
            <a:xfrm>
              <a:off x="2363" y="1945"/>
              <a:ext cx="813" cy="805"/>
              <a:chOff x="4166" y="1706"/>
              <a:chExt cx="1252" cy="1252"/>
            </a:xfrm>
          </p:grpSpPr>
          <p:sp>
            <p:nvSpPr>
              <p:cNvPr id="22557" name="Oval 29"/>
              <p:cNvSpPr>
                <a:spLocks noChangeArrowheads="1"/>
              </p:cNvSpPr>
              <p:nvPr/>
            </p:nvSpPr>
            <p:spPr bwMode="gray">
              <a:xfrm>
                <a:off x="4166" y="1706"/>
                <a:ext cx="1252" cy="1252"/>
              </a:xfrm>
              <a:prstGeom prst="ellipse">
                <a:avLst/>
              </a:prstGeom>
              <a:gradFill rotWithShape="1">
                <a:gsLst>
                  <a:gs pos="0">
                    <a:srgbClr val="636869"/>
                  </a:gs>
                  <a:gs pos="100000">
                    <a:srgbClr val="D6E1E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22558" name="Oval 30"/>
              <p:cNvSpPr>
                <a:spLocks noChangeArrowheads="1"/>
              </p:cNvSpPr>
              <p:nvPr/>
            </p:nvSpPr>
            <p:spPr bwMode="gray">
              <a:xfrm>
                <a:off x="4182" y="1713"/>
                <a:ext cx="1222" cy="1221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1F5F5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22559" name="Oval 31"/>
              <p:cNvSpPr>
                <a:spLocks noChangeArrowheads="1"/>
              </p:cNvSpPr>
              <p:nvPr/>
            </p:nvSpPr>
            <p:spPr bwMode="gray">
              <a:xfrm>
                <a:off x="4195" y="1725"/>
                <a:ext cx="1162" cy="1141"/>
              </a:xfrm>
              <a:prstGeom prst="ellipse">
                <a:avLst/>
              </a:prstGeom>
              <a:gradFill rotWithShape="1">
                <a:gsLst>
                  <a:gs pos="0">
                    <a:srgbClr val="AAB2B3"/>
                  </a:gs>
                  <a:gs pos="100000">
                    <a:srgbClr val="D6E1E2">
                      <a:alpha val="48000"/>
                    </a:srgb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  <p:sp>
            <p:nvSpPr>
              <p:cNvPr id="22560" name="Oval 32"/>
              <p:cNvSpPr>
                <a:spLocks noChangeArrowheads="1"/>
              </p:cNvSpPr>
              <p:nvPr/>
            </p:nvSpPr>
            <p:spPr bwMode="gray">
              <a:xfrm>
                <a:off x="4263" y="1757"/>
                <a:ext cx="1033" cy="926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D6E1E2">
                      <a:alpha val="37999"/>
                    </a:srgb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eaVert" wrap="none" anchor="ctr"/>
              <a:lstStyle/>
              <a:p>
                <a:endParaRPr lang="en-US"/>
              </a:p>
            </p:txBody>
          </p:sp>
        </p:grpSp>
        <p:sp>
          <p:nvSpPr>
            <p:cNvPr id="22556" name="Text Box 33"/>
            <p:cNvSpPr txBox="1">
              <a:spLocks noChangeArrowheads="1"/>
            </p:cNvSpPr>
            <p:nvPr/>
          </p:nvSpPr>
          <p:spPr bwMode="gray">
            <a:xfrm>
              <a:off x="1970" y="2243"/>
              <a:ext cx="1598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SimSun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SimSun" charset="0"/>
                  <a:cs typeface="SimSun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SimSun" charset="0"/>
                  <a:cs typeface="SimSun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SimSun" charset="0"/>
                  <a:cs typeface="SimSun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SimSun" charset="0"/>
                  <a:cs typeface="SimSu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SimSun" charset="0"/>
                  <a:cs typeface="SimSu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SimSun" charset="0"/>
                  <a:cs typeface="SimSu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SimSun" charset="0"/>
                  <a:cs typeface="SimSu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SimSun" charset="0"/>
                  <a:cs typeface="SimSun" charset="0"/>
                </a:defRPr>
              </a:lvl9pPr>
            </a:lstStyle>
            <a:p>
              <a:pPr algn="ctr"/>
              <a:r>
                <a:rPr lang="en-US" altLang="zh-CN" b="1" dirty="0" smtClean="0">
                  <a:solidFill>
                    <a:srgbClr val="FF0000"/>
                  </a:solidFill>
                  <a:latin typeface="Calibri" charset="0"/>
                </a:rPr>
                <a:t>Strategic Priorities</a:t>
              </a:r>
              <a:endParaRPr lang="en-US" altLang="zh-CN" b="1" dirty="0">
                <a:solidFill>
                  <a:srgbClr val="FF0000"/>
                </a:solidFill>
                <a:latin typeface="Calibri" charset="0"/>
              </a:endParaRPr>
            </a:p>
          </p:txBody>
        </p:sp>
      </p:grpSp>
      <p:sp>
        <p:nvSpPr>
          <p:cNvPr id="22565" name="Rectangle 37"/>
          <p:cNvSpPr>
            <a:spLocks noGrp="1" noChangeArrowheads="1"/>
          </p:cNvSpPr>
          <p:nvPr>
            <p:ph type="title"/>
          </p:nvPr>
        </p:nvSpPr>
        <p:spPr>
          <a:xfrm>
            <a:off x="395288" y="620713"/>
            <a:ext cx="8229600" cy="808037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en-US" sz="2800" b="1" dirty="0" smtClean="0">
                <a:solidFill>
                  <a:srgbClr val="FF0000"/>
                </a:solidFill>
                <a:latin typeface="Cambria" pitchFamily="18" charset="0"/>
              </a:rPr>
              <a:t>CEFOR STRATEGIC OBJECTIVES FOR 2025 </a:t>
            </a:r>
            <a:endParaRPr lang="en-US" altLang="zh-CN" sz="2800" b="1" dirty="0">
              <a:solidFill>
                <a:srgbClr val="FF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Cambria" pitchFamily="18" charset="0"/>
              <a:ea typeface="SimSun" charset="0"/>
              <a:cs typeface="Calibri" charset="0"/>
            </a:endParaRPr>
          </a:p>
        </p:txBody>
      </p:sp>
      <p:pic>
        <p:nvPicPr>
          <p:cNvPr id="34" name="Picture 1"/>
          <p:cNvPicPr>
            <a:picLocks noChangeAspect="1" noChangeArrowheads="1"/>
          </p:cNvPicPr>
          <p:nvPr/>
        </p:nvPicPr>
        <p:blipFill>
          <a:blip r:embed="rId2"/>
          <a:srcRect l="25632" t="42451" r="58333" b="32764"/>
          <a:stretch>
            <a:fillRect/>
          </a:stretch>
        </p:blipFill>
        <p:spPr bwMode="auto">
          <a:xfrm>
            <a:off x="229329" y="228600"/>
            <a:ext cx="818422" cy="65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252524" y="152400"/>
            <a:ext cx="663757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120105429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latin typeface="Cambria" pitchFamily="18" charset="0"/>
              </a:rPr>
              <a:t>                 </a:t>
            </a:r>
            <a:r>
              <a:rPr lang="en-US" b="1" dirty="0" smtClean="0">
                <a:solidFill>
                  <a:srgbClr val="FF0000"/>
                </a:solidFill>
                <a:latin typeface="Cambria" pitchFamily="18" charset="0"/>
              </a:rPr>
              <a:t>KEY ACTIONS </a:t>
            </a:r>
            <a:endParaRPr lang="en-US" b="1" dirty="0">
              <a:solidFill>
                <a:srgbClr val="FF0000"/>
              </a:solidFill>
              <a:latin typeface="Cambr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28725"/>
            <a:ext cx="7772400" cy="4105276"/>
          </a:xfrm>
        </p:spPr>
        <p:txBody>
          <a:bodyPr>
            <a:normAutofit fontScale="85000" lnSpcReduction="10000"/>
          </a:bodyPr>
          <a:lstStyle/>
          <a:p>
            <a:pPr marL="274242" indent="-274242">
              <a:spcBef>
                <a:spcPts val="580"/>
              </a:spcBef>
              <a:buNone/>
              <a:defRPr/>
            </a:pPr>
            <a:endParaRPr lang="en-GB" dirty="0" smtClean="0">
              <a:latin typeface="Cambria" pitchFamily="18" charset="0"/>
            </a:endParaRPr>
          </a:p>
          <a:p>
            <a:pPr marL="274242" indent="-274242">
              <a:spcBef>
                <a:spcPts val="580"/>
              </a:spcBef>
              <a:buFont typeface="Wingdings 2"/>
              <a:buChar char=""/>
              <a:defRPr/>
            </a:pPr>
            <a:r>
              <a:rPr lang="en-GB" dirty="0" smtClean="0">
                <a:latin typeface="Cambria" pitchFamily="18" charset="0"/>
              </a:rPr>
              <a:t> Serve as training hub for Oil and Gas industry workforce in Africa</a:t>
            </a:r>
          </a:p>
          <a:p>
            <a:pPr marL="274242" indent="-274242">
              <a:spcBef>
                <a:spcPts val="580"/>
              </a:spcBef>
              <a:buNone/>
              <a:defRPr/>
            </a:pPr>
            <a:endParaRPr lang="en-GB" dirty="0" smtClean="0">
              <a:latin typeface="Cambria" pitchFamily="18" charset="0"/>
            </a:endParaRPr>
          </a:p>
          <a:p>
            <a:pPr marL="274242" indent="-274242">
              <a:spcBef>
                <a:spcPts val="580"/>
              </a:spcBef>
              <a:buFont typeface="Wingdings 2"/>
              <a:buChar char=""/>
              <a:defRPr/>
            </a:pPr>
            <a:r>
              <a:rPr lang="en-US" dirty="0" smtClean="0">
                <a:latin typeface="Cambria" pitchFamily="18" charset="0"/>
              </a:rPr>
              <a:t>Fill gaps in labor market demands for skills within these  specialized  areas</a:t>
            </a:r>
          </a:p>
          <a:p>
            <a:pPr marL="274242" indent="-274242">
              <a:spcBef>
                <a:spcPts val="580"/>
              </a:spcBef>
              <a:buFont typeface="Wingdings 2"/>
              <a:buChar char=""/>
              <a:defRPr/>
            </a:pPr>
            <a:endParaRPr lang="en-US" dirty="0" smtClean="0">
              <a:latin typeface="Cambria" pitchFamily="18" charset="0"/>
            </a:endParaRPr>
          </a:p>
          <a:p>
            <a:pPr marL="274242" indent="-274242">
              <a:spcBef>
                <a:spcPts val="580"/>
              </a:spcBef>
              <a:buFont typeface="Wingdings 2"/>
              <a:buChar char=""/>
              <a:defRPr/>
            </a:pPr>
            <a:r>
              <a:rPr lang="en-GB" dirty="0" smtClean="0">
                <a:latin typeface="Cambria" pitchFamily="18" charset="0"/>
              </a:rPr>
              <a:t> Enhance  professional  capabilities of faculties and students in Africa through quality postgraduate education and knowledge transfer </a:t>
            </a:r>
          </a:p>
          <a:p>
            <a:pPr marL="274242" indent="-274242">
              <a:spcBef>
                <a:spcPts val="580"/>
              </a:spcBef>
              <a:buFont typeface="Wingdings 2"/>
              <a:buChar char=""/>
              <a:defRPr/>
            </a:pPr>
            <a:endParaRPr lang="en-US" dirty="0" smtClean="0">
              <a:latin typeface="Cambria" pitchFamily="18" charset="0"/>
            </a:endParaRPr>
          </a:p>
          <a:p>
            <a:pPr marL="274242" indent="-274242">
              <a:spcBef>
                <a:spcPts val="580"/>
              </a:spcBef>
              <a:buFont typeface="Wingdings 2"/>
              <a:buChar char=""/>
              <a:defRPr/>
            </a:pPr>
            <a:r>
              <a:rPr lang="en-GB" dirty="0" smtClean="0">
                <a:latin typeface="Cambria" pitchFamily="18" charset="0"/>
              </a:rPr>
              <a:t>Run short courses in Petroleum and related disciplines.</a:t>
            </a:r>
          </a:p>
          <a:p>
            <a:pPr marL="274242" indent="-274242">
              <a:spcBef>
                <a:spcPts val="580"/>
              </a:spcBef>
              <a:buFont typeface="Wingdings 2"/>
              <a:buChar char=""/>
              <a:defRPr/>
            </a:pPr>
            <a:endParaRPr lang="en-US" dirty="0" smtClean="0">
              <a:latin typeface="Cambria" pitchFamily="18" charset="0"/>
            </a:endParaRPr>
          </a:p>
          <a:p>
            <a:pPr marL="274242" indent="-274242">
              <a:spcBef>
                <a:spcPts val="580"/>
              </a:spcBef>
              <a:buFont typeface="Wingdings 2"/>
              <a:buChar char=""/>
              <a:defRPr/>
            </a:pPr>
            <a:r>
              <a:rPr lang="en-GB" dirty="0" smtClean="0">
                <a:latin typeface="Cambria" pitchFamily="18" charset="0"/>
              </a:rPr>
              <a:t>Undertake consultancy services for Oil and Gas industry</a:t>
            </a:r>
          </a:p>
          <a:p>
            <a:pPr marL="274242" indent="-274242">
              <a:spcBef>
                <a:spcPts val="580"/>
              </a:spcBef>
              <a:buFont typeface="Wingdings 2"/>
              <a:buChar char=""/>
              <a:defRPr/>
            </a:pPr>
            <a:endParaRPr lang="en-GB" dirty="0" smtClean="0">
              <a:latin typeface="Cambria" pitchFamily="18" charset="0"/>
            </a:endParaRPr>
          </a:p>
          <a:p>
            <a:pPr marL="274242" indent="-274242">
              <a:spcBef>
                <a:spcPts val="580"/>
              </a:spcBef>
              <a:buFont typeface="Wingdings 2"/>
              <a:buChar char=""/>
              <a:defRPr/>
            </a:pPr>
            <a:r>
              <a:rPr lang="en-GB" dirty="0" smtClean="0">
                <a:latin typeface="Cambria" pitchFamily="18" charset="0"/>
              </a:rPr>
              <a:t>Aggressive marketing to reach  out to Industry Partners /Investors</a:t>
            </a:r>
          </a:p>
          <a:p>
            <a:pPr marL="274242" indent="-274242">
              <a:spcBef>
                <a:spcPts val="580"/>
              </a:spcBef>
              <a:buNone/>
              <a:defRPr/>
            </a:pPr>
            <a:endParaRPr lang="en-US" dirty="0" smtClean="0">
              <a:latin typeface="Cambria" pitchFamily="18" charset="0"/>
            </a:endParaRPr>
          </a:p>
          <a:p>
            <a:endParaRPr lang="en-US" dirty="0"/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/>
          <a:srcRect l="25632" t="42451" r="58333" b="32764"/>
          <a:stretch>
            <a:fillRect/>
          </a:stretch>
        </p:blipFill>
        <p:spPr bwMode="auto">
          <a:xfrm>
            <a:off x="229329" y="228600"/>
            <a:ext cx="818422" cy="65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252524" y="152400"/>
            <a:ext cx="663757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62074" y="274638"/>
            <a:ext cx="6772275" cy="1001712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ambria" pitchFamily="18" charset="0"/>
              </a:rPr>
              <a:t>    </a:t>
            </a:r>
            <a:r>
              <a:rPr lang="en-US" sz="3100" b="1" dirty="0" smtClean="0">
                <a:solidFill>
                  <a:srgbClr val="FF0000"/>
                </a:solidFill>
                <a:latin typeface="Cambria" pitchFamily="18" charset="0"/>
              </a:rPr>
              <a:t> REVENUE GENERATION DRIVE</a:t>
            </a:r>
            <a:endParaRPr lang="en-US" sz="31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spcBef>
                <a:spcPct val="0"/>
              </a:spcBef>
            </a:pPr>
            <a:r>
              <a:rPr lang="en-US" sz="2600" b="1" dirty="0" smtClean="0">
                <a:latin typeface="Cambria" pitchFamily="18" charset="0"/>
              </a:rPr>
              <a:t>Funding from Industry Partners</a:t>
            </a:r>
          </a:p>
          <a:p>
            <a:pPr>
              <a:spcBef>
                <a:spcPct val="0"/>
              </a:spcBef>
            </a:pPr>
            <a:endParaRPr lang="en-US" sz="2600" b="1" dirty="0" smtClean="0">
              <a:latin typeface="Cambria" pitchFamily="18" charset="0"/>
            </a:endParaRPr>
          </a:p>
          <a:p>
            <a:pPr>
              <a:spcBef>
                <a:spcPct val="0"/>
              </a:spcBef>
            </a:pPr>
            <a:r>
              <a:rPr lang="en-US" sz="2600" b="1" dirty="0" smtClean="0">
                <a:latin typeface="Cambria" pitchFamily="18" charset="0"/>
              </a:rPr>
              <a:t>Research grants from grant- making agencies</a:t>
            </a:r>
          </a:p>
          <a:p>
            <a:pPr>
              <a:spcBef>
                <a:spcPct val="0"/>
              </a:spcBef>
              <a:buFont typeface="Wingdings 2" pitchFamily="18" charset="2"/>
              <a:buNone/>
            </a:pPr>
            <a:endParaRPr lang="en-US" sz="2600" b="1" dirty="0" smtClean="0">
              <a:latin typeface="Cambria" pitchFamily="18" charset="0"/>
            </a:endParaRPr>
          </a:p>
          <a:p>
            <a:pPr>
              <a:spcBef>
                <a:spcPct val="0"/>
              </a:spcBef>
            </a:pPr>
            <a:r>
              <a:rPr lang="en-US" sz="2600" b="1" dirty="0" smtClean="0">
                <a:latin typeface="Cambria" pitchFamily="18" charset="0"/>
              </a:rPr>
              <a:t>Charges from short courses, consultancy services and capacity building</a:t>
            </a:r>
          </a:p>
          <a:p>
            <a:pPr>
              <a:spcBef>
                <a:spcPct val="0"/>
              </a:spcBef>
            </a:pPr>
            <a:endParaRPr lang="en-US" sz="2600" b="1" dirty="0" smtClean="0">
              <a:latin typeface="Cambria" pitchFamily="18" charset="0"/>
            </a:endParaRPr>
          </a:p>
          <a:p>
            <a:pPr>
              <a:spcBef>
                <a:spcPct val="0"/>
              </a:spcBef>
            </a:pPr>
            <a:r>
              <a:rPr lang="en-US" sz="2600" b="1" dirty="0" smtClean="0">
                <a:latin typeface="Cambria" pitchFamily="18" charset="0"/>
              </a:rPr>
              <a:t>Tuition fees from students and Scholarships</a:t>
            </a:r>
          </a:p>
          <a:p>
            <a:pPr>
              <a:spcBef>
                <a:spcPct val="0"/>
              </a:spcBef>
              <a:buNone/>
            </a:pPr>
            <a:endParaRPr lang="en-US" sz="2600" b="1" dirty="0" smtClean="0">
              <a:latin typeface="Cambria" pitchFamily="18" charset="0"/>
            </a:endParaRPr>
          </a:p>
          <a:p>
            <a:pPr>
              <a:spcBef>
                <a:spcPct val="0"/>
              </a:spcBef>
              <a:buNone/>
            </a:pPr>
            <a:endParaRPr lang="en-US" sz="2600" b="1" dirty="0" smtClean="0">
              <a:latin typeface="Cambria" pitchFamily="18" charset="0"/>
            </a:endParaRPr>
          </a:p>
          <a:p>
            <a:pPr>
              <a:spcBef>
                <a:spcPct val="0"/>
              </a:spcBef>
            </a:pPr>
            <a:r>
              <a:rPr lang="en-US" sz="2600" b="1" dirty="0" smtClean="0">
                <a:latin typeface="Cambria" pitchFamily="18" charset="0"/>
              </a:rPr>
              <a:t>Patent  research outcomes and  partnering with investors for commercialization of research outcomes </a:t>
            </a:r>
          </a:p>
          <a:p>
            <a:pPr>
              <a:spcBef>
                <a:spcPct val="0"/>
              </a:spcBef>
            </a:pPr>
            <a:endParaRPr lang="en-US" sz="2600" b="1" dirty="0" smtClean="0">
              <a:latin typeface="Cambria" pitchFamily="18" charset="0"/>
            </a:endParaRPr>
          </a:p>
          <a:p>
            <a:pPr>
              <a:spcBef>
                <a:spcPct val="0"/>
              </a:spcBef>
            </a:pPr>
            <a:r>
              <a:rPr lang="en-US" sz="2600" b="1" dirty="0" smtClean="0">
                <a:latin typeface="Cambria" pitchFamily="18" charset="0"/>
              </a:rPr>
              <a:t>Commercialize   laboratory   services</a:t>
            </a:r>
          </a:p>
          <a:p>
            <a:pPr>
              <a:spcBef>
                <a:spcPct val="0"/>
              </a:spcBef>
            </a:pPr>
            <a:endParaRPr lang="en-US" sz="2600" b="1" dirty="0" smtClean="0">
              <a:latin typeface="Cambria" pitchFamily="18" charset="0"/>
            </a:endParaRPr>
          </a:p>
          <a:p>
            <a:pPr>
              <a:spcBef>
                <a:spcPct val="0"/>
              </a:spcBef>
            </a:pPr>
            <a:r>
              <a:rPr lang="en-US" sz="2600" b="1" dirty="0" smtClean="0">
                <a:latin typeface="Cambria" pitchFamily="18" charset="0"/>
              </a:rPr>
              <a:t>Alumni engagement</a:t>
            </a:r>
          </a:p>
          <a:p>
            <a:pPr>
              <a:spcBef>
                <a:spcPct val="0"/>
              </a:spcBef>
            </a:pPr>
            <a:endParaRPr lang="en-US" sz="2200" b="1" dirty="0" smtClean="0">
              <a:latin typeface="Cambria" pitchFamily="18" charset="0"/>
            </a:endParaRPr>
          </a:p>
          <a:p>
            <a:pPr>
              <a:spcBef>
                <a:spcPct val="0"/>
              </a:spcBef>
            </a:pPr>
            <a:endParaRPr lang="en-US" b="1" dirty="0" smtClean="0">
              <a:latin typeface="Cambria" pitchFamily="18" charset="0"/>
            </a:endParaRPr>
          </a:p>
          <a:p>
            <a:pPr>
              <a:spcBef>
                <a:spcPct val="0"/>
              </a:spcBef>
            </a:pPr>
            <a:endParaRPr lang="en-US" b="1" dirty="0" smtClean="0"/>
          </a:p>
          <a:p>
            <a:pPr>
              <a:spcBef>
                <a:spcPct val="0"/>
              </a:spcBef>
            </a:pPr>
            <a:endParaRPr lang="en-US" b="1" dirty="0" smtClean="0"/>
          </a:p>
          <a:p>
            <a:pPr>
              <a:spcBef>
                <a:spcPct val="0"/>
              </a:spcBef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/>
          <a:srcRect l="25632" t="42451" r="58333" b="32764"/>
          <a:stretch>
            <a:fillRect/>
          </a:stretch>
        </p:blipFill>
        <p:spPr bwMode="auto">
          <a:xfrm>
            <a:off x="229329" y="228600"/>
            <a:ext cx="818422" cy="65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252524" y="152400"/>
            <a:ext cx="663757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1"/>
          <p:cNvSpPr>
            <a:spLocks noGrp="1"/>
          </p:cNvSpPr>
          <p:nvPr>
            <p:ph type="title"/>
          </p:nvPr>
        </p:nvSpPr>
        <p:spPr>
          <a:xfrm>
            <a:off x="228600" y="2057400"/>
            <a:ext cx="8229600" cy="29718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4800" b="1" dirty="0" smtClean="0">
                <a:solidFill>
                  <a:srgbClr val="FF0000"/>
                </a:solidFill>
                <a:latin typeface="Cambria" pitchFamily="18" charset="0"/>
              </a:rPr>
              <a:t/>
            </a:r>
            <a:br>
              <a:rPr lang="en-US" sz="4800" b="1" dirty="0" smtClean="0">
                <a:solidFill>
                  <a:srgbClr val="FF0000"/>
                </a:solidFill>
                <a:latin typeface="Cambria" pitchFamily="18" charset="0"/>
              </a:rPr>
            </a:br>
            <a:r>
              <a:rPr lang="en-US" sz="4800" b="1" dirty="0" smtClean="0">
                <a:solidFill>
                  <a:srgbClr val="FF0000"/>
                </a:solidFill>
                <a:latin typeface="Cambria" pitchFamily="18" charset="0"/>
              </a:rPr>
              <a:t>                THANK YOU</a:t>
            </a:r>
            <a:br>
              <a:rPr lang="en-US" sz="4800" b="1" dirty="0" smtClean="0">
                <a:solidFill>
                  <a:srgbClr val="FF0000"/>
                </a:solidFill>
                <a:latin typeface="Cambria" pitchFamily="18" charset="0"/>
              </a:rPr>
            </a:br>
            <a:r>
              <a:rPr lang="en-US" sz="4800" b="1" dirty="0" smtClean="0">
                <a:solidFill>
                  <a:srgbClr val="FF0000"/>
                </a:solidFill>
                <a:latin typeface="Cambria" pitchFamily="18" charset="0"/>
              </a:rPr>
              <a:t>                 FOR  LISTENING</a:t>
            </a:r>
            <a:br>
              <a:rPr lang="en-US" sz="4800" b="1" dirty="0" smtClean="0">
                <a:solidFill>
                  <a:srgbClr val="FF0000"/>
                </a:solidFill>
                <a:latin typeface="Cambria" pitchFamily="18" charset="0"/>
              </a:rPr>
            </a:br>
            <a:endParaRPr lang="en-US" sz="4800" b="1" dirty="0" smtClean="0">
              <a:solidFill>
                <a:srgbClr val="FF0000"/>
              </a:solidFill>
              <a:latin typeface="Cambria" pitchFamily="18" charset="0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5105400" y="6096000"/>
            <a:ext cx="3733800" cy="381000"/>
          </a:xfrm>
          <a:prstGeom prst="rect">
            <a:avLst/>
          </a:prstGeom>
        </p:spPr>
        <p:txBody>
          <a:bodyPr>
            <a:normAutofit fontScale="77500" lnSpcReduction="20000"/>
          </a:bodyPr>
          <a:lstStyle/>
          <a:p>
            <a:pPr algn="ctr" fontAlgn="auto">
              <a:spcBef>
                <a:spcPts val="580"/>
              </a:spcBef>
              <a:spcAft>
                <a:spcPts val="0"/>
              </a:spcAft>
              <a:buClr>
                <a:srgbClr val="0F6FC6"/>
              </a:buClr>
              <a:buSzPct val="85000"/>
              <a:buFont typeface="Wingdings 2"/>
              <a:buNone/>
              <a:defRPr/>
            </a:pPr>
            <a:endParaRPr lang="en-US" sz="2800" dirty="0">
              <a:solidFill>
                <a:srgbClr val="04617B"/>
              </a:solidFill>
              <a:latin typeface="Perpetua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5257800" y="6248400"/>
            <a:ext cx="3733800" cy="381000"/>
          </a:xfrm>
          <a:prstGeom prst="rect">
            <a:avLst/>
          </a:prstGeom>
        </p:spPr>
        <p:txBody>
          <a:bodyPr>
            <a:normAutofit fontScale="77500" lnSpcReduction="20000"/>
          </a:bodyPr>
          <a:lstStyle/>
          <a:p>
            <a:pPr algn="ctr" fontAlgn="auto">
              <a:spcBef>
                <a:spcPts val="580"/>
              </a:spcBef>
              <a:spcAft>
                <a:spcPts val="0"/>
              </a:spcAft>
              <a:buClr>
                <a:srgbClr val="0F6FC6"/>
              </a:buClr>
              <a:buSzPct val="85000"/>
              <a:buFont typeface="Wingdings 2"/>
              <a:buNone/>
              <a:defRPr/>
            </a:pPr>
            <a:endParaRPr lang="en-US" sz="2800" dirty="0">
              <a:solidFill>
                <a:srgbClr val="04617B"/>
              </a:solidFill>
              <a:latin typeface="Perpetua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380FB7-E7DF-477A-9336-528B70A11622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pic>
        <p:nvPicPr>
          <p:cNvPr id="8" name="Picture 1"/>
          <p:cNvPicPr>
            <a:picLocks noChangeAspect="1" noChangeArrowheads="1"/>
          </p:cNvPicPr>
          <p:nvPr/>
        </p:nvPicPr>
        <p:blipFill>
          <a:blip r:embed="rId3"/>
          <a:srcRect l="25632" t="42451" r="58333" b="32764"/>
          <a:stretch>
            <a:fillRect/>
          </a:stretch>
        </p:blipFill>
        <p:spPr bwMode="auto">
          <a:xfrm>
            <a:off x="229329" y="228600"/>
            <a:ext cx="818422" cy="65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252524" y="152400"/>
            <a:ext cx="663757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rban Pop">
  <a:themeElements>
    <a:clrScheme name="Urban Pop">
      <a:dk1>
        <a:srgbClr val="000000"/>
      </a:dk1>
      <a:lt1>
        <a:srgbClr val="FFFFFF"/>
      </a:lt1>
      <a:dk2>
        <a:srgbClr val="282828"/>
      </a:dk2>
      <a:lt2>
        <a:srgbClr val="D4D4D4"/>
      </a:lt2>
      <a:accent1>
        <a:srgbClr val="86CE24"/>
      </a:accent1>
      <a:accent2>
        <a:srgbClr val="00A2E6"/>
      </a:accent2>
      <a:accent3>
        <a:srgbClr val="FAC810"/>
      </a:accent3>
      <a:accent4>
        <a:srgbClr val="7D8F8C"/>
      </a:accent4>
      <a:accent5>
        <a:srgbClr val="D06B20"/>
      </a:accent5>
      <a:accent6>
        <a:srgbClr val="958B8B"/>
      </a:accent6>
      <a:hlink>
        <a:srgbClr val="FF9900"/>
      </a:hlink>
      <a:folHlink>
        <a:srgbClr val="969696"/>
      </a:folHlink>
    </a:clrScheme>
    <a:fontScheme name="Urban Pop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Urban Pop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58000"/>
              </a:srgbClr>
            </a:outerShdw>
          </a:effectLst>
          <a:scene3d>
            <a:camera prst="orthographicFront">
              <a:rot lat="0" lon="0" rev="0"/>
            </a:camera>
            <a:lightRig rig="flat" dir="t"/>
          </a:scene3d>
          <a:sp3d contourW="15875">
            <a:bevelT w="95250" h="1270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hade val="100000"/>
                <a:alpha val="100000"/>
                <a:satMod val="100000"/>
                <a:lumMod val="100000"/>
              </a:schemeClr>
            </a:gs>
            <a:gs pos="9000">
              <a:schemeClr val="phClr">
                <a:tint val="90000"/>
                <a:shade val="100000"/>
                <a:alpha val="100000"/>
                <a:satMod val="100000"/>
                <a:lumMod val="100000"/>
              </a:schemeClr>
            </a:gs>
            <a:gs pos="34000">
              <a:schemeClr val="phClr">
                <a:tint val="83000"/>
                <a:shade val="100000"/>
                <a:alpha val="100000"/>
                <a:satMod val="100000"/>
                <a:lumMod val="100000"/>
              </a:schemeClr>
            </a:gs>
            <a:gs pos="62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  <a:gs pos="90000">
              <a:schemeClr val="phClr">
                <a:tint val="92000"/>
                <a:shade val="100000"/>
                <a:alpha val="100000"/>
                <a:satMod val="100000"/>
                <a:lumMod val="90000"/>
              </a:schemeClr>
            </a:gs>
            <a:gs pos="100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8000"/>
              </a:schemeClr>
            </a:gs>
            <a:gs pos="100000">
              <a:schemeClr val="phClr">
                <a:tint val="95000"/>
                <a:shade val="98000"/>
                <a:lumMod val="80000"/>
              </a:schemeClr>
            </a:gs>
          </a:gsLst>
          <a:path path="circle">
            <a:fillToRect l="50000" t="100000" r="10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 Pop.thmx</Template>
  <TotalTime>29632</TotalTime>
  <Words>161</Words>
  <Application>Microsoft Macintosh PowerPoint</Application>
  <PresentationFormat>On-screen Show (4:3)</PresentationFormat>
  <Paragraphs>54</Paragraphs>
  <Slides>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Urban Pop</vt:lpstr>
      <vt:lpstr>      STRATEEGIC OBJECTIVES  FOR 2025  AND KEY ACTIONS</vt:lpstr>
      <vt:lpstr>CEFOR STRATEGIC OBJECTIVES FOR 2025 </vt:lpstr>
      <vt:lpstr>                 KEY ACTIONS </vt:lpstr>
      <vt:lpstr>     REVENUE GENERATION DRIVE</vt:lpstr>
      <vt:lpstr>                 THANK YOU                  FOR  LISTENING </vt:lpstr>
    </vt:vector>
  </TitlesOfParts>
  <Company>UCC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ADVANCEMENT THROUGH RESOURCE MOBILISATION</dc:title>
  <dc:creator>ROSEMOND BOOHENE</dc:creator>
  <cp:lastModifiedBy>Prof Joel</cp:lastModifiedBy>
  <cp:revision>380</cp:revision>
  <dcterms:created xsi:type="dcterms:W3CDTF">2016-10-17T17:37:49Z</dcterms:created>
  <dcterms:modified xsi:type="dcterms:W3CDTF">2018-05-08T14:19:21Z</dcterms:modified>
</cp:coreProperties>
</file>