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80" r:id="rId3"/>
    <p:sldId id="272" r:id="rId4"/>
    <p:sldId id="273" r:id="rId5"/>
    <p:sldId id="274" r:id="rId6"/>
    <p:sldId id="275" r:id="rId7"/>
    <p:sldId id="276" r:id="rId8"/>
    <p:sldId id="277" r:id="rId9"/>
    <p:sldId id="279" r:id="rId10"/>
    <p:sldId id="260" r:id="rId11"/>
    <p:sldId id="264" r:id="rId12"/>
    <p:sldId id="261" r:id="rId13"/>
    <p:sldId id="262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81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93025"/>
  </p:normalViewPr>
  <p:slideViewPr>
    <p:cSldViewPr snapToGrid="0" snapToObjects="1">
      <p:cViewPr varScale="1">
        <p:scale>
          <a:sx n="102" d="100"/>
          <a:sy n="102" d="100"/>
        </p:scale>
        <p:origin x="872" y="176"/>
      </p:cViewPr>
      <p:guideLst/>
    </p:cSldViewPr>
  </p:slideViewPr>
  <p:outlineViewPr>
    <p:cViewPr>
      <p:scale>
        <a:sx n="33" d="100"/>
        <a:sy n="33" d="100"/>
      </p:scale>
      <p:origin x="0" y="-98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Classeur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eikh:Desktop:CEA_PUBLICATION:calcul_de_lindicateur1%20_Mai_20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Feuil1!$D$2</c:f>
              <c:strCache>
                <c:ptCount val="1"/>
                <c:pt idx="0">
                  <c:v>Valeur absolu cumul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Times New Roman" charset="0"/>
                    <a:ea typeface="Times New Roman" charset="0"/>
                    <a:cs typeface="Times New Roman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Feuil1!$C$3:$C$8</c:f>
              <c:strCache>
                <c:ptCount val="6"/>
                <c:pt idx="0">
                  <c:v>Baseline</c:v>
                </c:pt>
                <c:pt idx="1">
                  <c:v>oct-15</c:v>
                </c:pt>
                <c:pt idx="2">
                  <c:v>déc-16</c:v>
                </c:pt>
                <c:pt idx="3">
                  <c:v>avr-17</c:v>
                </c:pt>
                <c:pt idx="4">
                  <c:v>mai-18</c:v>
                </c:pt>
                <c:pt idx="5">
                  <c:v>fin du projet</c:v>
                </c:pt>
              </c:strCache>
            </c:strRef>
          </c:cat>
          <c:val>
            <c:numRef>
              <c:f>Feuil1!$D$3:$D$8</c:f>
              <c:numCache>
                <c:formatCode>General</c:formatCode>
                <c:ptCount val="6"/>
                <c:pt idx="0">
                  <c:v>606.0</c:v>
                </c:pt>
                <c:pt idx="1">
                  <c:v>707.0</c:v>
                </c:pt>
                <c:pt idx="2">
                  <c:v>1212.0</c:v>
                </c:pt>
                <c:pt idx="3">
                  <c:v>1250.0</c:v>
                </c:pt>
                <c:pt idx="4">
                  <c:v>1572.0</c:v>
                </c:pt>
                <c:pt idx="5">
                  <c:v>1654.0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001178112"/>
        <c:axId val="-966815824"/>
      </c:barChart>
      <c:lineChart>
        <c:grouping val="standard"/>
        <c:varyColors val="0"/>
        <c:ser>
          <c:idx val="1"/>
          <c:order val="1"/>
          <c:tx>
            <c:strRef>
              <c:f>Feuil1!$E$2</c:f>
              <c:strCache>
                <c:ptCount val="1"/>
                <c:pt idx="0">
                  <c:v>% cible fin de projet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Times New Roman" charset="0"/>
                    <a:ea typeface="Times New Roman" charset="0"/>
                    <a:cs typeface="Times New Roman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Feuil1!$C$3:$C$8</c:f>
              <c:strCache>
                <c:ptCount val="6"/>
                <c:pt idx="0">
                  <c:v>Baseline</c:v>
                </c:pt>
                <c:pt idx="1">
                  <c:v>oct-15</c:v>
                </c:pt>
                <c:pt idx="2">
                  <c:v>déc-16</c:v>
                </c:pt>
                <c:pt idx="3">
                  <c:v>avr-17</c:v>
                </c:pt>
                <c:pt idx="4">
                  <c:v>mai-18</c:v>
                </c:pt>
                <c:pt idx="5">
                  <c:v>fin du projet</c:v>
                </c:pt>
              </c:strCache>
            </c:strRef>
          </c:cat>
          <c:val>
            <c:numRef>
              <c:f>Feuil1!$E$3:$E$8</c:f>
              <c:numCache>
                <c:formatCode>0.00%</c:formatCode>
                <c:ptCount val="6"/>
                <c:pt idx="0">
                  <c:v>0.3663</c:v>
                </c:pt>
                <c:pt idx="1">
                  <c:v>0.4274</c:v>
                </c:pt>
                <c:pt idx="2">
                  <c:v>0.7327</c:v>
                </c:pt>
                <c:pt idx="3">
                  <c:v>0.7557</c:v>
                </c:pt>
                <c:pt idx="4">
                  <c:v>0.9504</c:v>
                </c:pt>
                <c:pt idx="5" formatCode="0%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976523920"/>
        <c:axId val="-938277056"/>
      </c:lineChart>
      <c:catAx>
        <c:axId val="-100117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966815824"/>
        <c:crosses val="autoZero"/>
        <c:auto val="1"/>
        <c:lblAlgn val="ctr"/>
        <c:lblOffset val="100"/>
        <c:noMultiLvlLbl val="0"/>
      </c:catAx>
      <c:valAx>
        <c:axId val="-96681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001178112"/>
        <c:crosses val="autoZero"/>
        <c:crossBetween val="between"/>
      </c:valAx>
      <c:valAx>
        <c:axId val="-938277056"/>
        <c:scaling>
          <c:orientation val="minMax"/>
          <c:min val="0.0"/>
        </c:scaling>
        <c:delete val="0"/>
        <c:axPos val="r"/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976523920"/>
        <c:crosses val="max"/>
        <c:crossBetween val="between"/>
      </c:valAx>
      <c:catAx>
        <c:axId val="-976523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938277056"/>
        <c:crossesAt val="100.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Feuil1!$D$30</c:f>
              <c:strCache>
                <c:ptCount val="1"/>
                <c:pt idx="0">
                  <c:v>Valeur absolu cumul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Times New Roman" charset="0"/>
                    <a:ea typeface="Times New Roman" charset="0"/>
                    <a:cs typeface="Times New Roman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Feuil1!$C$31:$C$36</c:f>
              <c:strCache>
                <c:ptCount val="6"/>
                <c:pt idx="0">
                  <c:v>Baseline</c:v>
                </c:pt>
                <c:pt idx="1">
                  <c:v>oct-15</c:v>
                </c:pt>
                <c:pt idx="2">
                  <c:v>déc-16</c:v>
                </c:pt>
                <c:pt idx="3">
                  <c:v>avr-17</c:v>
                </c:pt>
                <c:pt idx="4">
                  <c:v>mai-18</c:v>
                </c:pt>
                <c:pt idx="5">
                  <c:v>fin du projet</c:v>
                </c:pt>
              </c:strCache>
            </c:strRef>
          </c:cat>
          <c:val>
            <c:numRef>
              <c:f>Feuil1!$D$31:$D$36</c:f>
              <c:numCache>
                <c:formatCode>General</c:formatCode>
                <c:ptCount val="6"/>
                <c:pt idx="0">
                  <c:v>505.0</c:v>
                </c:pt>
                <c:pt idx="1">
                  <c:v>598.0</c:v>
                </c:pt>
                <c:pt idx="2">
                  <c:v>720.0</c:v>
                </c:pt>
                <c:pt idx="3">
                  <c:v>813.0</c:v>
                </c:pt>
                <c:pt idx="4">
                  <c:v>896.0</c:v>
                </c:pt>
                <c:pt idx="5">
                  <c:v>876.0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33496928"/>
        <c:axId val="-867898640"/>
      </c:barChart>
      <c:lineChart>
        <c:grouping val="standard"/>
        <c:varyColors val="0"/>
        <c:ser>
          <c:idx val="1"/>
          <c:order val="1"/>
          <c:tx>
            <c:strRef>
              <c:f>Feuil1!$E$30</c:f>
              <c:strCache>
                <c:ptCount val="1"/>
                <c:pt idx="0">
                  <c:v>% cible fin de projet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Times New Roman" charset="0"/>
                    <a:ea typeface="Times New Roman" charset="0"/>
                    <a:cs typeface="Times New Roman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Feuil1!$C$31:$C$36</c:f>
              <c:strCache>
                <c:ptCount val="6"/>
                <c:pt idx="0">
                  <c:v>Baseline</c:v>
                </c:pt>
                <c:pt idx="1">
                  <c:v>oct-15</c:v>
                </c:pt>
                <c:pt idx="2">
                  <c:v>déc-16</c:v>
                </c:pt>
                <c:pt idx="3">
                  <c:v>avr-17</c:v>
                </c:pt>
                <c:pt idx="4">
                  <c:v>mai-18</c:v>
                </c:pt>
                <c:pt idx="5">
                  <c:v>fin du projet</c:v>
                </c:pt>
              </c:strCache>
            </c:strRef>
          </c:cat>
          <c:val>
            <c:numRef>
              <c:f>Feuil1!$E$31:$E$36</c:f>
              <c:numCache>
                <c:formatCode>0.00%</c:formatCode>
                <c:ptCount val="6"/>
                <c:pt idx="0">
                  <c:v>0.57648401826484</c:v>
                </c:pt>
                <c:pt idx="1">
                  <c:v>0.6826</c:v>
                </c:pt>
                <c:pt idx="2">
                  <c:v>0.8219</c:v>
                </c:pt>
                <c:pt idx="3">
                  <c:v>0.928</c:v>
                </c:pt>
                <c:pt idx="4">
                  <c:v>1.0228</c:v>
                </c:pt>
                <c:pt idx="5" formatCode="0%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867513744"/>
        <c:axId val="-868535104"/>
      </c:lineChart>
      <c:catAx>
        <c:axId val="-93349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867898640"/>
        <c:crosses val="autoZero"/>
        <c:auto val="1"/>
        <c:lblAlgn val="ctr"/>
        <c:lblOffset val="100"/>
        <c:noMultiLvlLbl val="0"/>
      </c:catAx>
      <c:valAx>
        <c:axId val="-86789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933496928"/>
        <c:crosses val="autoZero"/>
        <c:crossBetween val="between"/>
      </c:valAx>
      <c:valAx>
        <c:axId val="-868535104"/>
        <c:scaling>
          <c:orientation val="minMax"/>
        </c:scaling>
        <c:delete val="0"/>
        <c:axPos val="r"/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867513744"/>
        <c:crosses val="max"/>
        <c:crossBetween val="between"/>
      </c:valAx>
      <c:catAx>
        <c:axId val="-8675137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8685351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Revenue generation $US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c:rich>
      </c:tx>
      <c:layout>
        <c:manualLayout>
          <c:xMode val="edge"/>
          <c:yMode val="edge"/>
          <c:x val="0.299586406392574"/>
          <c:y val="0.0183509894041098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Sheet4!$A$2</c:f>
              <c:strCache>
                <c:ptCount val="1"/>
                <c:pt idx="0">
                  <c:v>Revenus genered $US</c:v>
                </c:pt>
              </c:strCache>
            </c:strRef>
          </c:tx>
          <c:invertIfNegative val="0"/>
          <c:cat>
            <c:strRef>
              <c:f>Sheet4!$B$1:$E$1</c:f>
              <c:strCache>
                <c:ptCount val="4"/>
                <c:pt idx="0">
                  <c:v>Target end of project</c:v>
                </c:pt>
                <c:pt idx="1">
                  <c:v>Baseline</c:v>
                </c:pt>
                <c:pt idx="2">
                  <c:v>Dec-16</c:v>
                </c:pt>
                <c:pt idx="3">
                  <c:v>mai-18</c:v>
                </c:pt>
              </c:strCache>
            </c:strRef>
          </c:cat>
          <c:val>
            <c:numRef>
              <c:f>Sheet4!$B$2:$E$2</c:f>
              <c:numCache>
                <c:formatCode>General</c:formatCode>
                <c:ptCount val="4"/>
                <c:pt idx="0">
                  <c:v>301400.0</c:v>
                </c:pt>
                <c:pt idx="1">
                  <c:v>0.0</c:v>
                </c:pt>
                <c:pt idx="2">
                  <c:v>220130.0</c:v>
                </c:pt>
                <c:pt idx="3">
                  <c:v>233450.0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000776720"/>
        <c:axId val="-1000786592"/>
      </c:barChart>
      <c:catAx>
        <c:axId val="-1000776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000786592"/>
        <c:crosses val="autoZero"/>
        <c:auto val="1"/>
        <c:lblAlgn val="ctr"/>
        <c:lblOffset val="100"/>
        <c:noMultiLvlLbl val="0"/>
      </c:catAx>
      <c:valAx>
        <c:axId val="-1000786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000776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6"/>
                </a:gs>
                <a:gs pos="100000">
                  <a:schemeClr val="accent6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Times New Roman" charset="0"/>
                    <a:ea typeface="Times New Roman" charset="0"/>
                    <a:cs typeface="Times New Roman" charset="0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Feuil1!$D$5:$D$9</c:f>
              <c:strCache>
                <c:ptCount val="5"/>
                <c:pt idx="0">
                  <c:v>Institutions académiques</c:v>
                </c:pt>
                <c:pt idx="1">
                  <c:v>Institutions de recherche et de formation</c:v>
                </c:pt>
                <c:pt idx="2">
                  <c:v>Associations et sociétés scientifiques nationales et internationales</c:v>
                </c:pt>
                <c:pt idx="3">
                  <c:v>Industriels</c:v>
                </c:pt>
                <c:pt idx="4">
                  <c:v>Hopitaux</c:v>
                </c:pt>
              </c:strCache>
            </c:strRef>
          </c:cat>
          <c:val>
            <c:numRef>
              <c:f>Feuil1!$E$5:$E$9</c:f>
              <c:numCache>
                <c:formatCode>General</c:formatCode>
                <c:ptCount val="5"/>
                <c:pt idx="0">
                  <c:v>17.0</c:v>
                </c:pt>
                <c:pt idx="1">
                  <c:v>9.0</c:v>
                </c:pt>
                <c:pt idx="2">
                  <c:v>9.0</c:v>
                </c:pt>
                <c:pt idx="3">
                  <c:v>4.0</c:v>
                </c:pt>
                <c:pt idx="4">
                  <c:v>2.0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-862795312"/>
        <c:axId val="-1006696624"/>
      </c:barChart>
      <c:catAx>
        <c:axId val="-86279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006696624"/>
        <c:crosses val="autoZero"/>
        <c:auto val="1"/>
        <c:lblAlgn val="ctr"/>
        <c:lblOffset val="100"/>
        <c:noMultiLvlLbl val="0"/>
      </c:catAx>
      <c:valAx>
        <c:axId val="-1006696624"/>
        <c:scaling>
          <c:orientation val="minMax"/>
        </c:scaling>
        <c:delete val="1"/>
        <c:axPos val="l"/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crossAx val="-8627953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fr-F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D524DD-60A2-944F-9196-227A20C4B5E0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CE8D722-D2DC-4E41-A3C6-7FF8BE03E7EC}">
      <dgm:prSet phldrT="[Texte]" custT="1"/>
      <dgm:spPr/>
      <dgm:t>
        <a:bodyPr/>
        <a:lstStyle/>
        <a:p>
          <a:r>
            <a:rPr lang="fr-FR" sz="4000" b="1" dirty="0" smtClean="0">
              <a:latin typeface="Times New Roman" charset="0"/>
              <a:ea typeface="Times New Roman" charset="0"/>
              <a:cs typeface="Times New Roman" charset="0"/>
            </a:rPr>
            <a:t>OS1</a:t>
          </a:r>
          <a:endParaRPr lang="fr-FR" sz="4000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E47FB0E6-E085-A64B-8C6A-B12790B35FDB}" type="parTrans" cxnId="{0E93224B-41C6-6545-B67F-364D68F86574}">
      <dgm:prSet/>
      <dgm:spPr/>
      <dgm:t>
        <a:bodyPr/>
        <a:lstStyle/>
        <a:p>
          <a:endParaRPr lang="fr-FR"/>
        </a:p>
      </dgm:t>
    </dgm:pt>
    <dgm:pt modelId="{B2F25B2B-1E9A-D94E-9816-CEAA2D591DC5}" type="sibTrans" cxnId="{0E93224B-41C6-6545-B67F-364D68F86574}">
      <dgm:prSet/>
      <dgm:spPr/>
      <dgm:t>
        <a:bodyPr/>
        <a:lstStyle/>
        <a:p>
          <a:endParaRPr lang="fr-FR"/>
        </a:p>
      </dgm:t>
    </dgm:pt>
    <dgm:pt modelId="{A8F89A05-CB17-6946-B2FF-9496952D1972}">
      <dgm:prSet phldrT="[Texte]" custT="1"/>
      <dgm:spPr/>
      <dgm:t>
        <a:bodyPr/>
        <a:lstStyle/>
        <a:p>
          <a:r>
            <a:rPr lang="fr-FR" sz="2800" b="0" dirty="0" smtClean="0">
              <a:latin typeface="Times New Roman" charset="0"/>
              <a:ea typeface="Times New Roman" charset="0"/>
              <a:cs typeface="Times New Roman" charset="0"/>
            </a:rPr>
            <a:t>Améliorer l’attractivité des formations diplômantes et sur les compétences afin d’augmenter le recrutement au niveau national et régional</a:t>
          </a:r>
          <a:endParaRPr lang="fr-FR" sz="2800" b="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DE1D58B7-A3AF-F649-AD8A-1DC72949542B}" type="parTrans" cxnId="{2BF37782-F9D2-F743-BF19-74F2AA2CCCAF}">
      <dgm:prSet/>
      <dgm:spPr/>
      <dgm:t>
        <a:bodyPr/>
        <a:lstStyle/>
        <a:p>
          <a:endParaRPr lang="fr-FR"/>
        </a:p>
      </dgm:t>
    </dgm:pt>
    <dgm:pt modelId="{CC324CEA-2FC7-F846-9125-3F59D5DEAB62}" type="sibTrans" cxnId="{2BF37782-F9D2-F743-BF19-74F2AA2CCCAF}">
      <dgm:prSet/>
      <dgm:spPr/>
      <dgm:t>
        <a:bodyPr/>
        <a:lstStyle/>
        <a:p>
          <a:endParaRPr lang="fr-FR"/>
        </a:p>
      </dgm:t>
    </dgm:pt>
    <dgm:pt modelId="{F9277436-556A-F14F-8C89-4452B9A1542C}">
      <dgm:prSet phldrT="[Texte]" custT="1"/>
      <dgm:spPr/>
      <dgm:t>
        <a:bodyPr/>
        <a:lstStyle/>
        <a:p>
          <a:r>
            <a:rPr lang="fr-FR" sz="4000" b="1" dirty="0" smtClean="0">
              <a:latin typeface="Times New Roman" charset="0"/>
              <a:ea typeface="Times New Roman" charset="0"/>
              <a:cs typeface="Times New Roman" charset="0"/>
            </a:rPr>
            <a:t>OS2</a:t>
          </a:r>
          <a:endParaRPr lang="fr-FR" sz="4000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87ECBE5D-19FD-714D-BAE7-9AD2B659FBBE}" type="parTrans" cxnId="{312155B6-DFF8-AD4C-896F-FE160B7A1801}">
      <dgm:prSet/>
      <dgm:spPr/>
      <dgm:t>
        <a:bodyPr/>
        <a:lstStyle/>
        <a:p>
          <a:endParaRPr lang="fr-FR"/>
        </a:p>
      </dgm:t>
    </dgm:pt>
    <dgm:pt modelId="{12C5B267-AE77-2E40-AFB4-A07AFDD4D205}" type="sibTrans" cxnId="{312155B6-DFF8-AD4C-896F-FE160B7A1801}">
      <dgm:prSet/>
      <dgm:spPr/>
      <dgm:t>
        <a:bodyPr/>
        <a:lstStyle/>
        <a:p>
          <a:endParaRPr lang="fr-FR"/>
        </a:p>
      </dgm:t>
    </dgm:pt>
    <dgm:pt modelId="{EEFC72E0-F3BA-5A44-844F-50DFC7C501DA}">
      <dgm:prSet phldrT="[Texte]" custT="1"/>
      <dgm:spPr/>
      <dgm:t>
        <a:bodyPr/>
        <a:lstStyle/>
        <a:p>
          <a:r>
            <a:rPr lang="fr-FR" sz="2800" b="0" dirty="0" smtClean="0">
              <a:latin typeface="Times New Roman" charset="0"/>
              <a:ea typeface="Times New Roman" charset="0"/>
              <a:cs typeface="Times New Roman" charset="0"/>
            </a:rPr>
            <a:t>Rendre plus efficient la recherche opérationnelle et le financement des projets de recherche</a:t>
          </a:r>
          <a:endParaRPr lang="fr-FR" sz="2800" b="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D9F514B6-7BA6-7C4C-84CC-014AB7243FAD}" type="parTrans" cxnId="{B26487D9-EBD1-044E-8B13-024C09A5A37B}">
      <dgm:prSet/>
      <dgm:spPr/>
      <dgm:t>
        <a:bodyPr/>
        <a:lstStyle/>
        <a:p>
          <a:endParaRPr lang="fr-FR"/>
        </a:p>
      </dgm:t>
    </dgm:pt>
    <dgm:pt modelId="{0C496343-1BC9-F54F-9AD2-2C66D25C33DF}" type="sibTrans" cxnId="{B26487D9-EBD1-044E-8B13-024C09A5A37B}">
      <dgm:prSet/>
      <dgm:spPr/>
      <dgm:t>
        <a:bodyPr/>
        <a:lstStyle/>
        <a:p>
          <a:endParaRPr lang="fr-FR"/>
        </a:p>
      </dgm:t>
    </dgm:pt>
    <dgm:pt modelId="{FF678010-A1D1-8E48-8220-9B7F3C91080E}">
      <dgm:prSet phldrT="[Texte]" custT="1"/>
      <dgm:spPr/>
      <dgm:t>
        <a:bodyPr/>
        <a:lstStyle/>
        <a:p>
          <a:r>
            <a:rPr lang="en-US" sz="2800" b="0" dirty="0" smtClean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rPr>
            <a:t>Improve the attractiveness of degree and skills training to increase recruitment at national and regional </a:t>
          </a:r>
          <a:r>
            <a:rPr lang="en-US" sz="2800" b="0" dirty="0" smtClean="0">
              <a:solidFill>
                <a:srgbClr val="FF0000"/>
              </a:solidFill>
            </a:rPr>
            <a:t>level</a:t>
          </a:r>
          <a:endParaRPr lang="fr-FR" sz="2800" b="0" dirty="0">
            <a:solidFill>
              <a:srgbClr val="FF0000"/>
            </a:solidFill>
          </a:endParaRPr>
        </a:p>
      </dgm:t>
    </dgm:pt>
    <dgm:pt modelId="{46ACD277-E6BC-D24E-9B12-542B131CE7D0}" type="parTrans" cxnId="{42C9DA83-71ED-A042-9E98-9E9B10050A21}">
      <dgm:prSet/>
      <dgm:spPr/>
      <dgm:t>
        <a:bodyPr/>
        <a:lstStyle/>
        <a:p>
          <a:endParaRPr lang="fr-FR"/>
        </a:p>
      </dgm:t>
    </dgm:pt>
    <dgm:pt modelId="{D1C2ACCB-4D59-624D-A9E8-B81F6FCA533D}" type="sibTrans" cxnId="{42C9DA83-71ED-A042-9E98-9E9B10050A21}">
      <dgm:prSet/>
      <dgm:spPr/>
      <dgm:t>
        <a:bodyPr/>
        <a:lstStyle/>
        <a:p>
          <a:endParaRPr lang="fr-FR"/>
        </a:p>
      </dgm:t>
    </dgm:pt>
    <dgm:pt modelId="{314081D7-FEDB-B94B-BF07-36A423278A31}">
      <dgm:prSet phldrT="[Texte]" custT="1"/>
      <dgm:spPr/>
      <dgm:t>
        <a:bodyPr/>
        <a:lstStyle/>
        <a:p>
          <a:r>
            <a:rPr lang="en-US" sz="2800" b="0" dirty="0" smtClean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rPr>
            <a:t>Make more efficient operational research and funding of research projects</a:t>
          </a:r>
          <a:endParaRPr lang="fr-FR" sz="2800" b="0" dirty="0">
            <a:solidFill>
              <a:srgbClr val="FF0000"/>
            </a:solidFill>
            <a:latin typeface="Times New Roman" charset="0"/>
            <a:ea typeface="Times New Roman" charset="0"/>
            <a:cs typeface="Times New Roman" charset="0"/>
          </a:endParaRPr>
        </a:p>
      </dgm:t>
    </dgm:pt>
    <dgm:pt modelId="{FA2C7B7E-4995-2D40-AFBA-57F05AAFE5F4}" type="parTrans" cxnId="{64980F86-5962-E343-A9B7-F13F7A4DF171}">
      <dgm:prSet/>
      <dgm:spPr/>
      <dgm:t>
        <a:bodyPr/>
        <a:lstStyle/>
        <a:p>
          <a:endParaRPr lang="fr-FR"/>
        </a:p>
      </dgm:t>
    </dgm:pt>
    <dgm:pt modelId="{0BFDEB7A-EDF6-0C4B-8F9D-36A011D07C8C}" type="sibTrans" cxnId="{64980F86-5962-E343-A9B7-F13F7A4DF171}">
      <dgm:prSet/>
      <dgm:spPr/>
      <dgm:t>
        <a:bodyPr/>
        <a:lstStyle/>
        <a:p>
          <a:endParaRPr lang="fr-FR"/>
        </a:p>
      </dgm:t>
    </dgm:pt>
    <dgm:pt modelId="{63621AA7-AE04-FE43-928B-F7576EA8F8A1}" type="pres">
      <dgm:prSet presAssocID="{ABD524DD-60A2-944F-9196-227A20C4B5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EE6C06E-5D7B-C745-B82A-8C2837E42226}" type="pres">
      <dgm:prSet presAssocID="{7CE8D722-D2DC-4E41-A3C6-7FF8BE03E7EC}" presName="linNode" presStyleCnt="0"/>
      <dgm:spPr/>
    </dgm:pt>
    <dgm:pt modelId="{2AA51D61-5503-404D-8F01-7CCF4F924DEE}" type="pres">
      <dgm:prSet presAssocID="{7CE8D722-D2DC-4E41-A3C6-7FF8BE03E7EC}" presName="parentText" presStyleLbl="node1" presStyleIdx="0" presStyleCnt="2" custScaleX="6324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29275B-7518-8041-94F6-6A3D0D4CD1CF}" type="pres">
      <dgm:prSet presAssocID="{7CE8D722-D2DC-4E41-A3C6-7FF8BE03E7EC}" presName="descendantText" presStyleLbl="alignAccFollowNode1" presStyleIdx="0" presStyleCnt="2" custScaleX="119088" custScaleY="1250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4DF988-0F76-CB43-9C4A-05DBFEF44DE4}" type="pres">
      <dgm:prSet presAssocID="{B2F25B2B-1E9A-D94E-9816-CEAA2D591DC5}" presName="sp" presStyleCnt="0"/>
      <dgm:spPr/>
    </dgm:pt>
    <dgm:pt modelId="{B4C45BAB-50EE-834D-8D4E-44FBE2A1DC7E}" type="pres">
      <dgm:prSet presAssocID="{F9277436-556A-F14F-8C89-4452B9A1542C}" presName="linNode" presStyleCnt="0"/>
      <dgm:spPr/>
    </dgm:pt>
    <dgm:pt modelId="{743202E0-8820-0A42-8BA2-09BC18ADC5DF}" type="pres">
      <dgm:prSet presAssocID="{F9277436-556A-F14F-8C89-4452B9A1542C}" presName="parentText" presStyleLbl="node1" presStyleIdx="1" presStyleCnt="2" custScaleX="6491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1056C6-60BC-D545-B69A-C6DF3E7366F7}" type="pres">
      <dgm:prSet presAssocID="{F9277436-556A-F14F-8C89-4452B9A1542C}" presName="descendantText" presStyleLbl="alignAccFollowNode1" presStyleIdx="1" presStyleCnt="2" custScaleX="119499" custScaleY="12431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4980F86-5962-E343-A9B7-F13F7A4DF171}" srcId="{F9277436-556A-F14F-8C89-4452B9A1542C}" destId="{314081D7-FEDB-B94B-BF07-36A423278A31}" srcOrd="1" destOrd="0" parTransId="{FA2C7B7E-4995-2D40-AFBA-57F05AAFE5F4}" sibTransId="{0BFDEB7A-EDF6-0C4B-8F9D-36A011D07C8C}"/>
    <dgm:cxn modelId="{2BF37782-F9D2-F743-BF19-74F2AA2CCCAF}" srcId="{7CE8D722-D2DC-4E41-A3C6-7FF8BE03E7EC}" destId="{A8F89A05-CB17-6946-B2FF-9496952D1972}" srcOrd="0" destOrd="0" parTransId="{DE1D58B7-A3AF-F649-AD8A-1DC72949542B}" sibTransId="{CC324CEA-2FC7-F846-9125-3F59D5DEAB62}"/>
    <dgm:cxn modelId="{0E93224B-41C6-6545-B67F-364D68F86574}" srcId="{ABD524DD-60A2-944F-9196-227A20C4B5E0}" destId="{7CE8D722-D2DC-4E41-A3C6-7FF8BE03E7EC}" srcOrd="0" destOrd="0" parTransId="{E47FB0E6-E085-A64B-8C6A-B12790B35FDB}" sibTransId="{B2F25B2B-1E9A-D94E-9816-CEAA2D591DC5}"/>
    <dgm:cxn modelId="{5F99DAF1-309A-7549-80EA-15823B36328E}" type="presOf" srcId="{F9277436-556A-F14F-8C89-4452B9A1542C}" destId="{743202E0-8820-0A42-8BA2-09BC18ADC5DF}" srcOrd="0" destOrd="0" presId="urn:microsoft.com/office/officeart/2005/8/layout/vList5"/>
    <dgm:cxn modelId="{B26487D9-EBD1-044E-8B13-024C09A5A37B}" srcId="{F9277436-556A-F14F-8C89-4452B9A1542C}" destId="{EEFC72E0-F3BA-5A44-844F-50DFC7C501DA}" srcOrd="0" destOrd="0" parTransId="{D9F514B6-7BA6-7C4C-84CC-014AB7243FAD}" sibTransId="{0C496343-1BC9-F54F-9AD2-2C66D25C33DF}"/>
    <dgm:cxn modelId="{1635F480-2FAF-9F4F-BD21-A8652BF2BB0B}" type="presOf" srcId="{FF678010-A1D1-8E48-8220-9B7F3C91080E}" destId="{F729275B-7518-8041-94F6-6A3D0D4CD1CF}" srcOrd="0" destOrd="1" presId="urn:microsoft.com/office/officeart/2005/8/layout/vList5"/>
    <dgm:cxn modelId="{686B1DDB-D1C3-E045-A7B7-AB8DD88350B6}" type="presOf" srcId="{EEFC72E0-F3BA-5A44-844F-50DFC7C501DA}" destId="{0B1056C6-60BC-D545-B69A-C6DF3E7366F7}" srcOrd="0" destOrd="0" presId="urn:microsoft.com/office/officeart/2005/8/layout/vList5"/>
    <dgm:cxn modelId="{A2C83688-A5C6-9243-BFFA-E1BAF0768167}" type="presOf" srcId="{A8F89A05-CB17-6946-B2FF-9496952D1972}" destId="{F729275B-7518-8041-94F6-6A3D0D4CD1CF}" srcOrd="0" destOrd="0" presId="urn:microsoft.com/office/officeart/2005/8/layout/vList5"/>
    <dgm:cxn modelId="{C8A28846-1F7B-064B-9ED8-0C9431B1AEB0}" type="presOf" srcId="{314081D7-FEDB-B94B-BF07-36A423278A31}" destId="{0B1056C6-60BC-D545-B69A-C6DF3E7366F7}" srcOrd="0" destOrd="1" presId="urn:microsoft.com/office/officeart/2005/8/layout/vList5"/>
    <dgm:cxn modelId="{ED640947-B374-3D47-9BC5-A48F535AA502}" type="presOf" srcId="{ABD524DD-60A2-944F-9196-227A20C4B5E0}" destId="{63621AA7-AE04-FE43-928B-F7576EA8F8A1}" srcOrd="0" destOrd="0" presId="urn:microsoft.com/office/officeart/2005/8/layout/vList5"/>
    <dgm:cxn modelId="{42C9DA83-71ED-A042-9E98-9E9B10050A21}" srcId="{7CE8D722-D2DC-4E41-A3C6-7FF8BE03E7EC}" destId="{FF678010-A1D1-8E48-8220-9B7F3C91080E}" srcOrd="1" destOrd="0" parTransId="{46ACD277-E6BC-D24E-9B12-542B131CE7D0}" sibTransId="{D1C2ACCB-4D59-624D-A9E8-B81F6FCA533D}"/>
    <dgm:cxn modelId="{B9EB6C06-EA7D-9148-9713-5BD097E007A2}" type="presOf" srcId="{7CE8D722-D2DC-4E41-A3C6-7FF8BE03E7EC}" destId="{2AA51D61-5503-404D-8F01-7CCF4F924DEE}" srcOrd="0" destOrd="0" presId="urn:microsoft.com/office/officeart/2005/8/layout/vList5"/>
    <dgm:cxn modelId="{312155B6-DFF8-AD4C-896F-FE160B7A1801}" srcId="{ABD524DD-60A2-944F-9196-227A20C4B5E0}" destId="{F9277436-556A-F14F-8C89-4452B9A1542C}" srcOrd="1" destOrd="0" parTransId="{87ECBE5D-19FD-714D-BAE7-9AD2B659FBBE}" sibTransId="{12C5B267-AE77-2E40-AFB4-A07AFDD4D205}"/>
    <dgm:cxn modelId="{B6895492-9131-514D-B519-E45C995E9912}" type="presParOf" srcId="{63621AA7-AE04-FE43-928B-F7576EA8F8A1}" destId="{9EE6C06E-5D7B-C745-B82A-8C2837E42226}" srcOrd="0" destOrd="0" presId="urn:microsoft.com/office/officeart/2005/8/layout/vList5"/>
    <dgm:cxn modelId="{B37652F7-6C3B-5348-B4C4-F543F12BBBCA}" type="presParOf" srcId="{9EE6C06E-5D7B-C745-B82A-8C2837E42226}" destId="{2AA51D61-5503-404D-8F01-7CCF4F924DEE}" srcOrd="0" destOrd="0" presId="urn:microsoft.com/office/officeart/2005/8/layout/vList5"/>
    <dgm:cxn modelId="{D99375AA-B00B-FD4E-BBF4-D82ED2BEFA88}" type="presParOf" srcId="{9EE6C06E-5D7B-C745-B82A-8C2837E42226}" destId="{F729275B-7518-8041-94F6-6A3D0D4CD1CF}" srcOrd="1" destOrd="0" presId="urn:microsoft.com/office/officeart/2005/8/layout/vList5"/>
    <dgm:cxn modelId="{14351102-3DEB-9046-9317-4C80D06CDBED}" type="presParOf" srcId="{63621AA7-AE04-FE43-928B-F7576EA8F8A1}" destId="{4E4DF988-0F76-CB43-9C4A-05DBFEF44DE4}" srcOrd="1" destOrd="0" presId="urn:microsoft.com/office/officeart/2005/8/layout/vList5"/>
    <dgm:cxn modelId="{85F63AE7-6194-3D40-A162-C1464E06CA8A}" type="presParOf" srcId="{63621AA7-AE04-FE43-928B-F7576EA8F8A1}" destId="{B4C45BAB-50EE-834D-8D4E-44FBE2A1DC7E}" srcOrd="2" destOrd="0" presId="urn:microsoft.com/office/officeart/2005/8/layout/vList5"/>
    <dgm:cxn modelId="{5DFB55E3-50FD-E445-8CF7-B6B2ED42E254}" type="presParOf" srcId="{B4C45BAB-50EE-834D-8D4E-44FBE2A1DC7E}" destId="{743202E0-8820-0A42-8BA2-09BC18ADC5DF}" srcOrd="0" destOrd="0" presId="urn:microsoft.com/office/officeart/2005/8/layout/vList5"/>
    <dgm:cxn modelId="{C018590D-1F6F-DB44-B4DE-60B8E10DFC4C}" type="presParOf" srcId="{B4C45BAB-50EE-834D-8D4E-44FBE2A1DC7E}" destId="{0B1056C6-60BC-D545-B69A-C6DF3E7366F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0014C1-DB3C-C34C-ACCF-90050D60D7E2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B142C3E-6234-6E41-B175-7EB3CEBB7B7B}">
      <dgm:prSet phldrT="[Texte]" custT="1"/>
      <dgm:spPr/>
      <dgm:t>
        <a:bodyPr/>
        <a:lstStyle/>
        <a:p>
          <a:r>
            <a:rPr lang="fr-FR" sz="4000" b="1" dirty="0" smtClean="0">
              <a:latin typeface="Times New Roman" charset="0"/>
              <a:ea typeface="Times New Roman" charset="0"/>
              <a:cs typeface="Times New Roman" charset="0"/>
            </a:rPr>
            <a:t>OS3</a:t>
          </a:r>
          <a:endParaRPr lang="fr-FR" sz="4000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061E8640-6A52-2E43-AB5E-0E827C6A9354}" type="parTrans" cxnId="{34CBD55C-70E7-E242-A0DC-C82E077C0484}">
      <dgm:prSet/>
      <dgm:spPr/>
      <dgm:t>
        <a:bodyPr/>
        <a:lstStyle/>
        <a:p>
          <a:endParaRPr lang="fr-FR"/>
        </a:p>
      </dgm:t>
    </dgm:pt>
    <dgm:pt modelId="{B5A06709-D74B-3744-B973-7B72D5AE9CE0}" type="sibTrans" cxnId="{34CBD55C-70E7-E242-A0DC-C82E077C0484}">
      <dgm:prSet/>
      <dgm:spPr/>
      <dgm:t>
        <a:bodyPr/>
        <a:lstStyle/>
        <a:p>
          <a:endParaRPr lang="fr-FR"/>
        </a:p>
      </dgm:t>
    </dgm:pt>
    <dgm:pt modelId="{F26DF9B8-0E01-CC4C-A79D-97A22F841BE3}">
      <dgm:prSet phldrT="[Texte]"/>
      <dgm:spPr/>
      <dgm:t>
        <a:bodyPr/>
        <a:lstStyle/>
        <a:p>
          <a:r>
            <a:rPr lang="fr-FR" b="0" dirty="0" smtClean="0">
              <a:latin typeface="Times New Roman" charset="0"/>
              <a:ea typeface="Times New Roman" charset="0"/>
              <a:cs typeface="Times New Roman" charset="0"/>
            </a:rPr>
            <a:t>Améliorer la mobilité des étudiants et des enseignants au niveau sous - régional</a:t>
          </a:r>
          <a:endParaRPr lang="fr-FR" b="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FD55E463-FFDB-2846-882D-2CC12CCD6832}" type="parTrans" cxnId="{BA2BECF3-0FDC-C147-9BCF-2125CEAD337E}">
      <dgm:prSet/>
      <dgm:spPr/>
      <dgm:t>
        <a:bodyPr/>
        <a:lstStyle/>
        <a:p>
          <a:endParaRPr lang="fr-FR"/>
        </a:p>
      </dgm:t>
    </dgm:pt>
    <dgm:pt modelId="{643AA20F-3D9F-7445-B05F-65F509A152E3}" type="sibTrans" cxnId="{BA2BECF3-0FDC-C147-9BCF-2125CEAD337E}">
      <dgm:prSet/>
      <dgm:spPr/>
      <dgm:t>
        <a:bodyPr/>
        <a:lstStyle/>
        <a:p>
          <a:endParaRPr lang="fr-FR"/>
        </a:p>
      </dgm:t>
    </dgm:pt>
    <dgm:pt modelId="{B9E5007E-48B3-5544-9D44-3AFD7479A3F0}">
      <dgm:prSet phldrT="[Texte]"/>
      <dgm:spPr/>
      <dgm:t>
        <a:bodyPr/>
        <a:lstStyle/>
        <a:p>
          <a:r>
            <a:rPr lang="en-US" b="0" dirty="0" smtClean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rPr>
            <a:t>Improve the mobility of students and teachers at the subregional level</a:t>
          </a:r>
          <a:endParaRPr lang="fr-FR" b="0" dirty="0">
            <a:solidFill>
              <a:srgbClr val="FF0000"/>
            </a:solidFill>
            <a:latin typeface="Times New Roman" charset="0"/>
            <a:ea typeface="Times New Roman" charset="0"/>
            <a:cs typeface="Times New Roman" charset="0"/>
          </a:endParaRPr>
        </a:p>
      </dgm:t>
    </dgm:pt>
    <dgm:pt modelId="{238A0DEE-4D81-C646-9092-846FBC075F60}" type="parTrans" cxnId="{2C0050E0-DB63-584E-A90D-391F37D2F812}">
      <dgm:prSet/>
      <dgm:spPr/>
      <dgm:t>
        <a:bodyPr/>
        <a:lstStyle/>
        <a:p>
          <a:endParaRPr lang="fr-FR"/>
        </a:p>
      </dgm:t>
    </dgm:pt>
    <dgm:pt modelId="{C20FA42A-D4CE-4842-B546-196F3AE49BC4}" type="sibTrans" cxnId="{2C0050E0-DB63-584E-A90D-391F37D2F812}">
      <dgm:prSet/>
      <dgm:spPr/>
      <dgm:t>
        <a:bodyPr/>
        <a:lstStyle/>
        <a:p>
          <a:endParaRPr lang="fr-FR"/>
        </a:p>
      </dgm:t>
    </dgm:pt>
    <dgm:pt modelId="{72D28223-E03B-354C-8190-357ACB652F02}">
      <dgm:prSet phldrT="[Texte]" custT="1"/>
      <dgm:spPr/>
      <dgm:t>
        <a:bodyPr/>
        <a:lstStyle/>
        <a:p>
          <a:r>
            <a:rPr lang="fr-FR" sz="4000" b="1" dirty="0" smtClean="0">
              <a:latin typeface="Times New Roman" charset="0"/>
              <a:ea typeface="Times New Roman" charset="0"/>
              <a:cs typeface="Times New Roman" charset="0"/>
            </a:rPr>
            <a:t>OS4</a:t>
          </a:r>
          <a:endParaRPr lang="fr-FR" sz="4000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BA55D723-6450-B04B-8994-FF29EBE7B512}" type="parTrans" cxnId="{943DCD73-43C3-024C-B403-A1AFC69B70B1}">
      <dgm:prSet/>
      <dgm:spPr/>
      <dgm:t>
        <a:bodyPr/>
        <a:lstStyle/>
        <a:p>
          <a:endParaRPr lang="fr-FR"/>
        </a:p>
      </dgm:t>
    </dgm:pt>
    <dgm:pt modelId="{0C60548F-1F44-F642-8D48-8EDC2B75B3A0}" type="sibTrans" cxnId="{943DCD73-43C3-024C-B403-A1AFC69B70B1}">
      <dgm:prSet/>
      <dgm:spPr/>
      <dgm:t>
        <a:bodyPr/>
        <a:lstStyle/>
        <a:p>
          <a:endParaRPr lang="fr-FR"/>
        </a:p>
      </dgm:t>
    </dgm:pt>
    <dgm:pt modelId="{5139185D-7072-C94F-8A41-A8520DBA4BDC}">
      <dgm:prSet phldrT="[Texte]"/>
      <dgm:spPr/>
      <dgm:t>
        <a:bodyPr/>
        <a:lstStyle/>
        <a:p>
          <a:r>
            <a:rPr lang="fr-FR" b="0" dirty="0" smtClean="0">
              <a:latin typeface="Times New Roman" charset="0"/>
              <a:ea typeface="Times New Roman" charset="0"/>
              <a:cs typeface="Times New Roman" charset="0"/>
            </a:rPr>
            <a:t>Renforcer la communication du centre</a:t>
          </a:r>
          <a:endParaRPr lang="fr-FR" b="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2A0AE60B-51CA-B449-94F4-6EF0D562CA4D}" type="parTrans" cxnId="{D8F6E89E-B1FB-9D41-AAFB-67E67F8DD7EA}">
      <dgm:prSet/>
      <dgm:spPr/>
      <dgm:t>
        <a:bodyPr/>
        <a:lstStyle/>
        <a:p>
          <a:endParaRPr lang="fr-FR"/>
        </a:p>
      </dgm:t>
    </dgm:pt>
    <dgm:pt modelId="{8D90A39B-734A-E245-9B2B-CD34CA153CFF}" type="sibTrans" cxnId="{D8F6E89E-B1FB-9D41-AAFB-67E67F8DD7EA}">
      <dgm:prSet/>
      <dgm:spPr/>
      <dgm:t>
        <a:bodyPr/>
        <a:lstStyle/>
        <a:p>
          <a:endParaRPr lang="fr-FR"/>
        </a:p>
      </dgm:t>
    </dgm:pt>
    <dgm:pt modelId="{8BCBD97A-F099-F24F-A46B-08B1324D295E}">
      <dgm:prSet/>
      <dgm:spPr/>
      <dgm:t>
        <a:bodyPr/>
        <a:lstStyle/>
        <a:p>
          <a:r>
            <a:rPr lang="en-US" b="0" dirty="0" smtClean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rPr>
            <a:t>Strengthen the communication of the center</a:t>
          </a:r>
          <a:endParaRPr lang="fr-FR" b="0" dirty="0">
            <a:solidFill>
              <a:srgbClr val="FF0000"/>
            </a:solidFill>
            <a:latin typeface="Times New Roman" charset="0"/>
            <a:ea typeface="Times New Roman" charset="0"/>
            <a:cs typeface="Times New Roman" charset="0"/>
          </a:endParaRPr>
        </a:p>
      </dgm:t>
    </dgm:pt>
    <dgm:pt modelId="{482F9CBC-7995-9542-91E8-05EDF05DE2BE}" type="parTrans" cxnId="{79AD2344-17D4-C94E-A4FB-779F27CE0EAB}">
      <dgm:prSet/>
      <dgm:spPr/>
      <dgm:t>
        <a:bodyPr/>
        <a:lstStyle/>
        <a:p>
          <a:endParaRPr lang="fr-FR"/>
        </a:p>
      </dgm:t>
    </dgm:pt>
    <dgm:pt modelId="{D5472EA5-402F-2A47-9153-EEBB6AAFD997}" type="sibTrans" cxnId="{79AD2344-17D4-C94E-A4FB-779F27CE0EAB}">
      <dgm:prSet/>
      <dgm:spPr/>
      <dgm:t>
        <a:bodyPr/>
        <a:lstStyle/>
        <a:p>
          <a:endParaRPr lang="fr-FR"/>
        </a:p>
      </dgm:t>
    </dgm:pt>
    <dgm:pt modelId="{53BEFE20-20A9-8747-904E-9020AD67F338}" type="pres">
      <dgm:prSet presAssocID="{710014C1-DB3C-C34C-ACCF-90050D60D7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57E22D5-AD44-3847-BC16-DA2DFFDBABCC}" type="pres">
      <dgm:prSet presAssocID="{CB142C3E-6234-6E41-B175-7EB3CEBB7B7B}" presName="linNode" presStyleCnt="0"/>
      <dgm:spPr/>
    </dgm:pt>
    <dgm:pt modelId="{8A2E469D-AF99-1648-9154-99973B9B45E2}" type="pres">
      <dgm:prSet presAssocID="{CB142C3E-6234-6E41-B175-7EB3CEBB7B7B}" presName="parentText" presStyleLbl="node1" presStyleIdx="0" presStyleCnt="2" custScaleX="7195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1244A2-770D-7C4A-8BC1-9F7F3B9C17C9}" type="pres">
      <dgm:prSet presAssocID="{CB142C3E-6234-6E41-B175-7EB3CEBB7B7B}" presName="descendantText" presStyleLbl="alignAccFollowNode1" presStyleIdx="0" presStyleCnt="2" custScaleX="116223" custScaleY="11437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2C82DE-1AC3-9143-A059-458B30DB87E0}" type="pres">
      <dgm:prSet presAssocID="{B5A06709-D74B-3744-B973-7B72D5AE9CE0}" presName="sp" presStyleCnt="0"/>
      <dgm:spPr/>
    </dgm:pt>
    <dgm:pt modelId="{3D2C66C2-5E3C-C745-8933-8850DF982867}" type="pres">
      <dgm:prSet presAssocID="{72D28223-E03B-354C-8190-357ACB652F02}" presName="linNode" presStyleCnt="0"/>
      <dgm:spPr/>
    </dgm:pt>
    <dgm:pt modelId="{3C42FD11-5FC3-DD49-86DF-EDF2A2091B58}" type="pres">
      <dgm:prSet presAssocID="{72D28223-E03B-354C-8190-357ACB652F02}" presName="parentText" presStyleLbl="node1" presStyleIdx="1" presStyleCnt="2" custScaleX="8539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D2702A-AF5A-FE46-8DC5-5CF0D425D46F}" type="pres">
      <dgm:prSet presAssocID="{72D28223-E03B-354C-8190-357ACB652F02}" presName="descendantText" presStyleLbl="alignAccFollowNode1" presStyleIdx="1" presStyleCnt="2" custScaleX="144238" custScaleY="12620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BBDC6AA-96A4-414F-8F55-E416E6E120BF}" type="presOf" srcId="{72D28223-E03B-354C-8190-357ACB652F02}" destId="{3C42FD11-5FC3-DD49-86DF-EDF2A2091B58}" srcOrd="0" destOrd="0" presId="urn:microsoft.com/office/officeart/2005/8/layout/vList5"/>
    <dgm:cxn modelId="{0CA5891A-E9D4-A149-9FF6-05A897336F55}" type="presOf" srcId="{F26DF9B8-0E01-CC4C-A79D-97A22F841BE3}" destId="{771244A2-770D-7C4A-8BC1-9F7F3B9C17C9}" srcOrd="0" destOrd="0" presId="urn:microsoft.com/office/officeart/2005/8/layout/vList5"/>
    <dgm:cxn modelId="{79AD2344-17D4-C94E-A4FB-779F27CE0EAB}" srcId="{72D28223-E03B-354C-8190-357ACB652F02}" destId="{8BCBD97A-F099-F24F-A46B-08B1324D295E}" srcOrd="1" destOrd="0" parTransId="{482F9CBC-7995-9542-91E8-05EDF05DE2BE}" sibTransId="{D5472EA5-402F-2A47-9153-EEBB6AAFD997}"/>
    <dgm:cxn modelId="{2C0050E0-DB63-584E-A90D-391F37D2F812}" srcId="{CB142C3E-6234-6E41-B175-7EB3CEBB7B7B}" destId="{B9E5007E-48B3-5544-9D44-3AFD7479A3F0}" srcOrd="1" destOrd="0" parTransId="{238A0DEE-4D81-C646-9092-846FBC075F60}" sibTransId="{C20FA42A-D4CE-4842-B546-196F3AE49BC4}"/>
    <dgm:cxn modelId="{B976FADF-C045-1440-9282-8106D02DCE68}" type="presOf" srcId="{CB142C3E-6234-6E41-B175-7EB3CEBB7B7B}" destId="{8A2E469D-AF99-1648-9154-99973B9B45E2}" srcOrd="0" destOrd="0" presId="urn:microsoft.com/office/officeart/2005/8/layout/vList5"/>
    <dgm:cxn modelId="{D8F6E89E-B1FB-9D41-AAFB-67E67F8DD7EA}" srcId="{72D28223-E03B-354C-8190-357ACB652F02}" destId="{5139185D-7072-C94F-8A41-A8520DBA4BDC}" srcOrd="0" destOrd="0" parTransId="{2A0AE60B-51CA-B449-94F4-6EF0D562CA4D}" sibTransId="{8D90A39B-734A-E245-9B2B-CD34CA153CFF}"/>
    <dgm:cxn modelId="{34CBD55C-70E7-E242-A0DC-C82E077C0484}" srcId="{710014C1-DB3C-C34C-ACCF-90050D60D7E2}" destId="{CB142C3E-6234-6E41-B175-7EB3CEBB7B7B}" srcOrd="0" destOrd="0" parTransId="{061E8640-6A52-2E43-AB5E-0E827C6A9354}" sibTransId="{B5A06709-D74B-3744-B973-7B72D5AE9CE0}"/>
    <dgm:cxn modelId="{639095F8-C954-1346-BD6D-A8E7539629EE}" type="presOf" srcId="{B9E5007E-48B3-5544-9D44-3AFD7479A3F0}" destId="{771244A2-770D-7C4A-8BC1-9F7F3B9C17C9}" srcOrd="0" destOrd="1" presId="urn:microsoft.com/office/officeart/2005/8/layout/vList5"/>
    <dgm:cxn modelId="{A16B896A-405C-4A4D-93CB-152B4F012EC5}" type="presOf" srcId="{5139185D-7072-C94F-8A41-A8520DBA4BDC}" destId="{84D2702A-AF5A-FE46-8DC5-5CF0D425D46F}" srcOrd="0" destOrd="0" presId="urn:microsoft.com/office/officeart/2005/8/layout/vList5"/>
    <dgm:cxn modelId="{BA2BECF3-0FDC-C147-9BCF-2125CEAD337E}" srcId="{CB142C3E-6234-6E41-B175-7EB3CEBB7B7B}" destId="{F26DF9B8-0E01-CC4C-A79D-97A22F841BE3}" srcOrd="0" destOrd="0" parTransId="{FD55E463-FFDB-2846-882D-2CC12CCD6832}" sibTransId="{643AA20F-3D9F-7445-B05F-65F509A152E3}"/>
    <dgm:cxn modelId="{8DAFD7E5-FCCB-124B-98EA-2BB77CDA2985}" type="presOf" srcId="{710014C1-DB3C-C34C-ACCF-90050D60D7E2}" destId="{53BEFE20-20A9-8747-904E-9020AD67F338}" srcOrd="0" destOrd="0" presId="urn:microsoft.com/office/officeart/2005/8/layout/vList5"/>
    <dgm:cxn modelId="{943DCD73-43C3-024C-B403-A1AFC69B70B1}" srcId="{710014C1-DB3C-C34C-ACCF-90050D60D7E2}" destId="{72D28223-E03B-354C-8190-357ACB652F02}" srcOrd="1" destOrd="0" parTransId="{BA55D723-6450-B04B-8994-FF29EBE7B512}" sibTransId="{0C60548F-1F44-F642-8D48-8EDC2B75B3A0}"/>
    <dgm:cxn modelId="{1D970142-4DFE-1D47-8407-2F372E6FD897}" type="presOf" srcId="{8BCBD97A-F099-F24F-A46B-08B1324D295E}" destId="{84D2702A-AF5A-FE46-8DC5-5CF0D425D46F}" srcOrd="0" destOrd="1" presId="urn:microsoft.com/office/officeart/2005/8/layout/vList5"/>
    <dgm:cxn modelId="{5355852A-268A-1846-9D5A-84EA8F43F5E0}" type="presParOf" srcId="{53BEFE20-20A9-8747-904E-9020AD67F338}" destId="{157E22D5-AD44-3847-BC16-DA2DFFDBABCC}" srcOrd="0" destOrd="0" presId="urn:microsoft.com/office/officeart/2005/8/layout/vList5"/>
    <dgm:cxn modelId="{6C751DEC-9914-E64D-8117-131BDB76F29B}" type="presParOf" srcId="{157E22D5-AD44-3847-BC16-DA2DFFDBABCC}" destId="{8A2E469D-AF99-1648-9154-99973B9B45E2}" srcOrd="0" destOrd="0" presId="urn:microsoft.com/office/officeart/2005/8/layout/vList5"/>
    <dgm:cxn modelId="{C248D2A5-8C2D-FB46-B693-2FD600CF24EB}" type="presParOf" srcId="{157E22D5-AD44-3847-BC16-DA2DFFDBABCC}" destId="{771244A2-770D-7C4A-8BC1-9F7F3B9C17C9}" srcOrd="1" destOrd="0" presId="urn:microsoft.com/office/officeart/2005/8/layout/vList5"/>
    <dgm:cxn modelId="{A7517A7A-56B3-8F41-B04A-8C47C9E964E0}" type="presParOf" srcId="{53BEFE20-20A9-8747-904E-9020AD67F338}" destId="{8E2C82DE-1AC3-9143-A059-458B30DB87E0}" srcOrd="1" destOrd="0" presId="urn:microsoft.com/office/officeart/2005/8/layout/vList5"/>
    <dgm:cxn modelId="{26E554D9-1917-B842-A987-85C14CF52C24}" type="presParOf" srcId="{53BEFE20-20A9-8747-904E-9020AD67F338}" destId="{3D2C66C2-5E3C-C745-8933-8850DF982867}" srcOrd="2" destOrd="0" presId="urn:microsoft.com/office/officeart/2005/8/layout/vList5"/>
    <dgm:cxn modelId="{2010A406-C8E3-4749-95C1-724554E0149E}" type="presParOf" srcId="{3D2C66C2-5E3C-C745-8933-8850DF982867}" destId="{3C42FD11-5FC3-DD49-86DF-EDF2A2091B58}" srcOrd="0" destOrd="0" presId="urn:microsoft.com/office/officeart/2005/8/layout/vList5"/>
    <dgm:cxn modelId="{3FCF68E0-042D-AC43-9A4E-7FE6238B5FC0}" type="presParOf" srcId="{3D2C66C2-5E3C-C745-8933-8850DF982867}" destId="{84D2702A-AF5A-FE46-8DC5-5CF0D425D46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D524DD-60A2-944F-9196-227A20C4B5E0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9277436-556A-F14F-8C89-4452B9A1542C}">
      <dgm:prSet phldrT="[Texte]" custT="1"/>
      <dgm:spPr/>
      <dgm:t>
        <a:bodyPr/>
        <a:lstStyle/>
        <a:p>
          <a:r>
            <a:rPr lang="fr-FR" sz="4000" b="1" dirty="0" smtClean="0">
              <a:latin typeface="Times New Roman" charset="0"/>
              <a:ea typeface="Times New Roman" charset="0"/>
              <a:cs typeface="Times New Roman" charset="0"/>
            </a:rPr>
            <a:t>OS5</a:t>
          </a:r>
          <a:endParaRPr lang="fr-FR" sz="4000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87ECBE5D-19FD-714D-BAE7-9AD2B659FBBE}" type="parTrans" cxnId="{312155B6-DFF8-AD4C-896F-FE160B7A1801}">
      <dgm:prSet/>
      <dgm:spPr/>
      <dgm:t>
        <a:bodyPr/>
        <a:lstStyle/>
        <a:p>
          <a:endParaRPr lang="fr-FR"/>
        </a:p>
      </dgm:t>
    </dgm:pt>
    <dgm:pt modelId="{12C5B267-AE77-2E40-AFB4-A07AFDD4D205}" type="sibTrans" cxnId="{312155B6-DFF8-AD4C-896F-FE160B7A1801}">
      <dgm:prSet/>
      <dgm:spPr/>
      <dgm:t>
        <a:bodyPr/>
        <a:lstStyle/>
        <a:p>
          <a:endParaRPr lang="fr-FR"/>
        </a:p>
      </dgm:t>
    </dgm:pt>
    <dgm:pt modelId="{EEFC72E0-F3BA-5A44-844F-50DFC7C501DA}">
      <dgm:prSet phldrT="[Texte]" custT="1"/>
      <dgm:spPr/>
      <dgm:t>
        <a:bodyPr/>
        <a:lstStyle/>
        <a:p>
          <a:r>
            <a:rPr lang="fr-FR" sz="2800" b="0" dirty="0" smtClean="0">
              <a:latin typeface="Times New Roman" charset="0"/>
              <a:ea typeface="Times New Roman" charset="0"/>
              <a:cs typeface="Times New Roman" charset="0"/>
            </a:rPr>
            <a:t>Mettre en œuvre des stratégies utiles pour la génération de revenus</a:t>
          </a:r>
          <a:endParaRPr lang="fr-FR" sz="2800" b="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D9F514B6-7BA6-7C4C-84CC-014AB7243FAD}" type="parTrans" cxnId="{B26487D9-EBD1-044E-8B13-024C09A5A37B}">
      <dgm:prSet/>
      <dgm:spPr/>
      <dgm:t>
        <a:bodyPr/>
        <a:lstStyle/>
        <a:p>
          <a:endParaRPr lang="fr-FR"/>
        </a:p>
      </dgm:t>
    </dgm:pt>
    <dgm:pt modelId="{0C496343-1BC9-F54F-9AD2-2C66D25C33DF}" type="sibTrans" cxnId="{B26487D9-EBD1-044E-8B13-024C09A5A37B}">
      <dgm:prSet/>
      <dgm:spPr/>
      <dgm:t>
        <a:bodyPr/>
        <a:lstStyle/>
        <a:p>
          <a:endParaRPr lang="fr-FR"/>
        </a:p>
      </dgm:t>
    </dgm:pt>
    <dgm:pt modelId="{5A525437-BC14-F744-B833-029E37AC6128}">
      <dgm:prSet phldrT="[Texte]" custT="1"/>
      <dgm:spPr/>
      <dgm:t>
        <a:bodyPr/>
        <a:lstStyle/>
        <a:p>
          <a:r>
            <a:rPr lang="fr-FR" sz="4000" b="1" dirty="0" smtClean="0">
              <a:latin typeface="Times New Roman" charset="0"/>
              <a:ea typeface="Times New Roman" charset="0"/>
              <a:cs typeface="Times New Roman" charset="0"/>
            </a:rPr>
            <a:t>OS6</a:t>
          </a:r>
          <a:endParaRPr lang="fr-FR" sz="4000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B9DE684B-60EB-A941-A3F9-E3CDFC1F6140}" type="parTrans" cxnId="{5A3BFAA0-42EC-964B-8995-EFC7CD6DC351}">
      <dgm:prSet/>
      <dgm:spPr/>
      <dgm:t>
        <a:bodyPr/>
        <a:lstStyle/>
        <a:p>
          <a:endParaRPr lang="fr-FR"/>
        </a:p>
      </dgm:t>
    </dgm:pt>
    <dgm:pt modelId="{7F196B4B-65D1-A147-9C60-440190B72072}" type="sibTrans" cxnId="{5A3BFAA0-42EC-964B-8995-EFC7CD6DC351}">
      <dgm:prSet/>
      <dgm:spPr/>
      <dgm:t>
        <a:bodyPr/>
        <a:lstStyle/>
        <a:p>
          <a:endParaRPr lang="fr-FR"/>
        </a:p>
      </dgm:t>
    </dgm:pt>
    <dgm:pt modelId="{6A567211-9761-254F-A8B5-4A99C431BF1F}">
      <dgm:prSet phldrT="[Texte]" custT="1"/>
      <dgm:spPr/>
      <dgm:t>
        <a:bodyPr/>
        <a:lstStyle/>
        <a:p>
          <a:r>
            <a:rPr lang="fr-FR" sz="2800" b="0" dirty="0" smtClean="0">
              <a:latin typeface="Times New Roman" charset="0"/>
              <a:ea typeface="Times New Roman" charset="0"/>
              <a:cs typeface="Times New Roman" charset="0"/>
            </a:rPr>
            <a:t>Mettre en œuvre des activités à impact réel sur la santé des populations en tenant compte des priorités du ministère de la santé</a:t>
          </a:r>
          <a:endParaRPr lang="fr-FR" sz="2800" b="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3F9FA4D3-D0E3-FF4F-BF84-581CF6383B49}" type="parTrans" cxnId="{A4C63AA8-536A-C84F-8B3E-E9B08050B16E}">
      <dgm:prSet/>
      <dgm:spPr/>
      <dgm:t>
        <a:bodyPr/>
        <a:lstStyle/>
        <a:p>
          <a:endParaRPr lang="fr-FR"/>
        </a:p>
      </dgm:t>
    </dgm:pt>
    <dgm:pt modelId="{AC6A2E5F-6364-B340-93A4-866FE0C3F4F7}" type="sibTrans" cxnId="{A4C63AA8-536A-C84F-8B3E-E9B08050B16E}">
      <dgm:prSet/>
      <dgm:spPr/>
      <dgm:t>
        <a:bodyPr/>
        <a:lstStyle/>
        <a:p>
          <a:endParaRPr lang="fr-FR"/>
        </a:p>
      </dgm:t>
    </dgm:pt>
    <dgm:pt modelId="{F89CD80B-9516-004E-A958-DF6EFF84F543}">
      <dgm:prSet phldrT="[Texte]" custT="1"/>
      <dgm:spPr/>
      <dgm:t>
        <a:bodyPr/>
        <a:lstStyle/>
        <a:p>
          <a:r>
            <a:rPr lang="en-US" sz="2800" b="0" dirty="0" smtClean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rPr>
            <a:t>Implementing useful strategies for revenue generation </a:t>
          </a:r>
          <a:endParaRPr lang="fr-FR" sz="2800" b="0" dirty="0">
            <a:solidFill>
              <a:srgbClr val="FF0000"/>
            </a:solidFill>
            <a:latin typeface="Times New Roman" charset="0"/>
            <a:ea typeface="Times New Roman" charset="0"/>
            <a:cs typeface="Times New Roman" charset="0"/>
          </a:endParaRPr>
        </a:p>
      </dgm:t>
    </dgm:pt>
    <dgm:pt modelId="{BBC6E949-7356-194C-9E50-7B7455AECE81}" type="parTrans" cxnId="{13196DC7-67A7-154D-803E-AC79E28E8DEA}">
      <dgm:prSet/>
      <dgm:spPr/>
      <dgm:t>
        <a:bodyPr/>
        <a:lstStyle/>
        <a:p>
          <a:endParaRPr lang="fr-FR"/>
        </a:p>
      </dgm:t>
    </dgm:pt>
    <dgm:pt modelId="{872D9A1F-AD3C-6940-B962-703B2389256B}" type="sibTrans" cxnId="{13196DC7-67A7-154D-803E-AC79E28E8DEA}">
      <dgm:prSet/>
      <dgm:spPr/>
      <dgm:t>
        <a:bodyPr/>
        <a:lstStyle/>
        <a:p>
          <a:endParaRPr lang="fr-FR"/>
        </a:p>
      </dgm:t>
    </dgm:pt>
    <dgm:pt modelId="{3451AC8C-59FD-E148-B381-10159F5D664F}">
      <dgm:prSet phldrT="[Texte]" custT="1"/>
      <dgm:spPr/>
      <dgm:t>
        <a:bodyPr/>
        <a:lstStyle/>
        <a:p>
          <a:r>
            <a:rPr lang="en-US" sz="2800" b="0" dirty="0" smtClean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rPr>
            <a:t>Implement activities with real impact on the health of populations taking into account the priorities of the Ministry of Health</a:t>
          </a:r>
          <a:endParaRPr lang="fr-FR" sz="2800" b="0" dirty="0">
            <a:solidFill>
              <a:srgbClr val="FF0000"/>
            </a:solidFill>
            <a:latin typeface="Times New Roman" charset="0"/>
            <a:ea typeface="Times New Roman" charset="0"/>
            <a:cs typeface="Times New Roman" charset="0"/>
          </a:endParaRPr>
        </a:p>
      </dgm:t>
    </dgm:pt>
    <dgm:pt modelId="{BFB0777F-F5CB-084D-A472-E51378079F3D}" type="parTrans" cxnId="{8CE7CE22-85D8-4044-9611-10B39D009F71}">
      <dgm:prSet/>
      <dgm:spPr/>
      <dgm:t>
        <a:bodyPr/>
        <a:lstStyle/>
        <a:p>
          <a:endParaRPr lang="fr-FR"/>
        </a:p>
      </dgm:t>
    </dgm:pt>
    <dgm:pt modelId="{B669F18B-5F45-9C45-A537-00D7C1FA9116}" type="sibTrans" cxnId="{8CE7CE22-85D8-4044-9611-10B39D009F71}">
      <dgm:prSet/>
      <dgm:spPr/>
      <dgm:t>
        <a:bodyPr/>
        <a:lstStyle/>
        <a:p>
          <a:endParaRPr lang="fr-FR"/>
        </a:p>
      </dgm:t>
    </dgm:pt>
    <dgm:pt modelId="{63621AA7-AE04-FE43-928B-F7576EA8F8A1}" type="pres">
      <dgm:prSet presAssocID="{ABD524DD-60A2-944F-9196-227A20C4B5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4C45BAB-50EE-834D-8D4E-44FBE2A1DC7E}" type="pres">
      <dgm:prSet presAssocID="{F9277436-556A-F14F-8C89-4452B9A1542C}" presName="linNode" presStyleCnt="0"/>
      <dgm:spPr/>
    </dgm:pt>
    <dgm:pt modelId="{743202E0-8820-0A42-8BA2-09BC18ADC5DF}" type="pres">
      <dgm:prSet presAssocID="{F9277436-556A-F14F-8C89-4452B9A1542C}" presName="parentText" presStyleLbl="node1" presStyleIdx="0" presStyleCnt="2" custScaleX="7770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1056C6-60BC-D545-B69A-C6DF3E7366F7}" type="pres">
      <dgm:prSet presAssocID="{F9277436-556A-F14F-8C89-4452B9A1542C}" presName="descendantText" presStyleLbl="alignAccFollowNode1" presStyleIdx="0" presStyleCnt="2" custScaleX="110909" custScaleY="12233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05612F-3F9D-304D-BF17-7FDF758DE35A}" type="pres">
      <dgm:prSet presAssocID="{12C5B267-AE77-2E40-AFB4-A07AFDD4D205}" presName="sp" presStyleCnt="0"/>
      <dgm:spPr/>
    </dgm:pt>
    <dgm:pt modelId="{7233F014-0F43-954E-AF3C-C0485287D23C}" type="pres">
      <dgm:prSet presAssocID="{5A525437-BC14-F744-B833-029E37AC6128}" presName="linNode" presStyleCnt="0"/>
      <dgm:spPr/>
    </dgm:pt>
    <dgm:pt modelId="{093E4C49-7827-BA4A-81DF-A188D0A053B5}" type="pres">
      <dgm:prSet presAssocID="{5A525437-BC14-F744-B833-029E37AC6128}" presName="parentText" presStyleLbl="node1" presStyleIdx="1" presStyleCnt="2" custScaleX="8116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AC12A0-053C-514A-874E-257E3479E400}" type="pres">
      <dgm:prSet presAssocID="{5A525437-BC14-F744-B833-029E37AC6128}" presName="descendantText" presStyleLbl="alignAccFollowNode1" presStyleIdx="1" presStyleCnt="2" custScaleX="107692" custScaleY="121767" custLinFactNeighborY="1442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4C63AA8-536A-C84F-8B3E-E9B08050B16E}" srcId="{5A525437-BC14-F744-B833-029E37AC6128}" destId="{6A567211-9761-254F-A8B5-4A99C431BF1F}" srcOrd="0" destOrd="0" parTransId="{3F9FA4D3-D0E3-FF4F-BF84-581CF6383B49}" sibTransId="{AC6A2E5F-6364-B340-93A4-866FE0C3F4F7}"/>
    <dgm:cxn modelId="{4E19F1C3-0304-A04A-9B07-3CEEAF1325EE}" type="presOf" srcId="{5A525437-BC14-F744-B833-029E37AC6128}" destId="{093E4C49-7827-BA4A-81DF-A188D0A053B5}" srcOrd="0" destOrd="0" presId="urn:microsoft.com/office/officeart/2005/8/layout/vList5"/>
    <dgm:cxn modelId="{312155B6-DFF8-AD4C-896F-FE160B7A1801}" srcId="{ABD524DD-60A2-944F-9196-227A20C4B5E0}" destId="{F9277436-556A-F14F-8C89-4452B9A1542C}" srcOrd="0" destOrd="0" parTransId="{87ECBE5D-19FD-714D-BAE7-9AD2B659FBBE}" sibTransId="{12C5B267-AE77-2E40-AFB4-A07AFDD4D205}"/>
    <dgm:cxn modelId="{9DB18B96-1B3E-534A-925D-584B57DD0991}" type="presOf" srcId="{EEFC72E0-F3BA-5A44-844F-50DFC7C501DA}" destId="{0B1056C6-60BC-D545-B69A-C6DF3E7366F7}" srcOrd="0" destOrd="0" presId="urn:microsoft.com/office/officeart/2005/8/layout/vList5"/>
    <dgm:cxn modelId="{83B8AA3F-3C99-F14A-924F-74678A4022A7}" type="presOf" srcId="{3451AC8C-59FD-E148-B381-10159F5D664F}" destId="{36AC12A0-053C-514A-874E-257E3479E400}" srcOrd="0" destOrd="1" presId="urn:microsoft.com/office/officeart/2005/8/layout/vList5"/>
    <dgm:cxn modelId="{13196DC7-67A7-154D-803E-AC79E28E8DEA}" srcId="{F9277436-556A-F14F-8C89-4452B9A1542C}" destId="{F89CD80B-9516-004E-A958-DF6EFF84F543}" srcOrd="1" destOrd="0" parTransId="{BBC6E949-7356-194C-9E50-7B7455AECE81}" sibTransId="{872D9A1F-AD3C-6940-B962-703B2389256B}"/>
    <dgm:cxn modelId="{DE85D764-DCDD-DC42-A3E0-2FACEB94169C}" type="presOf" srcId="{ABD524DD-60A2-944F-9196-227A20C4B5E0}" destId="{63621AA7-AE04-FE43-928B-F7576EA8F8A1}" srcOrd="0" destOrd="0" presId="urn:microsoft.com/office/officeart/2005/8/layout/vList5"/>
    <dgm:cxn modelId="{316B8BB0-A8CB-304E-924D-0F59A083D357}" type="presOf" srcId="{F9277436-556A-F14F-8C89-4452B9A1542C}" destId="{743202E0-8820-0A42-8BA2-09BC18ADC5DF}" srcOrd="0" destOrd="0" presId="urn:microsoft.com/office/officeart/2005/8/layout/vList5"/>
    <dgm:cxn modelId="{B7092770-22C4-FA47-B323-B1CD8F06D054}" type="presOf" srcId="{F89CD80B-9516-004E-A958-DF6EFF84F543}" destId="{0B1056C6-60BC-D545-B69A-C6DF3E7366F7}" srcOrd="0" destOrd="1" presId="urn:microsoft.com/office/officeart/2005/8/layout/vList5"/>
    <dgm:cxn modelId="{8CE7CE22-85D8-4044-9611-10B39D009F71}" srcId="{5A525437-BC14-F744-B833-029E37AC6128}" destId="{3451AC8C-59FD-E148-B381-10159F5D664F}" srcOrd="1" destOrd="0" parTransId="{BFB0777F-F5CB-084D-A472-E51378079F3D}" sibTransId="{B669F18B-5F45-9C45-A537-00D7C1FA9116}"/>
    <dgm:cxn modelId="{FDBFBD7B-998B-004F-B924-FDEB90C098F2}" type="presOf" srcId="{6A567211-9761-254F-A8B5-4A99C431BF1F}" destId="{36AC12A0-053C-514A-874E-257E3479E400}" srcOrd="0" destOrd="0" presId="urn:microsoft.com/office/officeart/2005/8/layout/vList5"/>
    <dgm:cxn modelId="{5A3BFAA0-42EC-964B-8995-EFC7CD6DC351}" srcId="{ABD524DD-60A2-944F-9196-227A20C4B5E0}" destId="{5A525437-BC14-F744-B833-029E37AC6128}" srcOrd="1" destOrd="0" parTransId="{B9DE684B-60EB-A941-A3F9-E3CDFC1F6140}" sibTransId="{7F196B4B-65D1-A147-9C60-440190B72072}"/>
    <dgm:cxn modelId="{B26487D9-EBD1-044E-8B13-024C09A5A37B}" srcId="{F9277436-556A-F14F-8C89-4452B9A1542C}" destId="{EEFC72E0-F3BA-5A44-844F-50DFC7C501DA}" srcOrd="0" destOrd="0" parTransId="{D9F514B6-7BA6-7C4C-84CC-014AB7243FAD}" sibTransId="{0C496343-1BC9-F54F-9AD2-2C66D25C33DF}"/>
    <dgm:cxn modelId="{27617931-A26F-DD49-A921-513415CB8DE8}" type="presParOf" srcId="{63621AA7-AE04-FE43-928B-F7576EA8F8A1}" destId="{B4C45BAB-50EE-834D-8D4E-44FBE2A1DC7E}" srcOrd="0" destOrd="0" presId="urn:microsoft.com/office/officeart/2005/8/layout/vList5"/>
    <dgm:cxn modelId="{DBAB6050-371B-5A4F-8343-646B9A6BCD62}" type="presParOf" srcId="{B4C45BAB-50EE-834D-8D4E-44FBE2A1DC7E}" destId="{743202E0-8820-0A42-8BA2-09BC18ADC5DF}" srcOrd="0" destOrd="0" presId="urn:microsoft.com/office/officeart/2005/8/layout/vList5"/>
    <dgm:cxn modelId="{99FBB6F1-7666-F046-B2CA-A5A418B678AE}" type="presParOf" srcId="{B4C45BAB-50EE-834D-8D4E-44FBE2A1DC7E}" destId="{0B1056C6-60BC-D545-B69A-C6DF3E7366F7}" srcOrd="1" destOrd="0" presId="urn:microsoft.com/office/officeart/2005/8/layout/vList5"/>
    <dgm:cxn modelId="{7FE526DD-D93C-5B4F-A6C8-48ED3EE33445}" type="presParOf" srcId="{63621AA7-AE04-FE43-928B-F7576EA8F8A1}" destId="{EA05612F-3F9D-304D-BF17-7FDF758DE35A}" srcOrd="1" destOrd="0" presId="urn:microsoft.com/office/officeart/2005/8/layout/vList5"/>
    <dgm:cxn modelId="{5D517B25-8C19-0044-A6EF-87DB868409BA}" type="presParOf" srcId="{63621AA7-AE04-FE43-928B-F7576EA8F8A1}" destId="{7233F014-0F43-954E-AF3C-C0485287D23C}" srcOrd="2" destOrd="0" presId="urn:microsoft.com/office/officeart/2005/8/layout/vList5"/>
    <dgm:cxn modelId="{E6859E79-DEB5-7145-B591-1A6EE3D4172E}" type="presParOf" srcId="{7233F014-0F43-954E-AF3C-C0485287D23C}" destId="{093E4C49-7827-BA4A-81DF-A188D0A053B5}" srcOrd="0" destOrd="0" presId="urn:microsoft.com/office/officeart/2005/8/layout/vList5"/>
    <dgm:cxn modelId="{4BFB7505-9985-B04A-A2C2-6C18ED66846C}" type="presParOf" srcId="{7233F014-0F43-954E-AF3C-C0485287D23C}" destId="{36AC12A0-053C-514A-874E-257E3479E40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D524DD-60A2-944F-9196-227A20C4B5E0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CE8D722-D2DC-4E41-A3C6-7FF8BE03E7EC}">
      <dgm:prSet phldrT="[Texte]" custT="1"/>
      <dgm:spPr/>
      <dgm:t>
        <a:bodyPr/>
        <a:lstStyle/>
        <a:p>
          <a:r>
            <a:rPr lang="fr-FR" sz="4000" b="1" dirty="0" smtClean="0">
              <a:latin typeface="Times New Roman" charset="0"/>
              <a:ea typeface="Times New Roman" charset="0"/>
              <a:cs typeface="Times New Roman" charset="0"/>
            </a:rPr>
            <a:t>OS7</a:t>
          </a:r>
          <a:endParaRPr lang="fr-FR" sz="4000" b="1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E47FB0E6-E085-A64B-8C6A-B12790B35FDB}" type="parTrans" cxnId="{0E93224B-41C6-6545-B67F-364D68F86574}">
      <dgm:prSet/>
      <dgm:spPr/>
      <dgm:t>
        <a:bodyPr/>
        <a:lstStyle/>
        <a:p>
          <a:endParaRPr lang="fr-FR"/>
        </a:p>
      </dgm:t>
    </dgm:pt>
    <dgm:pt modelId="{B2F25B2B-1E9A-D94E-9816-CEAA2D591DC5}" type="sibTrans" cxnId="{0E93224B-41C6-6545-B67F-364D68F86574}">
      <dgm:prSet/>
      <dgm:spPr/>
      <dgm:t>
        <a:bodyPr/>
        <a:lstStyle/>
        <a:p>
          <a:endParaRPr lang="fr-FR"/>
        </a:p>
      </dgm:t>
    </dgm:pt>
    <dgm:pt modelId="{A8F89A05-CB17-6946-B2FF-9496952D1972}">
      <dgm:prSet phldrT="[Texte]" custT="1"/>
      <dgm:spPr/>
      <dgm:t>
        <a:bodyPr/>
        <a:lstStyle/>
        <a:p>
          <a:r>
            <a:rPr lang="fr-FR" sz="2800" b="0" dirty="0" smtClean="0">
              <a:latin typeface="Times New Roman" charset="0"/>
              <a:ea typeface="Times New Roman" charset="0"/>
              <a:cs typeface="Times New Roman" charset="0"/>
            </a:rPr>
            <a:t>Contribution à la production d’ouvrages de référence dans les domaines de la santé de la mère, de l’enfant et de la nutrition destinés aux étudiants </a:t>
          </a:r>
          <a:endParaRPr lang="fr-FR" sz="2800" b="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DE1D58B7-A3AF-F649-AD8A-1DC72949542B}" type="parTrans" cxnId="{2BF37782-F9D2-F743-BF19-74F2AA2CCCAF}">
      <dgm:prSet/>
      <dgm:spPr/>
      <dgm:t>
        <a:bodyPr/>
        <a:lstStyle/>
        <a:p>
          <a:endParaRPr lang="fr-FR"/>
        </a:p>
      </dgm:t>
    </dgm:pt>
    <dgm:pt modelId="{CC324CEA-2FC7-F846-9125-3F59D5DEAB62}" type="sibTrans" cxnId="{2BF37782-F9D2-F743-BF19-74F2AA2CCCAF}">
      <dgm:prSet/>
      <dgm:spPr/>
      <dgm:t>
        <a:bodyPr/>
        <a:lstStyle/>
        <a:p>
          <a:endParaRPr lang="fr-FR"/>
        </a:p>
      </dgm:t>
    </dgm:pt>
    <dgm:pt modelId="{B1C0DDDB-295A-2D49-A2AA-C421C98C07E5}">
      <dgm:prSet phldrT="[Texte]" custT="1"/>
      <dgm:spPr/>
      <dgm:t>
        <a:bodyPr/>
        <a:lstStyle/>
        <a:p>
          <a:r>
            <a:rPr lang="en-US" sz="2800" b="0" dirty="0" smtClean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rPr>
            <a:t>Contribution to the production of reference books in the areas of maternal, child and nutritional health for students</a:t>
          </a:r>
          <a:endParaRPr lang="fr-FR" sz="2800" b="0" dirty="0">
            <a:solidFill>
              <a:srgbClr val="FF0000"/>
            </a:solidFill>
            <a:latin typeface="Times New Roman" charset="0"/>
            <a:ea typeface="Times New Roman" charset="0"/>
            <a:cs typeface="Times New Roman" charset="0"/>
          </a:endParaRPr>
        </a:p>
      </dgm:t>
    </dgm:pt>
    <dgm:pt modelId="{FF34CD30-92C8-CD4B-9852-500BADF4042E}" type="parTrans" cxnId="{F26877CF-7719-3B41-B0DA-C88A69352ECC}">
      <dgm:prSet/>
      <dgm:spPr/>
      <dgm:t>
        <a:bodyPr/>
        <a:lstStyle/>
        <a:p>
          <a:endParaRPr lang="fr-FR"/>
        </a:p>
      </dgm:t>
    </dgm:pt>
    <dgm:pt modelId="{8662E8B8-EA2F-CA43-A56E-326F1005FAB8}" type="sibTrans" cxnId="{F26877CF-7719-3B41-B0DA-C88A69352ECC}">
      <dgm:prSet/>
      <dgm:spPr/>
      <dgm:t>
        <a:bodyPr/>
        <a:lstStyle/>
        <a:p>
          <a:endParaRPr lang="fr-FR"/>
        </a:p>
      </dgm:t>
    </dgm:pt>
    <dgm:pt modelId="{63621AA7-AE04-FE43-928B-F7576EA8F8A1}" type="pres">
      <dgm:prSet presAssocID="{ABD524DD-60A2-944F-9196-227A20C4B5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EE6C06E-5D7B-C745-B82A-8C2837E42226}" type="pres">
      <dgm:prSet presAssocID="{7CE8D722-D2DC-4E41-A3C6-7FF8BE03E7EC}" presName="linNode" presStyleCnt="0"/>
      <dgm:spPr/>
    </dgm:pt>
    <dgm:pt modelId="{2AA51D61-5503-404D-8F01-7CCF4F924DEE}" type="pres">
      <dgm:prSet presAssocID="{7CE8D722-D2DC-4E41-A3C6-7FF8BE03E7EC}" presName="parentText" presStyleLbl="node1" presStyleIdx="0" presStyleCnt="1" custScaleX="63238" custScaleY="5858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29275B-7518-8041-94F6-6A3D0D4CD1CF}" type="pres">
      <dgm:prSet presAssocID="{7CE8D722-D2DC-4E41-A3C6-7FF8BE03E7EC}" presName="descendantText" presStyleLbl="alignAccFollowNode1" presStyleIdx="0" presStyleCnt="1" custScaleX="117121" custScaleY="672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BF37782-F9D2-F743-BF19-74F2AA2CCCAF}" srcId="{7CE8D722-D2DC-4E41-A3C6-7FF8BE03E7EC}" destId="{A8F89A05-CB17-6946-B2FF-9496952D1972}" srcOrd="0" destOrd="0" parTransId="{DE1D58B7-A3AF-F649-AD8A-1DC72949542B}" sibTransId="{CC324CEA-2FC7-F846-9125-3F59D5DEAB62}"/>
    <dgm:cxn modelId="{0E93224B-41C6-6545-B67F-364D68F86574}" srcId="{ABD524DD-60A2-944F-9196-227A20C4B5E0}" destId="{7CE8D722-D2DC-4E41-A3C6-7FF8BE03E7EC}" srcOrd="0" destOrd="0" parTransId="{E47FB0E6-E085-A64B-8C6A-B12790B35FDB}" sibTransId="{B2F25B2B-1E9A-D94E-9816-CEAA2D591DC5}"/>
    <dgm:cxn modelId="{88DE42C2-B7C0-F349-BDEE-22E2D8F23BE1}" type="presOf" srcId="{B1C0DDDB-295A-2D49-A2AA-C421C98C07E5}" destId="{F729275B-7518-8041-94F6-6A3D0D4CD1CF}" srcOrd="0" destOrd="1" presId="urn:microsoft.com/office/officeart/2005/8/layout/vList5"/>
    <dgm:cxn modelId="{03D0A0D4-DFC7-4A4C-A339-ED84C7EBCD62}" type="presOf" srcId="{A8F89A05-CB17-6946-B2FF-9496952D1972}" destId="{F729275B-7518-8041-94F6-6A3D0D4CD1CF}" srcOrd="0" destOrd="0" presId="urn:microsoft.com/office/officeart/2005/8/layout/vList5"/>
    <dgm:cxn modelId="{F26877CF-7719-3B41-B0DA-C88A69352ECC}" srcId="{7CE8D722-D2DC-4E41-A3C6-7FF8BE03E7EC}" destId="{B1C0DDDB-295A-2D49-A2AA-C421C98C07E5}" srcOrd="1" destOrd="0" parTransId="{FF34CD30-92C8-CD4B-9852-500BADF4042E}" sibTransId="{8662E8B8-EA2F-CA43-A56E-326F1005FAB8}"/>
    <dgm:cxn modelId="{657AFE96-299B-0846-AE47-E5BA81231594}" type="presOf" srcId="{7CE8D722-D2DC-4E41-A3C6-7FF8BE03E7EC}" destId="{2AA51D61-5503-404D-8F01-7CCF4F924DEE}" srcOrd="0" destOrd="0" presId="urn:microsoft.com/office/officeart/2005/8/layout/vList5"/>
    <dgm:cxn modelId="{C889C2E2-0442-5C43-96BB-89FA49BD523C}" type="presOf" srcId="{ABD524DD-60A2-944F-9196-227A20C4B5E0}" destId="{63621AA7-AE04-FE43-928B-F7576EA8F8A1}" srcOrd="0" destOrd="0" presId="urn:microsoft.com/office/officeart/2005/8/layout/vList5"/>
    <dgm:cxn modelId="{349081CD-359B-F34F-A9FC-90D52AF13B5C}" type="presParOf" srcId="{63621AA7-AE04-FE43-928B-F7576EA8F8A1}" destId="{9EE6C06E-5D7B-C745-B82A-8C2837E42226}" srcOrd="0" destOrd="0" presId="urn:microsoft.com/office/officeart/2005/8/layout/vList5"/>
    <dgm:cxn modelId="{498351A0-DA0B-3941-8251-0B1B8D14599B}" type="presParOf" srcId="{9EE6C06E-5D7B-C745-B82A-8C2837E42226}" destId="{2AA51D61-5503-404D-8F01-7CCF4F924DEE}" srcOrd="0" destOrd="0" presId="urn:microsoft.com/office/officeart/2005/8/layout/vList5"/>
    <dgm:cxn modelId="{874D2AD2-4BD8-E340-BAC9-7017CF4531C4}" type="presParOf" srcId="{9EE6C06E-5D7B-C745-B82A-8C2837E42226}" destId="{F729275B-7518-8041-94F6-6A3D0D4CD1C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9275B-7518-8041-94F6-6A3D0D4CD1CF}">
      <dsp:nvSpPr>
        <dsp:cNvPr id="0" name=""/>
        <dsp:cNvSpPr/>
      </dsp:nvSpPr>
      <dsp:spPr>
        <a:xfrm rot="5400000">
          <a:off x="5901070" y="-3223127"/>
          <a:ext cx="2488838" cy="89350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800" b="0" kern="1200" dirty="0" smtClean="0">
              <a:latin typeface="Times New Roman" charset="0"/>
              <a:ea typeface="Times New Roman" charset="0"/>
              <a:cs typeface="Times New Roman" charset="0"/>
            </a:rPr>
            <a:t>Améliorer l’attractivité des formations diplômantes et sur les compétences afin d’augmenter le recrutement au niveau national et régional</a:t>
          </a:r>
          <a:endParaRPr lang="fr-FR" sz="2800" b="0" kern="1200" dirty="0">
            <a:latin typeface="Times New Roman" charset="0"/>
            <a:ea typeface="Times New Roman" charset="0"/>
            <a:cs typeface="Times New Roman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kern="1200" dirty="0" smtClean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rPr>
            <a:t>Improve the attractiveness of degree and skills training to increase recruitment at national and regional </a:t>
          </a:r>
          <a:r>
            <a:rPr lang="en-US" sz="2800" b="0" kern="1200" dirty="0" smtClean="0">
              <a:solidFill>
                <a:srgbClr val="FF0000"/>
              </a:solidFill>
            </a:rPr>
            <a:t>level</a:t>
          </a:r>
          <a:endParaRPr lang="fr-FR" sz="2800" b="0" kern="1200" dirty="0">
            <a:solidFill>
              <a:srgbClr val="FF0000"/>
            </a:solidFill>
          </a:endParaRPr>
        </a:p>
      </dsp:txBody>
      <dsp:txXfrm rot="-5400000">
        <a:off x="2677941" y="121497"/>
        <a:ext cx="8813602" cy="2245848"/>
      </dsp:txXfrm>
    </dsp:sp>
    <dsp:sp modelId="{2AA51D61-5503-404D-8F01-7CCF4F924DEE}">
      <dsp:nvSpPr>
        <dsp:cNvPr id="0" name=""/>
        <dsp:cNvSpPr/>
      </dsp:nvSpPr>
      <dsp:spPr>
        <a:xfrm>
          <a:off x="8873" y="62"/>
          <a:ext cx="2669066" cy="24887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1" kern="1200" dirty="0" smtClean="0">
              <a:latin typeface="Times New Roman" charset="0"/>
              <a:ea typeface="Times New Roman" charset="0"/>
              <a:cs typeface="Times New Roman" charset="0"/>
            </a:rPr>
            <a:t>OS1</a:t>
          </a:r>
          <a:endParaRPr lang="fr-FR" sz="40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130362" y="121551"/>
        <a:ext cx="2426088" cy="2245740"/>
      </dsp:txXfrm>
    </dsp:sp>
    <dsp:sp modelId="{0B1056C6-60BC-D545-B69A-C6DF3E7366F7}">
      <dsp:nvSpPr>
        <dsp:cNvPr id="0" name=""/>
        <dsp:cNvSpPr/>
      </dsp:nvSpPr>
      <dsp:spPr>
        <a:xfrm rot="5400000">
          <a:off x="6000995" y="-629713"/>
          <a:ext cx="2475160" cy="89746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800" b="0" kern="1200" dirty="0" smtClean="0">
              <a:latin typeface="Times New Roman" charset="0"/>
              <a:ea typeface="Times New Roman" charset="0"/>
              <a:cs typeface="Times New Roman" charset="0"/>
            </a:rPr>
            <a:t>Rendre plus efficient la recherche opérationnelle et le financement des projets de recherche</a:t>
          </a:r>
          <a:endParaRPr lang="fr-FR" sz="2800" b="0" kern="1200" dirty="0">
            <a:latin typeface="Times New Roman" charset="0"/>
            <a:ea typeface="Times New Roman" charset="0"/>
            <a:cs typeface="Times New Roman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kern="1200" dirty="0" smtClean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rPr>
            <a:t>Make more efficient operational research and funding of research projects</a:t>
          </a:r>
          <a:endParaRPr lang="fr-FR" sz="2800" b="0" kern="1200" dirty="0">
            <a:solidFill>
              <a:srgbClr val="FF0000"/>
            </a:solidFill>
            <a:latin typeface="Times New Roman" charset="0"/>
            <a:ea typeface="Times New Roman" charset="0"/>
            <a:cs typeface="Times New Roman" charset="0"/>
          </a:endParaRPr>
        </a:p>
      </dsp:txBody>
      <dsp:txXfrm rot="-5400000">
        <a:off x="2751226" y="2740883"/>
        <a:ext cx="8853872" cy="2233506"/>
      </dsp:txXfrm>
    </dsp:sp>
    <dsp:sp modelId="{743202E0-8820-0A42-8BA2-09BC18ADC5DF}">
      <dsp:nvSpPr>
        <dsp:cNvPr id="0" name=""/>
        <dsp:cNvSpPr/>
      </dsp:nvSpPr>
      <dsp:spPr>
        <a:xfrm>
          <a:off x="8873" y="2613276"/>
          <a:ext cx="2742352" cy="24887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1" kern="1200" dirty="0" smtClean="0">
              <a:latin typeface="Times New Roman" charset="0"/>
              <a:ea typeface="Times New Roman" charset="0"/>
              <a:cs typeface="Times New Roman" charset="0"/>
            </a:rPr>
            <a:t>OS2</a:t>
          </a:r>
          <a:endParaRPr lang="fr-FR" sz="40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130362" y="2734765"/>
        <a:ext cx="2499374" cy="2245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244A2-770D-7C4A-8BC1-9F7F3B9C17C9}">
      <dsp:nvSpPr>
        <dsp:cNvPr id="0" name=""/>
        <dsp:cNvSpPr/>
      </dsp:nvSpPr>
      <dsp:spPr>
        <a:xfrm rot="5400000">
          <a:off x="6293406" y="-3222158"/>
          <a:ext cx="1932414" cy="85577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900" b="0" kern="1200" dirty="0" smtClean="0">
              <a:latin typeface="Times New Roman" charset="0"/>
              <a:ea typeface="Times New Roman" charset="0"/>
              <a:cs typeface="Times New Roman" charset="0"/>
            </a:rPr>
            <a:t>Améliorer la mobilité des étudiants et des enseignants au niveau sous - régional</a:t>
          </a:r>
          <a:endParaRPr lang="fr-FR" sz="2900" b="0" kern="1200" dirty="0">
            <a:latin typeface="Times New Roman" charset="0"/>
            <a:ea typeface="Times New Roman" charset="0"/>
            <a:cs typeface="Times New Roman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b="0" kern="1200" dirty="0" smtClean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rPr>
            <a:t>Improve the mobility of students and teachers at the subregional level</a:t>
          </a:r>
          <a:endParaRPr lang="fr-FR" sz="2900" b="0" kern="1200" dirty="0">
            <a:solidFill>
              <a:srgbClr val="FF0000"/>
            </a:solidFill>
            <a:latin typeface="Times New Roman" charset="0"/>
            <a:ea typeface="Times New Roman" charset="0"/>
            <a:cs typeface="Times New Roman" charset="0"/>
          </a:endParaRPr>
        </a:p>
      </dsp:txBody>
      <dsp:txXfrm rot="-5400000">
        <a:off x="2980729" y="184852"/>
        <a:ext cx="8463437" cy="1743748"/>
      </dsp:txXfrm>
    </dsp:sp>
    <dsp:sp modelId="{8A2E469D-AF99-1648-9154-99973B9B45E2}">
      <dsp:nvSpPr>
        <dsp:cNvPr id="0" name=""/>
        <dsp:cNvSpPr/>
      </dsp:nvSpPr>
      <dsp:spPr>
        <a:xfrm>
          <a:off x="358" y="762"/>
          <a:ext cx="2980369" cy="21119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1" kern="1200" dirty="0" smtClean="0">
              <a:latin typeface="Times New Roman" charset="0"/>
              <a:ea typeface="Times New Roman" charset="0"/>
              <a:cs typeface="Times New Roman" charset="0"/>
            </a:rPr>
            <a:t>OS3</a:t>
          </a:r>
          <a:endParaRPr lang="fr-FR" sz="40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103454" y="103858"/>
        <a:ext cx="2774177" cy="1905736"/>
      </dsp:txXfrm>
    </dsp:sp>
    <dsp:sp modelId="{84D2702A-AF5A-FE46-8DC5-5CF0D425D46F}">
      <dsp:nvSpPr>
        <dsp:cNvPr id="0" name=""/>
        <dsp:cNvSpPr/>
      </dsp:nvSpPr>
      <dsp:spPr>
        <a:xfrm rot="5400000">
          <a:off x="6143514" y="-1042856"/>
          <a:ext cx="2132287" cy="86545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900" b="0" kern="1200" dirty="0" smtClean="0">
              <a:latin typeface="Times New Roman" charset="0"/>
              <a:ea typeface="Times New Roman" charset="0"/>
              <a:cs typeface="Times New Roman" charset="0"/>
            </a:rPr>
            <a:t>Renforcer la communication du centre</a:t>
          </a:r>
          <a:endParaRPr lang="fr-FR" sz="2900" b="0" kern="1200" dirty="0">
            <a:latin typeface="Times New Roman" charset="0"/>
            <a:ea typeface="Times New Roman" charset="0"/>
            <a:cs typeface="Times New Roman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b="0" kern="1200" dirty="0" smtClean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rPr>
            <a:t>Strengthen the communication of the center</a:t>
          </a:r>
          <a:endParaRPr lang="fr-FR" sz="2900" b="0" kern="1200" dirty="0">
            <a:solidFill>
              <a:srgbClr val="FF0000"/>
            </a:solidFill>
            <a:latin typeface="Times New Roman" charset="0"/>
            <a:ea typeface="Times New Roman" charset="0"/>
            <a:cs typeface="Times New Roman" charset="0"/>
          </a:endParaRPr>
        </a:p>
      </dsp:txBody>
      <dsp:txXfrm rot="-5400000">
        <a:off x="2882370" y="2322378"/>
        <a:ext cx="8550486" cy="1924107"/>
      </dsp:txXfrm>
    </dsp:sp>
    <dsp:sp modelId="{3C42FD11-5FC3-DD49-86DF-EDF2A2091B58}">
      <dsp:nvSpPr>
        <dsp:cNvPr id="0" name=""/>
        <dsp:cNvSpPr/>
      </dsp:nvSpPr>
      <dsp:spPr>
        <a:xfrm>
          <a:off x="358" y="2228467"/>
          <a:ext cx="2882011" cy="21119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1" kern="1200" dirty="0" smtClean="0">
              <a:latin typeface="Times New Roman" charset="0"/>
              <a:ea typeface="Times New Roman" charset="0"/>
              <a:cs typeface="Times New Roman" charset="0"/>
            </a:rPr>
            <a:t>OS4</a:t>
          </a:r>
          <a:endParaRPr lang="fr-FR" sz="40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103454" y="2331563"/>
        <a:ext cx="2675819" cy="19057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1056C6-60BC-D545-B69A-C6DF3E7366F7}">
      <dsp:nvSpPr>
        <dsp:cNvPr id="0" name=""/>
        <dsp:cNvSpPr/>
      </dsp:nvSpPr>
      <dsp:spPr>
        <a:xfrm rot="5400000">
          <a:off x="6169700" y="-2887579"/>
          <a:ext cx="2288167" cy="8113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800" b="0" kern="1200" dirty="0" smtClean="0">
              <a:latin typeface="Times New Roman" charset="0"/>
              <a:ea typeface="Times New Roman" charset="0"/>
              <a:cs typeface="Times New Roman" charset="0"/>
            </a:rPr>
            <a:t>Mettre en œuvre des stratégies utiles pour la génération de revenus</a:t>
          </a:r>
          <a:endParaRPr lang="fr-FR" sz="2800" b="0" kern="1200" dirty="0">
            <a:latin typeface="Times New Roman" charset="0"/>
            <a:ea typeface="Times New Roman" charset="0"/>
            <a:cs typeface="Times New Roman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kern="1200" dirty="0" smtClean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rPr>
            <a:t>Implementing useful strategies for revenue generation </a:t>
          </a:r>
          <a:endParaRPr lang="fr-FR" sz="2800" b="0" kern="1200" dirty="0">
            <a:solidFill>
              <a:srgbClr val="FF0000"/>
            </a:solidFill>
            <a:latin typeface="Times New Roman" charset="0"/>
            <a:ea typeface="Times New Roman" charset="0"/>
            <a:cs typeface="Times New Roman" charset="0"/>
          </a:endParaRPr>
        </a:p>
      </dsp:txBody>
      <dsp:txXfrm rot="-5400000">
        <a:off x="3257177" y="136643"/>
        <a:ext cx="8001515" cy="2064769"/>
      </dsp:txXfrm>
    </dsp:sp>
    <dsp:sp modelId="{743202E0-8820-0A42-8BA2-09BC18ADC5DF}">
      <dsp:nvSpPr>
        <dsp:cNvPr id="0" name=""/>
        <dsp:cNvSpPr/>
      </dsp:nvSpPr>
      <dsp:spPr>
        <a:xfrm>
          <a:off x="59607" y="58"/>
          <a:ext cx="3197569" cy="23379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1" kern="1200" dirty="0" smtClean="0">
              <a:latin typeface="Times New Roman" charset="0"/>
              <a:ea typeface="Times New Roman" charset="0"/>
              <a:cs typeface="Times New Roman" charset="0"/>
            </a:rPr>
            <a:t>OS5</a:t>
          </a:r>
          <a:endParaRPr lang="fr-FR" sz="40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173736" y="114187"/>
        <a:ext cx="2969311" cy="2109679"/>
      </dsp:txXfrm>
    </dsp:sp>
    <dsp:sp modelId="{36AC12A0-053C-514A-874E-257E3479E400}">
      <dsp:nvSpPr>
        <dsp:cNvPr id="0" name=""/>
        <dsp:cNvSpPr/>
      </dsp:nvSpPr>
      <dsp:spPr>
        <a:xfrm rot="5400000">
          <a:off x="6199386" y="-284787"/>
          <a:ext cx="2277469" cy="78778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800" b="0" kern="1200" dirty="0" smtClean="0">
              <a:latin typeface="Times New Roman" charset="0"/>
              <a:ea typeface="Times New Roman" charset="0"/>
              <a:cs typeface="Times New Roman" charset="0"/>
            </a:rPr>
            <a:t>Mettre en œuvre des activités à impact réel sur la santé des populations en tenant compte des priorités du ministère de la santé</a:t>
          </a:r>
          <a:endParaRPr lang="fr-FR" sz="2800" b="0" kern="1200" dirty="0">
            <a:latin typeface="Times New Roman" charset="0"/>
            <a:ea typeface="Times New Roman" charset="0"/>
            <a:cs typeface="Times New Roman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kern="1200" dirty="0" smtClean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rPr>
            <a:t>Implement activities with real impact on the health of populations taking into account the priorities of the Ministry of Health</a:t>
          </a:r>
          <a:endParaRPr lang="fr-FR" sz="2800" b="0" kern="1200" dirty="0">
            <a:solidFill>
              <a:srgbClr val="FF0000"/>
            </a:solidFill>
            <a:latin typeface="Times New Roman" charset="0"/>
            <a:ea typeface="Times New Roman" charset="0"/>
            <a:cs typeface="Times New Roman" charset="0"/>
          </a:endParaRPr>
        </a:p>
      </dsp:txBody>
      <dsp:txXfrm rot="-5400000">
        <a:off x="3399179" y="2626597"/>
        <a:ext cx="7766707" cy="2055115"/>
      </dsp:txXfrm>
    </dsp:sp>
    <dsp:sp modelId="{093E4C49-7827-BA4A-81DF-A188D0A053B5}">
      <dsp:nvSpPr>
        <dsp:cNvPr id="0" name=""/>
        <dsp:cNvSpPr/>
      </dsp:nvSpPr>
      <dsp:spPr>
        <a:xfrm>
          <a:off x="59607" y="2454892"/>
          <a:ext cx="3339571" cy="23379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1" kern="1200" dirty="0" smtClean="0">
              <a:latin typeface="Times New Roman" charset="0"/>
              <a:ea typeface="Times New Roman" charset="0"/>
              <a:cs typeface="Times New Roman" charset="0"/>
            </a:rPr>
            <a:t>OS6</a:t>
          </a:r>
          <a:endParaRPr lang="fr-FR" sz="40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173736" y="2569021"/>
        <a:ext cx="3111313" cy="21096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9275B-7518-8041-94F6-6A3D0D4CD1CF}">
      <dsp:nvSpPr>
        <dsp:cNvPr id="0" name=""/>
        <dsp:cNvSpPr/>
      </dsp:nvSpPr>
      <dsp:spPr>
        <a:xfrm rot="5400000">
          <a:off x="5872915" y="-2124468"/>
          <a:ext cx="2339742" cy="86002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800" b="0" kern="1200" dirty="0" smtClean="0">
              <a:latin typeface="Times New Roman" charset="0"/>
              <a:ea typeface="Times New Roman" charset="0"/>
              <a:cs typeface="Times New Roman" charset="0"/>
            </a:rPr>
            <a:t>Contribution à la production d’ouvrages de référence dans les domaines de la santé de la mère, de l’enfant et de la nutrition destinés aux étudiants </a:t>
          </a:r>
          <a:endParaRPr lang="fr-FR" sz="2800" b="0" kern="1200" dirty="0">
            <a:latin typeface="Times New Roman" charset="0"/>
            <a:ea typeface="Times New Roman" charset="0"/>
            <a:cs typeface="Times New Roman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kern="1200" dirty="0" smtClean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rPr>
            <a:t>Contribution to the production of reference books in the areas of maternal, child and nutritional health for students</a:t>
          </a:r>
          <a:endParaRPr lang="fr-FR" sz="2800" b="0" kern="1200" dirty="0">
            <a:solidFill>
              <a:srgbClr val="FF0000"/>
            </a:solidFill>
            <a:latin typeface="Times New Roman" charset="0"/>
            <a:ea typeface="Times New Roman" charset="0"/>
            <a:cs typeface="Times New Roman" charset="0"/>
          </a:endParaRPr>
        </a:p>
      </dsp:txBody>
      <dsp:txXfrm rot="-5400000">
        <a:off x="2742650" y="1120014"/>
        <a:ext cx="8486057" cy="2111308"/>
      </dsp:txXfrm>
    </dsp:sp>
    <dsp:sp modelId="{2AA51D61-5503-404D-8F01-7CCF4F924DEE}">
      <dsp:nvSpPr>
        <dsp:cNvPr id="0" name=""/>
        <dsp:cNvSpPr/>
      </dsp:nvSpPr>
      <dsp:spPr>
        <a:xfrm>
          <a:off x="130619" y="902363"/>
          <a:ext cx="2612030" cy="254661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1" kern="1200" dirty="0" smtClean="0">
              <a:latin typeface="Times New Roman" charset="0"/>
              <a:ea typeface="Times New Roman" charset="0"/>
              <a:cs typeface="Times New Roman" charset="0"/>
            </a:rPr>
            <a:t>OS7</a:t>
          </a:r>
          <a:endParaRPr lang="fr-FR" sz="4000" b="1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254934" y="1026678"/>
        <a:ext cx="2363400" cy="2297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AA11A-45E8-2C4E-A363-D455543DC7F8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42B39-13FD-0048-9392-D941FC3062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86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1868F-5AF0-314F-9593-B56D894B3AF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24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4F67-A944-B544-826C-8DAB598E9925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B922-0404-FB45-B36F-6C44CE842A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94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4F67-A944-B544-826C-8DAB598E9925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B922-0404-FB45-B36F-6C44CE842A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43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4F67-A944-B544-826C-8DAB598E9925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B922-0404-FB45-B36F-6C44CE842A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61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4F67-A944-B544-826C-8DAB598E9925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B922-0404-FB45-B36F-6C44CE842A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92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4F67-A944-B544-826C-8DAB598E9925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B922-0404-FB45-B36F-6C44CE842A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29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4F67-A944-B544-826C-8DAB598E9925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B922-0404-FB45-B36F-6C44CE842A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57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4F67-A944-B544-826C-8DAB598E9925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B922-0404-FB45-B36F-6C44CE842A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60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4F67-A944-B544-826C-8DAB598E9925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B922-0404-FB45-B36F-6C44CE842A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05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4F67-A944-B544-826C-8DAB598E9925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B922-0404-FB45-B36F-6C44CE842A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4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4F67-A944-B544-826C-8DAB598E9925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B922-0404-FB45-B36F-6C44CE842A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76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14F67-A944-B544-826C-8DAB598E9925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B922-0404-FB45-B36F-6C44CE842A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2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14F67-A944-B544-826C-8DAB598E9925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B922-0404-FB45-B36F-6C44CE842A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14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POG.xls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14192" y="989556"/>
            <a:ext cx="10359024" cy="2517731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fr-FR" b="1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b="1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fr-FR" b="1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fr-FR" b="1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b="1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fr-FR" b="1" dirty="0" smtClean="0">
                <a:latin typeface="Times New Roman" charset="0"/>
                <a:ea typeface="Times New Roman" charset="0"/>
                <a:cs typeface="Times New Roman" charset="0"/>
              </a:rPr>
              <a:t>CEA-SAMEF Strategic </a:t>
            </a:r>
            <a:r>
              <a:rPr lang="fr-FR" b="1" dirty="0">
                <a:latin typeface="Times New Roman" charset="0"/>
                <a:ea typeface="Times New Roman" charset="0"/>
                <a:cs typeface="Times New Roman" charset="0"/>
              </a:rPr>
              <a:t>orientations 2020-2025</a:t>
            </a:r>
            <a:br>
              <a:rPr lang="fr-FR" b="1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fr-FR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fr-FR" b="1" dirty="0" smtClean="0">
                <a:latin typeface="Times New Roman" charset="0"/>
                <a:ea typeface="Times New Roman" charset="0"/>
                <a:cs typeface="Times New Roman" charset="0"/>
              </a:rPr>
              <a:t>Professor Ousmane Ndiaye</a:t>
            </a:r>
          </a:p>
          <a:p>
            <a:r>
              <a:rPr lang="fr-FR" dirty="0" smtClean="0">
                <a:latin typeface="Times New Roman" charset="0"/>
                <a:ea typeface="Times New Roman" charset="0"/>
                <a:cs typeface="Times New Roman" charset="0"/>
              </a:rPr>
              <a:t>CEA-SAMEF Executive Commitee</a:t>
            </a: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8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69182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>
                <a:latin typeface="Times New Roman" charset="0"/>
                <a:ea typeface="Times New Roman" charset="0"/>
                <a:cs typeface="Times New Roman" charset="0"/>
              </a:rPr>
              <a:t>Strategic objectives (1)</a:t>
            </a:r>
            <a:endParaRPr lang="fr-FR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438926"/>
              </p:ext>
            </p:extLst>
          </p:nvPr>
        </p:nvGraphicFramePr>
        <p:xfrm>
          <a:off x="261257" y="1494745"/>
          <a:ext cx="11734799" cy="5101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477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charset="0"/>
                <a:ea typeface="Times New Roman" charset="0"/>
                <a:cs typeface="Times New Roman" charset="0"/>
              </a:rPr>
              <a:t>Strategic </a:t>
            </a:r>
            <a:r>
              <a:rPr lang="fr-FR" b="1" dirty="0" smtClean="0">
                <a:latin typeface="Times New Roman" charset="0"/>
                <a:ea typeface="Times New Roman" charset="0"/>
                <a:cs typeface="Times New Roman" charset="0"/>
              </a:rPr>
              <a:t>objectives (2)</a:t>
            </a: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705225"/>
              </p:ext>
            </p:extLst>
          </p:nvPr>
        </p:nvGraphicFramePr>
        <p:xfrm>
          <a:off x="348343" y="1825625"/>
          <a:ext cx="1153885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646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charset="0"/>
                <a:ea typeface="Times New Roman" charset="0"/>
                <a:cs typeface="Times New Roman" charset="0"/>
              </a:rPr>
              <a:t>Strategic </a:t>
            </a:r>
            <a:r>
              <a:rPr lang="fr-FR" b="1" dirty="0" smtClean="0">
                <a:latin typeface="Times New Roman" charset="0"/>
                <a:ea typeface="Times New Roman" charset="0"/>
                <a:cs typeface="Times New Roman" charset="0"/>
              </a:rPr>
              <a:t>objectives (3)</a:t>
            </a:r>
            <a:endParaRPr lang="fr-FR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55124"/>
              </p:ext>
            </p:extLst>
          </p:nvPr>
        </p:nvGraphicFramePr>
        <p:xfrm>
          <a:off x="413657" y="1825624"/>
          <a:ext cx="11429999" cy="4792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332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charset="0"/>
                <a:ea typeface="Times New Roman" charset="0"/>
                <a:cs typeface="Times New Roman" charset="0"/>
              </a:rPr>
              <a:t>Strategic </a:t>
            </a:r>
            <a:r>
              <a:rPr lang="fr-FR" b="1" dirty="0" smtClean="0">
                <a:latin typeface="Times New Roman" charset="0"/>
                <a:ea typeface="Times New Roman" charset="0"/>
                <a:cs typeface="Times New Roman" charset="0"/>
              </a:rPr>
              <a:t>objectives (4)</a:t>
            </a: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549733"/>
              </p:ext>
            </p:extLst>
          </p:nvPr>
        </p:nvGraphicFramePr>
        <p:xfrm>
          <a:off x="391886" y="1890940"/>
          <a:ext cx="1147354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088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50521"/>
            <a:ext cx="10515600" cy="1440167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lvl="0" algn="ctr"/>
            <a:r>
              <a:rPr lang="fr-FR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fr-FR" sz="4000" b="1" dirty="0" smtClean="0">
                <a:latin typeface="Times New Roman" charset="0"/>
                <a:ea typeface="Times New Roman" charset="0"/>
                <a:cs typeface="Times New Roman" charset="0"/>
              </a:rPr>
              <a:t>OS1:</a:t>
            </a:r>
            <a:r>
              <a:rPr lang="en-US" sz="40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Improve the attractiveness of degree and skills training to increase recruitment at national and regional level</a:t>
            </a:r>
            <a:r>
              <a:rPr lang="fr-FR" sz="40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sz="40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endParaRPr lang="fr-FR" sz="4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§"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Bring innovations in the field of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training: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Develop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digital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education: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E.learning; Telemedicine ; Tele-expertise; videoconference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(private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training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structures et Health system);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Strengthen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availability of training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of skills abroad the country by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creating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secondary centers for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training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simulation</a:t>
            </a: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Improve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offer in terms of diploma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courses:</a:t>
            </a: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Introduce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new Masters or PhD: Master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and PhD Vaccinology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; Master's degree in mother and child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nutrition</a:t>
            </a:r>
            <a:r>
              <a:rPr lang="fr-FR" dirty="0" smtClean="0">
                <a:latin typeface="Times New Roman" charset="0"/>
                <a:ea typeface="Times New Roman" charset="0"/>
                <a:cs typeface="Times New Roman" charset="0"/>
              </a:rPr>
              <a:t>;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Creation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of Interuniversity Degrees with partner universities</a:t>
            </a: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Accelerate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accreditation of all CEA-SAMEF diplomas</a:t>
            </a: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10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scholarships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per program for best students</a:t>
            </a: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0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ctr"/>
            <a:r>
              <a:rPr lang="fr-FR" sz="36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sz="3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fr-FR" sz="3600" b="1" dirty="0" smtClean="0">
                <a:latin typeface="Times New Roman" charset="0"/>
                <a:ea typeface="Times New Roman" charset="0"/>
                <a:cs typeface="Times New Roman" charset="0"/>
              </a:rPr>
              <a:t>OS2:</a:t>
            </a:r>
            <a:r>
              <a:rPr lang="en-US" sz="36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Make more efficient operational research and funding of research projects</a:t>
            </a:r>
            <a:r>
              <a:rPr lang="fr-FR" sz="36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sz="36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endParaRPr lang="fr-FR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Pooling relevant research projects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 relation 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solve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population health problems to optimize funding (organize workshops according to a well-defined agenda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);</a:t>
            </a:r>
          </a:p>
          <a:p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Develop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joint projects for a more appropriate submission for grants (organize workshops according to a well-defined agenda)</a:t>
            </a: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99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ctr"/>
            <a:r>
              <a:rPr lang="fr-FR" sz="36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sz="3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fr-FR" sz="3600" b="1" dirty="0" smtClean="0">
                <a:latin typeface="Times New Roman" charset="0"/>
                <a:ea typeface="Times New Roman" charset="0"/>
                <a:cs typeface="Times New Roman" charset="0"/>
              </a:rPr>
              <a:t>OS3:</a:t>
            </a:r>
            <a:r>
              <a:rPr lang="en-US" sz="36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Improve the mobility of students and teachers at the subregional level</a:t>
            </a:r>
            <a:r>
              <a:rPr lang="fr-FR" sz="36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sz="36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endParaRPr lang="fr-FR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Financing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mobility and student-to-student exchanges at the subregional level; ACE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 English speaking 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Promoting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the mobility of teachers as part of the support for the various training courses in African universities 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Funding complementary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training </a:t>
            </a: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wich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are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useful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for our universities and health system (4 internship funding by DES, Master, PhD)</a:t>
            </a: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62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ctr"/>
            <a:r>
              <a:rPr lang="fr-FR" sz="3600" b="1" dirty="0" smtClean="0">
                <a:latin typeface="Times New Roman" charset="0"/>
                <a:ea typeface="Times New Roman" charset="0"/>
                <a:cs typeface="Times New Roman" charset="0"/>
              </a:rPr>
              <a:t>OS4:</a:t>
            </a:r>
            <a:r>
              <a:rPr lang="en-US" sz="36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Strengthen the communication of the center</a:t>
            </a:r>
            <a:r>
              <a:rPr lang="fr-FR" sz="36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sz="36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endParaRPr lang="fr-FR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Organize an annual day of excellence at CEA-SAMEF</a:t>
            </a: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Participate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actively in the organization of scientific meetings</a:t>
            </a: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Organize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public conferences on priority public health topics in the field of maternal and child health</a:t>
            </a: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Create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 journal of the CEA-SAMEF Center of Excellence</a:t>
            </a: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74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ctr"/>
            <a:r>
              <a:rPr lang="fr-FR" sz="3600" b="1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sz="3600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fr-FR" sz="3600" b="1" dirty="0" smtClean="0">
                <a:latin typeface="Times New Roman" charset="0"/>
                <a:ea typeface="Times New Roman" charset="0"/>
                <a:cs typeface="Times New Roman" charset="0"/>
              </a:rPr>
              <a:t>OS5:</a:t>
            </a:r>
            <a:r>
              <a:rPr lang="en-US" sz="36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Implementing useful strategies for revenue generation </a:t>
            </a:r>
            <a:r>
              <a:rPr lang="fr-FR" sz="36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sz="36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endParaRPr lang="fr-FR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Establish partnership with local authorities and / or NGOs for training human resources at community level</a:t>
            </a: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Establish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conventions with subregional universities for very specific fields (Guinea, Niger, Mali): research training;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simulation; E.learning 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Establish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agreements with the Ministries of Health of Senegal of the countries of the sub-region in the context of the implementation of strategic plans and the sale of expertise (payment of royalties)</a:t>
            </a: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01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25469"/>
            <a:ext cx="10515600" cy="146522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ctr"/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600" b="1" dirty="0" smtClean="0">
                <a:latin typeface="Times New Roman" charset="0"/>
                <a:ea typeface="Times New Roman" charset="0"/>
                <a:cs typeface="Times New Roman" charset="0"/>
              </a:rPr>
              <a:t>OS6:</a:t>
            </a:r>
            <a:r>
              <a:rPr lang="en-US" sz="36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Implement </a:t>
            </a:r>
            <a:r>
              <a:rPr lang="en-US" sz="36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activities with real impact on the health of populations taking into account the priorities of the Ministry of Health</a:t>
            </a:r>
            <a:r>
              <a:rPr lang="fr-FR" sz="36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sz="36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endParaRPr lang="fr-FR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Carry out awareness-raising campaigns within communities (twice a year / budget to be shared with the Ministry of Health and local communities)</a:t>
            </a: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Conduct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community consultation and screening activities in collaboration with the Ministry of Health and local communities (budget to be shared with the Ministry of Health and local communities)</a:t>
            </a: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Accelerate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organization of  mother-child health network in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health districts</a:t>
            </a:r>
            <a:r>
              <a:rPr lang="fr-FR" dirty="0" smtClean="0">
                <a:latin typeface="Times New Roman" charset="0"/>
                <a:ea typeface="Times New Roman" charset="0"/>
                <a:cs typeface="Times New Roman" charset="0"/>
              </a:rPr>
              <a:t> of </a:t>
            </a:r>
            <a:r>
              <a:rPr lang="fr-FR" dirty="0" err="1" smtClean="0">
                <a:latin typeface="Times New Roman" charset="0"/>
                <a:ea typeface="Times New Roman" charset="0"/>
                <a:cs typeface="Times New Roman" charset="0"/>
              </a:rPr>
              <a:t>Senagal</a:t>
            </a: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72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8096" y="2532128"/>
            <a:ext cx="10515600" cy="13255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800" dirty="0" smtClean="0">
                <a:latin typeface="Times New Roman" charset="0"/>
                <a:ea typeface="Times New Roman" charset="0"/>
                <a:cs typeface="Times New Roman" charset="0"/>
              </a:rPr>
              <a:t>Results 2018</a:t>
            </a:r>
            <a:endParaRPr lang="fr-FR" sz="4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59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643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lvl="0" algn="ctr"/>
            <a:r>
              <a:rPr lang="fr-FR" sz="40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sz="40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fr-FR" sz="4000" b="1" dirty="0" smtClean="0">
                <a:latin typeface="Times New Roman" charset="0"/>
                <a:ea typeface="Times New Roman" charset="0"/>
                <a:cs typeface="Times New Roman" charset="0"/>
              </a:rPr>
              <a:t>OS7:</a:t>
            </a:r>
            <a:r>
              <a:rPr lang="en-US" sz="40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Contribution to the production of reference books in the areas of maternal, child and nutritional health for students</a:t>
            </a:r>
            <a:r>
              <a:rPr lang="fr-FR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fr-FR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fr-FR" dirty="0" smtClean="0">
                <a:latin typeface="Times New Roman" charset="0"/>
                <a:ea typeface="Times New Roman" charset="0"/>
                <a:cs typeface="Times New Roman" charset="0"/>
              </a:rPr>
              <a:t>Define relevant topics</a:t>
            </a:r>
          </a:p>
          <a:p>
            <a:r>
              <a:rPr lang="fr-FR" dirty="0" smtClean="0">
                <a:latin typeface="Times New Roman" charset="0"/>
                <a:ea typeface="Times New Roman" charset="0"/>
                <a:cs typeface="Times New Roman" charset="0"/>
              </a:rPr>
              <a:t>Define expert profiles and agenda</a:t>
            </a: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56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smtClean="0"/>
              <a:t>Required budget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 action="ppaction://hlinkfile" tooltip="fichier excel"/>
              </a:rPr>
              <a:t>POG.xlsx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982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latin typeface="Times New Roman" charset="0"/>
                <a:ea typeface="Times New Roman" charset="0"/>
                <a:cs typeface="Times New Roman" charset="0"/>
              </a:rPr>
              <a:t>Total </a:t>
            </a:r>
            <a:r>
              <a:rPr lang="fr-FR" b="1" dirty="0" err="1" smtClean="0">
                <a:latin typeface="Times New Roman" charset="0"/>
                <a:ea typeface="Times New Roman" charset="0"/>
                <a:cs typeface="Times New Roman" charset="0"/>
              </a:rPr>
              <a:t>recruitments</a:t>
            </a: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/>
          </p:nvPr>
        </p:nvGraphicFramePr>
        <p:xfrm>
          <a:off x="1292087" y="1201107"/>
          <a:ext cx="10068063" cy="5458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310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076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>
                <a:latin typeface="Times New Roman" charset="0"/>
                <a:ea typeface="Times New Roman" charset="0"/>
                <a:cs typeface="Times New Roman" charset="0"/>
              </a:rPr>
              <a:t>Total </a:t>
            </a:r>
            <a:r>
              <a:rPr lang="fr-FR" b="1" dirty="0" err="1" smtClean="0">
                <a:latin typeface="Times New Roman" charset="0"/>
                <a:ea typeface="Times New Roman" charset="0"/>
                <a:cs typeface="Times New Roman" charset="0"/>
              </a:rPr>
              <a:t>regional</a:t>
            </a:r>
            <a:r>
              <a:rPr lang="fr-FR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b="1" dirty="0" err="1" smtClean="0">
                <a:latin typeface="Times New Roman" charset="0"/>
                <a:ea typeface="Times New Roman" charset="0"/>
                <a:cs typeface="Times New Roman" charset="0"/>
              </a:rPr>
              <a:t>recruitments</a:t>
            </a: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/>
          </p:nvPr>
        </p:nvGraphicFramePr>
        <p:xfrm>
          <a:off x="838201" y="1417640"/>
          <a:ext cx="10671312" cy="5241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006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7738258"/>
              </p:ext>
            </p:extLst>
          </p:nvPr>
        </p:nvGraphicFramePr>
        <p:xfrm>
          <a:off x="1791345" y="188686"/>
          <a:ext cx="8404627" cy="6228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52749" y="2571061"/>
            <a:ext cx="93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233450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1630" y="2755727"/>
            <a:ext cx="969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233450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5952" y="1635875"/>
            <a:ext cx="1152921" cy="36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301400</a:t>
            </a:r>
          </a:p>
        </p:txBody>
      </p:sp>
    </p:spTree>
    <p:extLst>
      <p:ext uri="{BB962C8B-B14F-4D97-AF65-F5344CB8AC3E}">
        <p14:creationId xmlns:p14="http://schemas.microsoft.com/office/powerpoint/2010/main" val="93662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89876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charset="0"/>
                <a:ea typeface="Times New Roman" charset="0"/>
                <a:cs typeface="Times New Roman" charset="0"/>
              </a:rPr>
              <a:t>Accreditation – DLI </a:t>
            </a:r>
            <a:r>
              <a:rPr lang="en-US" sz="4000" b="1" dirty="0">
                <a:latin typeface="Times New Roman" charset="0"/>
                <a:ea typeface="Times New Roman" charset="0"/>
                <a:cs typeface="Times New Roman" charset="0"/>
              </a:rPr>
              <a:t>2.5 </a:t>
            </a:r>
            <a:endParaRPr lang="fr-FR" sz="4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647493"/>
              </p:ext>
            </p:extLst>
          </p:nvPr>
        </p:nvGraphicFramePr>
        <p:xfrm>
          <a:off x="655320" y="898770"/>
          <a:ext cx="10881360" cy="5735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513"/>
                <a:gridCol w="3227090"/>
                <a:gridCol w="3843757"/>
              </a:tblGrid>
              <a:tr h="681939"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Accréditation</a:t>
                      </a:r>
                      <a:endParaRPr lang="fr-FR" sz="20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Institution</a:t>
                      </a:r>
                      <a:endParaRPr lang="fr-FR" sz="20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Statut</a:t>
                      </a:r>
                      <a:endParaRPr lang="fr-FR" sz="20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1649254"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Niveau National</a:t>
                      </a:r>
                      <a:endParaRPr lang="fr-FR" sz="20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CIAQ-ANAQ-SUP</a:t>
                      </a:r>
                      <a:r>
                        <a:rPr lang="bn-IN" sz="20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(2017)</a:t>
                      </a:r>
                      <a:endParaRPr lang="fr-FR" sz="20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solidFill>
                            <a:srgbClr val="00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Auto-évaluation faite</a:t>
                      </a:r>
                      <a:endParaRPr lang="bn-IN" sz="2000" b="1" dirty="0" smtClean="0">
                        <a:solidFill>
                          <a:srgbClr val="0000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r>
                        <a:rPr lang="bn-IN" sz="2000" b="1" dirty="0" smtClean="0">
                          <a:solidFill>
                            <a:srgbClr val="00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</a:t>
                      </a:r>
                      <a:r>
                        <a:rPr lang="fr-FR" sz="2000" b="1" dirty="0" smtClean="0">
                          <a:solidFill>
                            <a:srgbClr val="00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oumission</a:t>
                      </a:r>
                      <a:r>
                        <a:rPr lang="fr-FR" sz="2000" b="1" baseline="0" dirty="0" smtClean="0">
                          <a:solidFill>
                            <a:srgbClr val="00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de</a:t>
                      </a:r>
                      <a:r>
                        <a:rPr lang="bn-IN" sz="2000" b="1" dirty="0" smtClean="0">
                          <a:solidFill>
                            <a:srgbClr val="00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2000" b="1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r>
                        <a:rPr lang="bn-IN" sz="2000" b="1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bn-IN" sz="2000" b="1" dirty="0" smtClean="0">
                          <a:solidFill>
                            <a:srgbClr val="00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programs/10:</a:t>
                      </a:r>
                      <a:r>
                        <a:rPr lang="bn-IN" sz="2000" b="1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bn-IN" sz="2000" b="0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Master </a:t>
                      </a:r>
                      <a:r>
                        <a:rPr lang="fr-FR" sz="2000" b="0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Santé</a:t>
                      </a:r>
                      <a:r>
                        <a:rPr lang="fr-FR" sz="2000" b="0" baseline="0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publique</a:t>
                      </a:r>
                      <a:r>
                        <a:rPr lang="bn-IN" sz="2000" b="0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, Master Nutrition;</a:t>
                      </a:r>
                      <a:r>
                        <a:rPr lang="bn-IN" sz="2000" b="0" baseline="0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bn-IN" sz="2000" b="0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</a:t>
                      </a:r>
                      <a:r>
                        <a:rPr lang="fr-FR" sz="2000" b="0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U</a:t>
                      </a:r>
                      <a:r>
                        <a:rPr lang="bn-IN" sz="2000" b="0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Perinatolog</a:t>
                      </a:r>
                      <a:r>
                        <a:rPr lang="fr-FR" sz="2000" b="0" dirty="0" err="1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ie</a:t>
                      </a:r>
                      <a:r>
                        <a:rPr lang="fr-FR" sz="2000" b="0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</a:t>
                      </a:r>
                      <a:r>
                        <a:rPr lang="bn-IN" sz="2000" b="0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DU Vaccinolog</a:t>
                      </a:r>
                      <a:r>
                        <a:rPr lang="fr-FR" sz="2000" b="0" dirty="0" err="1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ie</a:t>
                      </a:r>
                      <a:r>
                        <a:rPr lang="fr-FR" sz="2000" b="0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; DES de Pédiatrie; DES de</a:t>
                      </a:r>
                      <a:r>
                        <a:rPr lang="fr-FR" sz="2000" b="0" baseline="0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Gynécologie obstétrique</a:t>
                      </a:r>
                      <a:endParaRPr lang="fr-FR" sz="2000" b="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445415"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solidFill>
                            <a:srgbClr val="0000F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Niveau Régional </a:t>
                      </a:r>
                      <a:endParaRPr lang="fr-FR" sz="2000" b="1" dirty="0">
                        <a:solidFill>
                          <a:srgbClr val="0000F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0000FF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WAHOOAS (2017)</a:t>
                      </a:r>
                      <a:endParaRPr lang="fr-FR" sz="2000" dirty="0">
                        <a:solidFill>
                          <a:srgbClr val="0000FF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  <a:r>
                        <a:rPr lang="fr-FR" sz="2000" b="1" baseline="0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programmes accrédités </a:t>
                      </a:r>
                      <a:endParaRPr lang="fr-FR" sz="2000" b="1" dirty="0">
                        <a:solidFill>
                          <a:srgbClr val="FF00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682527"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Niveau International</a:t>
                      </a:r>
                      <a:r>
                        <a:rPr lang="fr-FR" sz="2000" b="1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20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Collège Royal des Médecins et Chirurgiens du Canada (CRMCC) </a:t>
                      </a:r>
                      <a:r>
                        <a:rPr lang="fr-FR" sz="20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pour les  DES de Pédiatrie, Gynécologie-Obstétrique,</a:t>
                      </a:r>
                      <a:r>
                        <a:rPr lang="fr-FR" sz="2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20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Santé publique</a:t>
                      </a:r>
                      <a:endParaRPr lang="fr-FR" sz="20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En cours </a:t>
                      </a:r>
                      <a:r>
                        <a:rPr lang="fr-FR" sz="2000" b="1" u="sng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(In </a:t>
                      </a:r>
                      <a:r>
                        <a:rPr lang="fr-FR" sz="2000" b="1" u="sng" dirty="0" err="1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process</a:t>
                      </a:r>
                      <a:r>
                        <a:rPr lang="fr-FR" sz="2000" b="1" u="sng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  <a:p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Protocole d’entente signé et agenda fixé;</a:t>
                      </a:r>
                    </a:p>
                    <a:p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Référentiel</a:t>
                      </a:r>
                      <a:r>
                        <a:rPr lang="fr-FR" sz="2000" b="1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validé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985022"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Niveau International</a:t>
                      </a:r>
                      <a:r>
                        <a:rPr lang="fr-FR" sz="2000" b="1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20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HCERES</a:t>
                      </a:r>
                      <a:r>
                        <a:rPr lang="fr-FR" sz="2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pour les </a:t>
                      </a:r>
                      <a:r>
                        <a:rPr lang="bn-IN" sz="20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Masters </a:t>
                      </a:r>
                      <a:r>
                        <a:rPr lang="fr-FR" sz="20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et</a:t>
                      </a:r>
                      <a:r>
                        <a:rPr lang="fr-FR" sz="2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PHD Santé publique, Nutrition humaine</a:t>
                      </a:r>
                      <a:endParaRPr lang="fr-FR" sz="20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déjà réalisé; en attente</a:t>
                      </a:r>
                      <a:r>
                        <a:rPr lang="fr-FR" sz="20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du rapport final </a:t>
                      </a:r>
                      <a:r>
                        <a:rPr lang="fr-FR" sz="2000" b="1" baseline="0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fr-FR" sz="2000" b="1" baseline="0" dirty="0" err="1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done</a:t>
                      </a:r>
                      <a:r>
                        <a:rPr lang="fr-FR" sz="2000" b="1" baseline="0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;</a:t>
                      </a:r>
                      <a:r>
                        <a:rPr lang="fr-FR" sz="2000" b="1" baseline="0" dirty="0" err="1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Waiting</a:t>
                      </a:r>
                      <a:r>
                        <a:rPr lang="fr-FR" sz="2000" b="1" baseline="0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for report)</a:t>
                      </a:r>
                      <a:endParaRPr lang="fr-FR" sz="2000" b="1" dirty="0">
                        <a:solidFill>
                          <a:srgbClr val="FF00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81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517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latin typeface="Times New Roman" charset="0"/>
                <a:ea typeface="Times New Roman" charset="0"/>
                <a:cs typeface="Times New Roman" charset="0"/>
              </a:rPr>
              <a:t>Accréditation régionale par la WAHOOAS </a:t>
            </a:r>
            <a:br>
              <a:rPr lang="fr-FR" sz="4000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fr-FR" sz="4000" b="1" dirty="0" smtClean="0">
                <a:latin typeface="Times New Roman" charset="0"/>
                <a:ea typeface="Times New Roman" charset="0"/>
                <a:cs typeface="Times New Roman" charset="0"/>
              </a:rPr>
              <a:t>(durée de 5 ans)</a:t>
            </a:r>
            <a:endParaRPr lang="fr-FR" sz="4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77328"/>
            <a:ext cx="10794357" cy="4912659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Doctorat de santé publique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Master de santé publique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Master de nutrition et d’alimentation humaine (FST)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Diplôme d’étude spécialisées de Pédiatrie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Diplôme Interuniversitaire de </a:t>
            </a:r>
            <a:r>
              <a:rPr lang="fr-FR" dirty="0" smtClean="0">
                <a:latin typeface="Times New Roman" charset="0"/>
                <a:ea typeface="Times New Roman" charset="0"/>
                <a:cs typeface="Times New Roman" charset="0"/>
              </a:rPr>
              <a:t>Périnatalogie</a:t>
            </a:r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Diplôme Interuniversitaire de Vaccinologie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Diplôme d’étude spécialisées de santé publique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Diplôme d’étude spécialisées de Gynécologie obstétrique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Diplôme Interuniversitaire de chirurgie vaginale et périnéale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latin typeface="Times New Roman" charset="0"/>
                <a:ea typeface="Times New Roman" charset="0"/>
                <a:cs typeface="Times New Roman" charset="0"/>
              </a:rPr>
              <a:t>Diplôme Interuniversitaire d’échographie gynécologique et obstétricale</a:t>
            </a:r>
          </a:p>
          <a:p>
            <a:endParaRPr lang="fr-F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79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latin typeface="Times New Roman" charset="0"/>
                <a:ea typeface="Times New Roman" charset="0"/>
                <a:cs typeface="Times New Roman" charset="0"/>
              </a:rPr>
              <a:t>Partnership: 41 institutions</a:t>
            </a:r>
            <a:endParaRPr lang="fr-FR" sz="4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/>
          </p:nvPr>
        </p:nvGraphicFramePr>
        <p:xfrm>
          <a:off x="1108363" y="1600201"/>
          <a:ext cx="10245437" cy="5037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786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1229" y="2368097"/>
            <a:ext cx="10515600" cy="13255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latin typeface="Times New Roman" charset="0"/>
                <a:ea typeface="Times New Roman" charset="0"/>
                <a:cs typeface="Times New Roman" charset="0"/>
              </a:rPr>
              <a:t>Strategic objectives 2020-2025</a:t>
            </a:r>
            <a:endParaRPr lang="fr-FR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00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823</Words>
  <Application>Microsoft Macintosh PowerPoint</Application>
  <PresentationFormat>Grand écran</PresentationFormat>
  <Paragraphs>104</Paragraphs>
  <Slides>21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7" baseType="lpstr">
      <vt:lpstr>Calibri</vt:lpstr>
      <vt:lpstr>Calibri Light</vt:lpstr>
      <vt:lpstr>Times New Roman</vt:lpstr>
      <vt:lpstr>Wingdings</vt:lpstr>
      <vt:lpstr>Arial</vt:lpstr>
      <vt:lpstr>Thème Office</vt:lpstr>
      <vt:lpstr>    CEA-SAMEF Strategic orientations 2020-2025 </vt:lpstr>
      <vt:lpstr>Results 2018</vt:lpstr>
      <vt:lpstr>Total recruitments</vt:lpstr>
      <vt:lpstr>Total regional recruitments</vt:lpstr>
      <vt:lpstr>Présentation PowerPoint</vt:lpstr>
      <vt:lpstr>Accreditation – DLI 2.5 </vt:lpstr>
      <vt:lpstr>Accréditation régionale par la WAHOOAS  (durée de 5 ans)</vt:lpstr>
      <vt:lpstr>Partnership: 41 institutions</vt:lpstr>
      <vt:lpstr>Strategic objectives 2020-2025</vt:lpstr>
      <vt:lpstr>Strategic objectives (1)</vt:lpstr>
      <vt:lpstr>Strategic objectives (2)</vt:lpstr>
      <vt:lpstr>Strategic objectives (3)</vt:lpstr>
      <vt:lpstr>Strategic objectives (4)</vt:lpstr>
      <vt:lpstr> OS1:Improve the attractiveness of degree and skills training to increase recruitment at national and regional level </vt:lpstr>
      <vt:lpstr> OS2:Make more efficient operational research and funding of research projects </vt:lpstr>
      <vt:lpstr> OS3:Improve the mobility of students and teachers at the subregional level </vt:lpstr>
      <vt:lpstr>OS4:Strengthen the communication of the center </vt:lpstr>
      <vt:lpstr> OS5:Implementing useful strategies for revenue generation  </vt:lpstr>
      <vt:lpstr> OS6:Implement activities with real impact on the health of populations taking into account the priorities of the Ministry of Health </vt:lpstr>
      <vt:lpstr> OS7:Contribution to the production of reference books in the areas of maternal, child and nutritional health for students </vt:lpstr>
      <vt:lpstr>Required budget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35</cp:revision>
  <cp:lastPrinted>2018-05-07T17:06:33Z</cp:lastPrinted>
  <dcterms:created xsi:type="dcterms:W3CDTF">2018-05-07T01:00:25Z</dcterms:created>
  <dcterms:modified xsi:type="dcterms:W3CDTF">2018-05-07T21:46:13Z</dcterms:modified>
</cp:coreProperties>
</file>