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664" r:id="rId2"/>
    <p:sldId id="656" r:id="rId3"/>
    <p:sldId id="667" r:id="rId4"/>
    <p:sldId id="657" r:id="rId5"/>
    <p:sldId id="665" r:id="rId6"/>
    <p:sldId id="666" r:id="rId7"/>
    <p:sldId id="662" r:id="rId8"/>
  </p:sldIdLst>
  <p:sldSz cx="9144000" cy="6858000" type="screen4x3"/>
  <p:notesSz cx="9928225" cy="6797675"/>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ard BRES" initials="B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00"/>
    <a:srgbClr val="005A8B"/>
    <a:srgbClr val="3C8A2E"/>
    <a:srgbClr val="00A1DE"/>
    <a:srgbClr val="6C6F70"/>
    <a:srgbClr val="F1C400"/>
    <a:srgbClr val="EBB700"/>
    <a:srgbClr val="B6BF00"/>
    <a:srgbClr val="C55E9B"/>
    <a:srgbClr val="B2B4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4660"/>
  </p:normalViewPr>
  <p:slideViewPr>
    <p:cSldViewPr snapToObjects="1">
      <p:cViewPr varScale="1">
        <p:scale>
          <a:sx n="65" d="100"/>
          <a:sy n="65" d="100"/>
        </p:scale>
        <p:origin x="1397" y="58"/>
      </p:cViewPr>
      <p:guideLst>
        <p:guide orient="horz" pos="2174"/>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snapToObjects="1">
      <p:cViewPr varScale="1">
        <p:scale>
          <a:sx n="115" d="100"/>
          <a:sy n="115" d="100"/>
        </p:scale>
        <p:origin x="-2094" y="-102"/>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3698" y="0"/>
            <a:ext cx="4302231" cy="339884"/>
          </a:xfrm>
          <a:prstGeom prst="rect">
            <a:avLst/>
          </a:prstGeom>
        </p:spPr>
        <p:txBody>
          <a:bodyPr vert="horz" lIns="91440" tIns="45720" rIns="91440" bIns="45720" rtlCol="0"/>
          <a:lstStyle>
            <a:lvl1pPr algn="r">
              <a:defRPr sz="1200"/>
            </a:lvl1pPr>
          </a:lstStyle>
          <a:p>
            <a:fld id="{2FBE87CF-C40F-BD43-A5F3-D9721C6FB542}" type="datetime1">
              <a:rPr lang="fr-FR" smtClean="0"/>
              <a:t>04/05/2018</a:t>
            </a:fld>
            <a:endParaRPr lang="fr-FR"/>
          </a:p>
        </p:txBody>
      </p:sp>
      <p:sp>
        <p:nvSpPr>
          <p:cNvPr id="4" name="Espace réservé du pied de page 3"/>
          <p:cNvSpPr>
            <a:spLocks noGrp="1"/>
          </p:cNvSpPr>
          <p:nvPr>
            <p:ph type="ftr" sz="quarter" idx="2"/>
          </p:nvPr>
        </p:nvSpPr>
        <p:spPr>
          <a:xfrm>
            <a:off x="1" y="6456612"/>
            <a:ext cx="4302231" cy="3398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3698" y="6456612"/>
            <a:ext cx="4302231" cy="339884"/>
          </a:xfrm>
          <a:prstGeom prst="rect">
            <a:avLst/>
          </a:prstGeom>
        </p:spPr>
        <p:txBody>
          <a:bodyPr vert="horz" lIns="91440" tIns="45720" rIns="91440" bIns="45720" rtlCol="0" anchor="b"/>
          <a:lstStyle>
            <a:lvl1pPr algn="r">
              <a:defRPr sz="1200"/>
            </a:lvl1pPr>
          </a:lstStyle>
          <a:p>
            <a:fld id="{39BAB186-DAC5-1545-8A44-4FC4EB088FB5}" type="slidenum">
              <a:rPr lang="fr-FR" smtClean="0"/>
              <a:t>‹N°›</a:t>
            </a:fld>
            <a:endParaRPr lang="fr-FR"/>
          </a:p>
        </p:txBody>
      </p:sp>
    </p:spTree>
    <p:extLst>
      <p:ext uri="{BB962C8B-B14F-4D97-AF65-F5344CB8AC3E}">
        <p14:creationId xmlns:p14="http://schemas.microsoft.com/office/powerpoint/2010/main" val="85428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3698" y="0"/>
            <a:ext cx="4302231" cy="339884"/>
          </a:xfrm>
          <a:prstGeom prst="rect">
            <a:avLst/>
          </a:prstGeom>
        </p:spPr>
        <p:txBody>
          <a:bodyPr vert="horz" lIns="91440" tIns="45720" rIns="91440" bIns="45720" rtlCol="0"/>
          <a:lstStyle>
            <a:lvl1pPr algn="r">
              <a:defRPr sz="1200"/>
            </a:lvl1pPr>
          </a:lstStyle>
          <a:p>
            <a:fld id="{15F7DF32-BDED-2040-90BC-A18B2DBC5812}" type="datetime1">
              <a:rPr lang="fr-FR" smtClean="0"/>
              <a:t>04/05/2018</a:t>
            </a:fld>
            <a:endParaRPr lang="fr-FR"/>
          </a:p>
        </p:txBody>
      </p:sp>
      <p:sp>
        <p:nvSpPr>
          <p:cNvPr id="4" name="Espace réservé de l'image des diapositives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6456612"/>
            <a:ext cx="4302231" cy="3398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3698" y="6456612"/>
            <a:ext cx="4302231" cy="339884"/>
          </a:xfrm>
          <a:prstGeom prst="rect">
            <a:avLst/>
          </a:prstGeom>
        </p:spPr>
        <p:txBody>
          <a:bodyPr vert="horz" lIns="91440" tIns="45720" rIns="91440" bIns="45720" rtlCol="0" anchor="b"/>
          <a:lstStyle>
            <a:lvl1pPr algn="r">
              <a:defRPr sz="1200"/>
            </a:lvl1pPr>
          </a:lstStyle>
          <a:p>
            <a:fld id="{F78D6091-60E2-A243-9C37-16A8BC02D7FD}" type="slidenum">
              <a:rPr lang="fr-FR" smtClean="0"/>
              <a:t>‹N°›</a:t>
            </a:fld>
            <a:endParaRPr lang="fr-FR"/>
          </a:p>
        </p:txBody>
      </p:sp>
    </p:spTree>
    <p:extLst>
      <p:ext uri="{BB962C8B-B14F-4D97-AF65-F5344CB8AC3E}">
        <p14:creationId xmlns:p14="http://schemas.microsoft.com/office/powerpoint/2010/main" val="13727157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A62AE75-8C3C-DB4E-92A2-8D63A4AD4C6B}" type="datetime3">
              <a:rPr lang="fr-FR" smtClean="0"/>
              <a:t>04.05.18</a:t>
            </a:fld>
            <a:endParaRPr lang="fr-FR"/>
          </a:p>
        </p:txBody>
      </p:sp>
      <p:sp>
        <p:nvSpPr>
          <p:cNvPr id="5" name="Espace réservé du pied de page 4"/>
          <p:cNvSpPr>
            <a:spLocks noGrp="1"/>
          </p:cNvSpPr>
          <p:nvPr>
            <p:ph type="ftr" sz="quarter" idx="11"/>
          </p:nvPr>
        </p:nvSpPr>
        <p:spPr>
          <a:xfrm>
            <a:off x="1684215"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531ADC4E-519F-4B42-B6D5-EA3459AA116D}" type="slidenum">
              <a:rPr lang="fr-FR" smtClean="0"/>
              <a:t>‹N°›</a:t>
            </a:fld>
            <a:endParaRPr lang="fr-FR"/>
          </a:p>
        </p:txBody>
      </p:sp>
      <p:sp>
        <p:nvSpPr>
          <p:cNvPr id="7" name="Rectangle 6"/>
          <p:cNvSpPr/>
          <p:nvPr userDrawn="1"/>
        </p:nvSpPr>
        <p:spPr>
          <a:xfrm>
            <a:off x="8940306" y="5913398"/>
            <a:ext cx="179512"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368365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334246-3DBB-5946-B734-7B8CD7CE36A5}" type="datetime3">
              <a:rPr lang="fr-FR" smtClean="0"/>
              <a:t>04.05.18</a:t>
            </a:fld>
            <a:endParaRPr lang="fr-FR"/>
          </a:p>
        </p:txBody>
      </p:sp>
      <p:sp>
        <p:nvSpPr>
          <p:cNvPr id="5" name="Espace réservé du pied de page 4"/>
          <p:cNvSpPr>
            <a:spLocks noGrp="1"/>
          </p:cNvSpPr>
          <p:nvPr>
            <p:ph type="ftr" sz="quarter" idx="11"/>
          </p:nvPr>
        </p:nvSpPr>
        <p:spPr>
          <a:xfrm>
            <a:off x="1684215"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34499605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CE7AD53-2AA2-0945-B76F-6207409522EB}" type="datetime3">
              <a:rPr lang="fr-FR" smtClean="0"/>
              <a:t>04.05.18</a:t>
            </a:fld>
            <a:endParaRPr lang="fr-FR"/>
          </a:p>
        </p:txBody>
      </p:sp>
      <p:sp>
        <p:nvSpPr>
          <p:cNvPr id="5" name="Espace réservé du pied de page 4"/>
          <p:cNvSpPr>
            <a:spLocks noGrp="1"/>
          </p:cNvSpPr>
          <p:nvPr>
            <p:ph type="ftr" sz="quarter" idx="11"/>
          </p:nvPr>
        </p:nvSpPr>
        <p:spPr>
          <a:xfrm>
            <a:off x="1684215"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13231730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e la date 8"/>
          <p:cNvSpPr>
            <a:spLocks noGrp="1"/>
          </p:cNvSpPr>
          <p:nvPr>
            <p:ph type="dt" sz="half" idx="10"/>
          </p:nvPr>
        </p:nvSpPr>
        <p:spPr/>
        <p:txBody>
          <a:bodyPr/>
          <a:lstStyle/>
          <a:p>
            <a:fld id="{9F0B4315-2513-444F-BF49-72AD0C16B1E3}" type="datetime3">
              <a:rPr lang="fr-FR" smtClean="0"/>
              <a:pPr/>
              <a:t>04.05.18</a:t>
            </a:fld>
            <a:endParaRPr lang="fr-FR" dirty="0"/>
          </a:p>
        </p:txBody>
      </p:sp>
      <p:sp>
        <p:nvSpPr>
          <p:cNvPr id="10" name="Espace réservé du numéro de diapositive 9"/>
          <p:cNvSpPr>
            <a:spLocks noGrp="1"/>
          </p:cNvSpPr>
          <p:nvPr>
            <p:ph type="sldNum" sz="quarter" idx="11"/>
          </p:nvPr>
        </p:nvSpPr>
        <p:spPr/>
        <p:txBody>
          <a:bodyPr/>
          <a:lstStyle/>
          <a:p>
            <a:fld id="{531ADC4E-519F-4B42-B6D5-EA3459AA116D}" type="slidenum">
              <a:rPr lang="fr-FR" smtClean="0"/>
              <a:pPr/>
              <a:t>‹N°›</a:t>
            </a:fld>
            <a:endParaRPr lang="fr-FR"/>
          </a:p>
        </p:txBody>
      </p:sp>
      <p:sp>
        <p:nvSpPr>
          <p:cNvPr id="13" name="Titre 12"/>
          <p:cNvSpPr>
            <a:spLocks noGrp="1"/>
          </p:cNvSpPr>
          <p:nvPr>
            <p:ph type="title"/>
          </p:nvPr>
        </p:nvSpPr>
        <p:spPr/>
        <p:txBody>
          <a:bodyPr/>
          <a:lstStyle/>
          <a:p>
            <a:r>
              <a:rPr lang="fr-FR" smtClean="0"/>
              <a:t>Modifiez le style du titre</a:t>
            </a:r>
            <a:endParaRPr lang="fr-FR"/>
          </a:p>
        </p:txBody>
      </p:sp>
      <p:sp>
        <p:nvSpPr>
          <p:cNvPr id="14" name="Rectangle 13"/>
          <p:cNvSpPr/>
          <p:nvPr userDrawn="1"/>
        </p:nvSpPr>
        <p:spPr>
          <a:xfrm>
            <a:off x="8940306" y="5913398"/>
            <a:ext cx="179512"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523755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F5360D3-2A58-C14D-8B06-AB98DA729581}" type="datetime3">
              <a:rPr lang="fr-FR" smtClean="0"/>
              <a:t>04.05.18</a:t>
            </a:fld>
            <a:endParaRPr lang="fr-FR"/>
          </a:p>
        </p:txBody>
      </p:sp>
      <p:sp>
        <p:nvSpPr>
          <p:cNvPr id="5" name="Espace réservé du pied de page 4"/>
          <p:cNvSpPr>
            <a:spLocks noGrp="1"/>
          </p:cNvSpPr>
          <p:nvPr>
            <p:ph type="ftr" sz="quarter" idx="11"/>
          </p:nvPr>
        </p:nvSpPr>
        <p:spPr>
          <a:xfrm>
            <a:off x="1684215"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24434115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5F414A5-17BF-4743-8234-F1035416D17D}" type="datetime3">
              <a:rPr lang="fr-FR" smtClean="0"/>
              <a:t>04.05.18</a:t>
            </a:fld>
            <a:endParaRPr lang="fr-FR"/>
          </a:p>
        </p:txBody>
      </p:sp>
      <p:sp>
        <p:nvSpPr>
          <p:cNvPr id="6" name="Espace réservé du pied de page 5"/>
          <p:cNvSpPr>
            <a:spLocks noGrp="1"/>
          </p:cNvSpPr>
          <p:nvPr>
            <p:ph type="ftr" sz="quarter" idx="11"/>
          </p:nvPr>
        </p:nvSpPr>
        <p:spPr>
          <a:xfrm>
            <a:off x="1684215"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36816552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236B579-5AAC-F840-B1EC-E12325793F07}" type="datetime3">
              <a:rPr lang="fr-FR" smtClean="0"/>
              <a:t>04.05.18</a:t>
            </a:fld>
            <a:endParaRPr lang="fr-FR"/>
          </a:p>
        </p:txBody>
      </p:sp>
      <p:sp>
        <p:nvSpPr>
          <p:cNvPr id="8" name="Espace réservé du pied de page 7"/>
          <p:cNvSpPr>
            <a:spLocks noGrp="1"/>
          </p:cNvSpPr>
          <p:nvPr>
            <p:ph type="ftr" sz="quarter" idx="11"/>
          </p:nvPr>
        </p:nvSpPr>
        <p:spPr>
          <a:xfrm>
            <a:off x="1684215" y="6356350"/>
            <a:ext cx="2895600" cy="365125"/>
          </a:xfrm>
          <a:prstGeom prst="rect">
            <a:avLst/>
          </a:prstGeom>
        </p:spPr>
        <p:txBody>
          <a:bodyPr/>
          <a:lstStyle/>
          <a:p>
            <a:endParaRPr lang="fr-FR" dirty="0"/>
          </a:p>
        </p:txBody>
      </p:sp>
      <p:sp>
        <p:nvSpPr>
          <p:cNvPr id="9" name="Espace réservé du numéro de diapositive 8"/>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27712813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E15A9B6-769A-FF42-B340-D6AADC325CBE}" type="datetime3">
              <a:rPr lang="fr-FR" smtClean="0"/>
              <a:t>04.05.18</a:t>
            </a:fld>
            <a:endParaRPr lang="fr-FR"/>
          </a:p>
        </p:txBody>
      </p:sp>
      <p:sp>
        <p:nvSpPr>
          <p:cNvPr id="4" name="Espace réservé du pied de page 3"/>
          <p:cNvSpPr>
            <a:spLocks noGrp="1"/>
          </p:cNvSpPr>
          <p:nvPr>
            <p:ph type="ftr" sz="quarter" idx="11"/>
          </p:nvPr>
        </p:nvSpPr>
        <p:spPr>
          <a:xfrm>
            <a:off x="1684215"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34690073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73280E-5D64-8140-A690-22FC76D91B3E}" type="datetime3">
              <a:rPr lang="fr-FR" smtClean="0"/>
              <a:t>04.05.18</a:t>
            </a:fld>
            <a:endParaRPr lang="fr-FR"/>
          </a:p>
        </p:txBody>
      </p:sp>
      <p:sp>
        <p:nvSpPr>
          <p:cNvPr id="3" name="Espace réservé du pied de page 2"/>
          <p:cNvSpPr>
            <a:spLocks noGrp="1"/>
          </p:cNvSpPr>
          <p:nvPr>
            <p:ph type="ftr" sz="quarter" idx="11"/>
          </p:nvPr>
        </p:nvSpPr>
        <p:spPr>
          <a:xfrm>
            <a:off x="1684215"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531ADC4E-519F-4B42-B6D5-EA3459AA116D}" type="slidenum">
              <a:rPr lang="fr-FR" smtClean="0"/>
              <a:t>‹N°›</a:t>
            </a:fld>
            <a:endParaRPr lang="fr-FR"/>
          </a:p>
        </p:txBody>
      </p:sp>
      <p:sp>
        <p:nvSpPr>
          <p:cNvPr id="6" name="Rectangle 5"/>
          <p:cNvSpPr/>
          <p:nvPr userDrawn="1"/>
        </p:nvSpPr>
        <p:spPr>
          <a:xfrm>
            <a:off x="8940306" y="5913398"/>
            <a:ext cx="179512"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513269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DF70A4D-9631-E046-8967-299F5541A865}" type="datetime3">
              <a:rPr lang="fr-FR" smtClean="0"/>
              <a:t>04.05.18</a:t>
            </a:fld>
            <a:endParaRPr lang="fr-FR"/>
          </a:p>
        </p:txBody>
      </p:sp>
      <p:sp>
        <p:nvSpPr>
          <p:cNvPr id="6" name="Espace réservé du pied de page 5"/>
          <p:cNvSpPr>
            <a:spLocks noGrp="1"/>
          </p:cNvSpPr>
          <p:nvPr>
            <p:ph type="ftr" sz="quarter" idx="11"/>
          </p:nvPr>
        </p:nvSpPr>
        <p:spPr>
          <a:xfrm>
            <a:off x="1684215"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1045194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54A161-0A5E-CB4D-B047-6863260B47CB}" type="datetime3">
              <a:rPr lang="fr-FR" smtClean="0"/>
              <a:t>04.05.18</a:t>
            </a:fld>
            <a:endParaRPr lang="fr-FR"/>
          </a:p>
        </p:txBody>
      </p:sp>
      <p:sp>
        <p:nvSpPr>
          <p:cNvPr id="6" name="Espace réservé du pied de page 5"/>
          <p:cNvSpPr>
            <a:spLocks noGrp="1"/>
          </p:cNvSpPr>
          <p:nvPr>
            <p:ph type="ftr" sz="quarter" idx="11"/>
          </p:nvPr>
        </p:nvSpPr>
        <p:spPr>
          <a:xfrm>
            <a:off x="1684215"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6949943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70609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28800"/>
            <a:ext cx="8229600" cy="4320481"/>
          </a:xfrm>
          <a:prstGeom prst="rect">
            <a:avLst/>
          </a:prstGeom>
        </p:spPr>
        <p:txBody>
          <a:bodyPr vert="horz" lIns="91440" tIns="45720" rIns="91440" bIns="45720" rtlCol="0">
            <a:normAutofit/>
          </a:bodyPr>
          <a:lstStyle/>
          <a:p>
            <a:pPr lvl="0"/>
            <a:r>
              <a:rPr lang="fr-FR" dirty="0" smtClean="0"/>
              <a:t>Cliquez pour modifier les styles du texte du masque</a:t>
            </a:r>
          </a:p>
          <a:p>
            <a:pPr lvl="0"/>
            <a:r>
              <a:rPr lang="fr-FR" dirty="0" smtClean="0"/>
              <a:t>Deuxième niveau</a:t>
            </a:r>
          </a:p>
          <a:p>
            <a:pPr lvl="0"/>
            <a:r>
              <a:rPr lang="fr-FR" dirty="0" smtClean="0"/>
              <a:t>Troisième niveau</a:t>
            </a:r>
          </a:p>
          <a:p>
            <a:pPr lvl="0"/>
            <a:r>
              <a:rPr lang="fr-FR" dirty="0" smtClean="0"/>
              <a:t>Quatrième niveau</a:t>
            </a:r>
          </a:p>
          <a:p>
            <a:pPr lvl="0"/>
            <a:r>
              <a:rPr lang="fr-FR" dirty="0" smtClean="0"/>
              <a:t>Cinquième niveau</a:t>
            </a:r>
            <a:endParaRPr lang="fr-FR" dirty="0"/>
          </a:p>
        </p:txBody>
      </p:sp>
      <p:sp>
        <p:nvSpPr>
          <p:cNvPr id="4" name="Espace réservé de la date 3"/>
          <p:cNvSpPr>
            <a:spLocks noGrp="1"/>
          </p:cNvSpPr>
          <p:nvPr>
            <p:ph type="dt" sz="half" idx="2"/>
          </p:nvPr>
        </p:nvSpPr>
        <p:spPr>
          <a:xfrm>
            <a:off x="5246712" y="6169545"/>
            <a:ext cx="2133600" cy="415934"/>
          </a:xfrm>
          <a:prstGeom prst="rect">
            <a:avLst/>
          </a:prstGeom>
        </p:spPr>
        <p:txBody>
          <a:bodyPr vert="horz" lIns="91440" tIns="45720" rIns="91440" bIns="45720" rtlCol="0" anchor="ctr"/>
          <a:lstStyle>
            <a:lvl1pPr algn="r">
              <a:defRPr sz="700">
                <a:solidFill>
                  <a:srgbClr val="6C6F70"/>
                </a:solidFill>
                <a:latin typeface="Arial"/>
                <a:cs typeface="Arial"/>
              </a:defRPr>
            </a:lvl1pPr>
          </a:lstStyle>
          <a:p>
            <a:fld id="{9F0B4315-2513-444F-BF49-72AD0C16B1E3}" type="datetime3">
              <a:rPr lang="fr-FR" smtClean="0"/>
              <a:pPr/>
              <a:t>04.05.18</a:t>
            </a:fld>
            <a:endParaRPr lang="fr-FR" dirty="0"/>
          </a:p>
        </p:txBody>
      </p:sp>
      <p:pic>
        <p:nvPicPr>
          <p:cNvPr id="8" name="Image 7" descr="Logo_2iE_Marqueur.png"/>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451762" y="6287512"/>
            <a:ext cx="1235038" cy="180000"/>
          </a:xfrm>
          <a:prstGeom prst="rect">
            <a:avLst/>
          </a:prstGeom>
        </p:spPr>
      </p:pic>
      <p:sp>
        <p:nvSpPr>
          <p:cNvPr id="6" name="Espace réservé du numéro de diapositive 5"/>
          <p:cNvSpPr>
            <a:spLocks noGrp="1"/>
          </p:cNvSpPr>
          <p:nvPr>
            <p:ph type="sldNum" sz="quarter" idx="4"/>
          </p:nvPr>
        </p:nvSpPr>
        <p:spPr>
          <a:xfrm>
            <a:off x="8316417" y="6167230"/>
            <a:ext cx="552668" cy="420564"/>
          </a:xfrm>
          <a:prstGeom prst="rect">
            <a:avLst/>
          </a:prstGeom>
        </p:spPr>
        <p:txBody>
          <a:bodyPr vert="horz" lIns="91440" tIns="45720" rIns="91440" bIns="45720" rtlCol="0" anchor="ctr"/>
          <a:lstStyle>
            <a:lvl1pPr algn="ctr">
              <a:defRPr sz="600">
                <a:solidFill>
                  <a:schemeClr val="bg1"/>
                </a:solidFill>
                <a:latin typeface="Arial"/>
                <a:cs typeface="Arial"/>
              </a:defRPr>
            </a:lvl1pPr>
          </a:lstStyle>
          <a:p>
            <a:fld id="{531ADC4E-519F-4B42-B6D5-EA3459AA116D}" type="slidenum">
              <a:rPr lang="fr-FR" smtClean="0"/>
              <a:pPr/>
              <a:t>‹N°›</a:t>
            </a:fld>
            <a:endParaRPr lang="fr-FR"/>
          </a:p>
        </p:txBody>
      </p:sp>
      <p:cxnSp>
        <p:nvCxnSpPr>
          <p:cNvPr id="10" name="Connecteur droit 9"/>
          <p:cNvCxnSpPr/>
          <p:nvPr userDrawn="1"/>
        </p:nvCxnSpPr>
        <p:spPr>
          <a:xfrm flipH="1">
            <a:off x="1187624" y="6381328"/>
            <a:ext cx="5256584" cy="0"/>
          </a:xfrm>
          <a:prstGeom prst="line">
            <a:avLst/>
          </a:prstGeom>
          <a:ln w="3175" cmpd="sng">
            <a:solidFill>
              <a:srgbClr val="6C6F70"/>
            </a:solidFill>
          </a:ln>
          <a:effectLst/>
        </p:spPr>
        <p:style>
          <a:lnRef idx="2">
            <a:schemeClr val="accent1"/>
          </a:lnRef>
          <a:fillRef idx="0">
            <a:schemeClr val="accent1"/>
          </a:fillRef>
          <a:effectRef idx="1">
            <a:schemeClr val="accent1"/>
          </a:effectRef>
          <a:fontRef idx="minor">
            <a:schemeClr val="tx1"/>
          </a:fontRef>
        </p:style>
      </p:cxnSp>
      <p:pic>
        <p:nvPicPr>
          <p:cNvPr id="9" name="Image 8" descr="LOGO 2iE AFRIQUE.png"/>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395536" y="6065911"/>
            <a:ext cx="680466" cy="675458"/>
          </a:xfrm>
          <a:prstGeom prst="rect">
            <a:avLst/>
          </a:prstGeom>
        </p:spPr>
      </p:pic>
      <p:sp>
        <p:nvSpPr>
          <p:cNvPr id="11" name="Rectangle 10"/>
          <p:cNvSpPr/>
          <p:nvPr userDrawn="1"/>
        </p:nvSpPr>
        <p:spPr>
          <a:xfrm rot="16200000">
            <a:off x="8644215" y="6134175"/>
            <a:ext cx="755335" cy="215444"/>
          </a:xfrm>
          <a:prstGeom prst="rect">
            <a:avLst/>
          </a:prstGeom>
        </p:spPr>
        <p:txBody>
          <a:bodyPr wrap="none">
            <a:spAutoFit/>
          </a:bodyPr>
          <a:lstStyle/>
          <a:p>
            <a:pPr>
              <a:spcAft>
                <a:spcPts val="0"/>
              </a:spcAft>
            </a:pPr>
            <a:r>
              <a:rPr lang="fr-FR" sz="800" dirty="0" smtClean="0">
                <a:solidFill>
                  <a:srgbClr val="6C6F70"/>
                </a:solidFill>
                <a:effectLst/>
                <a:latin typeface="Arial" pitchFamily="34" charset="0"/>
                <a:ea typeface="Times New Roman"/>
                <a:cs typeface="Arial" pitchFamily="34" charset="0"/>
              </a:rPr>
              <a:t>© 2iE _2014</a:t>
            </a:r>
            <a:endParaRPr lang="fr-FR" sz="800" dirty="0">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33487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l" defTabSz="457200" rtl="0" eaLnBrk="1" latinLnBrk="0" hangingPunct="1">
        <a:spcBef>
          <a:spcPct val="0"/>
        </a:spcBef>
        <a:buNone/>
        <a:defRPr sz="3000" kern="1200">
          <a:solidFill>
            <a:srgbClr val="6C6F70"/>
          </a:solidFill>
          <a:latin typeface="Arial"/>
          <a:ea typeface="+mj-ea"/>
          <a:cs typeface="Arial"/>
        </a:defRPr>
      </a:lvl1pPr>
    </p:titleStyle>
    <p:bodyStyle>
      <a:lvl1pPr marL="342900" indent="-342900" algn="l" defTabSz="457200" rtl="0" eaLnBrk="1" latinLnBrk="0" hangingPunct="1">
        <a:spcBef>
          <a:spcPct val="20000"/>
        </a:spcBef>
        <a:buSzPct val="100000"/>
        <a:buFont typeface="Lucida Grande"/>
        <a:buChar char="■"/>
        <a:defRPr sz="1400" kern="1200">
          <a:solidFill>
            <a:srgbClr val="6C6F70"/>
          </a:solidFill>
          <a:latin typeface="Arial"/>
          <a:ea typeface="+mn-ea"/>
          <a:cs typeface="Arial"/>
        </a:defRPr>
      </a:lvl1pPr>
      <a:lvl2pPr marL="742950" indent="-285750" algn="l" defTabSz="457200" rtl="0" eaLnBrk="1" latinLnBrk="0" hangingPunct="1">
        <a:spcBef>
          <a:spcPct val="20000"/>
        </a:spcBef>
        <a:buFont typeface="Lucida Grande"/>
        <a:buChar char="■"/>
        <a:defRPr sz="1400" kern="1200">
          <a:solidFill>
            <a:srgbClr val="6C6F70"/>
          </a:solidFill>
          <a:latin typeface="Arial"/>
          <a:ea typeface="+mn-ea"/>
          <a:cs typeface="Arial"/>
        </a:defRPr>
      </a:lvl2pPr>
      <a:lvl3pPr marL="1143000" indent="-228600" algn="l" defTabSz="457200" rtl="0" eaLnBrk="1" latinLnBrk="0" hangingPunct="1">
        <a:spcBef>
          <a:spcPct val="20000"/>
        </a:spcBef>
        <a:buFont typeface="Lucida Grande"/>
        <a:buChar char="■"/>
        <a:defRPr sz="1400" kern="1200">
          <a:solidFill>
            <a:srgbClr val="6C6F70"/>
          </a:solidFill>
          <a:latin typeface="Arial"/>
          <a:ea typeface="+mn-ea"/>
          <a:cs typeface="Arial"/>
        </a:defRPr>
      </a:lvl3pPr>
      <a:lvl4pPr marL="1600200" indent="-228600" algn="l" defTabSz="457200" rtl="0" eaLnBrk="1" latinLnBrk="0" hangingPunct="1">
        <a:spcBef>
          <a:spcPct val="20000"/>
        </a:spcBef>
        <a:buFont typeface="Lucida Grande"/>
        <a:buChar char="■"/>
        <a:defRPr sz="1400" kern="1200">
          <a:solidFill>
            <a:srgbClr val="6C6F70"/>
          </a:solidFill>
          <a:latin typeface="Arial"/>
          <a:ea typeface="+mn-ea"/>
          <a:cs typeface="Arial"/>
        </a:defRPr>
      </a:lvl4pPr>
      <a:lvl5pPr marL="2057400" indent="-228600" algn="l" defTabSz="457200" rtl="0" eaLnBrk="1" latinLnBrk="0" hangingPunct="1">
        <a:spcBef>
          <a:spcPct val="20000"/>
        </a:spcBef>
        <a:buFont typeface="Lucida Grande"/>
        <a:buChar char="■"/>
        <a:defRPr sz="1400" kern="1200">
          <a:solidFill>
            <a:srgbClr val="6C6F7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9872"/>
            <a:ext cx="9144512" cy="6669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5" name="Image 4" descr="LOGO 2iE AFRIQ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520" y="620688"/>
            <a:ext cx="4678960" cy="4644512"/>
          </a:xfrm>
          <a:prstGeom prst="rect">
            <a:avLst/>
          </a:prstGeom>
        </p:spPr>
      </p:pic>
      <p:sp>
        <p:nvSpPr>
          <p:cNvPr id="2" name="Titre 1"/>
          <p:cNvSpPr>
            <a:spLocks noGrp="1"/>
          </p:cNvSpPr>
          <p:nvPr>
            <p:ph type="ctrTitle"/>
          </p:nvPr>
        </p:nvSpPr>
        <p:spPr>
          <a:xfrm>
            <a:off x="1345806" y="3717032"/>
            <a:ext cx="7272808" cy="1512168"/>
          </a:xfrm>
        </p:spPr>
        <p:txBody>
          <a:bodyPr>
            <a:normAutofit/>
          </a:bodyPr>
          <a:lstStyle/>
          <a:p>
            <a:pPr algn="ctr"/>
            <a:r>
              <a:rPr lang="fr-FR" sz="1400" b="1" dirty="0" smtClean="0"/>
              <a:t>Centre </a:t>
            </a:r>
            <a:r>
              <a:rPr lang="fr-FR" sz="1400" b="1" dirty="0"/>
              <a:t>d’Excellence pour la formation et la recherche en Sciences et Technologies de l’Eau, </a:t>
            </a:r>
            <a:r>
              <a:rPr lang="fr-FR" sz="1400" b="1" dirty="0" smtClean="0"/>
              <a:t>l’Environnement et l’Agriculture en </a:t>
            </a:r>
            <a:r>
              <a:rPr lang="fr-FR" sz="1400" b="1" dirty="0"/>
              <a:t>Afrique de l’Ouest et du Centre</a:t>
            </a:r>
            <a:endParaRPr lang="fr-FR" sz="1400" b="1" dirty="0">
              <a:solidFill>
                <a:srgbClr val="6C6F70"/>
              </a:solidFill>
            </a:endParaRPr>
          </a:p>
        </p:txBody>
      </p:sp>
      <p:sp>
        <p:nvSpPr>
          <p:cNvPr id="3" name="Sous-titre 2"/>
          <p:cNvSpPr>
            <a:spLocks noGrp="1"/>
          </p:cNvSpPr>
          <p:nvPr>
            <p:ph type="subTitle" idx="1"/>
          </p:nvPr>
        </p:nvSpPr>
        <p:spPr>
          <a:xfrm>
            <a:off x="1115616" y="4869160"/>
            <a:ext cx="7502998" cy="957591"/>
          </a:xfrm>
          <a:ln w="38100">
            <a:solidFill>
              <a:srgbClr val="C00000"/>
            </a:solidFill>
          </a:ln>
        </p:spPr>
        <p:txBody>
          <a:bodyPr>
            <a:noAutofit/>
          </a:bodyPr>
          <a:lstStyle/>
          <a:p>
            <a:r>
              <a:rPr lang="fr-FR" sz="2800" b="1" dirty="0" smtClean="0">
                <a:solidFill>
                  <a:srgbClr val="FF0000"/>
                </a:solidFill>
                <a:effectLst>
                  <a:outerShdw blurRad="38100" dist="38100" dir="2700000" algn="tl">
                    <a:srgbClr val="000000">
                      <a:alpha val="43137"/>
                    </a:srgbClr>
                  </a:outerShdw>
                </a:effectLst>
              </a:rPr>
              <a:t>Objectifs Stratégiques pour 2025</a:t>
            </a:r>
            <a:endParaRPr lang="fr-FR" sz="2800" b="1" dirty="0">
              <a:solidFill>
                <a:srgbClr val="FF0000"/>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371" y="195645"/>
            <a:ext cx="1098773" cy="10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89644"/>
            <a:ext cx="1373138" cy="159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33" y="367654"/>
            <a:ext cx="4152576" cy="690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us-titre 2"/>
          <p:cNvSpPr txBox="1">
            <a:spLocks/>
          </p:cNvSpPr>
          <p:nvPr/>
        </p:nvSpPr>
        <p:spPr>
          <a:xfrm>
            <a:off x="2483768" y="6115744"/>
            <a:ext cx="4536504" cy="697632"/>
          </a:xfrm>
          <a:prstGeom prst="rect">
            <a:avLst/>
          </a:prstGeom>
        </p:spPr>
        <p:txBody>
          <a:bodyPr vert="horz" lIns="91440" tIns="45720" rIns="91440" bIns="45720" rtlCol="0">
            <a:normAutofit/>
          </a:bodyPr>
          <a:lstStyle>
            <a:lvl1pPr marL="0" indent="0" algn="ctr" defTabSz="457200" rtl="0" eaLnBrk="1" latinLnBrk="0" hangingPunct="1">
              <a:spcBef>
                <a:spcPct val="20000"/>
              </a:spcBef>
              <a:buSzPct val="100000"/>
              <a:buFont typeface="Lucida Grande"/>
              <a:buNone/>
              <a:defRPr sz="14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Lucida Grande"/>
              <a:buNone/>
              <a:defRPr sz="14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Lucida Grande"/>
              <a:buNone/>
              <a:defRPr sz="1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Lucida Grande"/>
              <a:buNone/>
              <a:defRPr sz="14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Lucida Grande"/>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b="1" dirty="0">
                <a:solidFill>
                  <a:srgbClr val="FF0000"/>
                </a:solidFill>
              </a:rPr>
              <a:t>9</a:t>
            </a:r>
            <a:r>
              <a:rPr lang="fr-FR" b="1" baseline="30000" dirty="0" smtClean="0">
                <a:solidFill>
                  <a:srgbClr val="FF0000"/>
                </a:solidFill>
              </a:rPr>
              <a:t>ème</a:t>
            </a:r>
            <a:r>
              <a:rPr lang="fr-FR" b="1" dirty="0" smtClean="0">
                <a:solidFill>
                  <a:srgbClr val="FF0000"/>
                </a:solidFill>
              </a:rPr>
              <a:t>  </a:t>
            </a:r>
            <a:r>
              <a:rPr lang="fr-FR" b="1" dirty="0" smtClean="0">
                <a:solidFill>
                  <a:srgbClr val="FF0000"/>
                </a:solidFill>
              </a:rPr>
              <a:t>Réunion des Centres d’Excellence Africains </a:t>
            </a:r>
          </a:p>
          <a:p>
            <a:r>
              <a:rPr lang="fr-FR" b="1" dirty="0" smtClean="0">
                <a:solidFill>
                  <a:srgbClr val="FF0000"/>
                </a:solidFill>
              </a:rPr>
              <a:t>Ouagadougou</a:t>
            </a:r>
            <a:r>
              <a:rPr lang="fr-FR" b="1" dirty="0" smtClean="0">
                <a:solidFill>
                  <a:srgbClr val="FF0000"/>
                </a:solidFill>
              </a:rPr>
              <a:t> (Burkina Faso), </a:t>
            </a:r>
            <a:r>
              <a:rPr lang="fr-FR" b="1" dirty="0" smtClean="0">
                <a:solidFill>
                  <a:srgbClr val="FF0000"/>
                </a:solidFill>
              </a:rPr>
              <a:t>du 07 au 09 </a:t>
            </a:r>
            <a:r>
              <a:rPr lang="fr-FR" b="1" dirty="0" smtClean="0">
                <a:solidFill>
                  <a:srgbClr val="FF0000"/>
                </a:solidFill>
              </a:rPr>
              <a:t>mai 2018</a:t>
            </a:r>
            <a:endParaRPr lang="fr-FR" b="1" dirty="0">
              <a:solidFill>
                <a:srgbClr val="FF0000"/>
              </a:solidFill>
            </a:endParaRPr>
          </a:p>
        </p:txBody>
      </p:sp>
      <p:pic>
        <p:nvPicPr>
          <p:cNvPr id="11" name="Picture 5" descr="E:\EXCELLENCE\Back Up PC AW 02-12-2013\Didier\Institutionnel\plaquette institutionnelle\PLAQUETTES\2015\img\EURACE_logo2.tif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7630" y="2494294"/>
            <a:ext cx="1102221" cy="381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EXCELLENCE\Back Up PC AW 02-12-2013\Didier\Institutionnel\plaquette institutionnelle\PLAQUETTES\2015\img\Log_CTI_quadri-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4785" y="2448825"/>
            <a:ext cx="772845" cy="5022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21207" y="2938368"/>
            <a:ext cx="1001459" cy="466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Image 10" descr="cid:image011.png@01D3E09F.A9973FC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576" y="3205547"/>
            <a:ext cx="25447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563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340767"/>
            <a:ext cx="8408640" cy="4320481"/>
          </a:xfrm>
        </p:spPr>
        <p:txBody>
          <a:bodyPr>
            <a:normAutofit/>
          </a:bodyPr>
          <a:lstStyle/>
          <a:p>
            <a:pPr algn="just">
              <a:lnSpc>
                <a:spcPct val="150000"/>
              </a:lnSpc>
              <a:buSzPts val="2200"/>
              <a:buFont typeface="Wingdings" panose="05000000000000000000" pitchFamily="2" charset="2"/>
              <a:buChar char="§"/>
            </a:pPr>
            <a:r>
              <a:rPr lang="fr-FR" sz="2400" b="1" dirty="0">
                <a:solidFill>
                  <a:schemeClr val="tx1"/>
                </a:solidFill>
              </a:rPr>
              <a:t>Faire de </a:t>
            </a:r>
            <a:r>
              <a:rPr lang="fr-FR" sz="2400" b="1" dirty="0" smtClean="0">
                <a:solidFill>
                  <a:schemeClr val="tx1"/>
                </a:solidFill>
              </a:rPr>
              <a:t>2iE une institution internationale </a:t>
            </a:r>
            <a:r>
              <a:rPr lang="fr-FR" sz="2400" b="1" dirty="0">
                <a:solidFill>
                  <a:schemeClr val="tx1"/>
                </a:solidFill>
              </a:rPr>
              <a:t>de référence affirmée, leader en </a:t>
            </a:r>
            <a:r>
              <a:rPr lang="fr-FR" sz="2400" b="1" dirty="0" smtClean="0">
                <a:solidFill>
                  <a:schemeClr val="tx1"/>
                </a:solidFill>
              </a:rPr>
              <a:t>Afrique dans les domaines de l’Eau, l’Environnement, l’Agriculture, l’Energie et le Génie Civil, avec des partenariats stratégiques durables et à forte attractivité pour les étudiants, le corps professoral et le personnel.</a:t>
            </a:r>
            <a:endParaRPr lang="fr-FR" sz="2400" b="1" dirty="0">
              <a:solidFill>
                <a:schemeClr val="tx1"/>
              </a:solidFill>
            </a:endParaRPr>
          </a:p>
          <a:p>
            <a:pPr marL="0" indent="0" algn="just">
              <a:buNone/>
            </a:pPr>
            <a:endParaRPr lang="fr-FR" sz="2200" dirty="0">
              <a:solidFill>
                <a:schemeClr val="tx1"/>
              </a:solidFill>
            </a:endParaRPr>
          </a:p>
        </p:txBody>
      </p:sp>
      <p:sp>
        <p:nvSpPr>
          <p:cNvPr id="3" name="Espace réservé de la date 2"/>
          <p:cNvSpPr>
            <a:spLocks noGrp="1"/>
          </p:cNvSpPr>
          <p:nvPr>
            <p:ph type="dt" sz="half" idx="10"/>
          </p:nvPr>
        </p:nvSpPr>
        <p:spPr/>
        <p:txBody>
          <a:bodyPr/>
          <a:lstStyle/>
          <a:p>
            <a:fld id="{9F0B4315-2513-444F-BF49-72AD0C16B1E3}" type="datetime3">
              <a:rPr lang="fr-FR" smtClean="0"/>
              <a:pPr/>
              <a:t>05.05.18</a:t>
            </a:fld>
            <a:endParaRPr lang="fr-FR" dirty="0"/>
          </a:p>
        </p:txBody>
      </p:sp>
      <p:sp>
        <p:nvSpPr>
          <p:cNvPr id="4" name="Espace réservé du numéro de diapositive 3"/>
          <p:cNvSpPr>
            <a:spLocks noGrp="1"/>
          </p:cNvSpPr>
          <p:nvPr>
            <p:ph type="sldNum" sz="quarter" idx="11"/>
          </p:nvPr>
        </p:nvSpPr>
        <p:spPr/>
        <p:txBody>
          <a:bodyPr/>
          <a:lstStyle/>
          <a:p>
            <a:fld id="{531ADC4E-519F-4B42-B6D5-EA3459AA116D}" type="slidenum">
              <a:rPr lang="fr-FR" smtClean="0"/>
              <a:pPr/>
              <a:t>2</a:t>
            </a:fld>
            <a:endParaRPr lang="fr-FR"/>
          </a:p>
        </p:txBody>
      </p:sp>
      <p:sp>
        <p:nvSpPr>
          <p:cNvPr id="5" name="Titre 4"/>
          <p:cNvSpPr>
            <a:spLocks noGrp="1"/>
          </p:cNvSpPr>
          <p:nvPr>
            <p:ph type="title"/>
          </p:nvPr>
        </p:nvSpPr>
        <p:spPr>
          <a:xfrm>
            <a:off x="457200" y="188640"/>
            <a:ext cx="8229600" cy="1066130"/>
          </a:xfrm>
        </p:spPr>
        <p:txBody>
          <a:bodyPr>
            <a:noAutofit/>
          </a:bodyPr>
          <a:lstStyle/>
          <a:p>
            <a:r>
              <a:rPr lang="fr-FR" sz="2400" b="1" dirty="0" smtClean="0">
                <a:solidFill>
                  <a:srgbClr val="C00000"/>
                </a:solidFill>
              </a:rPr>
              <a:t>1. La Vision Stratégique du CEA-2iE pour 2025</a:t>
            </a:r>
            <a:endParaRPr lang="fr-FR" sz="2400" b="1" dirty="0">
              <a:solidFill>
                <a:srgbClr val="C00000"/>
              </a:solidFill>
            </a:endParaRPr>
          </a:p>
        </p:txBody>
      </p:sp>
    </p:spTree>
    <p:extLst>
      <p:ext uri="{BB962C8B-B14F-4D97-AF65-F5344CB8AC3E}">
        <p14:creationId xmlns:p14="http://schemas.microsoft.com/office/powerpoint/2010/main" val="3584748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340767"/>
            <a:ext cx="8408640" cy="4320481"/>
          </a:xfrm>
        </p:spPr>
        <p:txBody>
          <a:bodyPr>
            <a:normAutofit lnSpcReduction="10000"/>
          </a:bodyPr>
          <a:lstStyle/>
          <a:p>
            <a:pPr algn="just">
              <a:buFont typeface="Wingdings" panose="05000000000000000000" pitchFamily="2" charset="2"/>
              <a:buChar char="Ø"/>
            </a:pPr>
            <a:r>
              <a:rPr lang="fr-FR" sz="2200" b="1" dirty="0">
                <a:solidFill>
                  <a:srgbClr val="C00000"/>
                </a:solidFill>
              </a:rPr>
              <a:t>OS1:</a:t>
            </a:r>
            <a:r>
              <a:rPr lang="fr-FR" sz="2200" b="1" dirty="0" smtClean="0">
                <a:solidFill>
                  <a:schemeClr val="tx1"/>
                </a:solidFill>
              </a:rPr>
              <a:t> Renforcer </a:t>
            </a:r>
            <a:r>
              <a:rPr lang="fr-FR" sz="2200" b="1" dirty="0">
                <a:solidFill>
                  <a:schemeClr val="tx1"/>
                </a:solidFill>
              </a:rPr>
              <a:t>la gouvernance institutionnelle du CEA afin de consolider les organes dirigeants, d’améliorer les procédures de gestion administrative et financières, et de renforcer les capacités institutionnelles (ressources humaines qualifiées et matérielles</a:t>
            </a:r>
            <a:r>
              <a:rPr lang="fr-FR" sz="2200" b="1" dirty="0" smtClean="0">
                <a:solidFill>
                  <a:schemeClr val="tx1"/>
                </a:solidFill>
              </a:rPr>
              <a:t>)</a:t>
            </a:r>
          </a:p>
          <a:p>
            <a:pPr marL="0" indent="0" algn="just">
              <a:buNone/>
            </a:pPr>
            <a:endParaRPr lang="fr-FR" sz="2200" b="1" dirty="0">
              <a:solidFill>
                <a:schemeClr val="tx1"/>
              </a:solidFill>
            </a:endParaRPr>
          </a:p>
          <a:p>
            <a:pPr algn="just">
              <a:buFont typeface="Wingdings" panose="05000000000000000000" pitchFamily="2" charset="2"/>
              <a:buChar char="Ø"/>
            </a:pPr>
            <a:r>
              <a:rPr lang="fr-FR" sz="2200" b="1" dirty="0" smtClean="0">
                <a:solidFill>
                  <a:srgbClr val="C00000"/>
                </a:solidFill>
              </a:rPr>
              <a:t>OS2:</a:t>
            </a:r>
            <a:r>
              <a:rPr lang="fr-FR" sz="2200" b="1" dirty="0" smtClean="0">
                <a:solidFill>
                  <a:schemeClr val="tx1"/>
                </a:solidFill>
              </a:rPr>
              <a:t> Développer </a:t>
            </a:r>
            <a:r>
              <a:rPr lang="fr-FR" sz="2200" b="1" dirty="0">
                <a:solidFill>
                  <a:schemeClr val="tx1"/>
                </a:solidFill>
              </a:rPr>
              <a:t>les Technologies de l’Information et de la Communication pour l’Enseignement (TICE) et promouvoir leur utilisation dans les formations et la </a:t>
            </a:r>
            <a:r>
              <a:rPr lang="fr-FR" sz="2200" b="1" dirty="0" smtClean="0">
                <a:solidFill>
                  <a:schemeClr val="tx1"/>
                </a:solidFill>
              </a:rPr>
              <a:t>recherche</a:t>
            </a:r>
          </a:p>
          <a:p>
            <a:pPr marL="0" indent="0" algn="just">
              <a:buNone/>
            </a:pPr>
            <a:endParaRPr lang="fr-FR" sz="2200" b="1" dirty="0">
              <a:solidFill>
                <a:schemeClr val="tx1"/>
              </a:solidFill>
            </a:endParaRPr>
          </a:p>
          <a:p>
            <a:pPr algn="just">
              <a:buFont typeface="Wingdings" panose="05000000000000000000" pitchFamily="2" charset="2"/>
              <a:buChar char="Ø"/>
            </a:pPr>
            <a:r>
              <a:rPr lang="fr-FR" sz="2200" b="1" dirty="0">
                <a:solidFill>
                  <a:srgbClr val="C00000"/>
                </a:solidFill>
              </a:rPr>
              <a:t>OS3:</a:t>
            </a:r>
            <a:r>
              <a:rPr lang="fr-FR" sz="2200" b="1" dirty="0" smtClean="0">
                <a:solidFill>
                  <a:schemeClr val="tx1"/>
                </a:solidFill>
              </a:rPr>
              <a:t> Capitaliser</a:t>
            </a:r>
            <a:r>
              <a:rPr lang="fr-FR" sz="2200" b="1" dirty="0">
                <a:solidFill>
                  <a:schemeClr val="tx1"/>
                </a:solidFill>
              </a:rPr>
              <a:t>, valoriser et diffuser les résultats et produits de la recherche et de </a:t>
            </a:r>
            <a:r>
              <a:rPr lang="fr-FR" sz="2200" b="1" dirty="0" smtClean="0">
                <a:solidFill>
                  <a:schemeClr val="tx1"/>
                </a:solidFill>
              </a:rPr>
              <a:t>l’innovation au profit des acteurs du développement des décideurs.</a:t>
            </a:r>
            <a:endParaRPr lang="fr-FR" sz="2200" dirty="0">
              <a:solidFill>
                <a:schemeClr val="tx1"/>
              </a:solidFill>
            </a:endParaRPr>
          </a:p>
        </p:txBody>
      </p:sp>
      <p:sp>
        <p:nvSpPr>
          <p:cNvPr id="3" name="Espace réservé de la date 2"/>
          <p:cNvSpPr>
            <a:spLocks noGrp="1"/>
          </p:cNvSpPr>
          <p:nvPr>
            <p:ph type="dt" sz="half" idx="10"/>
          </p:nvPr>
        </p:nvSpPr>
        <p:spPr/>
        <p:txBody>
          <a:bodyPr/>
          <a:lstStyle/>
          <a:p>
            <a:fld id="{9F0B4315-2513-444F-BF49-72AD0C16B1E3}" type="datetime3">
              <a:rPr lang="fr-FR" smtClean="0"/>
              <a:pPr/>
              <a:t>05.05.18</a:t>
            </a:fld>
            <a:endParaRPr lang="fr-FR" dirty="0"/>
          </a:p>
        </p:txBody>
      </p:sp>
      <p:sp>
        <p:nvSpPr>
          <p:cNvPr id="4" name="Espace réservé du numéro de diapositive 3"/>
          <p:cNvSpPr>
            <a:spLocks noGrp="1"/>
          </p:cNvSpPr>
          <p:nvPr>
            <p:ph type="sldNum" sz="quarter" idx="11"/>
          </p:nvPr>
        </p:nvSpPr>
        <p:spPr/>
        <p:txBody>
          <a:bodyPr/>
          <a:lstStyle/>
          <a:p>
            <a:fld id="{531ADC4E-519F-4B42-B6D5-EA3459AA116D}" type="slidenum">
              <a:rPr lang="fr-FR" smtClean="0"/>
              <a:pPr/>
              <a:t>3</a:t>
            </a:fld>
            <a:endParaRPr lang="fr-FR"/>
          </a:p>
        </p:txBody>
      </p:sp>
      <p:sp>
        <p:nvSpPr>
          <p:cNvPr id="5" name="Titre 4"/>
          <p:cNvSpPr>
            <a:spLocks noGrp="1"/>
          </p:cNvSpPr>
          <p:nvPr>
            <p:ph type="title"/>
          </p:nvPr>
        </p:nvSpPr>
        <p:spPr>
          <a:xfrm>
            <a:off x="457200" y="188640"/>
            <a:ext cx="8229600" cy="1066130"/>
          </a:xfrm>
        </p:spPr>
        <p:txBody>
          <a:bodyPr>
            <a:noAutofit/>
          </a:bodyPr>
          <a:lstStyle/>
          <a:p>
            <a:r>
              <a:rPr lang="fr-FR" sz="2400" b="1" dirty="0">
                <a:solidFill>
                  <a:srgbClr val="C00000"/>
                </a:solidFill>
              </a:rPr>
              <a:t>2</a:t>
            </a:r>
            <a:r>
              <a:rPr lang="fr-FR" sz="2400" b="1" dirty="0" smtClean="0">
                <a:solidFill>
                  <a:srgbClr val="C00000"/>
                </a:solidFill>
              </a:rPr>
              <a:t>. Les principaux objectifs stratégiques (OS) du CEA-2iE pour 2025</a:t>
            </a:r>
            <a:endParaRPr lang="fr-FR" sz="2400" b="1" dirty="0">
              <a:solidFill>
                <a:srgbClr val="C00000"/>
              </a:solidFill>
            </a:endParaRPr>
          </a:p>
        </p:txBody>
      </p:sp>
    </p:spTree>
    <p:extLst>
      <p:ext uri="{BB962C8B-B14F-4D97-AF65-F5344CB8AC3E}">
        <p14:creationId xmlns:p14="http://schemas.microsoft.com/office/powerpoint/2010/main" val="1906583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9F0B4315-2513-444F-BF49-72AD0C16B1E3}" type="datetime3">
              <a:rPr lang="fr-FR" smtClean="0"/>
              <a:pPr/>
              <a:t>05.05.18</a:t>
            </a:fld>
            <a:endParaRPr lang="fr-FR" dirty="0"/>
          </a:p>
        </p:txBody>
      </p:sp>
      <p:sp>
        <p:nvSpPr>
          <p:cNvPr id="4" name="Espace réservé du numéro de diapositive 3"/>
          <p:cNvSpPr>
            <a:spLocks noGrp="1"/>
          </p:cNvSpPr>
          <p:nvPr>
            <p:ph type="sldNum" sz="quarter" idx="11"/>
          </p:nvPr>
        </p:nvSpPr>
        <p:spPr/>
        <p:txBody>
          <a:bodyPr/>
          <a:lstStyle/>
          <a:p>
            <a:fld id="{531ADC4E-519F-4B42-B6D5-EA3459AA116D}" type="slidenum">
              <a:rPr lang="fr-FR" smtClean="0"/>
              <a:pPr/>
              <a:t>4</a:t>
            </a:fld>
            <a:endParaRPr lang="fr-FR"/>
          </a:p>
        </p:txBody>
      </p:sp>
      <p:sp>
        <p:nvSpPr>
          <p:cNvPr id="5" name="Titre 4"/>
          <p:cNvSpPr>
            <a:spLocks noGrp="1"/>
          </p:cNvSpPr>
          <p:nvPr>
            <p:ph type="title"/>
          </p:nvPr>
        </p:nvSpPr>
        <p:spPr>
          <a:xfrm>
            <a:off x="107504" y="235880"/>
            <a:ext cx="8964488" cy="456816"/>
          </a:xfrm>
        </p:spPr>
        <p:txBody>
          <a:bodyPr>
            <a:noAutofit/>
          </a:bodyPr>
          <a:lstStyle/>
          <a:p>
            <a:r>
              <a:rPr lang="fr-FR" sz="2400" b="1" dirty="0">
                <a:solidFill>
                  <a:srgbClr val="C00000"/>
                </a:solidFill>
              </a:rPr>
              <a:t>3</a:t>
            </a:r>
            <a:r>
              <a:rPr lang="fr-FR" sz="2400" b="1" dirty="0" smtClean="0">
                <a:solidFill>
                  <a:srgbClr val="C00000"/>
                </a:solidFill>
              </a:rPr>
              <a:t>. Les principales actions par Objectif Stratégique</a:t>
            </a:r>
            <a:endParaRPr lang="fr-FR" sz="2400" b="1" dirty="0">
              <a:solidFill>
                <a:srgbClr val="C0000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2839270965"/>
              </p:ext>
            </p:extLst>
          </p:nvPr>
        </p:nvGraphicFramePr>
        <p:xfrm>
          <a:off x="755576" y="1052736"/>
          <a:ext cx="7848872" cy="4297680"/>
        </p:xfrm>
        <a:graphic>
          <a:graphicData uri="http://schemas.openxmlformats.org/drawingml/2006/table">
            <a:tbl>
              <a:tblPr firstRow="1" bandRow="1">
                <a:tableStyleId>{5C22544A-7EE6-4342-B048-85BDC9FD1C3A}</a:tableStyleId>
              </a:tblPr>
              <a:tblGrid>
                <a:gridCol w="2880320"/>
                <a:gridCol w="2016224"/>
                <a:gridCol w="2952328"/>
              </a:tblGrid>
              <a:tr h="370840">
                <a:tc gridSpan="3">
                  <a:txBody>
                    <a:bodyPr/>
                    <a:lstStyle/>
                    <a:p>
                      <a:r>
                        <a:rPr lang="fr-FR" dirty="0" smtClean="0"/>
                        <a:t>OS1: Renforcer la gouvernance institutionnelle du CEA afin de consolider les organes dirigeants, d’améliorer les procédures de gestion administrative et financières, et de renforcer les capacités institutionnelles (ressources humaines qualifiées et matérielles)</a:t>
                      </a:r>
                    </a:p>
                  </a:txBody>
                  <a:tcPr/>
                </a:tc>
                <a:tc hMerge="1">
                  <a:txBody>
                    <a:bodyPr/>
                    <a:lstStyle/>
                    <a:p>
                      <a:endParaRPr lang="fr-FR" dirty="0"/>
                    </a:p>
                  </a:txBody>
                  <a:tcPr/>
                </a:tc>
                <a:tc hMerge="1">
                  <a:txBody>
                    <a:bodyPr/>
                    <a:lstStyle/>
                    <a:p>
                      <a:endParaRPr lang="fr-FR" dirty="0"/>
                    </a:p>
                  </a:txBody>
                  <a:tcPr/>
                </a:tc>
              </a:tr>
              <a:tr h="370840">
                <a:tc>
                  <a:txBody>
                    <a:bodyPr/>
                    <a:lstStyle/>
                    <a:p>
                      <a:r>
                        <a:rPr lang="fr-FR" b="1" dirty="0" smtClean="0"/>
                        <a:t>Actions</a:t>
                      </a:r>
                      <a:endParaRPr lang="fr-FR"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smtClean="0"/>
                        <a:t>Moyens financiers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smtClean="0"/>
                        <a:t>(Gaps)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smtClean="0"/>
                        <a:t>Moyens humains (Gaps)</a:t>
                      </a:r>
                    </a:p>
                  </a:txBody>
                  <a:tcPr/>
                </a:tc>
              </a:tr>
              <a:tr h="370840">
                <a:tc>
                  <a:txBody>
                    <a:bodyPr/>
                    <a:lstStyle/>
                    <a:p>
                      <a:r>
                        <a:rPr lang="fr-FR" dirty="0" smtClean="0"/>
                        <a:t>1. Réalisation d’un audit organisationnel</a:t>
                      </a:r>
                      <a:endParaRPr lang="fr-FR"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100 000 USD </a:t>
                      </a:r>
                      <a:r>
                        <a:rPr lang="fr-FR" b="1" dirty="0" smtClean="0">
                          <a:solidFill>
                            <a:srgbClr val="C00000"/>
                          </a:solidFill>
                        </a:rPr>
                        <a:t>(50%)</a:t>
                      </a:r>
                    </a:p>
                    <a:p>
                      <a:endParaRPr lang="fr-FR" dirty="0"/>
                    </a:p>
                  </a:txBody>
                  <a:tcPr/>
                </a:tc>
                <a:tc>
                  <a:txBody>
                    <a:bodyPr/>
                    <a:lstStyle/>
                    <a:p>
                      <a:r>
                        <a:rPr lang="fr-FR" dirty="0" smtClean="0"/>
                        <a:t>-</a:t>
                      </a:r>
                      <a:endParaRPr lang="fr-FR" dirty="0"/>
                    </a:p>
                  </a:txBody>
                  <a:tcPr/>
                </a:tc>
              </a:tr>
              <a:tr h="370840">
                <a:tc>
                  <a:txBody>
                    <a:bodyPr/>
                    <a:lstStyle/>
                    <a:p>
                      <a:r>
                        <a:rPr lang="fr-FR" dirty="0" smtClean="0"/>
                        <a:t>2. Renforcement</a:t>
                      </a:r>
                      <a:r>
                        <a:rPr lang="fr-FR" baseline="0" dirty="0" smtClean="0"/>
                        <a:t> des capacités des staffs de la gestion administrative et financière</a:t>
                      </a:r>
                      <a:endParaRPr lang="fr-FR" dirty="0"/>
                    </a:p>
                  </a:txBody>
                  <a:tcPr/>
                </a:tc>
                <a:tc>
                  <a:txBody>
                    <a:bodyPr/>
                    <a:lstStyle/>
                    <a:p>
                      <a:r>
                        <a:rPr lang="fr-FR" dirty="0" smtClean="0"/>
                        <a:t>100 000 USD </a:t>
                      </a:r>
                      <a:r>
                        <a:rPr lang="fr-FR" b="1" dirty="0" smtClean="0">
                          <a:solidFill>
                            <a:srgbClr val="C00000"/>
                          </a:solidFill>
                        </a:rPr>
                        <a:t>(80%)</a:t>
                      </a:r>
                      <a:endParaRPr lang="fr-FR" b="1" dirty="0">
                        <a:solidFill>
                          <a:srgbClr val="C00000"/>
                        </a:solidFill>
                      </a:endParaRPr>
                    </a:p>
                  </a:txBody>
                  <a:tcPr/>
                </a:tc>
                <a:tc>
                  <a:txBody>
                    <a:bodyPr/>
                    <a:lstStyle/>
                    <a:p>
                      <a:pPr marL="285750" indent="-285750">
                        <a:buFontTx/>
                        <a:buChar char="-"/>
                      </a:pPr>
                      <a:r>
                        <a:rPr lang="fr-FR" dirty="0" smtClean="0"/>
                        <a:t>1 DAF </a:t>
                      </a:r>
                      <a:r>
                        <a:rPr lang="fr-FR" b="1" dirty="0" smtClean="0">
                          <a:solidFill>
                            <a:srgbClr val="C00000"/>
                          </a:solidFill>
                        </a:rPr>
                        <a:t>(100%)</a:t>
                      </a:r>
                    </a:p>
                    <a:p>
                      <a:pPr marL="285750" indent="-285750">
                        <a:buFontTx/>
                        <a:buChar char="-"/>
                      </a:pPr>
                      <a:r>
                        <a:rPr lang="fr-FR" dirty="0" smtClean="0"/>
                        <a:t>1 Expert en PPM </a:t>
                      </a:r>
                      <a:r>
                        <a:rPr lang="fr-FR" b="1" dirty="0" smtClean="0">
                          <a:solidFill>
                            <a:srgbClr val="C00000"/>
                          </a:solidFill>
                        </a:rPr>
                        <a:t>(100%)</a:t>
                      </a:r>
                    </a:p>
                    <a:p>
                      <a:pPr marL="285750" indent="-285750">
                        <a:buFontTx/>
                        <a:buChar char="-"/>
                      </a:pPr>
                      <a:r>
                        <a:rPr lang="fr-FR" b="0" dirty="0" smtClean="0"/>
                        <a:t>Autres staffs </a:t>
                      </a:r>
                      <a:r>
                        <a:rPr lang="fr-FR" b="1" dirty="0" smtClean="0">
                          <a:solidFill>
                            <a:srgbClr val="C00000"/>
                          </a:solidFill>
                        </a:rPr>
                        <a:t>(100%)</a:t>
                      </a:r>
                    </a:p>
                    <a:p>
                      <a:pPr marL="0" indent="0">
                        <a:buFontTx/>
                        <a:buNone/>
                      </a:pPr>
                      <a:endParaRPr lang="fr-FR" b="1" dirty="0" smtClean="0"/>
                    </a:p>
                  </a:txBody>
                  <a:tcPr/>
                </a:tc>
              </a:tr>
              <a:tr h="370840">
                <a:tc>
                  <a:txBody>
                    <a:bodyPr/>
                    <a:lstStyle/>
                    <a:p>
                      <a:r>
                        <a:rPr lang="fr-FR" dirty="0" smtClean="0"/>
                        <a:t>3. Application de la nouvelle grille salariale</a:t>
                      </a:r>
                      <a:endParaRPr lang="fr-FR" dirty="0"/>
                    </a:p>
                  </a:txBody>
                  <a:tcPr/>
                </a:tc>
                <a:tc>
                  <a:txBody>
                    <a:bodyPr/>
                    <a:lstStyle/>
                    <a:p>
                      <a:r>
                        <a:rPr lang="fr-FR" dirty="0" smtClean="0"/>
                        <a:t>500 000 USD </a:t>
                      </a:r>
                      <a:r>
                        <a:rPr lang="fr-FR" b="1" dirty="0" smtClean="0">
                          <a:solidFill>
                            <a:srgbClr val="C00000"/>
                          </a:solidFill>
                        </a:rPr>
                        <a:t>(100%)</a:t>
                      </a:r>
                      <a:endParaRPr lang="fr-FR" b="1" dirty="0">
                        <a:solidFill>
                          <a:srgbClr val="C00000"/>
                        </a:solidFill>
                      </a:endParaRPr>
                    </a:p>
                  </a:txBody>
                  <a:tcPr/>
                </a:tc>
                <a:tc>
                  <a:txBody>
                    <a:bodyPr/>
                    <a:lstStyle/>
                    <a:p>
                      <a:r>
                        <a:rPr lang="fr-FR" dirty="0" smtClean="0"/>
                        <a:t>-</a:t>
                      </a:r>
                      <a:endParaRPr lang="fr-FR" dirty="0"/>
                    </a:p>
                  </a:txBody>
                  <a:tcPr/>
                </a:tc>
              </a:tr>
            </a:tbl>
          </a:graphicData>
        </a:graphic>
      </p:graphicFrame>
    </p:spTree>
    <p:extLst>
      <p:ext uri="{BB962C8B-B14F-4D97-AF65-F5344CB8AC3E}">
        <p14:creationId xmlns:p14="http://schemas.microsoft.com/office/powerpoint/2010/main" val="4207811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9F0B4315-2513-444F-BF49-72AD0C16B1E3}" type="datetime3">
              <a:rPr lang="fr-FR" smtClean="0"/>
              <a:pPr/>
              <a:t>05.05.18</a:t>
            </a:fld>
            <a:endParaRPr lang="fr-FR" dirty="0"/>
          </a:p>
        </p:txBody>
      </p:sp>
      <p:sp>
        <p:nvSpPr>
          <p:cNvPr id="4" name="Espace réservé du numéro de diapositive 3"/>
          <p:cNvSpPr>
            <a:spLocks noGrp="1"/>
          </p:cNvSpPr>
          <p:nvPr>
            <p:ph type="sldNum" sz="quarter" idx="11"/>
          </p:nvPr>
        </p:nvSpPr>
        <p:spPr/>
        <p:txBody>
          <a:bodyPr/>
          <a:lstStyle/>
          <a:p>
            <a:fld id="{531ADC4E-519F-4B42-B6D5-EA3459AA116D}" type="slidenum">
              <a:rPr lang="fr-FR" smtClean="0"/>
              <a:pPr/>
              <a:t>5</a:t>
            </a:fld>
            <a:endParaRPr lang="fr-FR"/>
          </a:p>
        </p:txBody>
      </p:sp>
      <p:sp>
        <p:nvSpPr>
          <p:cNvPr id="5" name="Titre 4"/>
          <p:cNvSpPr>
            <a:spLocks noGrp="1"/>
          </p:cNvSpPr>
          <p:nvPr>
            <p:ph type="title"/>
          </p:nvPr>
        </p:nvSpPr>
        <p:spPr>
          <a:xfrm>
            <a:off x="107504" y="235880"/>
            <a:ext cx="8964488" cy="456816"/>
          </a:xfrm>
        </p:spPr>
        <p:txBody>
          <a:bodyPr>
            <a:noAutofit/>
          </a:bodyPr>
          <a:lstStyle/>
          <a:p>
            <a:r>
              <a:rPr lang="fr-FR" sz="2400" b="1" dirty="0">
                <a:solidFill>
                  <a:srgbClr val="C00000"/>
                </a:solidFill>
              </a:rPr>
              <a:t>3</a:t>
            </a:r>
            <a:r>
              <a:rPr lang="fr-FR" sz="2400" b="1" dirty="0" smtClean="0">
                <a:solidFill>
                  <a:srgbClr val="C00000"/>
                </a:solidFill>
              </a:rPr>
              <a:t>. Les principales actions par Objectif Stratégique </a:t>
            </a:r>
            <a:r>
              <a:rPr lang="fr-FR" sz="2400" b="1" i="1" dirty="0" smtClean="0">
                <a:solidFill>
                  <a:srgbClr val="C00000"/>
                </a:solidFill>
              </a:rPr>
              <a:t>(Suite)</a:t>
            </a:r>
            <a:endParaRPr lang="fr-FR" sz="2400" b="1" i="1" dirty="0">
              <a:solidFill>
                <a:srgbClr val="C0000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721670738"/>
              </p:ext>
            </p:extLst>
          </p:nvPr>
        </p:nvGraphicFramePr>
        <p:xfrm>
          <a:off x="755576" y="1052736"/>
          <a:ext cx="7848872" cy="4846320"/>
        </p:xfrm>
        <a:graphic>
          <a:graphicData uri="http://schemas.openxmlformats.org/drawingml/2006/table">
            <a:tbl>
              <a:tblPr firstRow="1" bandRow="1">
                <a:tableStyleId>{5C22544A-7EE6-4342-B048-85BDC9FD1C3A}</a:tableStyleId>
              </a:tblPr>
              <a:tblGrid>
                <a:gridCol w="2880320"/>
                <a:gridCol w="2016224"/>
                <a:gridCol w="2952328"/>
              </a:tblGrid>
              <a:tr h="370840">
                <a:tc gridSpan="3">
                  <a:txBody>
                    <a:bodyPr/>
                    <a:lstStyle/>
                    <a:p>
                      <a:r>
                        <a:rPr lang="fr-FR" dirty="0" smtClean="0"/>
                        <a:t>OS2: Développer les Technologies de l’Information et de la Communication pour l’Enseignement (TICE) et promouvoir leur utilisation dans les formations et la recherche</a:t>
                      </a:r>
                    </a:p>
                  </a:txBody>
                  <a:tcPr/>
                </a:tc>
                <a:tc hMerge="1">
                  <a:txBody>
                    <a:bodyPr/>
                    <a:lstStyle/>
                    <a:p>
                      <a:endParaRPr lang="fr-FR" dirty="0"/>
                    </a:p>
                  </a:txBody>
                  <a:tcPr/>
                </a:tc>
                <a:tc hMerge="1">
                  <a:txBody>
                    <a:bodyPr/>
                    <a:lstStyle/>
                    <a:p>
                      <a:endParaRPr lang="fr-FR" dirty="0"/>
                    </a:p>
                  </a:txBody>
                  <a:tcPr/>
                </a:tc>
              </a:tr>
              <a:tr h="370840">
                <a:tc>
                  <a:txBody>
                    <a:bodyPr/>
                    <a:lstStyle/>
                    <a:p>
                      <a:r>
                        <a:rPr lang="fr-FR" b="1" dirty="0" smtClean="0"/>
                        <a:t>Actions</a:t>
                      </a:r>
                      <a:endParaRPr lang="fr-FR"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smtClean="0"/>
                        <a:t>Moyens financiers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smtClean="0"/>
                        <a:t>(Gaps)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smtClean="0"/>
                        <a:t>Moyens humains (Gaps)</a:t>
                      </a:r>
                    </a:p>
                  </a:txBody>
                  <a:tcPr/>
                </a:tc>
              </a:tr>
              <a:tr h="370840">
                <a:tc>
                  <a:txBody>
                    <a:bodyPr/>
                    <a:lstStyle/>
                    <a:p>
                      <a:r>
                        <a:rPr lang="fr-FR" b="1" dirty="0" smtClean="0"/>
                        <a:t>1.</a:t>
                      </a:r>
                      <a:r>
                        <a:rPr lang="fr-FR" dirty="0" smtClean="0"/>
                        <a:t> Renouvellement</a:t>
                      </a:r>
                      <a:r>
                        <a:rPr lang="fr-FR" baseline="0" dirty="0" smtClean="0"/>
                        <a:t> et modernisation de la plateforme numérique du CEA</a:t>
                      </a:r>
                      <a:endParaRPr lang="fr-FR" dirty="0"/>
                    </a:p>
                  </a:txBody>
                  <a:tcPr/>
                </a:tc>
                <a:tc>
                  <a:txBody>
                    <a:bodyPr/>
                    <a:lstStyle/>
                    <a:p>
                      <a:r>
                        <a:rPr lang="fr-FR" dirty="0" smtClean="0"/>
                        <a:t>200 000 USD </a:t>
                      </a:r>
                      <a:r>
                        <a:rPr lang="fr-FR" b="1" dirty="0" smtClean="0">
                          <a:solidFill>
                            <a:srgbClr val="C00000"/>
                          </a:solidFill>
                        </a:rPr>
                        <a:t>(100%)</a:t>
                      </a:r>
                      <a:endParaRPr lang="fr-FR" b="1" dirty="0">
                        <a:solidFill>
                          <a:srgbClr val="C00000"/>
                        </a:solidFill>
                      </a:endParaRPr>
                    </a:p>
                  </a:txBody>
                  <a:tcPr/>
                </a:tc>
                <a:tc>
                  <a:txBody>
                    <a:bodyPr/>
                    <a:lstStyle/>
                    <a:p>
                      <a:pPr marL="0" indent="0">
                        <a:buFontTx/>
                        <a:buNone/>
                      </a:pPr>
                      <a:r>
                        <a:rPr lang="fr-FR" dirty="0" smtClean="0"/>
                        <a:t>10</a:t>
                      </a:r>
                      <a:r>
                        <a:rPr lang="fr-FR" baseline="0" dirty="0" smtClean="0"/>
                        <a:t> staffs </a:t>
                      </a:r>
                      <a:r>
                        <a:rPr lang="fr-FR" b="1" baseline="0" dirty="0" smtClean="0">
                          <a:solidFill>
                            <a:srgbClr val="C00000"/>
                          </a:solidFill>
                        </a:rPr>
                        <a:t>(50%)</a:t>
                      </a:r>
                      <a:endParaRPr lang="fr-FR" b="1" dirty="0" smtClean="0">
                        <a:solidFill>
                          <a:srgbClr val="C00000"/>
                        </a:solidFill>
                      </a:endParaRPr>
                    </a:p>
                  </a:txBody>
                  <a:tcPr/>
                </a:tc>
              </a:tr>
              <a:tr h="370840">
                <a:tc>
                  <a:txBody>
                    <a:bodyPr/>
                    <a:lstStyle/>
                    <a:p>
                      <a:r>
                        <a:rPr lang="fr-FR" b="1" dirty="0" smtClean="0"/>
                        <a:t>2.</a:t>
                      </a:r>
                      <a:r>
                        <a:rPr lang="fr-FR" dirty="0" smtClean="0"/>
                        <a:t> Recrutement et formation de personnel</a:t>
                      </a:r>
                      <a:r>
                        <a:rPr lang="fr-FR" baseline="0" dirty="0" smtClean="0"/>
                        <a:t> spécialement dédié au TICE</a:t>
                      </a:r>
                      <a:endParaRPr lang="fr-FR" dirty="0"/>
                    </a:p>
                  </a:txBody>
                  <a:tcPr/>
                </a:tc>
                <a:tc>
                  <a:txBody>
                    <a:bodyPr/>
                    <a:lstStyle/>
                    <a:p>
                      <a:r>
                        <a:rPr lang="fr-FR" dirty="0" smtClean="0"/>
                        <a:t>100 000 USD </a:t>
                      </a:r>
                      <a:r>
                        <a:rPr lang="fr-FR" b="1" dirty="0" smtClean="0">
                          <a:solidFill>
                            <a:srgbClr val="C00000"/>
                          </a:solidFill>
                        </a:rPr>
                        <a:t>(100%)</a:t>
                      </a:r>
                      <a:endParaRPr lang="fr-FR" b="1" dirty="0">
                        <a:solidFill>
                          <a:srgbClr val="C00000"/>
                        </a:solidFill>
                      </a:endParaRPr>
                    </a:p>
                  </a:txBody>
                  <a:tcPr/>
                </a:tc>
                <a:tc>
                  <a:txBody>
                    <a:bodyPr/>
                    <a:lstStyle/>
                    <a:p>
                      <a:pPr marL="285750" indent="-285750">
                        <a:buFontTx/>
                        <a:buChar char="-"/>
                      </a:pPr>
                      <a:r>
                        <a:rPr lang="fr-FR" dirty="0" smtClean="0"/>
                        <a:t>6 Coordonnateurs</a:t>
                      </a:r>
                      <a:r>
                        <a:rPr lang="fr-FR" baseline="0" dirty="0" smtClean="0"/>
                        <a:t> de formations </a:t>
                      </a:r>
                      <a:r>
                        <a:rPr lang="fr-FR" b="1" baseline="0" dirty="0" smtClean="0">
                          <a:solidFill>
                            <a:srgbClr val="C00000"/>
                          </a:solidFill>
                        </a:rPr>
                        <a:t>(50%)</a:t>
                      </a:r>
                    </a:p>
                    <a:p>
                      <a:pPr marL="285750" indent="-285750">
                        <a:buFontTx/>
                        <a:buChar char="-"/>
                      </a:pPr>
                      <a:r>
                        <a:rPr lang="fr-FR" baseline="0" dirty="0" smtClean="0"/>
                        <a:t>10 Experts de contenus et tuteurs </a:t>
                      </a:r>
                      <a:r>
                        <a:rPr lang="fr-FR" b="1" baseline="0" dirty="0" smtClean="0">
                          <a:solidFill>
                            <a:srgbClr val="C00000"/>
                          </a:solidFill>
                        </a:rPr>
                        <a:t>(50%)</a:t>
                      </a:r>
                      <a:endParaRPr lang="fr-FR" b="1" dirty="0">
                        <a:solidFill>
                          <a:srgbClr val="C00000"/>
                        </a:solidFill>
                      </a:endParaRPr>
                    </a:p>
                  </a:txBody>
                  <a:tcPr/>
                </a:tc>
              </a:tr>
              <a:tr h="370840">
                <a:tc>
                  <a:txBody>
                    <a:bodyPr/>
                    <a:lstStyle/>
                    <a:p>
                      <a:r>
                        <a:rPr lang="fr-FR" b="1" dirty="0" smtClean="0"/>
                        <a:t>3.</a:t>
                      </a:r>
                      <a:r>
                        <a:rPr lang="fr-FR" dirty="0" smtClean="0"/>
                        <a:t> Développement et</a:t>
                      </a:r>
                      <a:r>
                        <a:rPr lang="fr-FR" baseline="0" dirty="0" smtClean="0"/>
                        <a:t> mise en œuvre </a:t>
                      </a:r>
                      <a:r>
                        <a:rPr lang="fr-FR" dirty="0" smtClean="0"/>
                        <a:t>de f</a:t>
                      </a:r>
                      <a:r>
                        <a:rPr lang="fr-FR" baseline="0" dirty="0" smtClean="0"/>
                        <a:t>ormations en ligne</a:t>
                      </a:r>
                      <a:endParaRPr lang="fr-FR"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100 000 USD </a:t>
                      </a:r>
                      <a:r>
                        <a:rPr lang="fr-FR" b="1" dirty="0" smtClean="0">
                          <a:solidFill>
                            <a:srgbClr val="C00000"/>
                          </a:solidFill>
                        </a:rPr>
                        <a:t>(100%)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1 expert FOAD </a:t>
                      </a:r>
                      <a:r>
                        <a:rPr lang="fr-FR" b="1" dirty="0" smtClean="0">
                          <a:solidFill>
                            <a:srgbClr val="C00000"/>
                          </a:solidFill>
                        </a:rPr>
                        <a:t>(100%)</a:t>
                      </a:r>
                    </a:p>
                    <a:p>
                      <a:endParaRPr lang="fr-FR" dirty="0"/>
                    </a:p>
                  </a:txBody>
                  <a:tcPr/>
                </a:tc>
              </a:tr>
            </a:tbl>
          </a:graphicData>
        </a:graphic>
      </p:graphicFrame>
    </p:spTree>
    <p:extLst>
      <p:ext uri="{BB962C8B-B14F-4D97-AF65-F5344CB8AC3E}">
        <p14:creationId xmlns:p14="http://schemas.microsoft.com/office/powerpoint/2010/main" val="3708584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9F0B4315-2513-444F-BF49-72AD0C16B1E3}" type="datetime3">
              <a:rPr lang="fr-FR" smtClean="0"/>
              <a:pPr/>
              <a:t>05.05.18</a:t>
            </a:fld>
            <a:endParaRPr lang="fr-FR" dirty="0"/>
          </a:p>
        </p:txBody>
      </p:sp>
      <p:sp>
        <p:nvSpPr>
          <p:cNvPr id="4" name="Espace réservé du numéro de diapositive 3"/>
          <p:cNvSpPr>
            <a:spLocks noGrp="1"/>
          </p:cNvSpPr>
          <p:nvPr>
            <p:ph type="sldNum" sz="quarter" idx="11"/>
          </p:nvPr>
        </p:nvSpPr>
        <p:spPr/>
        <p:txBody>
          <a:bodyPr/>
          <a:lstStyle/>
          <a:p>
            <a:fld id="{531ADC4E-519F-4B42-B6D5-EA3459AA116D}" type="slidenum">
              <a:rPr lang="fr-FR" smtClean="0"/>
              <a:pPr/>
              <a:t>6</a:t>
            </a:fld>
            <a:endParaRPr lang="fr-FR"/>
          </a:p>
        </p:txBody>
      </p:sp>
      <p:sp>
        <p:nvSpPr>
          <p:cNvPr id="5" name="Titre 4"/>
          <p:cNvSpPr>
            <a:spLocks noGrp="1"/>
          </p:cNvSpPr>
          <p:nvPr>
            <p:ph type="title"/>
          </p:nvPr>
        </p:nvSpPr>
        <p:spPr>
          <a:xfrm>
            <a:off x="107504" y="235880"/>
            <a:ext cx="8964488" cy="456816"/>
          </a:xfrm>
        </p:spPr>
        <p:txBody>
          <a:bodyPr>
            <a:noAutofit/>
          </a:bodyPr>
          <a:lstStyle/>
          <a:p>
            <a:r>
              <a:rPr lang="fr-FR" sz="2400" b="1" dirty="0" smtClean="0">
                <a:solidFill>
                  <a:srgbClr val="C00000"/>
                </a:solidFill>
              </a:rPr>
              <a:t>2. Les principales actions par Objectif Stratégique </a:t>
            </a:r>
            <a:r>
              <a:rPr lang="fr-FR" sz="2400" b="1" i="1" dirty="0">
                <a:solidFill>
                  <a:srgbClr val="C00000"/>
                </a:solidFill>
              </a:rPr>
              <a:t>(Suite)</a:t>
            </a:r>
            <a:endParaRPr lang="fr-FR" sz="2400" b="1" dirty="0">
              <a:solidFill>
                <a:srgbClr val="C0000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2068018371"/>
              </p:ext>
            </p:extLst>
          </p:nvPr>
        </p:nvGraphicFramePr>
        <p:xfrm>
          <a:off x="755576" y="1052736"/>
          <a:ext cx="7848872" cy="4297680"/>
        </p:xfrm>
        <a:graphic>
          <a:graphicData uri="http://schemas.openxmlformats.org/drawingml/2006/table">
            <a:tbl>
              <a:tblPr firstRow="1" bandRow="1">
                <a:tableStyleId>{5C22544A-7EE6-4342-B048-85BDC9FD1C3A}</a:tableStyleId>
              </a:tblPr>
              <a:tblGrid>
                <a:gridCol w="2880320"/>
                <a:gridCol w="2016224"/>
                <a:gridCol w="2952328"/>
              </a:tblGrid>
              <a:tr h="370840">
                <a:tc gridSpan="3">
                  <a:txBody>
                    <a:bodyPr/>
                    <a:lstStyle/>
                    <a:p>
                      <a:r>
                        <a:rPr lang="fr-FR" dirty="0" smtClean="0"/>
                        <a:t>OS3: Capitaliser, valoriser et diffuser les résultats et produits de la recherche et de l’innovation au profit des acteurs du développement des décideurs.</a:t>
                      </a:r>
                    </a:p>
                  </a:txBody>
                  <a:tcPr/>
                </a:tc>
                <a:tc hMerge="1">
                  <a:txBody>
                    <a:bodyPr/>
                    <a:lstStyle/>
                    <a:p>
                      <a:endParaRPr lang="fr-FR" dirty="0"/>
                    </a:p>
                  </a:txBody>
                  <a:tcPr/>
                </a:tc>
                <a:tc hMerge="1">
                  <a:txBody>
                    <a:bodyPr/>
                    <a:lstStyle/>
                    <a:p>
                      <a:endParaRPr lang="fr-FR" dirty="0"/>
                    </a:p>
                  </a:txBody>
                  <a:tcPr/>
                </a:tc>
              </a:tr>
              <a:tr h="370840">
                <a:tc>
                  <a:txBody>
                    <a:bodyPr/>
                    <a:lstStyle/>
                    <a:p>
                      <a:r>
                        <a:rPr lang="fr-FR" b="1" dirty="0" smtClean="0"/>
                        <a:t>Actions</a:t>
                      </a:r>
                      <a:endParaRPr lang="fr-FR"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smtClean="0"/>
                        <a:t>Moyens financiers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smtClean="0"/>
                        <a:t>(Gaps)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smtClean="0"/>
                        <a:t>Moyens humains (Gaps)</a:t>
                      </a:r>
                    </a:p>
                  </a:txBody>
                  <a:tcPr/>
                </a:tc>
              </a:tr>
              <a:tr h="370840">
                <a:tc>
                  <a:txBody>
                    <a:bodyPr/>
                    <a:lstStyle/>
                    <a:p>
                      <a:r>
                        <a:rPr lang="fr-FR" b="1" dirty="0" smtClean="0"/>
                        <a:t>1.</a:t>
                      </a:r>
                      <a:r>
                        <a:rPr lang="fr-FR" dirty="0" smtClean="0"/>
                        <a:t> Faire un inventaire</a:t>
                      </a:r>
                      <a:r>
                        <a:rPr lang="fr-FR" baseline="0" dirty="0" smtClean="0"/>
                        <a:t> des connaissances et innovations du CEA</a:t>
                      </a:r>
                      <a:endParaRPr lang="fr-FR" dirty="0"/>
                    </a:p>
                  </a:txBody>
                  <a:tcPr/>
                </a:tc>
                <a:tc>
                  <a:txBody>
                    <a:bodyPr/>
                    <a:lstStyle/>
                    <a:p>
                      <a:r>
                        <a:rPr lang="fr-FR" dirty="0" smtClean="0"/>
                        <a:t>25 000 USD </a:t>
                      </a:r>
                      <a:r>
                        <a:rPr lang="fr-FR" b="1" dirty="0" smtClean="0">
                          <a:solidFill>
                            <a:srgbClr val="C00000"/>
                          </a:solidFill>
                        </a:rPr>
                        <a:t>(100%)</a:t>
                      </a:r>
                      <a:endParaRPr lang="fr-FR" b="1" dirty="0">
                        <a:solidFill>
                          <a:srgbClr val="C00000"/>
                        </a:solidFill>
                      </a:endParaRPr>
                    </a:p>
                  </a:txBody>
                  <a:tcPr/>
                </a:tc>
                <a:tc>
                  <a:txBody>
                    <a:bodyPr/>
                    <a:lstStyle/>
                    <a:p>
                      <a:r>
                        <a:rPr lang="fr-FR" dirty="0" smtClean="0"/>
                        <a:t>5 staffs </a:t>
                      </a:r>
                      <a:r>
                        <a:rPr lang="fr-FR" b="1" dirty="0" smtClean="0">
                          <a:solidFill>
                            <a:srgbClr val="C00000"/>
                          </a:solidFill>
                        </a:rPr>
                        <a:t>(75%)</a:t>
                      </a:r>
                      <a:endParaRPr lang="fr-FR" b="1" dirty="0">
                        <a:solidFill>
                          <a:srgbClr val="C00000"/>
                        </a:solidFill>
                      </a:endParaRPr>
                    </a:p>
                  </a:txBody>
                  <a:tcPr/>
                </a:tc>
              </a:tr>
              <a:tr h="370840">
                <a:tc>
                  <a:txBody>
                    <a:bodyPr/>
                    <a:lstStyle/>
                    <a:p>
                      <a:r>
                        <a:rPr lang="fr-FR" b="1" dirty="0" smtClean="0"/>
                        <a:t>2.</a:t>
                      </a:r>
                      <a:r>
                        <a:rPr lang="fr-FR" dirty="0" smtClean="0"/>
                        <a:t> Elaborer</a:t>
                      </a:r>
                      <a:r>
                        <a:rPr lang="fr-FR" baseline="0" dirty="0" smtClean="0"/>
                        <a:t> et diffuser des supports de communication et de transfert des résultats et produits de la recherche-innovation</a:t>
                      </a:r>
                      <a:endParaRPr lang="fr-FR" dirty="0"/>
                    </a:p>
                  </a:txBody>
                  <a:tcPr/>
                </a:tc>
                <a:tc>
                  <a:txBody>
                    <a:bodyPr/>
                    <a:lstStyle/>
                    <a:p>
                      <a:r>
                        <a:rPr lang="fr-FR" dirty="0" smtClean="0"/>
                        <a:t>100 000 USD </a:t>
                      </a:r>
                      <a:r>
                        <a:rPr lang="fr-FR" b="1" dirty="0" smtClean="0">
                          <a:solidFill>
                            <a:srgbClr val="C00000"/>
                          </a:solidFill>
                        </a:rPr>
                        <a:t>(100%)</a:t>
                      </a:r>
                      <a:endParaRPr lang="fr-FR" b="1" dirty="0">
                        <a:solidFill>
                          <a:srgbClr val="C0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5 staffs </a:t>
                      </a:r>
                      <a:r>
                        <a:rPr lang="fr-FR" b="1" dirty="0" smtClean="0">
                          <a:solidFill>
                            <a:srgbClr val="C00000"/>
                          </a:solidFill>
                        </a:rPr>
                        <a:t>(75%)</a:t>
                      </a:r>
                    </a:p>
                    <a:p>
                      <a:endParaRPr lang="fr-FR" dirty="0"/>
                    </a:p>
                  </a:txBody>
                  <a:tcPr/>
                </a:tc>
              </a:tr>
              <a:tr h="370840">
                <a:tc>
                  <a:txBody>
                    <a:bodyPr/>
                    <a:lstStyle/>
                    <a:p>
                      <a:r>
                        <a:rPr lang="fr-FR" b="1" dirty="0" smtClean="0"/>
                        <a:t>3.</a:t>
                      </a:r>
                      <a:r>
                        <a:rPr lang="fr-FR" dirty="0" smtClean="0"/>
                        <a:t> Organiser des évènement</a:t>
                      </a:r>
                      <a:r>
                        <a:rPr lang="fr-FR" baseline="0" dirty="0" smtClean="0"/>
                        <a:t>s de dissémination</a:t>
                      </a:r>
                      <a:endParaRPr lang="fr-FR" dirty="0"/>
                    </a:p>
                  </a:txBody>
                  <a:tcPr/>
                </a:tc>
                <a:tc>
                  <a:txBody>
                    <a:bodyPr/>
                    <a:lstStyle/>
                    <a:p>
                      <a:r>
                        <a:rPr lang="fr-FR" dirty="0" smtClean="0"/>
                        <a:t>100</a:t>
                      </a:r>
                      <a:r>
                        <a:rPr lang="fr-FR" baseline="0" dirty="0" smtClean="0"/>
                        <a:t> 000 USD/an </a:t>
                      </a:r>
                      <a:r>
                        <a:rPr lang="fr-FR" b="1" baseline="0" dirty="0" smtClean="0">
                          <a:solidFill>
                            <a:srgbClr val="C00000"/>
                          </a:solidFill>
                        </a:rPr>
                        <a:t>(100%)</a:t>
                      </a:r>
                      <a:endParaRPr lang="fr-FR" b="1" dirty="0">
                        <a:solidFill>
                          <a:srgbClr val="C00000"/>
                        </a:solidFill>
                      </a:endParaRPr>
                    </a:p>
                  </a:txBody>
                  <a:tcPr/>
                </a:tc>
                <a:tc>
                  <a:txBody>
                    <a:bodyPr/>
                    <a:lstStyle/>
                    <a:p>
                      <a:r>
                        <a:rPr lang="fr-FR" dirty="0" smtClean="0"/>
                        <a:t>10</a:t>
                      </a:r>
                      <a:r>
                        <a:rPr lang="fr-FR" baseline="0" dirty="0" smtClean="0"/>
                        <a:t> staffs </a:t>
                      </a:r>
                      <a:r>
                        <a:rPr lang="fr-FR" b="1" baseline="0" dirty="0" smtClean="0">
                          <a:solidFill>
                            <a:srgbClr val="C00000"/>
                          </a:solidFill>
                        </a:rPr>
                        <a:t>(50%)</a:t>
                      </a:r>
                      <a:endParaRPr lang="fr-FR" b="1" dirty="0">
                        <a:solidFill>
                          <a:srgbClr val="C00000"/>
                        </a:solidFill>
                      </a:endParaRPr>
                    </a:p>
                  </a:txBody>
                  <a:tcPr/>
                </a:tc>
              </a:tr>
            </a:tbl>
          </a:graphicData>
        </a:graphic>
      </p:graphicFrame>
    </p:spTree>
    <p:extLst>
      <p:ext uri="{BB962C8B-B14F-4D97-AF65-F5344CB8AC3E}">
        <p14:creationId xmlns:p14="http://schemas.microsoft.com/office/powerpoint/2010/main" val="2728763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512" cy="68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OGO 2iE AFRIQ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520" y="620688"/>
            <a:ext cx="4678960" cy="4644512"/>
          </a:xfrm>
          <a:prstGeom prst="rect">
            <a:avLst/>
          </a:prstGeom>
        </p:spPr>
      </p:pic>
      <p:sp>
        <p:nvSpPr>
          <p:cNvPr id="2" name="Titre 1"/>
          <p:cNvSpPr>
            <a:spLocks noGrp="1"/>
          </p:cNvSpPr>
          <p:nvPr>
            <p:ph type="ctrTitle"/>
          </p:nvPr>
        </p:nvSpPr>
        <p:spPr>
          <a:xfrm>
            <a:off x="1872000" y="4365104"/>
            <a:ext cx="5400000" cy="432048"/>
          </a:xfrm>
        </p:spPr>
        <p:txBody>
          <a:bodyPr>
            <a:normAutofit/>
          </a:bodyPr>
          <a:lstStyle/>
          <a:p>
            <a:pPr algn="ctr"/>
            <a:r>
              <a:rPr lang="fr-FR" sz="2000" b="1" dirty="0" smtClean="0"/>
              <a:t>Merci</a:t>
            </a:r>
            <a:endParaRPr lang="fr-FR" sz="2000" b="1" dirty="0">
              <a:solidFill>
                <a:srgbClr val="6C6F70"/>
              </a:solidFill>
              <a:latin typeface="Arial"/>
              <a:cs typeface="Arial"/>
            </a:endParaRPr>
          </a:p>
        </p:txBody>
      </p:sp>
      <p:sp>
        <p:nvSpPr>
          <p:cNvPr id="3" name="Sous-titre 2"/>
          <p:cNvSpPr>
            <a:spLocks noGrp="1"/>
          </p:cNvSpPr>
          <p:nvPr>
            <p:ph type="subTitle" idx="1"/>
          </p:nvPr>
        </p:nvSpPr>
        <p:spPr>
          <a:xfrm>
            <a:off x="3174060" y="5035624"/>
            <a:ext cx="2795881" cy="697632"/>
          </a:xfrm>
        </p:spPr>
        <p:txBody>
          <a:bodyPr>
            <a:normAutofit/>
          </a:bodyPr>
          <a:lstStyle/>
          <a:p>
            <a:r>
              <a:rPr lang="fr-FR" u="sng" dirty="0" smtClean="0">
                <a:latin typeface="Arial"/>
                <a:cs typeface="Arial"/>
              </a:rPr>
              <a:t>www.2ie-edu.org</a:t>
            </a:r>
            <a:endParaRPr lang="fr-FR" u="sng" dirty="0">
              <a:latin typeface="Arial"/>
              <a:cs typeface="Arial"/>
            </a:endParaRPr>
          </a:p>
        </p:txBody>
      </p:sp>
      <p:pic>
        <p:nvPicPr>
          <p:cNvPr id="7" name="Image 6" descr="Capture d’écra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2750" y="5503649"/>
            <a:ext cx="1059484" cy="1005151"/>
          </a:xfrm>
          <a:prstGeom prst="rect">
            <a:avLst/>
          </a:prstGeom>
        </p:spPr>
      </p:pic>
      <p:pic>
        <p:nvPicPr>
          <p:cNvPr id="8" name="Image 7" descr="Capture d’écra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27784" y="5533776"/>
            <a:ext cx="964401" cy="991568"/>
          </a:xfrm>
          <a:prstGeom prst="rect">
            <a:avLst/>
          </a:prstGeom>
        </p:spPr>
      </p:pic>
      <p:pic>
        <p:nvPicPr>
          <p:cNvPr id="9" name="Image 8" descr="Capture d’écran"/>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05907" y="5533776"/>
            <a:ext cx="964401" cy="977985"/>
          </a:xfrm>
          <a:prstGeom prst="rect">
            <a:avLst/>
          </a:prstGeom>
        </p:spPr>
      </p:pic>
      <p:pic>
        <p:nvPicPr>
          <p:cNvPr id="10" name="Image 9" descr="Capture d’écran"/>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99318" y="5520193"/>
            <a:ext cx="977985" cy="1005150"/>
          </a:xfrm>
          <a:prstGeom prst="rect">
            <a:avLst/>
          </a:prstGeom>
        </p:spPr>
      </p:pic>
      <p:pic>
        <p:nvPicPr>
          <p:cNvPr id="11" name="Image 10" descr="cid:image011.png@01D3E09F.A9973FC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3205547"/>
            <a:ext cx="25447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392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9469</TotalTime>
  <Words>582</Words>
  <Application>Microsoft Office PowerPoint</Application>
  <PresentationFormat>Affichage à l'écran (4:3)</PresentationFormat>
  <Paragraphs>72</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Calibri</vt:lpstr>
      <vt:lpstr>Lucida Grande</vt:lpstr>
      <vt:lpstr>Times New Roman</vt:lpstr>
      <vt:lpstr>Wingdings</vt:lpstr>
      <vt:lpstr>Thème Office</vt:lpstr>
      <vt:lpstr>Centre d’Excellence pour la formation et la recherche en Sciences et Technologies de l’Eau, l’Environnement et l’Agriculture en Afrique de l’Ouest et du Centre</vt:lpstr>
      <vt:lpstr>1. La Vision Stratégique du CEA-2iE pour 2025</vt:lpstr>
      <vt:lpstr>2. Les principaux objectifs stratégiques (OS) du CEA-2iE pour 2025</vt:lpstr>
      <vt:lpstr>3. Les principales actions par Objectif Stratégique</vt:lpstr>
      <vt:lpstr>3. Les principales actions par Objectif Stratégique (Suite)</vt:lpstr>
      <vt:lpstr>2. Les principales actions par Objectif Stratégique (Suite)</vt:lpstr>
      <vt:lpstr>Merci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DOCUMENT</dc:title>
  <dc:creator>TBWa TBWA</dc:creator>
  <cp:lastModifiedBy>Harouna KARAMBIRI</cp:lastModifiedBy>
  <cp:revision>561</cp:revision>
  <cp:lastPrinted>2014-02-20T07:49:27Z</cp:lastPrinted>
  <dcterms:created xsi:type="dcterms:W3CDTF">2013-01-15T13:52:18Z</dcterms:created>
  <dcterms:modified xsi:type="dcterms:W3CDTF">2018-05-05T22:02:49Z</dcterms:modified>
</cp:coreProperties>
</file>