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7" r:id="rId2"/>
    <p:sldId id="256" r:id="rId3"/>
    <p:sldId id="278" r:id="rId4"/>
    <p:sldId id="279" r:id="rId5"/>
    <p:sldId id="280" r:id="rId6"/>
    <p:sldId id="282" r:id="rId7"/>
    <p:sldId id="283" r:id="rId8"/>
    <p:sldId id="285" r:id="rId9"/>
    <p:sldId id="287" r:id="rId10"/>
    <p:sldId id="298" r:id="rId11"/>
    <p:sldId id="299" r:id="rId12"/>
    <p:sldId id="292" r:id="rId13"/>
    <p:sldId id="265" r:id="rId14"/>
    <p:sldId id="266" r:id="rId15"/>
    <p:sldId id="269" r:id="rId16"/>
    <p:sldId id="297" r:id="rId17"/>
    <p:sldId id="300" r:id="rId18"/>
    <p:sldId id="303" r:id="rId19"/>
    <p:sldId id="304" r:id="rId20"/>
    <p:sldId id="301" r:id="rId21"/>
    <p:sldId id="302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0" d="100"/>
          <a:sy n="70" d="100"/>
        </p:scale>
        <p:origin x="-732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72211" y="1085903"/>
            <a:ext cx="87972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4000" dirty="0" smtClean="0">
                <a:solidFill>
                  <a:schemeClr val="bg1"/>
                </a:solidFill>
              </a:rPr>
              <a:t> </a:t>
            </a:r>
            <a:r>
              <a:rPr lang="fr-CA" sz="2000" b="1" dirty="0">
                <a:solidFill>
                  <a:schemeClr val="bg1"/>
                </a:solidFill>
              </a:rPr>
              <a:t>SIXIÈME ATELIER DU PROJET </a:t>
            </a:r>
            <a:r>
              <a:rPr lang="fr-CA" sz="2000" b="1" dirty="0" smtClean="0">
                <a:solidFill>
                  <a:schemeClr val="bg1"/>
                </a:solidFill>
              </a:rPr>
              <a:t>CEA</a:t>
            </a:r>
          </a:p>
          <a:p>
            <a:pPr algn="ctr"/>
            <a:endParaRPr lang="fr-CA" sz="4000" b="1" dirty="0" smtClean="0">
              <a:solidFill>
                <a:schemeClr val="bg1"/>
              </a:solidFill>
            </a:endParaRPr>
          </a:p>
          <a:p>
            <a:pPr algn="ctr"/>
            <a:r>
              <a:rPr lang="fr-CA" sz="4800" b="1" dirty="0" smtClean="0">
                <a:solidFill>
                  <a:schemeClr val="bg1"/>
                </a:solidFill>
              </a:rPr>
              <a:t>POINT  DU CEA-SMA / BÉNIN</a:t>
            </a:r>
            <a:endParaRPr lang="fr-FR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0657" y="3893129"/>
            <a:ext cx="96603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Présentation</a:t>
            </a:r>
            <a:r>
              <a:rPr lang="fr-FR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pPr algn="ctr"/>
            <a:endParaRPr lang="fr-FR" sz="32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fr-FR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Professeur Joël TOSSA, Coordonnateur du Projet</a:t>
            </a:r>
            <a:endParaRPr lang="fr-FR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28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POINT D’EXECUTION DES </a:t>
            </a:r>
            <a:r>
              <a:rPr lang="fr-FR" dirty="0" smtClean="0"/>
              <a:t>ILD</a:t>
            </a:r>
            <a:br>
              <a:rPr lang="fr-FR" dirty="0" smtClean="0"/>
            </a:br>
            <a:r>
              <a:rPr lang="fr-FR" dirty="0" smtClean="0"/>
              <a:t>Progression des Nombres d</a:t>
            </a:r>
            <a:r>
              <a:rPr lang="fr-CA" dirty="0" smtClean="0"/>
              <a:t>’étudiants</a:t>
            </a:r>
            <a:endParaRPr lang="fr-F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17" y="2321358"/>
            <a:ext cx="8297839" cy="418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4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POINT D’EXECUTION DES </a:t>
            </a:r>
            <a:r>
              <a:rPr lang="fr-FR" dirty="0" smtClean="0"/>
              <a:t>ILD</a:t>
            </a:r>
            <a:br>
              <a:rPr lang="fr-FR" dirty="0" smtClean="0"/>
            </a:br>
            <a:r>
              <a:rPr lang="fr-FR" dirty="0" smtClean="0"/>
              <a:t>Progression des Nombres d</a:t>
            </a:r>
            <a:r>
              <a:rPr lang="fr-CA" dirty="0" smtClean="0"/>
              <a:t>’étudiants</a:t>
            </a:r>
            <a:endParaRPr lang="fr-FR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82" y="2372198"/>
            <a:ext cx="7701296" cy="291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77671" y="5317382"/>
            <a:ext cx="108499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fr-CA" sz="1600" b="1" dirty="0" smtClean="0"/>
              <a:t>De 1 Femme en 2014, 51 femmes acceptées à date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fr-CA" sz="1600" b="1" dirty="0" smtClean="0">
                <a:solidFill>
                  <a:srgbClr val="FF0000"/>
                </a:solidFill>
              </a:rPr>
              <a:t>De 11 étudiants régionaux, 184 acceptées à date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fr-CA" sz="1600" b="1" dirty="0" smtClean="0"/>
              <a:t>De 8 pays en 2014, on est 20 pays de toutes les régions de l’Afrique</a:t>
            </a:r>
            <a:endParaRPr lang="fr-CA" sz="1600" b="1" dirty="0"/>
          </a:p>
        </p:txBody>
      </p:sp>
    </p:spTree>
    <p:extLst>
      <p:ext uri="{BB962C8B-B14F-4D97-AF65-F5344CB8AC3E}">
        <p14:creationId xmlns:p14="http://schemas.microsoft.com/office/powerpoint/2010/main" val="64988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0488" y="878133"/>
            <a:ext cx="8761413" cy="706964"/>
          </a:xfrm>
        </p:spPr>
        <p:txBody>
          <a:bodyPr/>
          <a:lstStyle/>
          <a:p>
            <a:pPr algn="ctr"/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Publications scientifiques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891" y="2450009"/>
            <a:ext cx="6094153" cy="366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2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" y="472966"/>
            <a:ext cx="11456276" cy="592783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" name="Rectangle 2"/>
          <p:cNvSpPr/>
          <p:nvPr/>
        </p:nvSpPr>
        <p:spPr>
          <a:xfrm>
            <a:off x="2238703" y="2518645"/>
            <a:ext cx="7619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Résumé </a:t>
            </a:r>
            <a:endParaRPr lang="fr-FR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50427" y="803308"/>
            <a:ext cx="90809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Comme Montant </a:t>
            </a:r>
            <a:r>
              <a:rPr lang="fr-FR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des revenus externes créés par le CEA et logé </a:t>
            </a:r>
            <a:r>
              <a:rPr lang="fr-FR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dans un </a:t>
            </a:r>
            <a:r>
              <a:rPr lang="fr-FR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compte bancaire particulier (→Qualité de la formation et de la recherche)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701634"/>
              </p:ext>
            </p:extLst>
          </p:nvPr>
        </p:nvGraphicFramePr>
        <p:xfrm>
          <a:off x="620110" y="3180455"/>
          <a:ext cx="11004331" cy="2228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3064">
                  <a:extLst>
                    <a:ext uri="{9D8B030D-6E8A-4147-A177-3AD203B41FA5}">
                      <a16:colId xmlns="" xmlns:a16="http://schemas.microsoft.com/office/drawing/2014/main" val="2207835622"/>
                    </a:ext>
                  </a:extLst>
                </a:gridCol>
                <a:gridCol w="1741559">
                  <a:extLst>
                    <a:ext uri="{9D8B030D-6E8A-4147-A177-3AD203B41FA5}">
                      <a16:colId xmlns="" xmlns:a16="http://schemas.microsoft.com/office/drawing/2014/main" val="2367986751"/>
                    </a:ext>
                  </a:extLst>
                </a:gridCol>
                <a:gridCol w="1057814">
                  <a:extLst>
                    <a:ext uri="{9D8B030D-6E8A-4147-A177-3AD203B41FA5}">
                      <a16:colId xmlns="" xmlns:a16="http://schemas.microsoft.com/office/drawing/2014/main" val="1618812255"/>
                    </a:ext>
                  </a:extLst>
                </a:gridCol>
                <a:gridCol w="1545329">
                  <a:extLst>
                    <a:ext uri="{9D8B030D-6E8A-4147-A177-3AD203B41FA5}">
                      <a16:colId xmlns="" xmlns:a16="http://schemas.microsoft.com/office/drawing/2014/main" val="3456804672"/>
                    </a:ext>
                  </a:extLst>
                </a:gridCol>
                <a:gridCol w="2207612">
                  <a:extLst>
                    <a:ext uri="{9D8B030D-6E8A-4147-A177-3AD203B41FA5}">
                      <a16:colId xmlns="" xmlns:a16="http://schemas.microsoft.com/office/drawing/2014/main" val="1938720780"/>
                    </a:ext>
                  </a:extLst>
                </a:gridCol>
                <a:gridCol w="920020">
                  <a:extLst>
                    <a:ext uri="{9D8B030D-6E8A-4147-A177-3AD203B41FA5}">
                      <a16:colId xmlns="" xmlns:a16="http://schemas.microsoft.com/office/drawing/2014/main" val="3071876066"/>
                    </a:ext>
                  </a:extLst>
                </a:gridCol>
                <a:gridCol w="1998933">
                  <a:extLst>
                    <a:ext uri="{9D8B030D-6E8A-4147-A177-3AD203B41FA5}">
                      <a16:colId xmlns="" xmlns:a16="http://schemas.microsoft.com/office/drawing/2014/main" val="3276221370"/>
                    </a:ext>
                  </a:extLst>
                </a:gridCol>
              </a:tblGrid>
              <a:tr h="48741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MONTANT (USD)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MONTANT ORIGINAL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SOURCE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DATE DE RECEPTION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COORDONNEES BANCAIRES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REGION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u="none" strike="noStrike" dirty="0">
                          <a:effectLst/>
                        </a:rPr>
                        <a:t>DESTINATION DES FONDS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69712289"/>
                  </a:ext>
                </a:extLst>
              </a:tr>
              <a:tr h="5802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70000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35000000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</a:rPr>
                        <a:t>UAC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</a:rPr>
                        <a:t>(TBC)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B0061 03001 03115930002 29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</a:rPr>
                        <a:t>NON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</a:rPr>
                        <a:t>FONCTIONNEMENT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003556810"/>
                  </a:ext>
                </a:extLst>
              </a:tr>
              <a:tr h="5802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</a:rPr>
                        <a:t>68500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34250000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UAC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(TBC)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B0061 03001 03115930002 29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</a:rPr>
                        <a:t>NON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FONCTIONNEMENT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737903378"/>
                  </a:ext>
                </a:extLst>
              </a:tr>
              <a:tr h="58025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>
                          <a:effectLst/>
                        </a:rPr>
                        <a:t>70000</a:t>
                      </a:r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35000000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UAC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(TBC)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B0061 03001 03115930002 29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NON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FONCTIONNEMENT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585274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4954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" y="472966"/>
            <a:ext cx="11456276" cy="592783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5" name="Rectangle 4"/>
          <p:cNvSpPr/>
          <p:nvPr/>
        </p:nvSpPr>
        <p:spPr>
          <a:xfrm>
            <a:off x="725215" y="696803"/>
            <a:ext cx="9722068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Nombre de professeurs formés dans un domaine pertinent pour le programme  CEA grâce à </a:t>
            </a:r>
            <a:r>
              <a:rPr lang="fr-F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une 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formation effectuée ou organisée par le CEA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29408" y="1751637"/>
            <a:ext cx="8908816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672 enseignants </a:t>
            </a:r>
            <a:r>
              <a:rPr lang="fr-FR" sz="2800" b="1" dirty="0" smtClean="0">
                <a:solidFill>
                  <a:schemeClr val="bg1"/>
                </a:solidFill>
              </a:rPr>
              <a:t>béninois du Secondaire dont 25 Femmes </a:t>
            </a:r>
            <a:r>
              <a:rPr lang="fr-FR" sz="2800" b="1" dirty="0">
                <a:solidFill>
                  <a:schemeClr val="bg1"/>
                </a:solidFill>
              </a:rPr>
              <a:t>Formation à L'utilisation des logiciels de traitement de texte scientifique et de méthodes </a:t>
            </a:r>
            <a:r>
              <a:rPr lang="fr-FR" sz="2800" b="1" dirty="0" smtClean="0">
                <a:solidFill>
                  <a:schemeClr val="bg1"/>
                </a:solidFill>
              </a:rPr>
              <a:t>numériques.</a:t>
            </a:r>
          </a:p>
          <a:p>
            <a:endParaRPr lang="fr-FR" sz="2000" b="1" dirty="0" smtClean="0">
              <a:solidFill>
                <a:schemeClr val="bg1"/>
              </a:solidFill>
            </a:endParaRPr>
          </a:p>
          <a:p>
            <a:r>
              <a:rPr lang="fr-FR" sz="2000" b="1" dirty="0" smtClean="0">
                <a:solidFill>
                  <a:schemeClr val="bg1"/>
                </a:solidFill>
              </a:rPr>
              <a:t>Cette formation a été animée pas les Professeurs: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000" b="1" dirty="0" smtClean="0">
                <a:solidFill>
                  <a:schemeClr val="bg1"/>
                </a:solidFill>
              </a:rPr>
              <a:t>Joël </a:t>
            </a:r>
            <a:r>
              <a:rPr lang="fr-FR" sz="2000" b="1" dirty="0">
                <a:solidFill>
                  <a:schemeClr val="bg1"/>
                </a:solidFill>
              </a:rPr>
              <a:t>HOUNSOU</a:t>
            </a:r>
            <a:br>
              <a:rPr lang="fr-FR" sz="2000" b="1" dirty="0">
                <a:solidFill>
                  <a:schemeClr val="bg1"/>
                </a:solidFill>
              </a:rPr>
            </a:br>
            <a:endParaRPr lang="fr-FR" sz="600" b="1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2000" b="1" dirty="0" smtClean="0">
                <a:solidFill>
                  <a:schemeClr val="bg1"/>
                </a:solidFill>
              </a:rPr>
              <a:t>Frantz TOSSA</a:t>
            </a:r>
            <a:br>
              <a:rPr lang="fr-FR" sz="2000" b="1" dirty="0" smtClean="0">
                <a:solidFill>
                  <a:schemeClr val="bg1"/>
                </a:solidFill>
              </a:rPr>
            </a:br>
            <a:endParaRPr lang="fr-FR" sz="400" b="1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2000" b="1" dirty="0" err="1" smtClean="0">
                <a:solidFill>
                  <a:schemeClr val="bg1"/>
                </a:solidFill>
              </a:rPr>
              <a:t>Ischyros</a:t>
            </a:r>
            <a:r>
              <a:rPr lang="fr-FR" sz="2000" b="1" dirty="0" smtClean="0">
                <a:solidFill>
                  <a:schemeClr val="bg1"/>
                </a:solidFill>
              </a:rPr>
              <a:t> GANGBO</a:t>
            </a:r>
            <a:br>
              <a:rPr lang="fr-FR" sz="2000" b="1" dirty="0" smtClean="0">
                <a:solidFill>
                  <a:schemeClr val="bg1"/>
                </a:solidFill>
              </a:rPr>
            </a:br>
            <a:endParaRPr lang="fr-FR" sz="500" b="1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2000" b="1" dirty="0" smtClean="0">
                <a:solidFill>
                  <a:schemeClr val="bg1"/>
                </a:solidFill>
              </a:rPr>
              <a:t>Inès </a:t>
            </a:r>
            <a:r>
              <a:rPr lang="fr-FR" sz="2000" b="1" dirty="0">
                <a:solidFill>
                  <a:schemeClr val="bg1"/>
                </a:solidFill>
              </a:rPr>
              <a:t>SALAKO</a:t>
            </a:r>
            <a:br>
              <a:rPr lang="fr-FR" sz="2000" b="1" dirty="0">
                <a:solidFill>
                  <a:schemeClr val="bg1"/>
                </a:solidFill>
              </a:rPr>
            </a:br>
            <a:endParaRPr lang="fr-FR" sz="400" b="1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2000" b="1" dirty="0" smtClean="0">
                <a:solidFill>
                  <a:schemeClr val="bg1"/>
                </a:solidFill>
              </a:rPr>
              <a:t>Toussaint </a:t>
            </a:r>
            <a:r>
              <a:rPr lang="fr-FR" sz="2000" b="1" dirty="0">
                <a:solidFill>
                  <a:schemeClr val="bg1"/>
                </a:solidFill>
              </a:rPr>
              <a:t>OKE </a:t>
            </a:r>
          </a:p>
        </p:txBody>
      </p:sp>
    </p:spTree>
    <p:extLst>
      <p:ext uri="{BB962C8B-B14F-4D97-AF65-F5344CB8AC3E}">
        <p14:creationId xmlns:p14="http://schemas.microsoft.com/office/powerpoint/2010/main" val="3241842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" y="472966"/>
            <a:ext cx="11456276" cy="592783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" name="Rectangle 2"/>
          <p:cNvSpPr/>
          <p:nvPr/>
        </p:nvSpPr>
        <p:spPr>
          <a:xfrm>
            <a:off x="1096538" y="634440"/>
            <a:ext cx="9350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Nombre d’accords de partenariat, dont un plan de mise en œuvre de la coopération de 3 à 5 ans signé par les responsables universitaires de  CEA et les institutions partenaires engagées (→ Sensibilisation/</a:t>
            </a:r>
            <a:r>
              <a:rPr lang="fr-FR" b="1" dirty="0" err="1">
                <a:solidFill>
                  <a:schemeClr val="bg1"/>
                </a:solidFill>
              </a:rPr>
              <a:t>Régionalité</a:t>
            </a:r>
            <a:r>
              <a:rPr lang="fr-FR" b="1" dirty="0">
                <a:solidFill>
                  <a:schemeClr val="bg1"/>
                </a:solidFill>
              </a:rPr>
              <a:t>)</a:t>
            </a:r>
            <a:r>
              <a:rPr lang="fr-FR" dirty="0">
                <a:solidFill>
                  <a:schemeClr val="bg1"/>
                </a:solidFill>
              </a:rPr>
              <a:t> </a:t>
            </a:r>
            <a:endParaRPr lang="fr-FR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" y="1719243"/>
            <a:ext cx="11456276" cy="405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0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GRANDES REALISATIONS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7538" y="2637692"/>
            <a:ext cx="11054862" cy="3411416"/>
          </a:xfrm>
        </p:spPr>
        <p:txBody>
          <a:bodyPr>
            <a:noAutofit/>
          </a:bodyPr>
          <a:lstStyle/>
          <a:p>
            <a:pPr lvl="0"/>
            <a:r>
              <a:rPr lang="fr-FR" sz="2000" dirty="0"/>
              <a:t>Équipement  en mobilier de rangement, tables et chaises et </a:t>
            </a:r>
            <a:r>
              <a:rPr lang="fr-FR" sz="2000" dirty="0" smtClean="0"/>
              <a:t>de </a:t>
            </a:r>
            <a:r>
              <a:rPr lang="fr-FR" sz="2000" dirty="0"/>
              <a:t>meubles d'ordinateurs</a:t>
            </a:r>
          </a:p>
          <a:p>
            <a:pPr lvl="0"/>
            <a:r>
              <a:rPr lang="fr-FR" sz="2000" dirty="0"/>
              <a:t>Acquisition de Livres et de revues de publications</a:t>
            </a:r>
          </a:p>
          <a:p>
            <a:pPr lvl="0"/>
            <a:r>
              <a:rPr lang="fr-FR" sz="2000" dirty="0"/>
              <a:t>La fourniture, l’installation, la configuration et la mise en service de connexion internet haut débit dans  les bâtiments de l’Institut de Mathématiques et de Sciences </a:t>
            </a:r>
            <a:r>
              <a:rPr lang="fr-FR" sz="2000" dirty="0" smtClean="0"/>
              <a:t>Physiques.</a:t>
            </a:r>
            <a:endParaRPr lang="fr-FR" sz="2000" dirty="0"/>
          </a:p>
          <a:p>
            <a:pPr lvl="0"/>
            <a:r>
              <a:rPr lang="fr-FR" sz="2000" dirty="0" smtClean="0"/>
              <a:t>Acquisition </a:t>
            </a:r>
            <a:r>
              <a:rPr lang="fr-FR" sz="2000" dirty="0"/>
              <a:t>et l’installation de matériels informatiques au profit du CEA </a:t>
            </a:r>
            <a:r>
              <a:rPr lang="fr-FR" sz="2000" dirty="0" smtClean="0"/>
              <a:t>SMA</a:t>
            </a:r>
          </a:p>
          <a:p>
            <a:pPr lvl="0"/>
            <a:r>
              <a:rPr lang="fr-FR" sz="2000" dirty="0" smtClean="0"/>
              <a:t>Mise en place d’un équipement pour la vidéo conférence.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4101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QUELQUES IMAGES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45" y="2589851"/>
            <a:ext cx="7615451" cy="3510697"/>
          </a:xfrm>
        </p:spPr>
      </p:pic>
    </p:spTree>
    <p:extLst>
      <p:ext uri="{BB962C8B-B14F-4D97-AF65-F5344CB8AC3E}">
        <p14:creationId xmlns:p14="http://schemas.microsoft.com/office/powerpoint/2010/main" val="4061647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IMAGES (SUITE)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73" y="2603500"/>
            <a:ext cx="7083188" cy="3416300"/>
          </a:xfrm>
        </p:spPr>
      </p:pic>
    </p:spTree>
    <p:extLst>
      <p:ext uri="{BB962C8B-B14F-4D97-AF65-F5344CB8AC3E}">
        <p14:creationId xmlns:p14="http://schemas.microsoft.com/office/powerpoint/2010/main" val="1177561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IMAGES (SUITE)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22" y="2156346"/>
            <a:ext cx="6085389" cy="3863454"/>
          </a:xfrm>
        </p:spPr>
      </p:pic>
    </p:spTree>
    <p:extLst>
      <p:ext uri="{BB962C8B-B14F-4D97-AF65-F5344CB8AC3E}">
        <p14:creationId xmlns:p14="http://schemas.microsoft.com/office/powerpoint/2010/main" val="2324592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73213" y="398100"/>
            <a:ext cx="5008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fr-FR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dwardian Script ITC" panose="030303020407070D0804" pitchFamily="66" charset="0"/>
              </a:rPr>
              <a:t>Bienvenue au</a:t>
            </a:r>
            <a:endParaRPr lang="fr-FR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4" y="2207171"/>
            <a:ext cx="10909738" cy="39221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1945" y="939723"/>
            <a:ext cx="109833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Centre d'Excellence Africain en Sciences Mathématiques et Applications (CEA-SMA) (CEA 043)</a:t>
            </a:r>
          </a:p>
        </p:txBody>
      </p:sp>
    </p:spTree>
    <p:extLst>
      <p:ext uri="{BB962C8B-B14F-4D97-AF65-F5344CB8AC3E}">
        <p14:creationId xmlns:p14="http://schemas.microsoft.com/office/powerpoint/2010/main" val="4155894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DEFIS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Le processus pour l’accréditation internationale n’a pas connu de progrès </a:t>
            </a:r>
            <a:r>
              <a:rPr lang="fr-FR" dirty="0" smtClean="0"/>
              <a:t>significatifs;</a:t>
            </a:r>
            <a:endParaRPr lang="fr-FR" dirty="0"/>
          </a:p>
          <a:p>
            <a:pPr lvl="0"/>
            <a:r>
              <a:rPr lang="fr-FR" dirty="0"/>
              <a:t>La séparation des fonctions de coordonnateur du Projet et de Directeur de l’IMSP a mis en évidence l’insuffisance de personnel administratif en soutien au SMA ;</a:t>
            </a:r>
          </a:p>
          <a:p>
            <a:pPr lvl="0"/>
            <a:r>
              <a:rPr lang="fr-FR" dirty="0"/>
              <a:t>La génération de revenus autres que les frais d’inscription et droits de scolarité vient à peine de </a:t>
            </a:r>
            <a:r>
              <a:rPr lang="fr-FR" dirty="0" smtClean="0"/>
              <a:t>démarrer;</a:t>
            </a:r>
            <a:endParaRPr lang="fr-FR" dirty="0"/>
          </a:p>
          <a:p>
            <a:pPr lvl="0"/>
            <a:r>
              <a:rPr lang="fr-FR" dirty="0"/>
              <a:t>L’accroissement significatif du nombre d’étudiants étrangers a entraîné quelques difficultés logistiques pour lesquelles des </a:t>
            </a:r>
            <a:r>
              <a:rPr lang="fr-FR" dirty="0" smtClean="0"/>
              <a:t>recherches de solutions ont démarré.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1145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QUELQUES SOLUTIONS ENVISAGEES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Recrutement urgent de  cinq agents pour appuyer l'Unité de gestion du projet : un ingénieur système, un chargé de communication, un assistant en suivi -évaluation, un assistant administratif et un CVA ;</a:t>
            </a:r>
          </a:p>
          <a:p>
            <a:pPr lvl="0"/>
            <a:r>
              <a:rPr lang="fr-FR" dirty="0"/>
              <a:t>Réunion avec les enseignants pour continuer à les sensibiliser  sur l’importance des activités du Projet pour le développement de l’IMSP et le renforcement de sa crédibilité ; </a:t>
            </a:r>
          </a:p>
          <a:p>
            <a:pPr lvl="0"/>
            <a:r>
              <a:rPr lang="fr-FR" dirty="0"/>
              <a:t>Un groupe de travail sera mise en place et travaillera en collaboration avec la direction de l’IMSP pour faire avancer le processus d’accréditation internationale ;</a:t>
            </a:r>
          </a:p>
          <a:p>
            <a:pPr lvl="0"/>
            <a:r>
              <a:rPr lang="fr-FR" dirty="0"/>
              <a:t>Finaliser le plan de formation de courte durée et le mettre en </a:t>
            </a:r>
            <a:r>
              <a:rPr lang="fr-FR" dirty="0" smtClean="0"/>
              <a:t>œuvre.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2682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" y="472966"/>
            <a:ext cx="11456276" cy="592783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3" name="Rectangle 2"/>
          <p:cNvSpPr/>
          <p:nvPr/>
        </p:nvSpPr>
        <p:spPr>
          <a:xfrm>
            <a:off x="1355834" y="1191971"/>
            <a:ext cx="9743089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dwardian Script ITC" panose="030303020407070D0804" pitchFamily="66" charset="0"/>
              </a:rPr>
              <a:t>Merci pour l’attention</a:t>
            </a:r>
          </a:p>
          <a:p>
            <a:pPr algn="ctr"/>
            <a:endParaRPr lang="fr-FR" sz="11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pic>
        <p:nvPicPr>
          <p:cNvPr id="5" name="Picture 4" descr="109117_pair_monke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2597" y="3007852"/>
            <a:ext cx="5525037" cy="291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772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0000FF"/>
                </a:solidFill>
              </a:rPr>
              <a:t>PLAN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400" dirty="0" smtClean="0"/>
              <a:t>Brève présentation du CEA-SMA</a:t>
            </a:r>
            <a:endParaRPr lang="fr-FR" sz="24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400" dirty="0" smtClean="0"/>
              <a:t>Point  sur les différents ILD</a:t>
            </a:r>
            <a:endParaRPr lang="fr-FR" sz="24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400" dirty="0" smtClean="0"/>
              <a:t>Les défis qui restent à relever</a:t>
            </a:r>
            <a:endParaRPr lang="fr-FR" sz="2400" dirty="0"/>
          </a:p>
          <a:p>
            <a:pPr marL="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376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BREVE PRESENTATION DU CEA-SMA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0308" y="2837962"/>
            <a:ext cx="11254153" cy="2496038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fr-FR" sz="2800" dirty="0"/>
              <a:t>Le Centre d'Excellence en Mathématiques et Applications est constitué par un </a:t>
            </a:r>
            <a:r>
              <a:rPr lang="fr-FR" sz="2800" b="1" dirty="0"/>
              <a:t>réseau d'institutions nationales et régionales de formations et de Recherche</a:t>
            </a:r>
            <a:r>
              <a:rPr lang="fr-FR" sz="2800" dirty="0"/>
              <a:t> mutualisant leurs ressources et  appuyé par des partenaires internationaux  avec comme noyau, </a:t>
            </a:r>
            <a:r>
              <a:rPr lang="fr-FR" sz="2800" b="1" dirty="0"/>
              <a:t>l'Institut de Mathématiques et de Sciences Physiques (IMSP)</a:t>
            </a:r>
            <a:r>
              <a:rPr lang="fr-FR" sz="2800" dirty="0"/>
              <a:t>. </a:t>
            </a:r>
            <a:endParaRPr lang="en-GB" sz="2800" b="1" dirty="0"/>
          </a:p>
          <a:p>
            <a:pPr marL="0" indent="0" algn="just">
              <a:buNone/>
            </a:pP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6432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PRESENTATION - suite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9223" y="2271635"/>
            <a:ext cx="10934164" cy="43401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000" b="1" dirty="0" smtClean="0"/>
              <a:t>Objectifs </a:t>
            </a:r>
            <a:r>
              <a:rPr lang="fr-FR" sz="3000" b="1" dirty="0"/>
              <a:t>du Centre d'excellence</a:t>
            </a:r>
          </a:p>
          <a:p>
            <a:pPr lvl="0" algn="just"/>
            <a:r>
              <a:rPr lang="fr-FR" sz="2000" dirty="0"/>
              <a:t>Former des enseignants et des chercheurs de haut niveau en rapport avec les défis de développement, dans les domaines des </a:t>
            </a:r>
            <a:r>
              <a:rPr lang="fr-FR" sz="2000" b="1" dirty="0">
                <a:solidFill>
                  <a:schemeClr val="accent2"/>
                </a:solidFill>
              </a:rPr>
              <a:t>mathématiques et  de ses applications en informatique, en sciences économiques et sociales</a:t>
            </a:r>
            <a:r>
              <a:rPr lang="fr-FR" sz="2000" dirty="0"/>
              <a:t>, par la mutualisation des ressources d’institutions nationales, régionales et internationales. </a:t>
            </a:r>
            <a:endParaRPr lang="fr-FR" sz="2000" dirty="0" smtClean="0"/>
          </a:p>
          <a:p>
            <a:pPr lvl="0" algn="just"/>
            <a:endParaRPr lang="fr-FR" sz="2000" dirty="0"/>
          </a:p>
          <a:p>
            <a:pPr lvl="0" algn="just"/>
            <a:r>
              <a:rPr lang="fr-FR" sz="2000" dirty="0"/>
              <a:t>Former des </a:t>
            </a:r>
            <a:r>
              <a:rPr lang="fr-FR" sz="2000" b="1" dirty="0">
                <a:solidFill>
                  <a:schemeClr val="accent2"/>
                </a:solidFill>
              </a:rPr>
              <a:t>cadres techniques</a:t>
            </a:r>
            <a:r>
              <a:rPr lang="fr-FR" sz="2000" dirty="0"/>
              <a:t>  hautement qualifiés en liaison avec la forte demande dans la sous région</a:t>
            </a:r>
            <a:r>
              <a:rPr lang="fr-FR" sz="2000" dirty="0" smtClean="0"/>
              <a:t>.</a:t>
            </a:r>
          </a:p>
          <a:p>
            <a:pPr lvl="0" algn="just"/>
            <a:endParaRPr lang="fr-FR" sz="2000" dirty="0"/>
          </a:p>
          <a:p>
            <a:pPr lvl="0" algn="just"/>
            <a:r>
              <a:rPr lang="fr-FR" sz="2000" dirty="0"/>
              <a:t>Renforcer la </a:t>
            </a:r>
            <a:r>
              <a:rPr lang="fr-FR" sz="2000" b="1" dirty="0">
                <a:solidFill>
                  <a:schemeClr val="accent2"/>
                </a:solidFill>
              </a:rPr>
              <a:t>professionnalisation des cadres</a:t>
            </a:r>
            <a:r>
              <a:rPr lang="fr-FR" sz="2000" dirty="0"/>
              <a:t> de la sous région.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46901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PRESENTATION - suite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5138" y="2344613"/>
            <a:ext cx="11500338" cy="379827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r-FR" sz="2200" dirty="0" smtClean="0"/>
              <a:t>Le </a:t>
            </a:r>
            <a:r>
              <a:rPr lang="fr-FR" sz="2200" dirty="0"/>
              <a:t>réseau est formé par des institutions de formations et de recherches </a:t>
            </a:r>
            <a:r>
              <a:rPr lang="fr-FR" sz="2200" dirty="0" smtClean="0"/>
              <a:t>du:</a:t>
            </a:r>
          </a:p>
          <a:p>
            <a:pPr marL="0" lvl="0" indent="0">
              <a:buNone/>
            </a:pPr>
            <a:endParaRPr lang="fr-FR" dirty="0" smtClean="0"/>
          </a:p>
          <a:p>
            <a:r>
              <a:rPr lang="fr-FR" b="1" dirty="0" smtClean="0"/>
              <a:t>Bénin</a:t>
            </a:r>
            <a:r>
              <a:rPr lang="fr-FR" dirty="0" smtClean="0"/>
              <a:t> </a:t>
            </a:r>
            <a:r>
              <a:rPr lang="fr-FR" dirty="0"/>
              <a:t>(IMSP, </a:t>
            </a:r>
            <a:r>
              <a:rPr lang="fr-FR" dirty="0" smtClean="0"/>
              <a:t>Faculté des Sciences et Techniques (FAST), </a:t>
            </a:r>
            <a:r>
              <a:rPr lang="fr-FR" dirty="0" err="1" smtClean="0"/>
              <a:t>African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 of </a:t>
            </a:r>
            <a:r>
              <a:rPr lang="fr-FR" dirty="0" err="1" smtClean="0"/>
              <a:t>Economics</a:t>
            </a:r>
            <a:r>
              <a:rPr lang="fr-FR" dirty="0" smtClean="0"/>
              <a:t> (ASE), le Laboratoire de Bio statistique de la Faculté des Sciences Agronomiques (FAS)), </a:t>
            </a:r>
          </a:p>
          <a:p>
            <a:endParaRPr lang="fr-FR" dirty="0"/>
          </a:p>
          <a:p>
            <a:r>
              <a:rPr lang="fr-FR" b="1" dirty="0" smtClean="0"/>
              <a:t>Niger</a:t>
            </a:r>
            <a:r>
              <a:rPr lang="fr-FR" dirty="0" smtClean="0"/>
              <a:t> </a:t>
            </a:r>
            <a:r>
              <a:rPr lang="fr-FR" dirty="0"/>
              <a:t>(Département de Mathématiques et Informatique, Université Abdou </a:t>
            </a:r>
            <a:r>
              <a:rPr lang="fr-FR" dirty="0" err="1"/>
              <a:t>Moumouni</a:t>
            </a:r>
            <a:r>
              <a:rPr lang="fr-FR" dirty="0"/>
              <a:t> de Niamey),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 </a:t>
            </a:r>
            <a:r>
              <a:rPr lang="fr-FR" b="1" dirty="0"/>
              <a:t>Mali </a:t>
            </a:r>
            <a:r>
              <a:rPr lang="fr-FR" dirty="0" smtClean="0"/>
              <a:t>( </a:t>
            </a:r>
            <a:r>
              <a:rPr lang="fr-FR" dirty="0"/>
              <a:t>Université des Sciences, des Techniques et des Technologies de Bamako </a:t>
            </a:r>
            <a:r>
              <a:rPr lang="fr-FR" dirty="0" smtClean="0"/>
              <a:t>(</a:t>
            </a:r>
            <a:r>
              <a:rPr lang="fr-FR" dirty="0"/>
              <a:t>USTTB))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et </a:t>
            </a:r>
            <a:r>
              <a:rPr lang="fr-FR" dirty="0"/>
              <a:t>des partenaires d’institutions de France, des Etats-Unis, du Canada, etc.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566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PRESENTATION (fin)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97738" y="2395470"/>
            <a:ext cx="9852336" cy="399245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400" dirty="0"/>
              <a:t>Les domaines de formations du Centre </a:t>
            </a:r>
            <a:r>
              <a:rPr lang="fr-FR" sz="2400" dirty="0" smtClean="0"/>
              <a:t>couvrent </a:t>
            </a:r>
            <a:r>
              <a:rPr lang="fr-FR" sz="2400" dirty="0"/>
              <a:t>plusieurs </a:t>
            </a:r>
            <a:r>
              <a:rPr lang="fr-FR" sz="2400" dirty="0" smtClean="0"/>
              <a:t>spécialités.</a:t>
            </a:r>
          </a:p>
          <a:p>
            <a:pPr lvl="1" algn="just"/>
            <a:r>
              <a:rPr lang="fr-FR" sz="2000" dirty="0" smtClean="0"/>
              <a:t>Mathématiques fondamentales et appliquées, </a:t>
            </a:r>
          </a:p>
          <a:p>
            <a:pPr lvl="1" algn="just"/>
            <a:r>
              <a:rPr lang="fr-FR" sz="2000" dirty="0" smtClean="0"/>
              <a:t>Probabilité et statistique mathématique</a:t>
            </a:r>
          </a:p>
          <a:p>
            <a:pPr lvl="1" algn="just"/>
            <a:r>
              <a:rPr lang="fr-FR" sz="2000" dirty="0" smtClean="0"/>
              <a:t>Recherche </a:t>
            </a:r>
            <a:r>
              <a:rPr lang="fr-FR" sz="2000" dirty="0"/>
              <a:t>opérationnelle, </a:t>
            </a:r>
            <a:endParaRPr lang="fr-FR" sz="2000" dirty="0" smtClean="0"/>
          </a:p>
          <a:p>
            <a:pPr lvl="1" algn="just"/>
            <a:r>
              <a:rPr lang="fr-FR" sz="2000" dirty="0" smtClean="0"/>
              <a:t>Informatique (bases de données, réseautique, sécurité informatique)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1588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POINT D’EXECUTION DES </a:t>
            </a:r>
            <a:r>
              <a:rPr lang="fr-FR" dirty="0" smtClean="0"/>
              <a:t>ILD</a:t>
            </a:r>
            <a:br>
              <a:rPr lang="fr-FR" dirty="0" smtClean="0"/>
            </a:br>
            <a:r>
              <a:rPr lang="fr-FR" dirty="0" smtClean="0"/>
              <a:t>IDL1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0307" y="2610118"/>
            <a:ext cx="11465169" cy="3556220"/>
          </a:xfrm>
        </p:spPr>
        <p:txBody>
          <a:bodyPr>
            <a:noAutofit/>
          </a:bodyPr>
          <a:lstStyle/>
          <a:p>
            <a:pPr algn="just"/>
            <a:r>
              <a:rPr lang="fr-FR" sz="2400" dirty="0">
                <a:ea typeface="Times New Roman"/>
              </a:rPr>
              <a:t>le contrat de performance a été signé le 24 octobre </a:t>
            </a:r>
            <a:r>
              <a:rPr lang="fr-FR" sz="2400" dirty="0" smtClean="0">
                <a:ea typeface="Times New Roman"/>
              </a:rPr>
              <a:t>2014;</a:t>
            </a:r>
          </a:p>
          <a:p>
            <a:pPr algn="just"/>
            <a:endParaRPr lang="fr-FR" sz="2400" dirty="0">
              <a:ea typeface="Times New Roman"/>
            </a:endParaRPr>
          </a:p>
          <a:p>
            <a:pPr algn="just">
              <a:lnSpc>
                <a:spcPct val="115000"/>
              </a:lnSpc>
            </a:pPr>
            <a:r>
              <a:rPr lang="fr-FR" sz="2400" dirty="0" smtClean="0">
                <a:ea typeface="Times New Roman"/>
              </a:rPr>
              <a:t>19 </a:t>
            </a:r>
            <a:r>
              <a:rPr lang="fr-FR" sz="2400" dirty="0">
                <a:ea typeface="Times New Roman"/>
              </a:rPr>
              <a:t>décembre 2014, le Project a été mis en vigueur</a:t>
            </a:r>
            <a:r>
              <a:rPr lang="fr-FR" sz="2400" dirty="0" smtClean="0">
                <a:ea typeface="Times New Roman"/>
              </a:rPr>
              <a:t>;</a:t>
            </a:r>
          </a:p>
          <a:p>
            <a:pPr algn="just">
              <a:lnSpc>
                <a:spcPct val="115000"/>
              </a:lnSpc>
            </a:pPr>
            <a:endParaRPr lang="fr-FR" sz="2400" dirty="0">
              <a:ea typeface="Times New Roman"/>
            </a:endParaRPr>
          </a:p>
          <a:p>
            <a:pPr algn="just">
              <a:lnSpc>
                <a:spcPct val="115000"/>
              </a:lnSpc>
            </a:pPr>
            <a:r>
              <a:rPr lang="fr-FR" sz="2400" dirty="0">
                <a:ea typeface="Times New Roman"/>
              </a:rPr>
              <a:t>Le premier décaissement a été obtenu le 12 mai 2015</a:t>
            </a:r>
            <a:r>
              <a:rPr lang="fr-FR" sz="2400" dirty="0" smtClean="0">
                <a:ea typeface="Times New Roman"/>
              </a:rPr>
              <a:t>;</a:t>
            </a:r>
            <a:endParaRPr lang="fr-FR" sz="2400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569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POINT D’EXECUTION DES </a:t>
            </a:r>
            <a:r>
              <a:rPr lang="fr-FR" dirty="0" smtClean="0"/>
              <a:t>ILD</a:t>
            </a:r>
            <a:br>
              <a:rPr lang="fr-FR" dirty="0" smtClean="0"/>
            </a:br>
            <a:r>
              <a:rPr lang="fr-FR" dirty="0" smtClean="0"/>
              <a:t>Progression des Nombres d</a:t>
            </a:r>
            <a:r>
              <a:rPr lang="fr-CA" dirty="0" smtClean="0"/>
              <a:t>’étudiants</a:t>
            </a:r>
            <a:endParaRPr lang="fr-FR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19" y="2502895"/>
            <a:ext cx="10929598" cy="329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0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3027</TotalTime>
  <Words>740</Words>
  <Application>Microsoft Office PowerPoint</Application>
  <PresentationFormat>Personnalisé</PresentationFormat>
  <Paragraphs>110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Ion Boardroom</vt:lpstr>
      <vt:lpstr>Présentation PowerPoint</vt:lpstr>
      <vt:lpstr>Présentation PowerPoint</vt:lpstr>
      <vt:lpstr>PLAN </vt:lpstr>
      <vt:lpstr>BREVE PRESENTATION DU CEA-SMA</vt:lpstr>
      <vt:lpstr>PRESENTATION - suite</vt:lpstr>
      <vt:lpstr>PRESENTATION - suite</vt:lpstr>
      <vt:lpstr>PRESENTATION (fin)</vt:lpstr>
      <vt:lpstr>POINT D’EXECUTION DES ILD IDL1</vt:lpstr>
      <vt:lpstr>POINT D’EXECUTION DES ILD Progression des Nombres d’étudiants</vt:lpstr>
      <vt:lpstr>POINT D’EXECUTION DES ILD Progression des Nombres d’étudiants</vt:lpstr>
      <vt:lpstr>POINT D’EXECUTION DES ILD Progression des Nombres d’étudiants</vt:lpstr>
      <vt:lpstr>Publications scientifiques</vt:lpstr>
      <vt:lpstr>Présentation PowerPoint</vt:lpstr>
      <vt:lpstr>Présentation PowerPoint</vt:lpstr>
      <vt:lpstr>Présentation PowerPoint</vt:lpstr>
      <vt:lpstr>LES GRANDES REALISATIONS</vt:lpstr>
      <vt:lpstr>QUELQUES IMAGES</vt:lpstr>
      <vt:lpstr>IMAGES (SUITE)</vt:lpstr>
      <vt:lpstr>IMAGES (SUITE)</vt:lpstr>
      <vt:lpstr>LES DEFIS</vt:lpstr>
      <vt:lpstr>QUELQUES SOLUTIONS ENVISAGEES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CEA-SMA</dc:creator>
  <cp:lastModifiedBy>Joel Tossa</cp:lastModifiedBy>
  <cp:revision>61</cp:revision>
  <dcterms:created xsi:type="dcterms:W3CDTF">2016-10-20T11:13:10Z</dcterms:created>
  <dcterms:modified xsi:type="dcterms:W3CDTF">2016-11-21T10:18:56Z</dcterms:modified>
</cp:coreProperties>
</file>