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5" r:id="rId3"/>
    <p:sldId id="352" r:id="rId4"/>
    <p:sldId id="340" r:id="rId5"/>
    <p:sldId id="345" r:id="rId6"/>
    <p:sldId id="346" r:id="rId7"/>
    <p:sldId id="347" r:id="rId8"/>
    <p:sldId id="348" r:id="rId9"/>
    <p:sldId id="327" r:id="rId10"/>
    <p:sldId id="351" r:id="rId11"/>
    <p:sldId id="349" r:id="rId12"/>
    <p:sldId id="353" r:id="rId13"/>
    <p:sldId id="277" r:id="rId14"/>
  </p:sldIdLst>
  <p:sldSz cx="9144000" cy="5715000" type="screen16x1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F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49" autoAdjust="0"/>
  </p:normalViewPr>
  <p:slideViewPr>
    <p:cSldViewPr>
      <p:cViewPr varScale="1">
        <p:scale>
          <a:sx n="46" d="100"/>
          <a:sy n="46" d="100"/>
        </p:scale>
        <p:origin x="1122" y="4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4FCB43B-2F13-4581-8E5A-7F2FD8003581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E2C0A4B-D08B-46BA-86EE-08038F207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899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D2625DA-B878-4DB2-8115-D28D358E6CCD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701675"/>
            <a:ext cx="56197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206B807-9995-40F0-B4CF-88EFC0583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53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6B807-9995-40F0-B4CF-88EFC058388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9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intech.com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intech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intech.com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intech.com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intech.com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intech.com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intech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intech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intech.com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intech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8001"/>
            <a:ext cx="7772400" cy="35560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27500"/>
            <a:ext cx="6400800" cy="1016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Copyright©2010 Companyname | Free template by </a:t>
            </a:r>
            <a:r>
              <a:rPr lang="sr-Latn-RS" smtClean="0">
                <a:hlinkClick r:id="rId2"/>
              </a:rPr>
              <a:t>Investintech PDF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Copyright©2010 Companyname | Free template by </a:t>
            </a:r>
            <a:r>
              <a:rPr lang="sr-Latn-RS" smtClean="0">
                <a:hlinkClick r:id="rId2"/>
              </a:rPr>
              <a:t>Investintech PDF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Copyright©2010 Companyname | Free template by </a:t>
            </a:r>
            <a:r>
              <a:rPr lang="sr-Latn-RS" smtClean="0">
                <a:hlinkClick r:id="rId2"/>
              </a:rPr>
              <a:t>Investintech PDF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43000"/>
            <a:ext cx="7772400" cy="2087563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90636"/>
            <a:ext cx="7772400" cy="943239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Copyright©2010 Companyname | Free template by </a:t>
            </a:r>
            <a:r>
              <a:rPr lang="sr-Latn-RS" smtClean="0">
                <a:hlinkClick r:id="rId2"/>
              </a:rPr>
              <a:t>Investintech PDF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270250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270250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270250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Copyright©2010 Companyname | Free template by </a:t>
            </a:r>
            <a:r>
              <a:rPr lang="sr-Latn-RS" smtClean="0">
                <a:hlinkClick r:id="rId2"/>
              </a:rPr>
              <a:t>Investintech PDF Solutions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333500"/>
            <a:ext cx="4041648" cy="377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4040188" cy="5080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33500"/>
            <a:ext cx="4041775" cy="5080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Copyright©2010 Companyname | Free template by </a:t>
            </a:r>
            <a:r>
              <a:rPr lang="sr-Latn-RS" smtClean="0">
                <a:hlinkClick r:id="rId2"/>
              </a:rPr>
              <a:t>Investintech PDF Solutions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844040"/>
            <a:ext cx="4041648" cy="3261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844041"/>
            <a:ext cx="4041648" cy="32609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Copyright©2010 Companyname | Free template by </a:t>
            </a:r>
            <a:r>
              <a:rPr lang="sr-Latn-RS" smtClean="0">
                <a:hlinkClick r:id="rId2"/>
              </a:rPr>
              <a:t>Investintech PDF Solutions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Copyright©2010 Companyname | Free template by </a:t>
            </a:r>
            <a:r>
              <a:rPr lang="sr-Latn-RS" smtClean="0">
                <a:hlinkClick r:id="rId2"/>
              </a:rPr>
              <a:t>Investintech PDF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22250"/>
            <a:ext cx="3008313" cy="17462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27542"/>
            <a:ext cx="4995863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032000"/>
            <a:ext cx="3008313" cy="307313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Copyright©2010 Companyname | Free template by </a:t>
            </a:r>
            <a:r>
              <a:rPr lang="sr-Latn-RS" smtClean="0">
                <a:hlinkClick r:id="rId2"/>
              </a:rPr>
              <a:t>Investintech PDF Solutions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90500"/>
            <a:ext cx="5711824" cy="7461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952500"/>
            <a:ext cx="6054724" cy="378420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841875"/>
            <a:ext cx="5711824" cy="4445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Copyright©2010 Companyname | Free template by </a:t>
            </a:r>
            <a:r>
              <a:rPr lang="sr-Latn-RS" smtClean="0">
                <a:hlinkClick r:id="rId2"/>
              </a:rPr>
              <a:t>Investintech PDF Solutions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investintech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3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5296959"/>
            <a:ext cx="2085975" cy="30427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5296959"/>
            <a:ext cx="2847975" cy="304271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Copyright©2010 Companyname | Free template by </a:t>
            </a:r>
            <a:r>
              <a:rPr lang="sr-Latn-RS" smtClean="0">
                <a:hlinkClick r:id="rId13"/>
              </a:rPr>
              <a:t>Investintech PDF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5296959"/>
            <a:ext cx="561975" cy="304271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ED85011-3C85-494D-B5C4-C28EC4668D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5416154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5416154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790700"/>
            <a:ext cx="8839200" cy="16764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Cambria" pitchFamily="18" charset="0"/>
              </a:rPr>
              <a:t>AFRICA CENTRES OF EXCELLENCE PROJECT</a:t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10</a:t>
            </a:r>
            <a:r>
              <a:rPr lang="en-US" sz="3200" baseline="30000" dirty="0" smtClean="0">
                <a:latin typeface="Cambria" pitchFamily="18" charset="0"/>
              </a:rPr>
              <a:t>th</a:t>
            </a:r>
            <a:r>
              <a:rPr lang="en-US" sz="3200" dirty="0" smtClean="0">
                <a:latin typeface="Cambria" pitchFamily="18" charset="0"/>
              </a:rPr>
              <a:t> PSC MEETING &amp; 7</a:t>
            </a:r>
            <a:r>
              <a:rPr lang="en-US" sz="3200" baseline="30000" dirty="0" smtClean="0">
                <a:latin typeface="Cambria" pitchFamily="18" charset="0"/>
              </a:rPr>
              <a:t>TH</a:t>
            </a:r>
            <a:r>
              <a:rPr lang="en-US" sz="3200" dirty="0" smtClean="0">
                <a:latin typeface="Cambria" pitchFamily="18" charset="0"/>
              </a:rPr>
              <a:t> ACE WORKSHOP</a:t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/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1400" dirty="0" smtClean="0">
                <a:latin typeface="Cambria" pitchFamily="18" charset="0"/>
              </a:rPr>
              <a:t>INTERCONTINENTAL HOTEL - LAGOS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05300"/>
            <a:ext cx="8458200" cy="12192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 smtClean="0">
                <a:latin typeface="Cambria" pitchFamily="18" charset="0"/>
              </a:rPr>
              <a:t>UPDATE, ACE </a:t>
            </a:r>
            <a:r>
              <a:rPr lang="en-US" dirty="0">
                <a:latin typeface="Cambria" pitchFamily="18" charset="0"/>
              </a:rPr>
              <a:t>PROJECT – THE GAMBIA CHAPTER </a:t>
            </a:r>
            <a:br>
              <a:rPr lang="en-US" dirty="0">
                <a:latin typeface="Cambria" pitchFamily="18" charset="0"/>
              </a:rPr>
            </a:br>
            <a:r>
              <a:rPr lang="en-US" dirty="0">
                <a:latin typeface="Cambria" pitchFamily="18" charset="0"/>
              </a:rPr>
              <a:t>2</a:t>
            </a:r>
            <a:r>
              <a:rPr lang="en-US" baseline="30000" dirty="0">
                <a:latin typeface="Cambria" pitchFamily="18" charset="0"/>
              </a:rPr>
              <a:t>ND</a:t>
            </a:r>
            <a:r>
              <a:rPr lang="en-US" dirty="0">
                <a:latin typeface="Cambria" pitchFamily="18" charset="0"/>
              </a:rPr>
              <a:t> COMPONENT – PROCUREMENT OF SERVICES FROM THE ACES</a:t>
            </a:r>
            <a:br>
              <a:rPr lang="en-US" dirty="0">
                <a:latin typeface="Cambria" pitchFamily="18" charset="0"/>
              </a:rPr>
            </a:br>
            <a:endParaRPr lang="en-US" dirty="0" smtClean="0">
              <a:latin typeface="Cambria" pitchFamily="18" charset="0"/>
            </a:endParaRPr>
          </a:p>
          <a:p>
            <a:pPr algn="r"/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MAY, 2017</a:t>
            </a:r>
            <a:endParaRPr lang="en-US" b="1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0500"/>
            <a:ext cx="1371600" cy="133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5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1"/>
            <a:ext cx="8839200" cy="381000"/>
          </a:xfrm>
        </p:spPr>
        <p:txBody>
          <a:bodyPr>
            <a:noAutofit/>
          </a:bodyPr>
          <a:lstStyle/>
          <a:p>
            <a:pPr lvl="1" algn="l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MONITORING AND EVALUATION - FINDINGS</a:t>
            </a: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457200" y="800100"/>
            <a:ext cx="8077200" cy="472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/>
            </a:pP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General improvement </a:t>
            </a:r>
            <a:r>
              <a:rPr lang="en-US" sz="1600" b="1" dirty="0">
                <a:solidFill>
                  <a:schemeClr val="tx1"/>
                </a:solidFill>
                <a:latin typeface="Cambria" pitchFamily="18" charset="0"/>
              </a:rPr>
              <a:t>in </a:t>
            </a: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all the three Centres previously visited, especially on concerns related to academic matters.</a:t>
            </a:r>
          </a:p>
          <a:p>
            <a:pPr marL="0" indent="0" algn="just">
              <a:buNone/>
            </a:pPr>
            <a:endParaRPr lang="en-US" sz="16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lvl="1" algn="just">
              <a:buFont typeface="+mj-lt"/>
              <a:buAutoNum type="romanLcPeriod"/>
            </a:pP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Students</a:t>
            </a:r>
            <a:r>
              <a:rPr lang="en-US" b="1" dirty="0">
                <a:solidFill>
                  <a:schemeClr val="tx1"/>
                </a:solidFill>
                <a:latin typeface="Cambria" pitchFamily="18" charset="0"/>
              </a:rPr>
              <a:t>’ performance is still a challenge in 1 centre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. However, all Centres improved in their academic service delivery one of which manifested an impressive service delivery .</a:t>
            </a:r>
          </a:p>
          <a:p>
            <a:pPr marL="457200" lvl="1" indent="0" algn="just">
              <a:buNone/>
            </a:pPr>
            <a:endParaRPr lang="en-US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lvl="1" algn="just">
              <a:buFont typeface="+mj-lt"/>
              <a:buAutoNum type="romanLcPeriod"/>
            </a:pP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The </a:t>
            </a:r>
            <a:r>
              <a:rPr lang="en-US" sz="1600" b="1" dirty="0">
                <a:solidFill>
                  <a:schemeClr val="tx1"/>
                </a:solidFill>
                <a:latin typeface="Cambria" pitchFamily="18" charset="0"/>
              </a:rPr>
              <a:t>Centres are committed to work with Gambia </a:t>
            </a: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even after the students graduate – e.g. setting </a:t>
            </a:r>
            <a:r>
              <a:rPr lang="en-US" sz="1600" b="1" dirty="0">
                <a:solidFill>
                  <a:schemeClr val="tx1"/>
                </a:solidFill>
                <a:latin typeface="Cambria" pitchFamily="18" charset="0"/>
              </a:rPr>
              <a:t>up a CAD </a:t>
            </a: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centre, </a:t>
            </a:r>
            <a:r>
              <a:rPr lang="en-US" sz="1600" b="1" dirty="0">
                <a:solidFill>
                  <a:schemeClr val="tx1"/>
                </a:solidFill>
                <a:latin typeface="Cambria" pitchFamily="18" charset="0"/>
              </a:rPr>
              <a:t>supporting </a:t>
            </a: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the country set </a:t>
            </a:r>
            <a:r>
              <a:rPr lang="en-US" sz="1600" b="1" dirty="0">
                <a:solidFill>
                  <a:schemeClr val="tx1"/>
                </a:solidFill>
                <a:latin typeface="Cambria" pitchFamily="18" charset="0"/>
              </a:rPr>
              <a:t>up an Engineering Faculty. </a:t>
            </a:r>
            <a:endParaRPr lang="en-US" sz="16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914400" lvl="2" indent="0" algn="just">
              <a:buNone/>
            </a:pPr>
            <a:endParaRPr lang="en-US" sz="16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Font typeface="+mj-lt"/>
              <a:buAutoNum type="arabicPeriod" startAt="2"/>
            </a:pP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Centres have not been sending progress Reports/Results to the NRC.  However, all 3 Centers gave comprehensive report of the students’ progress. The 4</a:t>
            </a:r>
            <a:r>
              <a:rPr lang="en-US" sz="1600" b="1" baseline="30000" dirty="0" smtClean="0">
                <a:solidFill>
                  <a:schemeClr val="tx1"/>
                </a:solidFill>
                <a:latin typeface="Cambria" pitchFamily="18" charset="0"/>
              </a:rPr>
              <a:t>th</a:t>
            </a: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 Centre will be consulted during the workshop for their feedback on the matter.</a:t>
            </a:r>
          </a:p>
          <a:p>
            <a:pPr algn="just">
              <a:buFont typeface="+mj-lt"/>
              <a:buAutoNum type="arabicPeriod" startAt="2"/>
            </a:pPr>
            <a:endParaRPr lang="en-US" sz="16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991" y="33030"/>
            <a:ext cx="838200" cy="876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265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1"/>
            <a:ext cx="8839200" cy="381000"/>
          </a:xfrm>
        </p:spPr>
        <p:txBody>
          <a:bodyPr>
            <a:noAutofit/>
          </a:bodyPr>
          <a:lstStyle/>
          <a:p>
            <a:pPr lvl="1" algn="l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MONITORING AND EVALUATION - FINDINGS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52400" y="800100"/>
            <a:ext cx="8839199" cy="44968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3"/>
            </a:pP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The issue of residential permit still remains a challenge in 1 Centre</a:t>
            </a:r>
          </a:p>
          <a:p>
            <a:pPr algn="just">
              <a:buFont typeface="+mj-lt"/>
              <a:buAutoNum type="arabicPeriod" startAt="3"/>
            </a:pPr>
            <a:endParaRPr lang="en-US" sz="16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Font typeface="+mj-lt"/>
              <a:buAutoNum type="arabicPeriod" startAt="3"/>
            </a:pP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Access </a:t>
            </a:r>
            <a:r>
              <a:rPr lang="en-US" sz="1600" b="1" dirty="0">
                <a:solidFill>
                  <a:schemeClr val="tx1"/>
                </a:solidFill>
                <a:latin typeface="Cambria" pitchFamily="18" charset="0"/>
              </a:rPr>
              <a:t>to Internet facilities </a:t>
            </a: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is still </a:t>
            </a:r>
            <a:r>
              <a:rPr lang="en-US" sz="1600" b="1" dirty="0">
                <a:solidFill>
                  <a:schemeClr val="tx1"/>
                </a:solidFill>
                <a:latin typeface="Cambria" pitchFamily="18" charset="0"/>
              </a:rPr>
              <a:t>a challenge in </a:t>
            </a: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two of the 4 centres. The other two doing very well; one going the extra mile to give free data for both internet and telephone calls.</a:t>
            </a:r>
          </a:p>
          <a:p>
            <a:pPr algn="just">
              <a:buFont typeface="+mj-lt"/>
              <a:buAutoNum type="arabicPeriod" startAt="3"/>
            </a:pPr>
            <a:endParaRPr lang="en-US" sz="16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Font typeface="+mj-lt"/>
              <a:buAutoNum type="arabicPeriod" startAt="3"/>
            </a:pP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Student </a:t>
            </a:r>
            <a:r>
              <a:rPr lang="en-US" sz="1600" b="1" dirty="0">
                <a:solidFill>
                  <a:schemeClr val="tx1"/>
                </a:solidFill>
                <a:latin typeface="Cambria" pitchFamily="18" charset="0"/>
              </a:rPr>
              <a:t>Accommodation </a:t>
            </a: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is yet to be resolved in 1 of the four centres; the highest Authority in the University pledged to resolve this in about a week</a:t>
            </a:r>
          </a:p>
          <a:p>
            <a:pPr algn="just">
              <a:buFont typeface="+mj-lt"/>
              <a:buAutoNum type="arabicPeriod" startAt="3"/>
            </a:pPr>
            <a:endParaRPr lang="en-US" sz="16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Font typeface="+mj-lt"/>
              <a:buAutoNum type="arabicPeriod" startAt="3"/>
            </a:pP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Funding </a:t>
            </a:r>
            <a:r>
              <a:rPr lang="en-US" sz="1600" b="1" dirty="0">
                <a:solidFill>
                  <a:schemeClr val="tx1"/>
                </a:solidFill>
                <a:latin typeface="Cambria" pitchFamily="18" charset="0"/>
              </a:rPr>
              <a:t>for Publications – Ph. D students </a:t>
            </a: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wrote to Banjul for publication but Centre assured the team that such publications will be funded at their level. Yet to receive feedback on the other Center.</a:t>
            </a:r>
          </a:p>
          <a:p>
            <a:pPr algn="just">
              <a:buFont typeface="+mj-lt"/>
              <a:buAutoNum type="arabicPeriod" startAt="3"/>
            </a:pPr>
            <a:endParaRPr lang="en-US" sz="16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en-US" sz="1600" b="1" dirty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Font typeface="+mj-lt"/>
              <a:buAutoNum type="arabicPeriod" startAt="3"/>
            </a:pPr>
            <a:endParaRPr lang="en-US" sz="16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991" y="33030"/>
            <a:ext cx="838200" cy="876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7974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1"/>
            <a:ext cx="8839200" cy="381000"/>
          </a:xfrm>
        </p:spPr>
        <p:txBody>
          <a:bodyPr>
            <a:noAutofit/>
          </a:bodyPr>
          <a:lstStyle/>
          <a:p>
            <a:pPr lvl="1" algn="l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MONITORING AND EVALUATION - FINDINGS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685801" y="800100"/>
            <a:ext cx="7696200" cy="44968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7"/>
            </a:pPr>
            <a:r>
              <a:rPr lang="en-US" sz="1600" b="1" dirty="0">
                <a:solidFill>
                  <a:schemeClr val="tx1"/>
                </a:solidFill>
                <a:latin typeface="Cambria" pitchFamily="18" charset="0"/>
              </a:rPr>
              <a:t>Students </a:t>
            </a: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were </a:t>
            </a:r>
            <a:r>
              <a:rPr lang="en-US" sz="1600" b="1" dirty="0">
                <a:solidFill>
                  <a:schemeClr val="tx1"/>
                </a:solidFill>
                <a:latin typeface="Cambria" pitchFamily="18" charset="0"/>
              </a:rPr>
              <a:t>advised to work closely with the Centres on all matters, ranging </a:t>
            </a:r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from </a:t>
            </a:r>
            <a:r>
              <a:rPr lang="en-US" sz="1600" b="1" dirty="0">
                <a:solidFill>
                  <a:schemeClr val="tx1"/>
                </a:solidFill>
                <a:latin typeface="Cambria" pitchFamily="18" charset="0"/>
              </a:rPr>
              <a:t>medical issues to access to library and publication opportunities.</a:t>
            </a:r>
          </a:p>
          <a:p>
            <a:pPr algn="just">
              <a:buFont typeface="+mj-lt"/>
              <a:buAutoNum type="arabicPeriod" startAt="7"/>
            </a:pPr>
            <a:endParaRPr lang="en-US" sz="16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en-US" sz="16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en-US" sz="1600" b="1" dirty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Font typeface="+mj-lt"/>
              <a:buAutoNum type="arabicPeriod" startAt="3"/>
            </a:pPr>
            <a:endParaRPr lang="en-US" sz="16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991" y="33030"/>
            <a:ext cx="838200" cy="876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419482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95600" y="1562100"/>
            <a:ext cx="3200400" cy="2819400"/>
          </a:xfrm>
          <a:prstGeom prst="roundRect">
            <a:avLst>
              <a:gd name="adj" fmla="val 13458"/>
            </a:avLst>
          </a:prstGeom>
          <a:gradFill flip="none"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tx2">
                    <a:lumMod val="40000"/>
                    <a:lumOff val="60000"/>
                    <a:alpha val="0"/>
                  </a:schemeClr>
                </a:gs>
              </a:gsLst>
              <a:lin ang="5400000" scaled="1"/>
              <a:tileRect/>
            </a:gradFill>
          </a:ln>
          <a:effectLst/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lang="en-US" sz="2800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lang="en-US" sz="2400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lang="en-US" sz="2000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lang="en-US" sz="1800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 lang="en-US" sz="1800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</a:p>
          <a:p>
            <a:pPr marL="0" indent="0" algn="ctr">
              <a:buFont typeface="Arial" pitchFamily="34" charset="0"/>
              <a:buNone/>
            </a:pPr>
            <a:endParaRPr lang="en-GB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GB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THANK YOU</a:t>
            </a:r>
            <a:endParaRPr lang="en-GB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24300"/>
            <a:ext cx="1752600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17673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1"/>
            <a:ext cx="8839200" cy="381000"/>
          </a:xfrm>
        </p:spPr>
        <p:txBody>
          <a:bodyPr>
            <a:noAutofit/>
          </a:bodyPr>
          <a:lstStyle/>
          <a:p>
            <a:pPr lvl="1" algn="ctr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OUTLINE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991" y="33030"/>
            <a:ext cx="838200" cy="876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381000" y="909330"/>
            <a:ext cx="8305800" cy="1453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1. INTRODUCTION – </a:t>
            </a:r>
            <a:r>
              <a:rPr lang="en-GB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ACE </a:t>
            </a:r>
            <a:r>
              <a:rPr lang="en-GB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&amp; NATIONAL DEVELOPMENT IN THE </a:t>
            </a:r>
            <a:r>
              <a:rPr lang="en-GB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GAMBIA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2. SITUATIONAL </a:t>
            </a:r>
            <a:r>
              <a:rPr lang="en-GB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ANALYSIS – </a:t>
            </a:r>
            <a:r>
              <a:rPr lang="en-GB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ENROLMENT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3. MONITORING </a:t>
            </a:r>
            <a:r>
              <a:rPr lang="en-GB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AND EVALUATION - FINDINGS</a:t>
            </a:r>
            <a:r>
              <a:rPr lang="en-US" sz="16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6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7142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1"/>
            <a:ext cx="8839200" cy="381000"/>
          </a:xfrm>
        </p:spPr>
        <p:txBody>
          <a:bodyPr>
            <a:noAutofit/>
          </a:bodyPr>
          <a:lstStyle/>
          <a:p>
            <a:pPr lvl="1" algn="l"/>
            <a:r>
              <a:rPr lang="en-GB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ACE &amp; NATIONAL DEVELOPMENT IN THE GAMBIA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991" y="33030"/>
            <a:ext cx="838200" cy="876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345763" y="990601"/>
            <a:ext cx="8229600" cy="4036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6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Education Sector – Executing  Agency of </a:t>
            </a:r>
            <a:r>
              <a:rPr lang="en-GB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ACE </a:t>
            </a:r>
            <a:r>
              <a:rPr lang="en-GB" sz="16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to create</a:t>
            </a:r>
            <a:endParaRPr lang="en-US" sz="16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600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“… a well-educated, trained, skilled… self-reliant and enterprising population …” (</a:t>
            </a:r>
            <a:r>
              <a:rPr lang="en-GB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2020, the Gambia Incorporated</a:t>
            </a:r>
            <a:r>
              <a:rPr lang="en-GB" sz="16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6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Cambria" panose="02040503050406030204" pitchFamily="18" charset="0"/>
              </a:rPr>
              <a:t>Delivery </a:t>
            </a:r>
            <a:r>
              <a:rPr lang="en-GB" sz="1600" b="1" dirty="0">
                <a:latin typeface="Cambria" panose="02040503050406030204" pitchFamily="18" charset="0"/>
              </a:rPr>
              <a:t>of STEM </a:t>
            </a:r>
            <a:r>
              <a:rPr lang="en-GB" sz="1600" b="1" dirty="0" smtClean="0">
                <a:latin typeface="Cambria" panose="02040503050406030204" pitchFamily="18" charset="0"/>
              </a:rPr>
              <a:t>lessons; </a:t>
            </a:r>
            <a:r>
              <a:rPr lang="en-GB" sz="1600" b="1" dirty="0">
                <a:latin typeface="Cambria" panose="02040503050406030204" pitchFamily="18" charset="0"/>
              </a:rPr>
              <a:t>absence of pre-vocational programmes in the </a:t>
            </a:r>
            <a:r>
              <a:rPr lang="en-GB" sz="1600" b="1" dirty="0" smtClean="0">
                <a:latin typeface="Cambria" panose="02040503050406030204" pitchFamily="18" charset="0"/>
              </a:rPr>
              <a:t>schools – lead to weak </a:t>
            </a:r>
            <a:r>
              <a:rPr lang="en-GB" sz="1600" b="1" dirty="0">
                <a:latin typeface="Cambria" panose="02040503050406030204" pitchFamily="18" charset="0"/>
              </a:rPr>
              <a:t>foundation base for the human </a:t>
            </a:r>
            <a:r>
              <a:rPr lang="en-GB" sz="1600" b="1" dirty="0" smtClean="0">
                <a:latin typeface="Cambria" panose="02040503050406030204" pitchFamily="18" charset="0"/>
              </a:rPr>
              <a:t>capital</a:t>
            </a:r>
            <a:endParaRPr lang="en-US" sz="1600" b="1" dirty="0">
              <a:latin typeface="Cambria" panose="020405030504060302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GB" sz="1600" b="1" dirty="0" smtClean="0">
              <a:latin typeface="Cambria" panose="020405030504060302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Cambria" panose="02040503050406030204" pitchFamily="18" charset="0"/>
              </a:rPr>
              <a:t>Absence </a:t>
            </a:r>
            <a:r>
              <a:rPr lang="en-GB" sz="1600" b="1" dirty="0">
                <a:latin typeface="Cambria" panose="02040503050406030204" pitchFamily="18" charset="0"/>
              </a:rPr>
              <a:t>of higher certified programmes in areas of STEM, </a:t>
            </a:r>
            <a:r>
              <a:rPr lang="en-GB" sz="1600" b="1" dirty="0" smtClean="0">
                <a:latin typeface="Cambria" panose="02040503050406030204" pitchFamily="18" charset="0"/>
              </a:rPr>
              <a:t>Heath </a:t>
            </a:r>
            <a:r>
              <a:rPr lang="en-GB" sz="1600" b="1" dirty="0">
                <a:latin typeface="Cambria" panose="02040503050406030204" pitchFamily="18" charset="0"/>
              </a:rPr>
              <a:t>and </a:t>
            </a:r>
            <a:r>
              <a:rPr lang="en-GB" sz="1600" b="1" dirty="0" smtClean="0">
                <a:latin typeface="Cambria" panose="02040503050406030204" pitchFamily="18" charset="0"/>
              </a:rPr>
              <a:t>Agriculture </a:t>
            </a:r>
            <a:r>
              <a:rPr lang="en-GB" sz="1600" b="1" dirty="0">
                <a:latin typeface="Cambria" panose="02040503050406030204" pitchFamily="18" charset="0"/>
              </a:rPr>
              <a:t>in the country’s post-secondary </a:t>
            </a:r>
            <a:r>
              <a:rPr lang="en-GB" sz="1600" b="1" dirty="0" smtClean="0">
                <a:latin typeface="Cambria" panose="02040503050406030204" pitchFamily="18" charset="0"/>
              </a:rPr>
              <a:t>institutions. Low agricultural </a:t>
            </a:r>
            <a:r>
              <a:rPr lang="en-GB" sz="1600" b="1" dirty="0">
                <a:latin typeface="Cambria" panose="02040503050406030204" pitchFamily="18" charset="0"/>
              </a:rPr>
              <a:t>productivity </a:t>
            </a:r>
            <a:r>
              <a:rPr lang="en-GB" sz="1600" b="1" dirty="0" smtClean="0">
                <a:latin typeface="Cambria" panose="02040503050406030204" pitchFamily="18" charset="0"/>
              </a:rPr>
              <a:t>- inadequate technically- skilled workers and appropriate technology </a:t>
            </a:r>
            <a:endParaRPr lang="en-US" sz="1600" b="1" dirty="0">
              <a:latin typeface="Cambria" panose="020405030504060302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GB" sz="1600" b="1" dirty="0" smtClean="0">
              <a:latin typeface="Cambria" panose="020405030504060302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Cambria" panose="02040503050406030204" pitchFamily="18" charset="0"/>
              </a:rPr>
              <a:t>The </a:t>
            </a:r>
            <a:r>
              <a:rPr lang="en-GB" sz="1600" b="1" dirty="0">
                <a:latin typeface="Cambria" panose="02040503050406030204" pitchFamily="18" charset="0"/>
              </a:rPr>
              <a:t>absence of specialists </a:t>
            </a:r>
            <a:r>
              <a:rPr lang="en-GB" sz="1600" b="1" dirty="0" smtClean="0">
                <a:latin typeface="Cambria" panose="02040503050406030204" pitchFamily="18" charset="0"/>
              </a:rPr>
              <a:t>in policy analysis; e-governance, STEM content </a:t>
            </a:r>
            <a:r>
              <a:rPr lang="en-GB" sz="1600" b="1" dirty="0">
                <a:latin typeface="Cambria" panose="02040503050406030204" pitchFamily="18" charset="0"/>
              </a:rPr>
              <a:t>and pedagogical knowledge and </a:t>
            </a:r>
            <a:r>
              <a:rPr lang="en-GB" sz="1600" b="1" dirty="0" smtClean="0">
                <a:latin typeface="Cambria" panose="02040503050406030204" pitchFamily="18" charset="0"/>
              </a:rPr>
              <a:t>skills</a:t>
            </a:r>
            <a:r>
              <a:rPr lang="en-GB" sz="16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en-US" sz="1600" b="1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1365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1"/>
            <a:ext cx="8839200" cy="381000"/>
          </a:xfrm>
        </p:spPr>
        <p:txBody>
          <a:bodyPr>
            <a:noAutofit/>
          </a:bodyPr>
          <a:lstStyle/>
          <a:p>
            <a:pPr lvl="1" algn="l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SITUATIONAL ANALYSIS – ENROLMENT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-82216"/>
            <a:ext cx="838200" cy="876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495300" y="794084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135 students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have been enrolled in the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currently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dropped – 131 currently enrolled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742787"/>
              </p:ext>
            </p:extLst>
          </p:nvPr>
        </p:nvGraphicFramePr>
        <p:xfrm>
          <a:off x="1447800" y="2322148"/>
          <a:ext cx="5562601" cy="1162350"/>
        </p:xfrm>
        <a:graphic>
          <a:graphicData uri="http://schemas.openxmlformats.org/drawingml/2006/table">
            <a:tbl>
              <a:tblPr/>
              <a:tblGrid>
                <a:gridCol w="4139609"/>
                <a:gridCol w="711496"/>
                <a:gridCol w="711496"/>
              </a:tblGrid>
              <a:tr h="3874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4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FEMALE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effectLst/>
                          <a:latin typeface="Cambria" panose="02040503050406030204" pitchFamily="18" charset="0"/>
                        </a:rPr>
                        <a:t>22.1%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4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effectLst/>
                          <a:latin typeface="Cambria" panose="02040503050406030204" pitchFamily="18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effectLst/>
                          <a:latin typeface="Cambria" panose="02040503050406030204" pitchFamily="18" charset="0"/>
                        </a:rPr>
                        <a:t>77.9%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1"/>
            <a:ext cx="8839200" cy="381000"/>
          </a:xfrm>
        </p:spPr>
        <p:txBody>
          <a:bodyPr>
            <a:noAutofit/>
          </a:bodyPr>
          <a:lstStyle/>
          <a:p>
            <a:pPr lvl="1" algn="l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SITUATIONAL ANALYSIS – ENROLMENT – AGRICULTURE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-82216"/>
            <a:ext cx="838200" cy="876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741474"/>
              </p:ext>
            </p:extLst>
          </p:nvPr>
        </p:nvGraphicFramePr>
        <p:xfrm>
          <a:off x="362472" y="1028700"/>
          <a:ext cx="8216902" cy="405130"/>
        </p:xfrm>
        <a:graphic>
          <a:graphicData uri="http://schemas.openxmlformats.org/drawingml/2006/table">
            <a:tbl>
              <a:tblPr/>
              <a:tblGrid>
                <a:gridCol w="3081338"/>
                <a:gridCol w="3043296"/>
                <a:gridCol w="523067"/>
                <a:gridCol w="523067"/>
                <a:gridCol w="523067"/>
                <a:gridCol w="523067"/>
              </a:tblGrid>
              <a:tr h="2025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PROGRAMME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FEMALE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5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MSC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PHD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MSC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PHD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085267"/>
              </p:ext>
            </p:extLst>
          </p:nvPr>
        </p:nvGraphicFramePr>
        <p:xfrm>
          <a:off x="362472" y="1485900"/>
          <a:ext cx="8216902" cy="3048000"/>
        </p:xfrm>
        <a:graphic>
          <a:graphicData uri="http://schemas.openxmlformats.org/drawingml/2006/table">
            <a:tbl>
              <a:tblPr/>
              <a:tblGrid>
                <a:gridCol w="3081338"/>
                <a:gridCol w="3043296"/>
                <a:gridCol w="523067"/>
                <a:gridCol w="523067"/>
                <a:gridCol w="523067"/>
                <a:gridCol w="523067"/>
              </a:tblGrid>
              <a:tr h="254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BENUE STATE UNIVERSITY, NIGERIA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AGRICULTURE EXTENSION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FOOD SCIENCE TECHNOLOGY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ABEOKUTA UNIVERSITY, NIGERIA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CROP PROTECTION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BAYERO UNIVERSITY, NIGERIA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CROP AND CROPPING SYSTEMS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CROP PROTECTION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LIVESTOCK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UNIVERSITE de LOME, TOGO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POULTRY SCIENCE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UNIVERSITY OF GHANA, WACCI (AGRIC)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SEED SCIENCE TECHNOLOGY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679002"/>
              </p:ext>
            </p:extLst>
          </p:nvPr>
        </p:nvGraphicFramePr>
        <p:xfrm>
          <a:off x="358461" y="4610100"/>
          <a:ext cx="8216902" cy="533400"/>
        </p:xfrm>
        <a:graphic>
          <a:graphicData uri="http://schemas.openxmlformats.org/drawingml/2006/table">
            <a:tbl>
              <a:tblPr/>
              <a:tblGrid>
                <a:gridCol w="3081338"/>
                <a:gridCol w="3043296"/>
                <a:gridCol w="523067"/>
                <a:gridCol w="523067"/>
                <a:gridCol w="523067"/>
                <a:gridCol w="523067"/>
              </a:tblGrid>
              <a:tr h="37147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 (22)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   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Cambria" panose="02040503050406030204" pitchFamily="18" charset="0"/>
                        </a:rPr>
                        <a:t>        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83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1"/>
            <a:ext cx="8839200" cy="381000"/>
          </a:xfrm>
        </p:spPr>
        <p:txBody>
          <a:bodyPr>
            <a:noAutofit/>
          </a:bodyPr>
          <a:lstStyle/>
          <a:p>
            <a:pPr lvl="1" algn="l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SITUATIONAL ANALYSIS – ENROLMENT – HEALTH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-82216"/>
            <a:ext cx="838200" cy="876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741474"/>
              </p:ext>
            </p:extLst>
          </p:nvPr>
        </p:nvGraphicFramePr>
        <p:xfrm>
          <a:off x="362472" y="1028700"/>
          <a:ext cx="8216902" cy="405130"/>
        </p:xfrm>
        <a:graphic>
          <a:graphicData uri="http://schemas.openxmlformats.org/drawingml/2006/table">
            <a:tbl>
              <a:tblPr/>
              <a:tblGrid>
                <a:gridCol w="3081338"/>
                <a:gridCol w="3043296"/>
                <a:gridCol w="523067"/>
                <a:gridCol w="523067"/>
                <a:gridCol w="523067"/>
                <a:gridCol w="523067"/>
              </a:tblGrid>
              <a:tr h="2025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PROGRAMME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FEMALE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5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MSC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PHD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MSC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PHD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166320"/>
              </p:ext>
            </p:extLst>
          </p:nvPr>
        </p:nvGraphicFramePr>
        <p:xfrm>
          <a:off x="381000" y="1485900"/>
          <a:ext cx="8216902" cy="2057400"/>
        </p:xfrm>
        <a:graphic>
          <a:graphicData uri="http://schemas.openxmlformats.org/drawingml/2006/table">
            <a:tbl>
              <a:tblPr/>
              <a:tblGrid>
                <a:gridCol w="3081338"/>
                <a:gridCol w="3043296"/>
                <a:gridCol w="523067"/>
                <a:gridCol w="523067"/>
                <a:gridCol w="523067"/>
                <a:gridCol w="523067"/>
              </a:tblGrid>
              <a:tr h="4114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UNIVERSITY OF BENIN, NEGERIA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REPRODUCTIVE AND FAMILY HEALTH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REPRODUCTIVE HEALTH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REPRODUCTIVE HEALTH NURSING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UNIVERSITY OF GHANA, WACCBIP (HEALTH)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MOLECULAR CELL BIOLOGY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249938"/>
              </p:ext>
            </p:extLst>
          </p:nvPr>
        </p:nvGraphicFramePr>
        <p:xfrm>
          <a:off x="381000" y="3619500"/>
          <a:ext cx="8216902" cy="533400"/>
        </p:xfrm>
        <a:graphic>
          <a:graphicData uri="http://schemas.openxmlformats.org/drawingml/2006/table">
            <a:tbl>
              <a:tblPr/>
              <a:tblGrid>
                <a:gridCol w="3081338"/>
                <a:gridCol w="3043296"/>
                <a:gridCol w="523067"/>
                <a:gridCol w="523067"/>
                <a:gridCol w="523067"/>
                <a:gridCol w="523067"/>
              </a:tblGrid>
              <a:tr h="37147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 (17)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   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   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  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   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71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1"/>
            <a:ext cx="8839200" cy="381000"/>
          </a:xfrm>
        </p:spPr>
        <p:txBody>
          <a:bodyPr>
            <a:noAutofit/>
          </a:bodyPr>
          <a:lstStyle/>
          <a:p>
            <a:pPr lvl="1" algn="l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SITUATIONAL ANALYSIS – ENROLMENT – 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-82216"/>
            <a:ext cx="838200" cy="876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741474"/>
              </p:ext>
            </p:extLst>
          </p:nvPr>
        </p:nvGraphicFramePr>
        <p:xfrm>
          <a:off x="362472" y="1028700"/>
          <a:ext cx="8216902" cy="405130"/>
        </p:xfrm>
        <a:graphic>
          <a:graphicData uri="http://schemas.openxmlformats.org/drawingml/2006/table">
            <a:tbl>
              <a:tblPr/>
              <a:tblGrid>
                <a:gridCol w="3081338"/>
                <a:gridCol w="3043296"/>
                <a:gridCol w="523067"/>
                <a:gridCol w="523067"/>
                <a:gridCol w="523067"/>
                <a:gridCol w="523067"/>
              </a:tblGrid>
              <a:tr h="2025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PROGRAMME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FEMALE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5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MSC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PHD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MSC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PHD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740587"/>
              </p:ext>
            </p:extLst>
          </p:nvPr>
        </p:nvGraphicFramePr>
        <p:xfrm>
          <a:off x="381000" y="1485900"/>
          <a:ext cx="8216902" cy="2895600"/>
        </p:xfrm>
        <a:graphic>
          <a:graphicData uri="http://schemas.openxmlformats.org/drawingml/2006/table">
            <a:tbl>
              <a:tblPr/>
              <a:tblGrid>
                <a:gridCol w="3081338"/>
                <a:gridCol w="3043296"/>
                <a:gridCol w="523067"/>
                <a:gridCol w="523067"/>
                <a:gridCol w="523067"/>
                <a:gridCol w="523067"/>
              </a:tblGrid>
              <a:tr h="2413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UNIVERSITE GASTON BERGER, SENEGAL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COMPUTER SCIENCE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MATHEMATICS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STATISTICS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UNIVERSITE YAOUNDE 1, CAMEROUN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CIVIL ENGINEERING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ELECTRICAL/ELECTRONIC ENGINEERING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MECHANICAL ENGINEERING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AHMADU BELLO UNIVERSITY, NIGERIA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BIOTECHNOLOGY - LAB STUDIES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KWAME NKRUMAH, GHANA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WATER RESOURCE ENGINEERING AND MGT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WATER SUPPLY AND ENV. SANITATION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46901"/>
              </p:ext>
            </p:extLst>
          </p:nvPr>
        </p:nvGraphicFramePr>
        <p:xfrm>
          <a:off x="381000" y="4533900"/>
          <a:ext cx="8229599" cy="533400"/>
        </p:xfrm>
        <a:graphic>
          <a:graphicData uri="http://schemas.openxmlformats.org/drawingml/2006/table">
            <a:tbl>
              <a:tblPr/>
              <a:tblGrid>
                <a:gridCol w="3086099"/>
                <a:gridCol w="3048000"/>
                <a:gridCol w="523875"/>
                <a:gridCol w="523875"/>
                <a:gridCol w="523875"/>
                <a:gridCol w="523875"/>
              </a:tblGrid>
              <a:tr h="37147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 (92)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   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95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1"/>
            <a:ext cx="8839200" cy="381000"/>
          </a:xfrm>
        </p:spPr>
        <p:txBody>
          <a:bodyPr>
            <a:noAutofit/>
          </a:bodyPr>
          <a:lstStyle/>
          <a:p>
            <a:pPr lvl="1" algn="l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SITUATIONAL ANALYSIS – TOTAL ENROLMENT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-82216"/>
            <a:ext cx="838200" cy="876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741474"/>
              </p:ext>
            </p:extLst>
          </p:nvPr>
        </p:nvGraphicFramePr>
        <p:xfrm>
          <a:off x="362472" y="1028700"/>
          <a:ext cx="8216902" cy="405130"/>
        </p:xfrm>
        <a:graphic>
          <a:graphicData uri="http://schemas.openxmlformats.org/drawingml/2006/table">
            <a:tbl>
              <a:tblPr/>
              <a:tblGrid>
                <a:gridCol w="3081338"/>
                <a:gridCol w="3043296"/>
                <a:gridCol w="523067"/>
                <a:gridCol w="523067"/>
                <a:gridCol w="523067"/>
                <a:gridCol w="523067"/>
              </a:tblGrid>
              <a:tr h="2025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PROGRAMME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FEMALE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5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MSC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PHD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MSC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PHD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237375"/>
              </p:ext>
            </p:extLst>
          </p:nvPr>
        </p:nvGraphicFramePr>
        <p:xfrm>
          <a:off x="362472" y="1485900"/>
          <a:ext cx="8216902" cy="1143000"/>
        </p:xfrm>
        <a:graphic>
          <a:graphicData uri="http://schemas.openxmlformats.org/drawingml/2006/table">
            <a:tbl>
              <a:tblPr/>
              <a:tblGrid>
                <a:gridCol w="3081338"/>
                <a:gridCol w="3043296"/>
                <a:gridCol w="523067"/>
                <a:gridCol w="523067"/>
                <a:gridCol w="523067"/>
                <a:gridCol w="523067"/>
              </a:tblGrid>
              <a:tr h="79601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 (131)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   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     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40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1"/>
            <a:ext cx="8839200" cy="381000"/>
          </a:xfrm>
        </p:spPr>
        <p:txBody>
          <a:bodyPr>
            <a:noAutofit/>
          </a:bodyPr>
          <a:lstStyle/>
          <a:p>
            <a:pPr lvl="1" algn="l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MONITORING AND EVALUATION – FINDINGS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5011-3C85-494D-B5C4-C28EC4668DD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52400" y="495302"/>
            <a:ext cx="8839199" cy="480165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6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ambria" pitchFamily="18" charset="0"/>
              </a:rPr>
              <a:t>A </a:t>
            </a:r>
            <a:r>
              <a:rPr lang="en-US" sz="1800" b="1" dirty="0">
                <a:solidFill>
                  <a:schemeClr val="tx1"/>
                </a:solidFill>
                <a:latin typeface="Cambria" pitchFamily="18" charset="0"/>
              </a:rPr>
              <a:t>follow up on the last monitoring </a:t>
            </a:r>
            <a:r>
              <a:rPr lang="en-US" sz="1800" b="1" dirty="0" smtClean="0">
                <a:solidFill>
                  <a:schemeClr val="tx1"/>
                </a:solidFill>
                <a:latin typeface="Cambria" pitchFamily="18" charset="0"/>
              </a:rPr>
              <a:t>visit resulted in the </a:t>
            </a:r>
            <a:r>
              <a:rPr lang="en-US" sz="1800" b="1" dirty="0">
                <a:solidFill>
                  <a:schemeClr val="tx1"/>
                </a:solidFill>
                <a:latin typeface="Cambria" pitchFamily="18" charset="0"/>
              </a:rPr>
              <a:t>following </a:t>
            </a:r>
            <a:r>
              <a:rPr lang="en-US" sz="1800" b="1" dirty="0" err="1">
                <a:solidFill>
                  <a:schemeClr val="tx1"/>
                </a:solidFill>
                <a:latin typeface="Cambria" pitchFamily="18" charset="0"/>
              </a:rPr>
              <a:t>C</a:t>
            </a:r>
            <a:r>
              <a:rPr lang="en-US" sz="1800" b="1" dirty="0" err="1" smtClean="0">
                <a:solidFill>
                  <a:schemeClr val="tx1"/>
                </a:solidFill>
                <a:latin typeface="Cambria" pitchFamily="18" charset="0"/>
              </a:rPr>
              <a:t>entres</a:t>
            </a:r>
            <a:r>
              <a:rPr lang="en-US" sz="1800" b="1" dirty="0" smtClean="0">
                <a:solidFill>
                  <a:schemeClr val="tx1"/>
                </a:solidFill>
                <a:latin typeface="Cambria" pitchFamily="18" charset="0"/>
              </a:rPr>
              <a:t> being </a:t>
            </a:r>
            <a:r>
              <a:rPr lang="en-US" sz="1800" b="1" dirty="0">
                <a:solidFill>
                  <a:schemeClr val="tx1"/>
                </a:solidFill>
                <a:latin typeface="Cambria" pitchFamily="18" charset="0"/>
              </a:rPr>
              <a:t>visited:</a:t>
            </a:r>
          </a:p>
          <a:p>
            <a:pPr marL="285750" indent="-285750" algn="just">
              <a:buFont typeface="Arial" charset="0"/>
              <a:buChar char="•"/>
            </a:pPr>
            <a:endParaRPr lang="en-US" sz="1600" b="1" dirty="0">
              <a:solidFill>
                <a:schemeClr val="tx1"/>
              </a:solidFill>
              <a:latin typeface="Cambria" pitchFamily="18" charset="0"/>
            </a:endParaRPr>
          </a:p>
          <a:p>
            <a:pPr marL="914400" algn="just">
              <a:buFont typeface="Wingdings" panose="05000000000000000000" pitchFamily="2" charset="2"/>
              <a:buChar char="q"/>
            </a:pPr>
            <a:r>
              <a:rPr lang="en-US" sz="1800" b="1" dirty="0" err="1" smtClean="0">
                <a:solidFill>
                  <a:schemeClr val="tx1"/>
                </a:solidFill>
                <a:latin typeface="Cambria" pitchFamily="18" charset="0"/>
              </a:rPr>
              <a:t>Yaounde</a:t>
            </a:r>
            <a:r>
              <a:rPr lang="en-US" sz="1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ambria" pitchFamily="18" charset="0"/>
              </a:rPr>
              <a:t>1 Cameroon; </a:t>
            </a:r>
            <a:endParaRPr lang="en-US" sz="18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914400" algn="just"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  <a:latin typeface="Cambria" pitchFamily="18" charset="0"/>
              </a:rPr>
              <a:t>KNUST</a:t>
            </a:r>
            <a:r>
              <a:rPr lang="en-US" sz="1800" b="1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  <a:latin typeface="Cambria" pitchFamily="18" charset="0"/>
              </a:rPr>
              <a:t>Ghana (not visited in the previous M &amp; E); </a:t>
            </a:r>
          </a:p>
          <a:p>
            <a:pPr marL="914400" algn="just"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  <a:latin typeface="Cambria" pitchFamily="18" charset="0"/>
              </a:rPr>
              <a:t>Benin University, Nigeria; </a:t>
            </a:r>
            <a:r>
              <a:rPr lang="en-US" sz="1800" b="1" dirty="0">
                <a:solidFill>
                  <a:schemeClr val="tx1"/>
                </a:solidFill>
                <a:latin typeface="Cambria" pitchFamily="18" charset="0"/>
              </a:rPr>
              <a:t>and </a:t>
            </a:r>
            <a:endParaRPr lang="en-US" sz="18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914400" algn="just"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  <a:latin typeface="Cambria" pitchFamily="18" charset="0"/>
              </a:rPr>
              <a:t>University </a:t>
            </a:r>
            <a:r>
              <a:rPr lang="en-US" sz="1800" b="1" dirty="0">
                <a:solidFill>
                  <a:schemeClr val="tx1"/>
                </a:solidFill>
                <a:latin typeface="Cambria" pitchFamily="18" charset="0"/>
              </a:rPr>
              <a:t>of </a:t>
            </a:r>
            <a:r>
              <a:rPr lang="en-US" sz="1800" b="1" dirty="0" smtClean="0">
                <a:solidFill>
                  <a:schemeClr val="tx1"/>
                </a:solidFill>
                <a:latin typeface="Cambria" pitchFamily="18" charset="0"/>
              </a:rPr>
              <a:t>Benue, Nigeria.</a:t>
            </a:r>
            <a:endParaRPr lang="en-US" sz="18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991" y="33030"/>
            <a:ext cx="838200" cy="876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62499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3744</TotalTime>
  <Words>907</Words>
  <Application>Microsoft Office PowerPoint</Application>
  <PresentationFormat>On-screen Show (16:10)</PresentationFormat>
  <Paragraphs>320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</vt:lpstr>
      <vt:lpstr>Century Gothic</vt:lpstr>
      <vt:lpstr>Courier New</vt:lpstr>
      <vt:lpstr>Palatino Linotype</vt:lpstr>
      <vt:lpstr>Times New Roman</vt:lpstr>
      <vt:lpstr>Wingdings</vt:lpstr>
      <vt:lpstr>Executive</vt:lpstr>
      <vt:lpstr>AFRICA CENTRES OF EXCELLENCE PROJECT 10th PSC MEETING &amp; 7TH ACE WORKSHOP  INTERCONTINENTAL HOTEL - LAGOS</vt:lpstr>
      <vt:lpstr>OUTLINE</vt:lpstr>
      <vt:lpstr>ACE &amp; NATIONAL DEVELOPMENT IN THE GAMBIA</vt:lpstr>
      <vt:lpstr>SITUATIONAL ANALYSIS – ENROLMENT</vt:lpstr>
      <vt:lpstr>SITUATIONAL ANALYSIS – ENROLMENT – AGRICULTURE </vt:lpstr>
      <vt:lpstr>SITUATIONAL ANALYSIS – ENROLMENT – HEALTH </vt:lpstr>
      <vt:lpstr>SITUATIONAL ANALYSIS – ENROLMENT – STEM</vt:lpstr>
      <vt:lpstr>SITUATIONAL ANALYSIS – TOTAL ENROLMENT </vt:lpstr>
      <vt:lpstr>MONITORING AND EVALUATION – FINDINGS </vt:lpstr>
      <vt:lpstr>MONITORING AND EVALUATION - FINDINGS</vt:lpstr>
      <vt:lpstr>MONITORING AND EVALUATION - FINDINGS</vt:lpstr>
      <vt:lpstr>MONITORING AND EVALUATION - FINDINGS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</dc:creator>
  <cp:lastModifiedBy>Yusupha Touray</cp:lastModifiedBy>
  <cp:revision>292</cp:revision>
  <cp:lastPrinted>2015-10-13T18:43:02Z</cp:lastPrinted>
  <dcterms:created xsi:type="dcterms:W3CDTF">2010-04-28T12:58:41Z</dcterms:created>
  <dcterms:modified xsi:type="dcterms:W3CDTF">2017-05-16T09:03:20Z</dcterms:modified>
</cp:coreProperties>
</file>