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3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5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9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9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6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1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2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8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982A-88A7-44FA-9A51-7E7276A005AD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DEFB-3688-4EF9-9400-C45E9A72D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4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ng/imgres?imgurl=https://upload.wikimedia.org/wikipedia/commons/a/a6/Uniben.png&amp;imgrefurl=https://en.wikipedia.org/wiki/University_of_Benin_(Nigeria)&amp;docid=CsmMwxqPjzEStM&amp;tbnid=f4ABiItXaTCdbM:&amp;w=576&amp;h=575&amp;ei=awrIVYOMOdLeoASZ9IigBw&amp;ved=0CAIQxiAwAGoVChMIw-2ViLqdxwIVUi-ICh0ZOgJ0&amp;iact=c&amp;ictx=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ng/imgres?imgurl=https://upload.wikimedia.org/wikipedia/commons/a/a6/Uniben.png&amp;imgrefurl=https://en.wikipedia.org/wiki/University_of_Benin_(Nigeria)&amp;docid=CsmMwxqPjzEStM&amp;tbnid=f4ABiItXaTCdbM:&amp;w=576&amp;h=575&amp;ei=awrIVYOMOdLeoASZ9IigBw&amp;ved=0CAIQxiAwAGoVChMIw-2ViLqdxwIVUi-ICh0ZOgJ0&amp;iact=c&amp;ictx=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University Engagement with CERHI, University of Benin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973" y="3682647"/>
            <a:ext cx="2298227" cy="279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79" y="3563152"/>
            <a:ext cx="2299088" cy="251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7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"/>
            <a:ext cx="7773338" cy="968991"/>
          </a:xfrm>
        </p:spPr>
        <p:txBody>
          <a:bodyPr>
            <a:normAutofit/>
          </a:bodyPr>
          <a:lstStyle/>
          <a:p>
            <a:r>
              <a:rPr lang="en-US" b="1" dirty="0" smtClean="0"/>
              <a:t>CERHI’s Progress with DLR 2.8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65522208"/>
              </p:ext>
            </p:extLst>
          </p:nvPr>
        </p:nvGraphicFramePr>
        <p:xfrm>
          <a:off x="313898" y="968991"/>
          <a:ext cx="851620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833"/>
                <a:gridCol w="2067636"/>
                <a:gridCol w="1432107"/>
                <a:gridCol w="2549627"/>
              </a:tblGrid>
              <a:tr h="11329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Activity</a:t>
                      </a:r>
                      <a:endParaRPr lang="en-US" sz="2200" dirty="0"/>
                    </a:p>
                  </a:txBody>
                  <a:tcPr marL="67586" marR="6758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Target  to</a:t>
                      </a:r>
                      <a:r>
                        <a:rPr lang="en-US" sz="2200" baseline="0" dirty="0" smtClean="0"/>
                        <a:t> date</a:t>
                      </a:r>
                      <a:endParaRPr lang="en-US" sz="2200" dirty="0"/>
                    </a:p>
                  </a:txBody>
                  <a:tcPr marL="67586" marR="6758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Achieved to date</a:t>
                      </a:r>
                    </a:p>
                    <a:p>
                      <a:r>
                        <a:rPr lang="en-US" sz="2200" dirty="0" smtClean="0"/>
                        <a:t> (total and %)</a:t>
                      </a:r>
                      <a:endParaRPr lang="en-US" sz="2200" dirty="0"/>
                    </a:p>
                  </a:txBody>
                  <a:tcPr marL="67586" marR="6758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Comments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 marL="67586" marR="67586"/>
                </a:tc>
              </a:tr>
              <a:tr h="28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3520" algn="l"/>
                        </a:tabLst>
                      </a:pPr>
                      <a:r>
                        <a:rPr lang="en-US" sz="2200" dirty="0" smtClean="0"/>
                        <a:t>DLR 2.8 …</a:t>
                      </a: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Procurement 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of e-learning materials, new learning technologies, and multi-nodal learning materials and platforms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Procurement of e-learning materials, new learning technologies, and multi-modal learning materials and platforms</a:t>
                      </a:r>
                      <a:endParaRPr lang="en-US" sz="2200" dirty="0"/>
                    </a:p>
                  </a:txBody>
                  <a:tcPr marL="67586" marR="6758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Yes (80%)</a:t>
                      </a:r>
                      <a:endParaRPr lang="en-US" sz="2200" dirty="0"/>
                    </a:p>
                  </a:txBody>
                  <a:tcPr marL="67586" marR="6758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All departments have benefited from procurement of e learning materials. </a:t>
                      </a:r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online content, e-learning platform via NGREN has also been given to all HODs to share with faculty and students</a:t>
                      </a:r>
                      <a:endParaRPr lang="en-US" sz="2200" dirty="0"/>
                    </a:p>
                  </a:txBody>
                  <a:tcPr marL="67586" marR="67586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715000"/>
            <a:ext cx="1297289" cy="11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7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7200" dirty="0" smtClean="0"/>
              <a:t>THANK YOU</a:t>
            </a:r>
            <a:endParaRPr lang="en-US" sz="7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278" y="3324028"/>
            <a:ext cx="2298227" cy="230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2" y="3119775"/>
            <a:ext cx="2299088" cy="251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4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Investments of UNIBEN in CERHI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Initial Take-off grant of NGN 10.0 Million</a:t>
            </a:r>
          </a:p>
          <a:p>
            <a:pPr algn="just"/>
            <a:r>
              <a:rPr lang="en-US" dirty="0" smtClean="0"/>
              <a:t>Office Space ¼ floor in the College of Medical Sciences building</a:t>
            </a:r>
          </a:p>
          <a:p>
            <a:pPr algn="just"/>
            <a:r>
              <a:rPr lang="en-US" dirty="0" smtClean="0"/>
              <a:t>VC’s and Registrar representatives in Weekly meetings of CERHI</a:t>
            </a:r>
          </a:p>
          <a:p>
            <a:pPr algn="just"/>
            <a:r>
              <a:rPr lang="en-US" dirty="0" smtClean="0"/>
              <a:t>CERHI curricular development and review done by multidisciplinary staff of the University and approved by Senate</a:t>
            </a:r>
          </a:p>
          <a:p>
            <a:pPr algn="just"/>
            <a:r>
              <a:rPr lang="en-US" dirty="0" smtClean="0"/>
              <a:t>All staff of CERHI – deployed from the University to date (nearly 16)</a:t>
            </a:r>
          </a:p>
          <a:p>
            <a:pPr algn="just"/>
            <a:r>
              <a:rPr lang="en-US" dirty="0" smtClean="0"/>
              <a:t>All academic staff of CERHI deployed are paid work-load/exam/supervision allowances by the University</a:t>
            </a:r>
          </a:p>
          <a:p>
            <a:pPr algn="just"/>
            <a:r>
              <a:rPr lang="en-US" dirty="0" smtClean="0"/>
              <a:t>CERHI included in University’s annual budget – now recognized as a distinct academic Unit.</a:t>
            </a:r>
          </a:p>
          <a:p>
            <a:pPr algn="just"/>
            <a:r>
              <a:rPr lang="en-US" dirty="0" smtClean="0"/>
              <a:t>School of Postgraduate Studies fully involved in CERHI’s activities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356" y="5243688"/>
            <a:ext cx="1297289" cy="11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7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Provision of Int’l Students and staff Accommodation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The University has provided two separate buildings for regional staff/students accommodation and housing.</a:t>
            </a:r>
          </a:p>
          <a:p>
            <a:pPr algn="just"/>
            <a:r>
              <a:rPr lang="en-US" dirty="0" smtClean="0"/>
              <a:t>All staff managing these facilities are the staff of the University</a:t>
            </a:r>
          </a:p>
          <a:p>
            <a:pPr algn="just"/>
            <a:r>
              <a:rPr lang="en-US" dirty="0" smtClean="0"/>
              <a:t>Buildings are being renovated by an architect and Works department, directly paid for by the University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174" y="5851959"/>
            <a:ext cx="1072140" cy="9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DSC_39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2982" y="1524000"/>
            <a:ext cx="2758418" cy="1829495"/>
          </a:xfrm>
          <a:prstGeom prst="rect">
            <a:avLst/>
          </a:prstGeom>
        </p:spPr>
      </p:pic>
      <p:pic>
        <p:nvPicPr>
          <p:cNvPr id="7" name="Content Placeholder 3" descr="DSC_3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81400"/>
            <a:ext cx="2894572" cy="19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Completion of CERHI’s Secretariat &amp; Academic Complex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Architectural drawings and supervisory responsibilities borne by the University</a:t>
            </a:r>
          </a:p>
          <a:p>
            <a:pPr algn="just"/>
            <a:r>
              <a:rPr lang="en-US" dirty="0" smtClean="0"/>
              <a:t>Land and supporting services (water, electricity, security, etc.) provided by the University</a:t>
            </a:r>
          </a:p>
          <a:p>
            <a:pPr algn="just"/>
            <a:r>
              <a:rPr lang="en-US" dirty="0" smtClean="0"/>
              <a:t>A University’s special task force is currently working to complete and equip the building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3974" y="5699559"/>
            <a:ext cx="1072140" cy="9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DSC_39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777018"/>
            <a:ext cx="3034260" cy="2012368"/>
          </a:xfrm>
        </p:spPr>
      </p:pic>
      <p:pic>
        <p:nvPicPr>
          <p:cNvPr id="7" name="Content Placeholder 3" descr="DSC_4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071" y="4060804"/>
            <a:ext cx="3184029" cy="21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CERHI’s Experiences with Regional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 smtClean="0"/>
              <a:t>2016-2017:  17 Students.</a:t>
            </a:r>
          </a:p>
          <a:p>
            <a:pPr marL="0" indent="0" algn="just">
              <a:buNone/>
            </a:pPr>
            <a:r>
              <a:rPr lang="en-US" sz="2000" dirty="0" smtClean="0"/>
              <a:t>2017-2018:  0 </a:t>
            </a:r>
          </a:p>
          <a:p>
            <a:pPr marL="0" indent="0" algn="just">
              <a:buNone/>
            </a:pPr>
            <a:r>
              <a:rPr lang="en-US" sz="2000" b="1" u="sng" dirty="0" smtClean="0"/>
              <a:t>Positive Experiences:</a:t>
            </a:r>
          </a:p>
          <a:p>
            <a:pPr algn="just"/>
            <a:r>
              <a:rPr lang="en-US" sz="2000" dirty="0" smtClean="0"/>
              <a:t>Internships for all</a:t>
            </a:r>
          </a:p>
          <a:p>
            <a:pPr algn="just"/>
            <a:r>
              <a:rPr lang="en-US" sz="2000" dirty="0" smtClean="0"/>
              <a:t>Research groups</a:t>
            </a:r>
          </a:p>
          <a:p>
            <a:pPr algn="just"/>
            <a:r>
              <a:rPr lang="en-US" sz="2000" dirty="0" smtClean="0"/>
              <a:t>Sponsorship to Int’l Conferences – </a:t>
            </a:r>
            <a:r>
              <a:rPr lang="en-US" sz="2000" dirty="0"/>
              <a:t>3</a:t>
            </a:r>
            <a:r>
              <a:rPr lang="en-US" sz="2000" dirty="0" smtClean="0"/>
              <a:t> students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b="1" u="sng" dirty="0" smtClean="0"/>
              <a:t>2017-2018 actions</a:t>
            </a:r>
            <a:endParaRPr lang="en-US" sz="2000" dirty="0" smtClean="0"/>
          </a:p>
          <a:p>
            <a:pPr algn="just"/>
            <a:r>
              <a:rPr lang="en-US" sz="2000" dirty="0" smtClean="0"/>
              <a:t>Complete CERHI’s teaching and research strengthening</a:t>
            </a:r>
          </a:p>
          <a:p>
            <a:pPr algn="just"/>
            <a:r>
              <a:rPr lang="en-US" sz="2000" dirty="0" smtClean="0"/>
              <a:t>More active advert of CERHI</a:t>
            </a:r>
          </a:p>
          <a:p>
            <a:pPr algn="just"/>
            <a:r>
              <a:rPr lang="en-US" sz="2000" dirty="0" smtClean="0"/>
              <a:t>Planned visit to regional institutions</a:t>
            </a:r>
          </a:p>
          <a:p>
            <a:pPr marL="0" indent="0" algn="just">
              <a:buNone/>
            </a:pPr>
            <a:endParaRPr lang="en-US" b="1" u="sng" dirty="0" smtClean="0"/>
          </a:p>
          <a:p>
            <a:pPr algn="just"/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562600"/>
            <a:ext cx="1297289" cy="11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friday\AppData\Local\Microsoft\Windows\Temporary Internet Files\Content.IE5\HJUW38VG\IMG-20160510-WA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9268"/>
            <a:ext cx="3877949" cy="21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iday\AppData\Local\Microsoft\Windows\Temporary Internet Files\Content.IE5\616CSM9O\IMG-20160513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23278"/>
            <a:ext cx="2648691" cy="14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15" y="3846012"/>
            <a:ext cx="1435885" cy="2554788"/>
          </a:xfrm>
        </p:spPr>
      </p:pic>
    </p:spTree>
    <p:extLst>
      <p:ext uri="{BB962C8B-B14F-4D97-AF65-F5344CB8AC3E}">
        <p14:creationId xmlns:p14="http://schemas.microsoft.com/office/powerpoint/2010/main" val="7230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CERHI – A change advocate at UNIBEN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Our change mantra is founded on: </a:t>
            </a:r>
            <a:r>
              <a:rPr lang="en-US" u="sng" dirty="0" smtClean="0"/>
              <a:t>Transparency</a:t>
            </a:r>
            <a:r>
              <a:rPr lang="en-US" dirty="0" smtClean="0"/>
              <a:t>, </a:t>
            </a:r>
            <a:r>
              <a:rPr lang="en-US" u="sng" dirty="0" smtClean="0"/>
              <a:t>Effectiveness</a:t>
            </a:r>
            <a:r>
              <a:rPr lang="en-US" dirty="0" smtClean="0"/>
              <a:t> and </a:t>
            </a:r>
            <a:r>
              <a:rPr lang="en-US" u="sng" dirty="0" smtClean="0"/>
              <a:t>Accountability</a:t>
            </a:r>
            <a:r>
              <a:rPr lang="en-US" dirty="0" smtClean="0"/>
              <a:t> (TEA):</a:t>
            </a:r>
          </a:p>
          <a:p>
            <a:r>
              <a:rPr lang="en-US" b="1" dirty="0" smtClean="0"/>
              <a:t>Transparency</a:t>
            </a:r>
            <a:r>
              <a:rPr lang="en-US" dirty="0" smtClean="0"/>
              <a:t> – We are up-to-date on internal and external audits, published in our Website</a:t>
            </a:r>
          </a:p>
          <a:p>
            <a:r>
              <a:rPr lang="en-US" b="1" dirty="0" smtClean="0"/>
              <a:t>Effectiveness</a:t>
            </a:r>
            <a:r>
              <a:rPr lang="en-US" dirty="0" smtClean="0"/>
              <a:t> – weekly meetings, enhancing self-learning and prompt delivery of services.</a:t>
            </a:r>
          </a:p>
          <a:p>
            <a:r>
              <a:rPr lang="en-US" b="1" dirty="0" smtClean="0"/>
              <a:t>Accountability</a:t>
            </a:r>
            <a:r>
              <a:rPr lang="en-US" dirty="0" smtClean="0"/>
              <a:t> – fidelity with procurement guidelines and anti-corruption procedures</a:t>
            </a:r>
          </a:p>
          <a:p>
            <a:pPr marL="0" indent="0">
              <a:buNone/>
            </a:pPr>
            <a:r>
              <a:rPr lang="en-US" dirty="0" smtClean="0"/>
              <a:t>- Also, CERHI’s specific workshops on fund-raising, proposal writing, mentoring and research have targeted the entire University.</a:t>
            </a:r>
          </a:p>
          <a:p>
            <a:pPr marL="0" indent="0">
              <a:buNone/>
            </a:pPr>
            <a:r>
              <a:rPr lang="en-US" dirty="0" smtClean="0"/>
              <a:t>- CERHI now provides internet to the entire University through it’s acquisition of the NGRen portal.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678" y="5749122"/>
            <a:ext cx="1179354" cy="11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Total Cumulative Numbers of Students in CERHI Courses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Course</a:t>
            </a:r>
            <a:r>
              <a:rPr lang="en-US" b="1" dirty="0" smtClean="0"/>
              <a:t>					</a:t>
            </a:r>
            <a:r>
              <a:rPr lang="en-US" b="1" u="sng" dirty="0" smtClean="0"/>
              <a:t>Cumulative Total</a:t>
            </a:r>
          </a:p>
          <a:p>
            <a:pPr marL="0" indent="0">
              <a:buNone/>
            </a:pPr>
            <a:r>
              <a:rPr lang="en-US" dirty="0" smtClean="0"/>
              <a:t>M.Sc. (Repr Health)				53</a:t>
            </a:r>
          </a:p>
          <a:p>
            <a:pPr marL="0" indent="0">
              <a:buNone/>
            </a:pPr>
            <a:r>
              <a:rPr lang="en-US" dirty="0" smtClean="0"/>
              <a:t>PhD (Repr Health)				4</a:t>
            </a:r>
          </a:p>
          <a:p>
            <a:pPr marL="0" indent="0">
              <a:buNone/>
            </a:pPr>
            <a:r>
              <a:rPr lang="en-US" dirty="0" smtClean="0"/>
              <a:t>M.Sc. (Public Health)				75</a:t>
            </a:r>
          </a:p>
          <a:p>
            <a:pPr marL="0" indent="0">
              <a:buNone/>
            </a:pPr>
            <a:r>
              <a:rPr lang="en-US" dirty="0"/>
              <a:t>M.Sc</a:t>
            </a:r>
            <a:r>
              <a:rPr lang="en-US" dirty="0" smtClean="0"/>
              <a:t>.(Rep &amp;Family Health)			41</a:t>
            </a:r>
          </a:p>
          <a:p>
            <a:pPr marL="0" indent="0">
              <a:buNone/>
            </a:pPr>
            <a:r>
              <a:rPr lang="en-US" dirty="0" smtClean="0"/>
              <a:t>PhD </a:t>
            </a:r>
            <a:r>
              <a:rPr lang="en-US" dirty="0"/>
              <a:t>(Rep &amp;Family Health</a:t>
            </a:r>
            <a:r>
              <a:rPr lang="en-US" dirty="0" smtClean="0"/>
              <a:t>)			6</a:t>
            </a:r>
          </a:p>
          <a:p>
            <a:pPr marL="0" indent="0">
              <a:buNone/>
            </a:pPr>
            <a:r>
              <a:rPr lang="en-US" dirty="0" smtClean="0"/>
              <a:t>M.Sc. (Nursing)				58</a:t>
            </a:r>
          </a:p>
          <a:p>
            <a:pPr marL="0" indent="0">
              <a:buNone/>
            </a:pPr>
            <a:r>
              <a:rPr lang="en-US" dirty="0" smtClean="0"/>
              <a:t>PhD (Nursing)					11</a:t>
            </a:r>
          </a:p>
          <a:p>
            <a:pPr marL="0" indent="0">
              <a:buNone/>
            </a:pPr>
            <a:r>
              <a:rPr lang="en-US" dirty="0" smtClean="0"/>
              <a:t>M.Sc. (Health Economics)			30</a:t>
            </a:r>
          </a:p>
          <a:p>
            <a:pPr marL="0" indent="0">
              <a:buNone/>
            </a:pPr>
            <a:r>
              <a:rPr lang="en-US" dirty="0" smtClean="0"/>
              <a:t>PhD (Health Economics)			5</a:t>
            </a:r>
          </a:p>
          <a:p>
            <a:pPr marL="0" indent="0">
              <a:buNone/>
            </a:pPr>
            <a:r>
              <a:rPr lang="en-US" dirty="0" smtClean="0"/>
              <a:t>Grand Total					283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10200"/>
            <a:ext cx="1297289" cy="11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9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Progress in International Accreditation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This is still being pursued in view of the fact that we were told by the NUC to pursue national accreditation first before pursuing international accreditation.</a:t>
            </a:r>
          </a:p>
          <a:p>
            <a:pPr algn="just"/>
            <a:r>
              <a:rPr lang="en-US" dirty="0" smtClean="0"/>
              <a:t>We were also waiting for the completion of CERHI’s building and the related academic facilities.</a:t>
            </a:r>
          </a:p>
          <a:p>
            <a:pPr algn="just"/>
            <a:r>
              <a:rPr lang="en-US" dirty="0" smtClean="0"/>
              <a:t>Now that CERHI has obtained the NUC accreditation for 7/9 courses, and we have completed the building, we will pursue international accreditation with vigor.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6111" y="5596722"/>
            <a:ext cx="1297289" cy="11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New IGR in CERHI since Abidjan 2016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Abidjan Report		New IGR since Abidjan</a:t>
            </a:r>
          </a:p>
          <a:p>
            <a:pPr marL="0" indent="0">
              <a:buNone/>
            </a:pPr>
            <a:r>
              <a:rPr lang="en-GB" sz="3000" dirty="0"/>
              <a:t>$</a:t>
            </a:r>
            <a:r>
              <a:rPr lang="en-US" sz="3000" dirty="0"/>
              <a:t>58,087.50		</a:t>
            </a:r>
            <a:r>
              <a:rPr lang="en-US" sz="3000" dirty="0" smtClean="0"/>
              <a:t>		</a:t>
            </a:r>
            <a:r>
              <a:rPr lang="en-GB" sz="3000" dirty="0" smtClean="0"/>
              <a:t>$99,835.96</a:t>
            </a:r>
          </a:p>
          <a:p>
            <a:pPr marL="0" indent="0">
              <a:buNone/>
            </a:pPr>
            <a:r>
              <a:rPr lang="en-US" sz="3000" u="sng" dirty="0" smtClean="0"/>
              <a:t>Sources of New IGR</a:t>
            </a:r>
          </a:p>
          <a:p>
            <a:r>
              <a:rPr lang="en-US" sz="3000" dirty="0" smtClean="0"/>
              <a:t>School fees</a:t>
            </a:r>
          </a:p>
          <a:p>
            <a:r>
              <a:rPr lang="en-US" sz="3000" dirty="0" smtClean="0"/>
              <a:t>Fees paid by contractors for bids</a:t>
            </a:r>
          </a:p>
          <a:p>
            <a:r>
              <a:rPr lang="en-US" sz="3000" dirty="0" smtClean="0"/>
              <a:t>Accommodation and acceptance fees</a:t>
            </a:r>
          </a:p>
          <a:p>
            <a:pPr marL="0" indent="0">
              <a:buNone/>
            </a:pPr>
            <a:r>
              <a:rPr lang="en-US" sz="3000" u="sng" dirty="0" smtClean="0"/>
              <a:t>Constraints</a:t>
            </a:r>
          </a:p>
          <a:p>
            <a:r>
              <a:rPr lang="en-US" sz="3000" dirty="0" smtClean="0"/>
              <a:t>Unwillingness of participants to pay for short courses and even school fees.</a:t>
            </a:r>
          </a:p>
          <a:p>
            <a:r>
              <a:rPr lang="en-US" sz="3000" dirty="0" smtClean="0"/>
              <a:t>CERHI building yet to be completed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u="sng" dirty="0" smtClean="0"/>
              <a:t>Over-coming the fund </a:t>
            </a:r>
            <a:r>
              <a:rPr lang="en-US" u="sng" dirty="0"/>
              <a:t>r</a:t>
            </a:r>
            <a:r>
              <a:rPr lang="en-US" u="sng" dirty="0" smtClean="0"/>
              <a:t>aising challenges</a:t>
            </a:r>
          </a:p>
          <a:p>
            <a:r>
              <a:rPr lang="en-US" dirty="0" smtClean="0"/>
              <a:t>Grant writing opportunities</a:t>
            </a:r>
          </a:p>
          <a:p>
            <a:r>
              <a:rPr lang="en-US" dirty="0" smtClean="0"/>
              <a:t>CERHI RH Lab would serve the entire South-south region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327" y="1447800"/>
            <a:ext cx="974673" cy="11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8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527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University Engagement with CERHI, University of Benin</vt:lpstr>
      <vt:lpstr>Investments of UNIBEN in CERHI</vt:lpstr>
      <vt:lpstr>Provision of Int’l Students and staff Accommodation</vt:lpstr>
      <vt:lpstr>Completion of CERHI’s Secretariat &amp; Academic Complex</vt:lpstr>
      <vt:lpstr>CERHI’s Experiences with Regional Students</vt:lpstr>
      <vt:lpstr>CERHI – A change advocate at UNIBEN</vt:lpstr>
      <vt:lpstr>Total Cumulative Numbers of Students in CERHI Courses</vt:lpstr>
      <vt:lpstr>Progress in International Accreditation</vt:lpstr>
      <vt:lpstr>New IGR in CERHI since Abidjan 2016</vt:lpstr>
      <vt:lpstr>CERHI’s Progress with DLR 2.8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Engagement with CERHI, University of Benin</dc:title>
  <dc:creator>friday</dc:creator>
  <cp:lastModifiedBy>friday</cp:lastModifiedBy>
  <cp:revision>28</cp:revision>
  <dcterms:created xsi:type="dcterms:W3CDTF">2017-05-14T00:00:20Z</dcterms:created>
  <dcterms:modified xsi:type="dcterms:W3CDTF">2017-05-16T04:43:17Z</dcterms:modified>
</cp:coreProperties>
</file>