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8" r:id="rId1"/>
  </p:sldMasterIdLst>
  <p:sldIdLst>
    <p:sldId id="292" r:id="rId2"/>
    <p:sldId id="289" r:id="rId3"/>
    <p:sldId id="290" r:id="rId4"/>
    <p:sldId id="29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-272" y="-1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4860F-BFAC-40D6-8779-A97A7023A54E}" type="datetimeFigureOut">
              <a:rPr lang="en-GB" smtClean="0"/>
              <a:t>11/8/17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463DA-F634-4B77-B264-E019DA0F93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60394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4860F-BFAC-40D6-8779-A97A7023A54E}" type="datetimeFigureOut">
              <a:rPr lang="en-GB" smtClean="0"/>
              <a:t>11/8/17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463DA-F634-4B77-B264-E019DA0F93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7030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4860F-BFAC-40D6-8779-A97A7023A54E}" type="datetimeFigureOut">
              <a:rPr lang="en-GB" smtClean="0"/>
              <a:t>11/8/17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463DA-F634-4B77-B264-E019DA0F93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3883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4860F-BFAC-40D6-8779-A97A7023A54E}" type="datetimeFigureOut">
              <a:rPr lang="en-GB" smtClean="0"/>
              <a:t>11/8/17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463DA-F634-4B77-B264-E019DA0F93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4530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4860F-BFAC-40D6-8779-A97A7023A54E}" type="datetimeFigureOut">
              <a:rPr lang="en-GB" smtClean="0"/>
              <a:t>11/8/17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463DA-F634-4B77-B264-E019DA0F93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56607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4860F-BFAC-40D6-8779-A97A7023A54E}" type="datetimeFigureOut">
              <a:rPr lang="en-GB" smtClean="0"/>
              <a:t>11/8/17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463DA-F634-4B77-B264-E019DA0F93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82032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  <p:extLst>
    <p:ext uri="{DCECCB84-F9BA-43D5-87BE-67443E8EF086}">
      <p15:sldGuideLst xmlns:p15="http://schemas.microsoft.com/office/powerpoint/2012/main" xmlns="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4860F-BFAC-40D6-8779-A97A7023A54E}" type="datetimeFigureOut">
              <a:rPr lang="en-GB" smtClean="0"/>
              <a:t>11/8/17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463DA-F634-4B77-B264-E019DA0F93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67935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  <p:extLst>
    <p:ext uri="{DCECCB84-F9BA-43D5-87BE-67443E8EF086}">
      <p15:sldGuideLst xmlns:p15="http://schemas.microsoft.com/office/powerpoint/2012/main" xmlns="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4860F-BFAC-40D6-8779-A97A7023A54E}" type="datetimeFigureOut">
              <a:rPr lang="en-GB" smtClean="0"/>
              <a:t>11/8/17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463DA-F634-4B77-B264-E019DA0F93F7}" type="slidenum">
              <a:rPr lang="en-GB" smtClean="0"/>
              <a:t>‹#›</a:t>
            </a:fld>
            <a:endParaRPr lang="en-GB"/>
          </a:p>
        </p:txBody>
      </p:sp>
      <p:pic>
        <p:nvPicPr>
          <p:cNvPr id="6" name="Content Placeholder 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115329"/>
            <a:ext cx="5910601" cy="847165"/>
          </a:xfrm>
          <a:prstGeom prst="rect">
            <a:avLst/>
          </a:prstGeom>
        </p:spPr>
      </p:pic>
      <p:sp>
        <p:nvSpPr>
          <p:cNvPr id="7" name="Rectangle 6"/>
          <p:cNvSpPr/>
          <p:nvPr userDrawn="1"/>
        </p:nvSpPr>
        <p:spPr>
          <a:xfrm>
            <a:off x="8441775" y="6352143"/>
            <a:ext cx="33922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8</a:t>
            </a:r>
            <a:r>
              <a:rPr lang="en-GB" b="1" baseline="300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TH</a:t>
            </a:r>
            <a:r>
              <a:rPr lang="en-GB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 ACE PROJECT WORKSHOP</a:t>
            </a:r>
          </a:p>
        </p:txBody>
      </p:sp>
    </p:spTree>
    <p:extLst>
      <p:ext uri="{BB962C8B-B14F-4D97-AF65-F5344CB8AC3E}">
        <p14:creationId xmlns:p14="http://schemas.microsoft.com/office/powerpoint/2010/main" val="699958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4860F-BFAC-40D6-8779-A97A7023A54E}" type="datetimeFigureOut">
              <a:rPr lang="en-GB" smtClean="0"/>
              <a:t>11/8/17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463DA-F634-4B77-B264-E019DA0F93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26244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  <p:extLst>
    <p:ext uri="{DCECCB84-F9BA-43D5-87BE-67443E8EF086}">
      <p15:sldGuideLst xmlns:p15="http://schemas.microsoft.com/office/powerpoint/2012/main" xmlns="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4860F-BFAC-40D6-8779-A97A7023A54E}" type="datetimeFigureOut">
              <a:rPr lang="en-GB" smtClean="0"/>
              <a:t>11/8/17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463DA-F634-4B77-B264-E019DA0F93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63331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  <p:extLst>
    <p:ext uri="{DCECCB84-F9BA-43D5-87BE-67443E8EF086}">
      <p15:sldGuideLst xmlns:p15="http://schemas.microsoft.com/office/powerpoint/2012/main" xmlns="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4860F-BFAC-40D6-8779-A97A7023A54E}" type="datetimeFigureOut">
              <a:rPr lang="en-GB" smtClean="0"/>
              <a:t>11/8/17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463DA-F634-4B77-B264-E019DA0F93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6435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4860F-BFAC-40D6-8779-A97A7023A54E}" type="datetimeFigureOut">
              <a:rPr lang="en-GB" smtClean="0"/>
              <a:t>11/8/17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6463DA-F634-4B77-B264-E019DA0F93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5572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9" r:id="rId1"/>
    <p:sldLayoutId id="2147483900" r:id="rId2"/>
    <p:sldLayoutId id="2147483901" r:id="rId3"/>
    <p:sldLayoutId id="2147483902" r:id="rId4"/>
    <p:sldLayoutId id="2147483903" r:id="rId5"/>
    <p:sldLayoutId id="2147483904" r:id="rId6"/>
    <p:sldLayoutId id="2147483905" r:id="rId7"/>
    <p:sldLayoutId id="2147483906" r:id="rId8"/>
    <p:sldLayoutId id="2147483907" r:id="rId9"/>
    <p:sldLayoutId id="2147483908" r:id="rId10"/>
    <p:sldLayoutId id="2147483909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3883" y="0"/>
            <a:ext cx="11169740" cy="160095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221789" y="2182070"/>
            <a:ext cx="9596387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 smtClean="0">
                <a:solidFill>
                  <a:srgbClr val="FF0000"/>
                </a:solidFill>
                <a:latin typeface="Verdana"/>
                <a:cs typeface="Verdana"/>
              </a:rPr>
              <a:t>8</a:t>
            </a:r>
            <a:r>
              <a:rPr lang="en-GB" sz="4400" b="1" baseline="30000" dirty="0" smtClean="0">
                <a:solidFill>
                  <a:srgbClr val="FF0000"/>
                </a:solidFill>
                <a:latin typeface="Verdana"/>
                <a:cs typeface="Verdana"/>
              </a:rPr>
              <a:t>TH</a:t>
            </a:r>
            <a:r>
              <a:rPr lang="en-GB" sz="4400" b="1" dirty="0" smtClean="0">
                <a:solidFill>
                  <a:srgbClr val="FF0000"/>
                </a:solidFill>
                <a:latin typeface="Verdana"/>
                <a:cs typeface="Verdana"/>
              </a:rPr>
              <a:t> ACE PROJECT WORKSHOP</a:t>
            </a:r>
          </a:p>
          <a:p>
            <a:pPr algn="ctr"/>
            <a:r>
              <a:rPr lang="en-GB" sz="2400" b="1" dirty="0" smtClean="0">
                <a:solidFill>
                  <a:srgbClr val="0000FF"/>
                </a:solidFill>
                <a:latin typeface="Verdana"/>
                <a:cs typeface="Verdana"/>
              </a:rPr>
              <a:t>(November 7 – 9, 2017)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352563" y="5459597"/>
            <a:ext cx="42609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000" b="1" dirty="0" err="1" smtClean="0">
                <a:solidFill>
                  <a:schemeClr val="accent5">
                    <a:lumMod val="75000"/>
                  </a:schemeClr>
                </a:solidFill>
                <a:latin typeface="Verdana"/>
                <a:cs typeface="Verdana"/>
              </a:rPr>
              <a:t>Prof</a:t>
            </a:r>
            <a:r>
              <a:rPr lang="en-GB" sz="2000" b="1" dirty="0" err="1">
                <a:solidFill>
                  <a:schemeClr val="accent5">
                    <a:lumMod val="75000"/>
                  </a:schemeClr>
                </a:solidFill>
                <a:latin typeface="Verdana"/>
                <a:cs typeface="Verdana"/>
              </a:rPr>
              <a:t>.</a:t>
            </a:r>
            <a:r>
              <a:rPr lang="en-GB" sz="2000" b="1" dirty="0">
                <a:solidFill>
                  <a:schemeClr val="accent5">
                    <a:lumMod val="75000"/>
                  </a:schemeClr>
                </a:solidFill>
                <a:latin typeface="Verdana"/>
                <a:cs typeface="Verdana"/>
              </a:rPr>
              <a:t> Samuel </a:t>
            </a:r>
            <a:r>
              <a:rPr lang="en-GB" sz="2000" b="1" dirty="0" err="1">
                <a:solidFill>
                  <a:schemeClr val="accent5">
                    <a:lumMod val="75000"/>
                  </a:schemeClr>
                </a:solidFill>
                <a:latin typeface="Verdana"/>
                <a:cs typeface="Verdana"/>
              </a:rPr>
              <a:t>Nii</a:t>
            </a:r>
            <a:r>
              <a:rPr lang="en-GB" sz="2000" b="1" dirty="0">
                <a:solidFill>
                  <a:schemeClr val="accent5">
                    <a:lumMod val="75000"/>
                  </a:schemeClr>
                </a:solidFill>
                <a:latin typeface="Verdana"/>
                <a:cs typeface="Verdana"/>
              </a:rPr>
              <a:t> </a:t>
            </a:r>
            <a:r>
              <a:rPr lang="en-GB" sz="2000" b="1" dirty="0" err="1">
                <a:solidFill>
                  <a:schemeClr val="accent5">
                    <a:lumMod val="75000"/>
                  </a:schemeClr>
                </a:solidFill>
                <a:latin typeface="Verdana"/>
                <a:cs typeface="Verdana"/>
              </a:rPr>
              <a:t>Odai</a:t>
            </a:r>
            <a:endParaRPr lang="en-GB" sz="2000" b="1" dirty="0">
              <a:solidFill>
                <a:schemeClr val="accent5">
                  <a:lumMod val="75000"/>
                </a:schemeClr>
              </a:solidFill>
              <a:latin typeface="Verdana"/>
              <a:cs typeface="Verdana"/>
            </a:endParaRPr>
          </a:p>
          <a:p>
            <a:pPr algn="r"/>
            <a:r>
              <a:rPr lang="en-GB" sz="2000" b="1" dirty="0" smtClean="0">
                <a:solidFill>
                  <a:schemeClr val="accent5">
                    <a:lumMod val="75000"/>
                  </a:schemeClr>
                </a:solidFill>
                <a:latin typeface="Verdana"/>
                <a:cs typeface="Verdana"/>
              </a:rPr>
              <a:t>(Centre </a:t>
            </a:r>
            <a:r>
              <a:rPr lang="en-GB" sz="2000" b="1" dirty="0">
                <a:solidFill>
                  <a:schemeClr val="accent5">
                    <a:lumMod val="75000"/>
                  </a:schemeClr>
                </a:solidFill>
                <a:latin typeface="Verdana"/>
                <a:cs typeface="Verdana"/>
              </a:rPr>
              <a:t>Leader)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89566" y="3621923"/>
            <a:ext cx="9596387" cy="12695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sz="5400" b="1" dirty="0" smtClean="0">
                <a:solidFill>
                  <a:schemeClr val="accent5">
                    <a:lumMod val="75000"/>
                  </a:schemeClr>
                </a:solidFill>
                <a:latin typeface="Verdana"/>
                <a:cs typeface="Verdana"/>
              </a:rPr>
              <a:t>Challenges and Lessons</a:t>
            </a:r>
            <a:endParaRPr lang="en-GB" sz="5400" b="1" dirty="0" smtClean="0">
              <a:solidFill>
                <a:schemeClr val="accent5">
                  <a:lumMod val="75000"/>
                </a:schemeClr>
              </a:solidFill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934495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9717" y="1147834"/>
            <a:ext cx="11479135" cy="4728273"/>
          </a:xfrm>
        </p:spPr>
        <p:txBody>
          <a:bodyPr>
            <a:normAutofit lnSpcReduction="10000"/>
          </a:bodyPr>
          <a:lstStyle/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GB" dirty="0" smtClean="0">
                <a:latin typeface="Century Gothic" panose="020B0502020202020204" pitchFamily="34" charset="0"/>
              </a:rPr>
              <a:t>Low foreign student enrolment, particularly females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GB" dirty="0" smtClean="0">
                <a:latin typeface="Century Gothic" panose="020B0502020202020204" pitchFamily="34" charset="0"/>
              </a:rPr>
              <a:t>Participants who are workers; hence time divided between work and research</a:t>
            </a:r>
            <a:endParaRPr lang="en-GB" dirty="0">
              <a:latin typeface="Century Gothic" panose="020B0502020202020204" pitchFamily="34" charset="0"/>
            </a:endParaRP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GB" dirty="0" smtClean="0">
                <a:latin typeface="Century Gothic" panose="020B0502020202020204" pitchFamily="34" charset="0"/>
              </a:rPr>
              <a:t>Slow verification process and ‘problematic’ methodology for  verification.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GB" dirty="0" smtClean="0">
                <a:latin typeface="Century Gothic" panose="020B0502020202020204" pitchFamily="34" charset="0"/>
              </a:rPr>
              <a:t>Submission of M&amp;E data. Need for a centralised software that can be accessed both upstream and downstrea</a:t>
            </a:r>
            <a:r>
              <a:rPr lang="en-GB" dirty="0">
                <a:latin typeface="Century Gothic" panose="020B0502020202020204" pitchFamily="34" charset="0"/>
              </a:rPr>
              <a:t>m</a:t>
            </a:r>
            <a:r>
              <a:rPr lang="en-GB" dirty="0" smtClean="0">
                <a:latin typeface="Century Gothic" panose="020B0502020202020204" pitchFamily="34" charset="0"/>
              </a:rPr>
              <a:t>. </a:t>
            </a:r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954" y="6147609"/>
            <a:ext cx="4956338" cy="710391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0" y="-1"/>
            <a:ext cx="12192000" cy="1037935"/>
          </a:xfrm>
          <a:prstGeom prst="rect">
            <a:avLst/>
          </a:prstGeom>
          <a:gradFill flip="none" rotWithShape="1">
            <a:gsLst>
              <a:gs pos="0">
                <a:srgbClr val="0070C0">
                  <a:lumMod val="91000"/>
                  <a:lumOff val="9000"/>
                </a:srgbClr>
              </a:gs>
              <a:gs pos="100000">
                <a:srgbClr val="002060"/>
              </a:gs>
            </a:gsLst>
            <a:lin ang="0" scaled="1"/>
            <a:tileRect/>
          </a:gra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5400" b="1" dirty="0">
                <a:solidFill>
                  <a:srgbClr val="FFFFFF"/>
                </a:solidFill>
                <a:latin typeface="Century Gothic" panose="020B0502020202020204" pitchFamily="34" charset="0"/>
              </a:rPr>
              <a:t>Key Challenges </a:t>
            </a:r>
            <a:endParaRPr lang="en-GB" sz="4800" dirty="0">
              <a:solidFill>
                <a:srgbClr val="FFFFFF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10808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2729" y="1106893"/>
            <a:ext cx="11869271" cy="5181769"/>
          </a:xfrm>
        </p:spPr>
        <p:txBody>
          <a:bodyPr>
            <a:normAutofit fontScale="85000" lnSpcReduction="10000"/>
          </a:bodyPr>
          <a:lstStyle/>
          <a:p>
            <a:pPr marL="403225" indent="-403225">
              <a:lnSpc>
                <a:spcPct val="140000"/>
              </a:lnSpc>
              <a:buFont typeface="Wingdings" panose="05000000000000000000" pitchFamily="2" charset="2"/>
              <a:buChar char="q"/>
            </a:pPr>
            <a:r>
              <a:rPr lang="en-GB" dirty="0" smtClean="0">
                <a:latin typeface="Century Gothic" panose="020B0502020202020204" pitchFamily="34" charset="0"/>
              </a:rPr>
              <a:t>Involvement of University Top Management fast-tracks internal processes</a:t>
            </a:r>
          </a:p>
          <a:p>
            <a:pPr marL="403225" indent="-403225">
              <a:lnSpc>
                <a:spcPct val="140000"/>
              </a:lnSpc>
              <a:buFont typeface="Wingdings" panose="05000000000000000000" pitchFamily="2" charset="2"/>
              <a:buChar char="q"/>
            </a:pPr>
            <a:r>
              <a:rPr lang="en-GB" dirty="0">
                <a:latin typeface="Century Gothic" panose="020B0502020202020204" pitchFamily="34" charset="0"/>
              </a:rPr>
              <a:t>C</a:t>
            </a:r>
            <a:r>
              <a:rPr lang="en-GB" dirty="0" smtClean="0">
                <a:latin typeface="Century Gothic" panose="020B0502020202020204" pitchFamily="34" charset="0"/>
              </a:rPr>
              <a:t>lear governance structure ensures work flow and cohesion among key personnel and support staff</a:t>
            </a:r>
          </a:p>
          <a:p>
            <a:pPr marL="457200" indent="-457200">
              <a:lnSpc>
                <a:spcPct val="140000"/>
              </a:lnSpc>
              <a:buFont typeface="Wingdings" panose="05000000000000000000" pitchFamily="2" charset="2"/>
              <a:buChar char="q"/>
              <a:tabLst>
                <a:tab pos="0" algn="l"/>
              </a:tabLst>
            </a:pPr>
            <a:r>
              <a:rPr lang="en-GB" dirty="0">
                <a:latin typeface="Century Gothic" panose="020B0502020202020204" pitchFamily="34" charset="0"/>
              </a:rPr>
              <a:t>W</a:t>
            </a:r>
            <a:r>
              <a:rPr lang="en-GB" dirty="0" smtClean="0">
                <a:latin typeface="Century Gothic" panose="020B0502020202020204" pitchFamily="34" charset="0"/>
              </a:rPr>
              <a:t>ell defined strategy for attracting foreign students, particularly females is essential from onset</a:t>
            </a:r>
          </a:p>
          <a:p>
            <a:pPr marL="457200" indent="-457200">
              <a:lnSpc>
                <a:spcPct val="140000"/>
              </a:lnSpc>
              <a:buFont typeface="Wingdings" panose="05000000000000000000" pitchFamily="2" charset="2"/>
              <a:buChar char="q"/>
            </a:pPr>
            <a:r>
              <a:rPr lang="en-GB" dirty="0" smtClean="0">
                <a:latin typeface="Century Gothic" panose="020B0502020202020204" pitchFamily="34" charset="0"/>
              </a:rPr>
              <a:t>Frequent engagement with funders and Implementing agencies (AAU, NCTE) helps in decision making</a:t>
            </a:r>
          </a:p>
          <a:p>
            <a:pPr marL="457200" indent="-457200">
              <a:lnSpc>
                <a:spcPct val="140000"/>
              </a:lnSpc>
              <a:buFont typeface="Wingdings" panose="05000000000000000000" pitchFamily="2" charset="2"/>
              <a:buChar char="q"/>
            </a:pPr>
            <a:r>
              <a:rPr lang="en-GB" dirty="0" smtClean="0">
                <a:latin typeface="Century Gothic" panose="020B0502020202020204" pitchFamily="34" charset="0"/>
              </a:rPr>
              <a:t>Strong partnerships with academia and industry leads to sector buy-in and support (funding, internships, collaborations etc.)</a:t>
            </a:r>
            <a:endParaRPr lang="en-GB" dirty="0">
              <a:latin typeface="Century Gothic" panose="020B0502020202020204" pitchFamily="34" charset="0"/>
            </a:endParaRPr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954" y="6147609"/>
            <a:ext cx="4956338" cy="710391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0" y="-1"/>
            <a:ext cx="12192000" cy="1037935"/>
          </a:xfrm>
          <a:prstGeom prst="rect">
            <a:avLst/>
          </a:prstGeom>
          <a:gradFill flip="none" rotWithShape="1">
            <a:gsLst>
              <a:gs pos="0">
                <a:srgbClr val="0070C0">
                  <a:lumMod val="91000"/>
                  <a:lumOff val="9000"/>
                </a:srgbClr>
              </a:gs>
              <a:gs pos="100000">
                <a:srgbClr val="002060"/>
              </a:gs>
            </a:gsLst>
            <a:lin ang="0" scaled="1"/>
            <a:tileRect/>
          </a:gra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6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Lessons Learned</a:t>
            </a:r>
            <a:endParaRPr lang="en-GB" sz="5400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23947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90894" y="1184466"/>
            <a:ext cx="11688925" cy="5310147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Clear governance structure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GB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 Well defined Centre goals, strategy and research themes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GB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Clear visibility and marketing strategy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GB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 Sustainability strategy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GB" dirty="0"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r>
              <a:rPr lang="en-GB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Strengthen partnership </a:t>
            </a:r>
            <a:r>
              <a:rPr lang="en-GB" dirty="0">
                <a:latin typeface="Century Gothic" panose="020B0502020202020204" pitchFamily="34" charset="0"/>
                <a:cs typeface="Arial" panose="020B0604020202020204" pitchFamily="34" charset="0"/>
              </a:rPr>
              <a:t>with </a:t>
            </a:r>
            <a:r>
              <a:rPr lang="en-GB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industry and other academia institutions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GB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 Early initiation of procurement process (civil works, equipment etc.)</a:t>
            </a:r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954" y="6147609"/>
            <a:ext cx="4956338" cy="710391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0" y="-1"/>
            <a:ext cx="12192000" cy="1037935"/>
          </a:xfrm>
          <a:prstGeom prst="rect">
            <a:avLst/>
          </a:prstGeom>
          <a:gradFill flip="none" rotWithShape="1">
            <a:gsLst>
              <a:gs pos="0">
                <a:srgbClr val="0070C0">
                  <a:lumMod val="91000"/>
                  <a:lumOff val="9000"/>
                </a:srgbClr>
              </a:gs>
              <a:gs pos="100000">
                <a:srgbClr val="002060"/>
              </a:gs>
            </a:gsLst>
            <a:lin ang="0" scaled="1"/>
            <a:tileRect/>
          </a:gra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b="1" dirty="0">
                <a:solidFill>
                  <a:srgbClr val="FFFFFF"/>
                </a:solidFill>
                <a:latin typeface="Century Gothic" panose="020B0502020202020204" pitchFamily="34" charset="0"/>
              </a:rPr>
              <a:t>Suggested Key Implementation Strategies to other </a:t>
            </a:r>
            <a:r>
              <a:rPr lang="en-GB" sz="3200" b="1" dirty="0" smtClean="0">
                <a:solidFill>
                  <a:srgbClr val="FFFFFF"/>
                </a:solidFill>
                <a:latin typeface="Century Gothic" panose="020B0502020202020204" pitchFamily="34" charset="0"/>
              </a:rPr>
              <a:t>ACEs</a:t>
            </a:r>
            <a:endParaRPr lang="en-GB" sz="2800" dirty="0">
              <a:solidFill>
                <a:srgbClr val="FFFFFF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04389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9026</TotalTime>
  <Words>208</Words>
  <Application>Microsoft Macintosh PowerPoint</Application>
  <PresentationFormat>Custom</PresentationFormat>
  <Paragraphs>23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ACE RWESCK</dc:creator>
  <cp:lastModifiedBy>Samuel Nii Odai</cp:lastModifiedBy>
  <cp:revision>405</cp:revision>
  <dcterms:created xsi:type="dcterms:W3CDTF">2016-09-30T14:17:13Z</dcterms:created>
  <dcterms:modified xsi:type="dcterms:W3CDTF">2017-11-08T07:31:23Z</dcterms:modified>
</cp:coreProperties>
</file>