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9" r:id="rId3"/>
    <p:sldId id="265" r:id="rId4"/>
    <p:sldId id="276" r:id="rId5"/>
    <p:sldId id="277" r:id="rId6"/>
    <p:sldId id="271" r:id="rId7"/>
    <p:sldId id="275" r:id="rId8"/>
    <p:sldId id="272" r:id="rId9"/>
    <p:sldId id="278" r:id="rId10"/>
    <p:sldId id="28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52FBA-25A8-4A8C-8DB4-5AAB436E27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347780-4B6B-42E7-BC7A-999FE23FA066}">
      <dgm:prSet phldrT="[Text]"/>
      <dgm:spPr/>
      <dgm:t>
        <a:bodyPr/>
        <a:lstStyle/>
        <a:p>
          <a:r>
            <a:rPr lang="en-GB" b="1" dirty="0" smtClean="0"/>
            <a:t>PCOA</a:t>
          </a:r>
          <a:endParaRPr lang="en-GB" b="1" dirty="0"/>
        </a:p>
      </dgm:t>
    </dgm:pt>
    <dgm:pt modelId="{65F31527-FED1-4953-B3F2-E5B782611610}" type="parTrans" cxnId="{133BE393-5EA4-49E8-BAEC-E278238D7446}">
      <dgm:prSet/>
      <dgm:spPr/>
      <dgm:t>
        <a:bodyPr/>
        <a:lstStyle/>
        <a:p>
          <a:endParaRPr lang="en-GB"/>
        </a:p>
      </dgm:t>
    </dgm:pt>
    <dgm:pt modelId="{132BFF1F-A149-4F20-9556-B4E688986AA7}" type="sibTrans" cxnId="{133BE393-5EA4-49E8-BAEC-E278238D7446}">
      <dgm:prSet/>
      <dgm:spPr/>
      <dgm:t>
        <a:bodyPr/>
        <a:lstStyle/>
        <a:p>
          <a:endParaRPr lang="en-GB"/>
        </a:p>
      </dgm:t>
    </dgm:pt>
    <dgm:pt modelId="{91E67464-6415-4088-B430-3BC64762D86D}">
      <dgm:prSet phldrT="[Text]"/>
      <dgm:spPr/>
      <dgm:t>
        <a:bodyPr/>
        <a:lstStyle/>
        <a:p>
          <a:pPr rtl="0"/>
          <a:r>
            <a:rPr lang="en-GB" dirty="0" err="1" smtClean="0"/>
            <a:t>Physico-Chimie</a:t>
          </a:r>
          <a:r>
            <a:rPr lang="en-GB" dirty="0" smtClean="0"/>
            <a:t> de </a:t>
          </a:r>
          <a:r>
            <a:rPr lang="en-GB" dirty="0" err="1" smtClean="0"/>
            <a:t>l’Ocean</a:t>
          </a:r>
          <a:r>
            <a:rPr lang="en-GB" dirty="0" smtClean="0"/>
            <a:t> et de </a:t>
          </a:r>
          <a:r>
            <a:rPr lang="en-GB" dirty="0" err="1" smtClean="0"/>
            <a:t>l’Atmosphere</a:t>
          </a:r>
          <a:endParaRPr lang="en-GB" dirty="0"/>
        </a:p>
      </dgm:t>
    </dgm:pt>
    <dgm:pt modelId="{5DBD9E21-4C21-44AF-B081-E4DE5D0E3AB4}" type="parTrans" cxnId="{727E7363-370A-46A4-A5BC-6009E541CB13}">
      <dgm:prSet/>
      <dgm:spPr/>
      <dgm:t>
        <a:bodyPr/>
        <a:lstStyle/>
        <a:p>
          <a:endParaRPr lang="en-GB"/>
        </a:p>
      </dgm:t>
    </dgm:pt>
    <dgm:pt modelId="{FDF94B9D-BCEF-4D0D-BA26-144F992EE158}" type="sibTrans" cxnId="{727E7363-370A-46A4-A5BC-6009E541CB13}">
      <dgm:prSet/>
      <dgm:spPr/>
      <dgm:t>
        <a:bodyPr/>
        <a:lstStyle/>
        <a:p>
          <a:endParaRPr lang="en-GB"/>
        </a:p>
      </dgm:t>
    </dgm:pt>
    <dgm:pt modelId="{E4D2A384-8E64-43D1-BF16-C3BCD12ABE8B}">
      <dgm:prSet phldrT="[Text]"/>
      <dgm:spPr/>
      <dgm:t>
        <a:bodyPr/>
        <a:lstStyle/>
        <a:p>
          <a:r>
            <a:rPr lang="en-GB" b="1" dirty="0" smtClean="0"/>
            <a:t>QAS</a:t>
          </a:r>
          <a:endParaRPr lang="en-GB" b="1" dirty="0"/>
        </a:p>
      </dgm:t>
    </dgm:pt>
    <dgm:pt modelId="{45E831B8-31BC-4C3F-B8CE-AF6A49B0BA81}" type="parTrans" cxnId="{15C152FF-35A7-42CC-B4AE-0868E6345C0D}">
      <dgm:prSet/>
      <dgm:spPr/>
      <dgm:t>
        <a:bodyPr/>
        <a:lstStyle/>
        <a:p>
          <a:endParaRPr lang="en-GB"/>
        </a:p>
      </dgm:t>
    </dgm:pt>
    <dgm:pt modelId="{EF11F0E4-C1E6-4380-B4B8-6F5B40FE2ADC}" type="sibTrans" cxnId="{15C152FF-35A7-42CC-B4AE-0868E6345C0D}">
      <dgm:prSet/>
      <dgm:spPr/>
      <dgm:t>
        <a:bodyPr/>
        <a:lstStyle/>
        <a:p>
          <a:endParaRPr lang="en-GB"/>
        </a:p>
      </dgm:t>
    </dgm:pt>
    <dgm:pt modelId="{D98CE08A-3118-45C0-8F9C-CB86D62F985E}">
      <dgm:prSet phldrT="[Text]"/>
      <dgm:spPr/>
      <dgm:t>
        <a:bodyPr/>
        <a:lstStyle/>
        <a:p>
          <a:pPr rtl="0"/>
          <a:r>
            <a:rPr lang="en-GB" dirty="0" err="1" smtClean="0"/>
            <a:t>Qualite</a:t>
          </a:r>
          <a:r>
            <a:rPr lang="en-GB" dirty="0" smtClean="0"/>
            <a:t> de </a:t>
          </a:r>
          <a:r>
            <a:rPr lang="en-GB" dirty="0" err="1" smtClean="0"/>
            <a:t>l’Air</a:t>
          </a:r>
          <a:r>
            <a:rPr lang="en-GB" dirty="0" smtClean="0"/>
            <a:t> et </a:t>
          </a:r>
          <a:r>
            <a:rPr lang="en-GB" dirty="0" err="1" smtClean="0"/>
            <a:t>Sante</a:t>
          </a:r>
          <a:endParaRPr lang="en-GB" dirty="0"/>
        </a:p>
      </dgm:t>
    </dgm:pt>
    <dgm:pt modelId="{E98EB39F-7D05-4BD2-94F7-792CF476E2A9}" type="parTrans" cxnId="{F98244F5-1E6F-4CEF-AE48-30F86A868D56}">
      <dgm:prSet/>
      <dgm:spPr/>
      <dgm:t>
        <a:bodyPr/>
        <a:lstStyle/>
        <a:p>
          <a:endParaRPr lang="en-GB"/>
        </a:p>
      </dgm:t>
    </dgm:pt>
    <dgm:pt modelId="{64C602CF-E7D3-46D7-8989-6D4F7658A99F}" type="sibTrans" cxnId="{F98244F5-1E6F-4CEF-AE48-30F86A868D56}">
      <dgm:prSet/>
      <dgm:spPr/>
      <dgm:t>
        <a:bodyPr/>
        <a:lstStyle/>
        <a:p>
          <a:endParaRPr lang="en-GB"/>
        </a:p>
      </dgm:t>
    </dgm:pt>
    <dgm:pt modelId="{DC6040C8-696C-4DE4-8A06-E37098D02420}">
      <dgm:prSet phldrT="[Text]"/>
      <dgm:spPr/>
      <dgm:t>
        <a:bodyPr/>
        <a:lstStyle/>
        <a:p>
          <a:r>
            <a:rPr lang="en-GB" b="1" dirty="0" smtClean="0"/>
            <a:t>EREM</a:t>
          </a:r>
          <a:endParaRPr lang="en-GB" b="1" dirty="0"/>
        </a:p>
      </dgm:t>
    </dgm:pt>
    <dgm:pt modelId="{8FB522B7-D362-42AD-A9AB-80BEDE61A5CF}" type="parTrans" cxnId="{886983D2-9097-4C58-871F-7F372B64798E}">
      <dgm:prSet/>
      <dgm:spPr/>
      <dgm:t>
        <a:bodyPr/>
        <a:lstStyle/>
        <a:p>
          <a:endParaRPr lang="en-GB"/>
        </a:p>
      </dgm:t>
    </dgm:pt>
    <dgm:pt modelId="{BE045385-BCC0-4282-A442-9DFD8744B351}" type="sibTrans" cxnId="{886983D2-9097-4C58-871F-7F372B64798E}">
      <dgm:prSet/>
      <dgm:spPr/>
      <dgm:t>
        <a:bodyPr/>
        <a:lstStyle/>
        <a:p>
          <a:endParaRPr lang="en-GB"/>
        </a:p>
      </dgm:t>
    </dgm:pt>
    <dgm:pt modelId="{A8D2867C-C3FB-4344-89BE-30F922D6768D}">
      <dgm:prSet phldrT="[Text]"/>
      <dgm:spPr/>
      <dgm:t>
        <a:bodyPr/>
        <a:lstStyle/>
        <a:p>
          <a:pPr rtl="0"/>
          <a:r>
            <a:rPr lang="en-GB" dirty="0" err="1" smtClean="0"/>
            <a:t>Energie</a:t>
          </a:r>
          <a:r>
            <a:rPr lang="en-GB" dirty="0" smtClean="0"/>
            <a:t> </a:t>
          </a:r>
          <a:r>
            <a:rPr lang="en-GB" dirty="0" err="1" smtClean="0"/>
            <a:t>Renouvelable</a:t>
          </a:r>
          <a:r>
            <a:rPr lang="en-GB" dirty="0" smtClean="0"/>
            <a:t> et </a:t>
          </a:r>
          <a:r>
            <a:rPr lang="en-GB" dirty="0" err="1" smtClean="0"/>
            <a:t>Materiaux</a:t>
          </a:r>
          <a:endParaRPr lang="en-GB" dirty="0"/>
        </a:p>
      </dgm:t>
    </dgm:pt>
    <dgm:pt modelId="{E6040E43-ED30-4EE6-B8C6-E356A6F87384}" type="parTrans" cxnId="{97B9098C-CE8C-4622-A85A-D37BD53F1FC1}">
      <dgm:prSet/>
      <dgm:spPr/>
      <dgm:t>
        <a:bodyPr/>
        <a:lstStyle/>
        <a:p>
          <a:endParaRPr lang="en-GB"/>
        </a:p>
      </dgm:t>
    </dgm:pt>
    <dgm:pt modelId="{6217F53E-458A-47AA-A394-E9C7F22B346D}" type="sibTrans" cxnId="{97B9098C-CE8C-4622-A85A-D37BD53F1FC1}">
      <dgm:prSet/>
      <dgm:spPr/>
      <dgm:t>
        <a:bodyPr/>
        <a:lstStyle/>
        <a:p>
          <a:endParaRPr lang="en-GB"/>
        </a:p>
      </dgm:t>
    </dgm:pt>
    <dgm:pt modelId="{2E38FC68-BAAB-4985-9A11-29FBBABBE730}" type="pres">
      <dgm:prSet presAssocID="{C3E52FBA-25A8-4A8C-8DB4-5AAB436E27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6C5511-3900-4809-BF33-97C33E0458E2}" type="pres">
      <dgm:prSet presAssocID="{21347780-4B6B-42E7-BC7A-999FE23FA066}" presName="composite" presStyleCnt="0"/>
      <dgm:spPr/>
    </dgm:pt>
    <dgm:pt modelId="{18501D16-B4F3-402D-8B6B-C4F0DAE0EDA4}" type="pres">
      <dgm:prSet presAssocID="{21347780-4B6B-42E7-BC7A-999FE23FA06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6EAF2B-EAA0-48F8-9E58-727257E0BF31}" type="pres">
      <dgm:prSet presAssocID="{21347780-4B6B-42E7-BC7A-999FE23FA06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D016D9-F8B5-4F46-9396-0A544E455525}" type="pres">
      <dgm:prSet presAssocID="{132BFF1F-A149-4F20-9556-B4E688986AA7}" presName="sp" presStyleCnt="0"/>
      <dgm:spPr/>
    </dgm:pt>
    <dgm:pt modelId="{2D935524-9448-407A-820C-FEEDD4BD2FBD}" type="pres">
      <dgm:prSet presAssocID="{E4D2A384-8E64-43D1-BF16-C3BCD12ABE8B}" presName="composite" presStyleCnt="0"/>
      <dgm:spPr/>
    </dgm:pt>
    <dgm:pt modelId="{C15A313A-4CFA-4779-9515-F616148DB9CA}" type="pres">
      <dgm:prSet presAssocID="{E4D2A384-8E64-43D1-BF16-C3BCD12ABE8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7842AB-4634-4EEF-8975-BBDBAB3484B8}" type="pres">
      <dgm:prSet presAssocID="{E4D2A384-8E64-43D1-BF16-C3BCD12ABE8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75077B-E080-4D9D-940F-93A239BC37B9}" type="pres">
      <dgm:prSet presAssocID="{EF11F0E4-C1E6-4380-B4B8-6F5B40FE2ADC}" presName="sp" presStyleCnt="0"/>
      <dgm:spPr/>
    </dgm:pt>
    <dgm:pt modelId="{2CDEA0DA-1FC2-43F5-8820-832F3DC10125}" type="pres">
      <dgm:prSet presAssocID="{DC6040C8-696C-4DE4-8A06-E37098D02420}" presName="composite" presStyleCnt="0"/>
      <dgm:spPr/>
    </dgm:pt>
    <dgm:pt modelId="{E909E362-E018-44A7-8DC6-9EB5EC1E72C6}" type="pres">
      <dgm:prSet presAssocID="{DC6040C8-696C-4DE4-8A06-E37098D0242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44A64-EFFF-4F6D-B089-110C9478AA80}" type="pres">
      <dgm:prSet presAssocID="{DC6040C8-696C-4DE4-8A06-E37098D0242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228D60-8BEB-4A33-A748-D0F928B6B641}" type="presOf" srcId="{21347780-4B6B-42E7-BC7A-999FE23FA066}" destId="{18501D16-B4F3-402D-8B6B-C4F0DAE0EDA4}" srcOrd="0" destOrd="0" presId="urn:microsoft.com/office/officeart/2005/8/layout/chevron2"/>
    <dgm:cxn modelId="{10B6D665-673E-4BAF-8FB3-0B5F55262170}" type="presOf" srcId="{D98CE08A-3118-45C0-8F9C-CB86D62F985E}" destId="{067842AB-4634-4EEF-8975-BBDBAB3484B8}" srcOrd="0" destOrd="0" presId="urn:microsoft.com/office/officeart/2005/8/layout/chevron2"/>
    <dgm:cxn modelId="{133BE393-5EA4-49E8-BAEC-E278238D7446}" srcId="{C3E52FBA-25A8-4A8C-8DB4-5AAB436E27A9}" destId="{21347780-4B6B-42E7-BC7A-999FE23FA066}" srcOrd="0" destOrd="0" parTransId="{65F31527-FED1-4953-B3F2-E5B782611610}" sibTransId="{132BFF1F-A149-4F20-9556-B4E688986AA7}"/>
    <dgm:cxn modelId="{727E7363-370A-46A4-A5BC-6009E541CB13}" srcId="{21347780-4B6B-42E7-BC7A-999FE23FA066}" destId="{91E67464-6415-4088-B430-3BC64762D86D}" srcOrd="0" destOrd="0" parTransId="{5DBD9E21-4C21-44AF-B081-E4DE5D0E3AB4}" sibTransId="{FDF94B9D-BCEF-4D0D-BA26-144F992EE158}"/>
    <dgm:cxn modelId="{442D45A2-2FA7-401F-ABDF-B8DBF0CDCC25}" type="presOf" srcId="{C3E52FBA-25A8-4A8C-8DB4-5AAB436E27A9}" destId="{2E38FC68-BAAB-4985-9A11-29FBBABBE730}" srcOrd="0" destOrd="0" presId="urn:microsoft.com/office/officeart/2005/8/layout/chevron2"/>
    <dgm:cxn modelId="{0E977611-9588-4DF5-BD96-5189F1C572BF}" type="presOf" srcId="{91E67464-6415-4088-B430-3BC64762D86D}" destId="{6F6EAF2B-EAA0-48F8-9E58-727257E0BF31}" srcOrd="0" destOrd="0" presId="urn:microsoft.com/office/officeart/2005/8/layout/chevron2"/>
    <dgm:cxn modelId="{F98244F5-1E6F-4CEF-AE48-30F86A868D56}" srcId="{E4D2A384-8E64-43D1-BF16-C3BCD12ABE8B}" destId="{D98CE08A-3118-45C0-8F9C-CB86D62F985E}" srcOrd="0" destOrd="0" parTransId="{E98EB39F-7D05-4BD2-94F7-792CF476E2A9}" sibTransId="{64C602CF-E7D3-46D7-8989-6D4F7658A99F}"/>
    <dgm:cxn modelId="{8FCE7B61-56CE-45CA-8093-099BB2A13159}" type="presOf" srcId="{DC6040C8-696C-4DE4-8A06-E37098D02420}" destId="{E909E362-E018-44A7-8DC6-9EB5EC1E72C6}" srcOrd="0" destOrd="0" presId="urn:microsoft.com/office/officeart/2005/8/layout/chevron2"/>
    <dgm:cxn modelId="{F7683FA0-20B1-49AB-97EF-21AE49C3895B}" type="presOf" srcId="{E4D2A384-8E64-43D1-BF16-C3BCD12ABE8B}" destId="{C15A313A-4CFA-4779-9515-F616148DB9CA}" srcOrd="0" destOrd="0" presId="urn:microsoft.com/office/officeart/2005/8/layout/chevron2"/>
    <dgm:cxn modelId="{6688677E-57C7-40A4-A3B0-E05681CD9C86}" type="presOf" srcId="{A8D2867C-C3FB-4344-89BE-30F922D6768D}" destId="{21044A64-EFFF-4F6D-B089-110C9478AA80}" srcOrd="0" destOrd="0" presId="urn:microsoft.com/office/officeart/2005/8/layout/chevron2"/>
    <dgm:cxn modelId="{97B9098C-CE8C-4622-A85A-D37BD53F1FC1}" srcId="{DC6040C8-696C-4DE4-8A06-E37098D02420}" destId="{A8D2867C-C3FB-4344-89BE-30F922D6768D}" srcOrd="0" destOrd="0" parTransId="{E6040E43-ED30-4EE6-B8C6-E356A6F87384}" sibTransId="{6217F53E-458A-47AA-A394-E9C7F22B346D}"/>
    <dgm:cxn modelId="{15C152FF-35A7-42CC-B4AE-0868E6345C0D}" srcId="{C3E52FBA-25A8-4A8C-8DB4-5AAB436E27A9}" destId="{E4D2A384-8E64-43D1-BF16-C3BCD12ABE8B}" srcOrd="1" destOrd="0" parTransId="{45E831B8-31BC-4C3F-B8CE-AF6A49B0BA81}" sibTransId="{EF11F0E4-C1E6-4380-B4B8-6F5B40FE2ADC}"/>
    <dgm:cxn modelId="{886983D2-9097-4C58-871F-7F372B64798E}" srcId="{C3E52FBA-25A8-4A8C-8DB4-5AAB436E27A9}" destId="{DC6040C8-696C-4DE4-8A06-E37098D02420}" srcOrd="2" destOrd="0" parTransId="{8FB522B7-D362-42AD-A9AB-80BEDE61A5CF}" sibTransId="{BE045385-BCC0-4282-A442-9DFD8744B351}"/>
    <dgm:cxn modelId="{132D5CAE-462E-49A6-B54B-C654849EA1B9}" type="presParOf" srcId="{2E38FC68-BAAB-4985-9A11-29FBBABBE730}" destId="{276C5511-3900-4809-BF33-97C33E0458E2}" srcOrd="0" destOrd="0" presId="urn:microsoft.com/office/officeart/2005/8/layout/chevron2"/>
    <dgm:cxn modelId="{93F567F3-E13E-4297-AFF8-7D547A2F33B6}" type="presParOf" srcId="{276C5511-3900-4809-BF33-97C33E0458E2}" destId="{18501D16-B4F3-402D-8B6B-C4F0DAE0EDA4}" srcOrd="0" destOrd="0" presId="urn:microsoft.com/office/officeart/2005/8/layout/chevron2"/>
    <dgm:cxn modelId="{6A6DB29F-D4EE-45FB-9596-0EFC09995E90}" type="presParOf" srcId="{276C5511-3900-4809-BF33-97C33E0458E2}" destId="{6F6EAF2B-EAA0-48F8-9E58-727257E0BF31}" srcOrd="1" destOrd="0" presId="urn:microsoft.com/office/officeart/2005/8/layout/chevron2"/>
    <dgm:cxn modelId="{60F46A4A-54C2-435D-99E5-55E3702C9AB6}" type="presParOf" srcId="{2E38FC68-BAAB-4985-9A11-29FBBABBE730}" destId="{7DD016D9-F8B5-4F46-9396-0A544E455525}" srcOrd="1" destOrd="0" presId="urn:microsoft.com/office/officeart/2005/8/layout/chevron2"/>
    <dgm:cxn modelId="{AD086B89-2642-461D-B84B-902EB8197AD1}" type="presParOf" srcId="{2E38FC68-BAAB-4985-9A11-29FBBABBE730}" destId="{2D935524-9448-407A-820C-FEEDD4BD2FBD}" srcOrd="2" destOrd="0" presId="urn:microsoft.com/office/officeart/2005/8/layout/chevron2"/>
    <dgm:cxn modelId="{917F549E-3CFE-42D6-A6D7-7405848514AA}" type="presParOf" srcId="{2D935524-9448-407A-820C-FEEDD4BD2FBD}" destId="{C15A313A-4CFA-4779-9515-F616148DB9CA}" srcOrd="0" destOrd="0" presId="urn:microsoft.com/office/officeart/2005/8/layout/chevron2"/>
    <dgm:cxn modelId="{C175C92E-607B-40A3-8B47-0F336696B603}" type="presParOf" srcId="{2D935524-9448-407A-820C-FEEDD4BD2FBD}" destId="{067842AB-4634-4EEF-8975-BBDBAB3484B8}" srcOrd="1" destOrd="0" presId="urn:microsoft.com/office/officeart/2005/8/layout/chevron2"/>
    <dgm:cxn modelId="{B8700BD3-5920-4331-9D98-23A81039C3C3}" type="presParOf" srcId="{2E38FC68-BAAB-4985-9A11-29FBBABBE730}" destId="{CE75077B-E080-4D9D-940F-93A239BC37B9}" srcOrd="3" destOrd="0" presId="urn:microsoft.com/office/officeart/2005/8/layout/chevron2"/>
    <dgm:cxn modelId="{80928CDA-B570-4DB4-9AC1-FF939B17B544}" type="presParOf" srcId="{2E38FC68-BAAB-4985-9A11-29FBBABBE730}" destId="{2CDEA0DA-1FC2-43F5-8820-832F3DC10125}" srcOrd="4" destOrd="0" presId="urn:microsoft.com/office/officeart/2005/8/layout/chevron2"/>
    <dgm:cxn modelId="{7FC98CCE-567D-4B1D-BDB8-685DAEBFF660}" type="presParOf" srcId="{2CDEA0DA-1FC2-43F5-8820-832F3DC10125}" destId="{E909E362-E018-44A7-8DC6-9EB5EC1E72C6}" srcOrd="0" destOrd="0" presId="urn:microsoft.com/office/officeart/2005/8/layout/chevron2"/>
    <dgm:cxn modelId="{92C30136-CDD1-4F0B-A65D-06EA8DB3C6AA}" type="presParOf" srcId="{2CDEA0DA-1FC2-43F5-8820-832F3DC10125}" destId="{21044A64-EFFF-4F6D-B089-110C9478AA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DCB50-24FE-4CDF-B888-8271F84BFEF2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140D7897-32DA-45E4-922E-4C9312E6651F}">
      <dgm:prSet phldrT="[Text]"/>
      <dgm:spPr/>
      <dgm:t>
        <a:bodyPr/>
        <a:lstStyle/>
        <a:p>
          <a:r>
            <a:rPr lang="en-GB" b="0" i="0" dirty="0" smtClean="0"/>
            <a:t>quantify the coupling between aerosols and clouds and  </a:t>
          </a:r>
        </a:p>
        <a:p>
          <a:r>
            <a:rPr lang="en-GB" b="0" i="0" dirty="0" smtClean="0"/>
            <a:t>identify the processes controlling the formation and persistence of low clouds and precipitation</a:t>
          </a:r>
          <a:endParaRPr lang="en-GB" dirty="0"/>
        </a:p>
      </dgm:t>
    </dgm:pt>
    <dgm:pt modelId="{4CC68253-B7C6-48D2-8CC3-8FC5D391507B}" type="parTrans" cxnId="{BB3B0166-0485-4905-9771-74DF9FCA78CB}">
      <dgm:prSet/>
      <dgm:spPr/>
      <dgm:t>
        <a:bodyPr/>
        <a:lstStyle/>
        <a:p>
          <a:endParaRPr lang="en-GB"/>
        </a:p>
      </dgm:t>
    </dgm:pt>
    <dgm:pt modelId="{7302D0B6-40D8-4EAE-8B4D-C69D93C33D5B}" type="sibTrans" cxnId="{BB3B0166-0485-4905-9771-74DF9FCA78CB}">
      <dgm:prSet/>
      <dgm:spPr/>
      <dgm:t>
        <a:bodyPr/>
        <a:lstStyle/>
        <a:p>
          <a:endParaRPr lang="en-GB"/>
        </a:p>
      </dgm:t>
    </dgm:pt>
    <dgm:pt modelId="{A8A3FA72-556A-4179-9F50-8B61E48C39F3}">
      <dgm:prSet phldrT="[Text]" custT="1"/>
      <dgm:spPr/>
      <dgm:t>
        <a:bodyPr/>
        <a:lstStyle/>
        <a:p>
          <a:r>
            <a:rPr lang="en-GB" sz="1100" dirty="0" smtClean="0"/>
            <a:t> </a:t>
          </a:r>
          <a:r>
            <a:rPr lang="en-GB" sz="900" dirty="0" smtClean="0"/>
            <a:t>DACCIWA</a:t>
          </a:r>
          <a:r>
            <a:rPr lang="en-GB" sz="1000" dirty="0" smtClean="0"/>
            <a:t> </a:t>
          </a:r>
          <a:r>
            <a:rPr lang="en-GB" sz="700" b="0" i="0" dirty="0" smtClean="0"/>
            <a:t>Dynamics-aerosol-chemistry-cloud interactions in West Africa</a:t>
          </a:r>
          <a:endParaRPr lang="en-GB" sz="1050" dirty="0"/>
        </a:p>
      </dgm:t>
    </dgm:pt>
    <dgm:pt modelId="{DDBA953A-6F64-41FD-987A-F493A240AD3E}" type="parTrans" cxnId="{7ADD37A4-1088-4A89-9EFB-AF0E8819ABBD}">
      <dgm:prSet/>
      <dgm:spPr/>
      <dgm:t>
        <a:bodyPr/>
        <a:lstStyle/>
        <a:p>
          <a:endParaRPr lang="en-GB"/>
        </a:p>
      </dgm:t>
    </dgm:pt>
    <dgm:pt modelId="{0058BF58-D3EB-4382-B68C-ECD21F7BCAD4}" type="sibTrans" cxnId="{7ADD37A4-1088-4A89-9EFB-AF0E8819ABBD}">
      <dgm:prSet/>
      <dgm:spPr/>
      <dgm:t>
        <a:bodyPr/>
        <a:lstStyle/>
        <a:p>
          <a:endParaRPr lang="en-GB"/>
        </a:p>
      </dgm:t>
    </dgm:pt>
    <dgm:pt modelId="{F984D0C7-9311-451D-B2F5-0C72AF80AEEF}">
      <dgm:prSet phldrT="[Text]"/>
      <dgm:spPr/>
      <dgm:t>
        <a:bodyPr/>
        <a:lstStyle/>
        <a:p>
          <a:r>
            <a:rPr lang="en-GB" b="0" i="0" dirty="0" smtClean="0"/>
            <a:t>Doctoral Interuniversity Program (PDI) in Public Health, option "Ecosystems, Health and Sustainable Development"</a:t>
          </a:r>
          <a:endParaRPr lang="en-GB" dirty="0"/>
        </a:p>
      </dgm:t>
    </dgm:pt>
    <dgm:pt modelId="{B7CCE5B7-461E-4333-9EE1-B42C75F95FDF}" type="parTrans" cxnId="{A2FC8C40-8125-49E6-AAED-BB1B2341A6DF}">
      <dgm:prSet/>
      <dgm:spPr/>
      <dgm:t>
        <a:bodyPr/>
        <a:lstStyle/>
        <a:p>
          <a:endParaRPr lang="en-GB"/>
        </a:p>
      </dgm:t>
    </dgm:pt>
    <dgm:pt modelId="{5408ABC6-AE90-4642-A0CB-2C638A333B51}" type="sibTrans" cxnId="{A2FC8C40-8125-49E6-AAED-BB1B2341A6DF}">
      <dgm:prSet/>
      <dgm:spPr/>
      <dgm:t>
        <a:bodyPr/>
        <a:lstStyle/>
        <a:p>
          <a:endParaRPr lang="en-GB"/>
        </a:p>
      </dgm:t>
    </dgm:pt>
    <dgm:pt modelId="{3FD19BA8-275D-4446-9892-FE4D8BE68175}">
      <dgm:prSet phldrT="[Text]" custT="1"/>
      <dgm:spPr/>
      <dgm:t>
        <a:bodyPr/>
        <a:lstStyle/>
        <a:p>
          <a:r>
            <a:rPr lang="en-GB" sz="1300" dirty="0" smtClean="0"/>
            <a:t> </a:t>
          </a:r>
          <a:r>
            <a:rPr lang="en-GB" sz="900" dirty="0" smtClean="0"/>
            <a:t>CHAIRE POLE “ECO HEALTH”</a:t>
          </a:r>
          <a:endParaRPr lang="en-GB" sz="1300" dirty="0"/>
        </a:p>
      </dgm:t>
    </dgm:pt>
    <dgm:pt modelId="{40218C33-11F5-4A5B-AC69-F42AAB2CE5D2}" type="parTrans" cxnId="{4C2B0862-337A-4995-98E7-C9F6CF5F3332}">
      <dgm:prSet/>
      <dgm:spPr/>
      <dgm:t>
        <a:bodyPr/>
        <a:lstStyle/>
        <a:p>
          <a:endParaRPr lang="en-GB"/>
        </a:p>
      </dgm:t>
    </dgm:pt>
    <dgm:pt modelId="{66C65EB2-9C1C-453E-85F7-C7A8890B0800}" type="sibTrans" cxnId="{4C2B0862-337A-4995-98E7-C9F6CF5F3332}">
      <dgm:prSet/>
      <dgm:spPr/>
      <dgm:t>
        <a:bodyPr/>
        <a:lstStyle/>
        <a:p>
          <a:endParaRPr lang="en-GB"/>
        </a:p>
      </dgm:t>
    </dgm:pt>
    <dgm:pt modelId="{60093410-A7A6-4B7D-BD90-9939159333C4}">
      <dgm:prSet phldrT="[Text]"/>
      <dgm:spPr/>
      <dgm:t>
        <a:bodyPr/>
        <a:lstStyle/>
        <a:p>
          <a:r>
            <a:rPr lang="en-GB" dirty="0" smtClean="0"/>
            <a:t>IRD, PASRES, LTHE, LA, UNA, UPGC, SODEXAM, CRO, LAMTO, Global Land Project</a:t>
          </a:r>
          <a:endParaRPr lang="en-GB" dirty="0"/>
        </a:p>
      </dgm:t>
    </dgm:pt>
    <dgm:pt modelId="{678AB698-D04F-4BE4-8276-47D75C42FC58}" type="parTrans" cxnId="{D07F1255-8E0B-4E76-908E-621DE85B07FB}">
      <dgm:prSet/>
      <dgm:spPr/>
      <dgm:t>
        <a:bodyPr/>
        <a:lstStyle/>
        <a:p>
          <a:endParaRPr lang="en-GB"/>
        </a:p>
      </dgm:t>
    </dgm:pt>
    <dgm:pt modelId="{1243F673-2A2D-4B63-9210-4B3AD9F123AD}" type="sibTrans" cxnId="{D07F1255-8E0B-4E76-908E-621DE85B07FB}">
      <dgm:prSet/>
      <dgm:spPr/>
      <dgm:t>
        <a:bodyPr/>
        <a:lstStyle/>
        <a:p>
          <a:endParaRPr lang="en-GB"/>
        </a:p>
      </dgm:t>
    </dgm:pt>
    <dgm:pt modelId="{275307BA-BB7B-4D6A-A0D0-E825E857ED8E}">
      <dgm:prSet phldrT="[Text]" custT="1"/>
      <dgm:spPr/>
      <dgm:t>
        <a:bodyPr/>
        <a:lstStyle/>
        <a:p>
          <a:r>
            <a:rPr lang="en-GB" sz="1000" dirty="0" smtClean="0"/>
            <a:t> OTHERS </a:t>
          </a:r>
          <a:r>
            <a:rPr lang="en-GB" sz="900" dirty="0" smtClean="0"/>
            <a:t>PROGRAMMES ET UNIVERSITIES</a:t>
          </a:r>
          <a:endParaRPr lang="en-GB" sz="900" dirty="0"/>
        </a:p>
      </dgm:t>
    </dgm:pt>
    <dgm:pt modelId="{5027C061-1AC2-4B2E-9F97-A06AC8992B3B}" type="parTrans" cxnId="{E35011A7-F58E-409A-ADF3-0A2742EE2C3D}">
      <dgm:prSet/>
      <dgm:spPr/>
      <dgm:t>
        <a:bodyPr/>
        <a:lstStyle/>
        <a:p>
          <a:endParaRPr lang="en-GB"/>
        </a:p>
      </dgm:t>
    </dgm:pt>
    <dgm:pt modelId="{1D8C01BA-2014-41E4-B77E-1F28B9B743D6}" type="sibTrans" cxnId="{E35011A7-F58E-409A-ADF3-0A2742EE2C3D}">
      <dgm:prSet/>
      <dgm:spPr/>
      <dgm:t>
        <a:bodyPr/>
        <a:lstStyle/>
        <a:p>
          <a:endParaRPr lang="en-GB"/>
        </a:p>
      </dgm:t>
    </dgm:pt>
    <dgm:pt modelId="{0C477EA0-87BB-4B2F-958A-A1DDB46BD523}">
      <dgm:prSet phldrT="[Text]"/>
      <dgm:spPr/>
      <dgm:t>
        <a:bodyPr/>
        <a:lstStyle/>
        <a:p>
          <a:r>
            <a:rPr lang="en-GB" dirty="0" smtClean="0"/>
            <a:t>Prediction and prediction, provision of climate services</a:t>
          </a:r>
          <a:endParaRPr lang="en-GB" dirty="0"/>
        </a:p>
      </dgm:t>
    </dgm:pt>
    <dgm:pt modelId="{EBDC844F-89F9-4192-8659-3608731B20F7}" type="parTrans" cxnId="{92BA49BF-BB84-4A74-B15F-B7703FE6A1B4}">
      <dgm:prSet/>
      <dgm:spPr/>
      <dgm:t>
        <a:bodyPr/>
        <a:lstStyle/>
        <a:p>
          <a:endParaRPr lang="en-GB"/>
        </a:p>
      </dgm:t>
    </dgm:pt>
    <dgm:pt modelId="{E23D64FE-A2CC-4C35-B287-316A792B8DCF}" type="sibTrans" cxnId="{92BA49BF-BB84-4A74-B15F-B7703FE6A1B4}">
      <dgm:prSet/>
      <dgm:spPr/>
      <dgm:t>
        <a:bodyPr/>
        <a:lstStyle/>
        <a:p>
          <a:endParaRPr lang="en-GB"/>
        </a:p>
      </dgm:t>
    </dgm:pt>
    <dgm:pt modelId="{B44029C4-ED73-4C1E-937E-5957CF5FABD9}">
      <dgm:prSet phldrT="[Text]" custT="1"/>
      <dgm:spPr/>
      <dgm:t>
        <a:bodyPr/>
        <a:lstStyle/>
        <a:p>
          <a:r>
            <a:rPr lang="en-GB" sz="900" dirty="0" smtClean="0"/>
            <a:t>Digital Simulation Pole  Climate and suitable development (</a:t>
          </a:r>
          <a:r>
            <a:rPr lang="en-GB" sz="900" dirty="0" err="1" smtClean="0"/>
            <a:t>ClimDD</a:t>
          </a:r>
          <a:r>
            <a:rPr lang="en-GB" sz="900" dirty="0" smtClean="0"/>
            <a:t>)</a:t>
          </a:r>
          <a:endParaRPr lang="en-GB" sz="900" dirty="0"/>
        </a:p>
      </dgm:t>
    </dgm:pt>
    <dgm:pt modelId="{C7256102-82D7-4CD6-B9A1-1ABF2B70031B}" type="parTrans" cxnId="{6AC248DB-7651-4C2C-81B9-C11E37722B37}">
      <dgm:prSet/>
      <dgm:spPr/>
      <dgm:t>
        <a:bodyPr/>
        <a:lstStyle/>
        <a:p>
          <a:endParaRPr lang="en-GB"/>
        </a:p>
      </dgm:t>
    </dgm:pt>
    <dgm:pt modelId="{44F86E45-0C01-418E-8263-0249E5C250B5}" type="sibTrans" cxnId="{6AC248DB-7651-4C2C-81B9-C11E37722B37}">
      <dgm:prSet/>
      <dgm:spPr/>
      <dgm:t>
        <a:bodyPr/>
        <a:lstStyle/>
        <a:p>
          <a:endParaRPr lang="en-GB"/>
        </a:p>
      </dgm:t>
    </dgm:pt>
    <dgm:pt modelId="{6678C08A-E7E1-4741-8D16-1F36A5B9B063}">
      <dgm:prSet/>
      <dgm:spPr/>
      <dgm:t>
        <a:bodyPr/>
        <a:lstStyle/>
        <a:p>
          <a:endParaRPr lang="en-GB"/>
        </a:p>
      </dgm:t>
    </dgm:pt>
    <dgm:pt modelId="{04378E45-001F-4C4B-86F7-610C37A5F5E3}" type="parTrans" cxnId="{EF497EE7-EB06-45A2-8BE4-6E4B70861756}">
      <dgm:prSet/>
      <dgm:spPr/>
      <dgm:t>
        <a:bodyPr/>
        <a:lstStyle/>
        <a:p>
          <a:endParaRPr lang="en-GB"/>
        </a:p>
      </dgm:t>
    </dgm:pt>
    <dgm:pt modelId="{23184A3D-0CC5-4E16-90B6-091E84485AB9}" type="sibTrans" cxnId="{EF497EE7-EB06-45A2-8BE4-6E4B70861756}">
      <dgm:prSet/>
      <dgm:spPr/>
      <dgm:t>
        <a:bodyPr/>
        <a:lstStyle/>
        <a:p>
          <a:endParaRPr lang="en-GB"/>
        </a:p>
      </dgm:t>
    </dgm:pt>
    <dgm:pt modelId="{7A01BBEE-7BA5-426E-AC0A-D94572017D15}" type="pres">
      <dgm:prSet presAssocID="{36FDCB50-24FE-4CDF-B888-8271F84BFEF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96FF78-3FE2-4A8F-96FA-F0D1DF391FC8}" type="pres">
      <dgm:prSet presAssocID="{36FDCB50-24FE-4CDF-B888-8271F84BFEF2}" presName="children" presStyleCnt="0"/>
      <dgm:spPr/>
    </dgm:pt>
    <dgm:pt modelId="{78CC3B48-0509-4C5F-B25E-17903CCB3DE6}" type="pres">
      <dgm:prSet presAssocID="{36FDCB50-24FE-4CDF-B888-8271F84BFEF2}" presName="child1group" presStyleCnt="0"/>
      <dgm:spPr/>
    </dgm:pt>
    <dgm:pt modelId="{9DBE0F9C-2617-45E9-B915-60CD6A289394}" type="pres">
      <dgm:prSet presAssocID="{36FDCB50-24FE-4CDF-B888-8271F84BFEF2}" presName="child1" presStyleLbl="bgAcc1" presStyleIdx="0" presStyleCnt="4"/>
      <dgm:spPr/>
      <dgm:t>
        <a:bodyPr/>
        <a:lstStyle/>
        <a:p>
          <a:endParaRPr lang="en-GB"/>
        </a:p>
      </dgm:t>
    </dgm:pt>
    <dgm:pt modelId="{589530FA-7D3D-47C7-886B-D47F32D75CF4}" type="pres">
      <dgm:prSet presAssocID="{36FDCB50-24FE-4CDF-B888-8271F84BFEF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6261DD-0796-4D8D-A60B-D6535194D615}" type="pres">
      <dgm:prSet presAssocID="{36FDCB50-24FE-4CDF-B888-8271F84BFEF2}" presName="child2group" presStyleCnt="0"/>
      <dgm:spPr/>
    </dgm:pt>
    <dgm:pt modelId="{C3FF2A85-1A78-4600-839D-70A9566454D3}" type="pres">
      <dgm:prSet presAssocID="{36FDCB50-24FE-4CDF-B888-8271F84BFEF2}" presName="child2" presStyleLbl="bgAcc1" presStyleIdx="1" presStyleCnt="4"/>
      <dgm:spPr/>
      <dgm:t>
        <a:bodyPr/>
        <a:lstStyle/>
        <a:p>
          <a:endParaRPr lang="en-GB"/>
        </a:p>
      </dgm:t>
    </dgm:pt>
    <dgm:pt modelId="{16A3E396-A57C-4AC9-B157-91E655DEEC85}" type="pres">
      <dgm:prSet presAssocID="{36FDCB50-24FE-4CDF-B888-8271F84BFEF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B3C051-D13B-410A-9805-C87649D705FB}" type="pres">
      <dgm:prSet presAssocID="{36FDCB50-24FE-4CDF-B888-8271F84BFEF2}" presName="child3group" presStyleCnt="0"/>
      <dgm:spPr/>
    </dgm:pt>
    <dgm:pt modelId="{F13967C9-0385-41D4-954F-C289090679FA}" type="pres">
      <dgm:prSet presAssocID="{36FDCB50-24FE-4CDF-B888-8271F84BFEF2}" presName="child3" presStyleLbl="bgAcc1" presStyleIdx="2" presStyleCnt="4"/>
      <dgm:spPr/>
      <dgm:t>
        <a:bodyPr/>
        <a:lstStyle/>
        <a:p>
          <a:endParaRPr lang="en-GB"/>
        </a:p>
      </dgm:t>
    </dgm:pt>
    <dgm:pt modelId="{F0D2EA7B-48EB-4D05-9788-A153DD585A2A}" type="pres">
      <dgm:prSet presAssocID="{36FDCB50-24FE-4CDF-B888-8271F84BFEF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B90F3-75C9-4CA3-A51F-334D080AB8DC}" type="pres">
      <dgm:prSet presAssocID="{36FDCB50-24FE-4CDF-B888-8271F84BFEF2}" presName="child4group" presStyleCnt="0"/>
      <dgm:spPr/>
    </dgm:pt>
    <dgm:pt modelId="{F6E0D811-3FA5-4E73-83E4-B8D96E00A896}" type="pres">
      <dgm:prSet presAssocID="{36FDCB50-24FE-4CDF-B888-8271F84BFEF2}" presName="child4" presStyleLbl="bgAcc1" presStyleIdx="3" presStyleCnt="4"/>
      <dgm:spPr/>
      <dgm:t>
        <a:bodyPr/>
        <a:lstStyle/>
        <a:p>
          <a:endParaRPr lang="en-GB"/>
        </a:p>
      </dgm:t>
    </dgm:pt>
    <dgm:pt modelId="{8421F35F-CB42-4359-B182-973A8EB6BE44}" type="pres">
      <dgm:prSet presAssocID="{36FDCB50-24FE-4CDF-B888-8271F84BFEF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95E7E6-557B-4604-A052-9B62A571116B}" type="pres">
      <dgm:prSet presAssocID="{36FDCB50-24FE-4CDF-B888-8271F84BFEF2}" presName="childPlaceholder" presStyleCnt="0"/>
      <dgm:spPr/>
    </dgm:pt>
    <dgm:pt modelId="{6F06A252-7DD8-46EA-A82C-98AC33E8D894}" type="pres">
      <dgm:prSet presAssocID="{36FDCB50-24FE-4CDF-B888-8271F84BFEF2}" presName="circle" presStyleCnt="0"/>
      <dgm:spPr/>
    </dgm:pt>
    <dgm:pt modelId="{19D4761B-FF24-4294-9197-7F50F9AA7DD3}" type="pres">
      <dgm:prSet presAssocID="{36FDCB50-24FE-4CDF-B888-8271F84BFEF2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10D9A8-4B73-411D-BDE5-89C2A6596A8B}" type="pres">
      <dgm:prSet presAssocID="{36FDCB50-24FE-4CDF-B888-8271F84BFEF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89562-01E9-489A-AEEF-46B1A00511E9}" type="pres">
      <dgm:prSet presAssocID="{36FDCB50-24FE-4CDF-B888-8271F84BFEF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B4972C-E2B4-4A56-A287-96630A056302}" type="pres">
      <dgm:prSet presAssocID="{36FDCB50-24FE-4CDF-B888-8271F84BFEF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52537E-A39F-4F28-812D-3511F87663C6}" type="pres">
      <dgm:prSet presAssocID="{36FDCB50-24FE-4CDF-B888-8271F84BFEF2}" presName="quadrantPlaceholder" presStyleCnt="0"/>
      <dgm:spPr/>
    </dgm:pt>
    <dgm:pt modelId="{8F7ED910-65A7-43E6-A803-B79B104690C5}" type="pres">
      <dgm:prSet presAssocID="{36FDCB50-24FE-4CDF-B888-8271F84BFEF2}" presName="center1" presStyleLbl="fgShp" presStyleIdx="0" presStyleCnt="2"/>
      <dgm:spPr/>
    </dgm:pt>
    <dgm:pt modelId="{B967168D-8E3E-4D43-8022-1D82631DED6E}" type="pres">
      <dgm:prSet presAssocID="{36FDCB50-24FE-4CDF-B888-8271F84BFEF2}" presName="center2" presStyleLbl="fgShp" presStyleIdx="1" presStyleCnt="2"/>
      <dgm:spPr/>
    </dgm:pt>
  </dgm:ptLst>
  <dgm:cxnLst>
    <dgm:cxn modelId="{4999E634-5046-4482-A7C2-17700EBDD644}" type="presOf" srcId="{275307BA-BB7B-4D6A-A0D0-E825E857ED8E}" destId="{F0D2EA7B-48EB-4D05-9788-A153DD585A2A}" srcOrd="1" destOrd="0" presId="urn:microsoft.com/office/officeart/2005/8/layout/cycle4"/>
    <dgm:cxn modelId="{7ADD37A4-1088-4A89-9EFB-AF0E8819ABBD}" srcId="{140D7897-32DA-45E4-922E-4C9312E6651F}" destId="{A8A3FA72-556A-4179-9F50-8B61E48C39F3}" srcOrd="0" destOrd="0" parTransId="{DDBA953A-6F64-41FD-987A-F493A240AD3E}" sibTransId="{0058BF58-D3EB-4382-B68C-ECD21F7BCAD4}"/>
    <dgm:cxn modelId="{18D901D4-07F8-42CA-B5C6-411A55E48B92}" type="presOf" srcId="{A8A3FA72-556A-4179-9F50-8B61E48C39F3}" destId="{9DBE0F9C-2617-45E9-B915-60CD6A289394}" srcOrd="0" destOrd="0" presId="urn:microsoft.com/office/officeart/2005/8/layout/cycle4"/>
    <dgm:cxn modelId="{92BA49BF-BB84-4A74-B15F-B7703FE6A1B4}" srcId="{36FDCB50-24FE-4CDF-B888-8271F84BFEF2}" destId="{0C477EA0-87BB-4B2F-958A-A1DDB46BD523}" srcOrd="3" destOrd="0" parTransId="{EBDC844F-89F9-4192-8659-3608731B20F7}" sibTransId="{E23D64FE-A2CC-4C35-B287-316A792B8DCF}"/>
    <dgm:cxn modelId="{C188CE55-20DA-458B-BEA0-EB358F0D5F3B}" type="presOf" srcId="{B44029C4-ED73-4C1E-937E-5957CF5FABD9}" destId="{8421F35F-CB42-4359-B182-973A8EB6BE44}" srcOrd="1" destOrd="0" presId="urn:microsoft.com/office/officeart/2005/8/layout/cycle4"/>
    <dgm:cxn modelId="{D07F1255-8E0B-4E76-908E-621DE85B07FB}" srcId="{36FDCB50-24FE-4CDF-B888-8271F84BFEF2}" destId="{60093410-A7A6-4B7D-BD90-9939159333C4}" srcOrd="2" destOrd="0" parTransId="{678AB698-D04F-4BE4-8276-47D75C42FC58}" sibTransId="{1243F673-2A2D-4B63-9210-4B3AD9F123AD}"/>
    <dgm:cxn modelId="{6AC248DB-7651-4C2C-81B9-C11E37722B37}" srcId="{0C477EA0-87BB-4B2F-958A-A1DDB46BD523}" destId="{B44029C4-ED73-4C1E-937E-5957CF5FABD9}" srcOrd="0" destOrd="0" parTransId="{C7256102-82D7-4CD6-B9A1-1ABF2B70031B}" sibTransId="{44F86E45-0C01-418E-8263-0249E5C250B5}"/>
    <dgm:cxn modelId="{99D460D7-2EFC-417F-80A9-83895D3B0C27}" type="presOf" srcId="{F984D0C7-9311-451D-B2F5-0C72AF80AEEF}" destId="{DD10D9A8-4B73-411D-BDE5-89C2A6596A8B}" srcOrd="0" destOrd="0" presId="urn:microsoft.com/office/officeart/2005/8/layout/cycle4"/>
    <dgm:cxn modelId="{B06BD389-320E-4FB1-BF86-3F339304C477}" type="presOf" srcId="{3FD19BA8-275D-4446-9892-FE4D8BE68175}" destId="{16A3E396-A57C-4AC9-B157-91E655DEEC85}" srcOrd="1" destOrd="0" presId="urn:microsoft.com/office/officeart/2005/8/layout/cycle4"/>
    <dgm:cxn modelId="{0C303EE7-8C78-40A1-AD6A-D7D4D114E39F}" type="presOf" srcId="{140D7897-32DA-45E4-922E-4C9312E6651F}" destId="{19D4761B-FF24-4294-9197-7F50F9AA7DD3}" srcOrd="0" destOrd="0" presId="urn:microsoft.com/office/officeart/2005/8/layout/cycle4"/>
    <dgm:cxn modelId="{A2FC8C40-8125-49E6-AAED-BB1B2341A6DF}" srcId="{36FDCB50-24FE-4CDF-B888-8271F84BFEF2}" destId="{F984D0C7-9311-451D-B2F5-0C72AF80AEEF}" srcOrd="1" destOrd="0" parTransId="{B7CCE5B7-461E-4333-9EE1-B42C75F95FDF}" sibTransId="{5408ABC6-AE90-4642-A0CB-2C638A333B51}"/>
    <dgm:cxn modelId="{BB3B0166-0485-4905-9771-74DF9FCA78CB}" srcId="{36FDCB50-24FE-4CDF-B888-8271F84BFEF2}" destId="{140D7897-32DA-45E4-922E-4C9312E6651F}" srcOrd="0" destOrd="0" parTransId="{4CC68253-B7C6-48D2-8CC3-8FC5D391507B}" sibTransId="{7302D0B6-40D8-4EAE-8B4D-C69D93C33D5B}"/>
    <dgm:cxn modelId="{556B62BC-6897-4679-B594-8A8D52BC95F2}" type="presOf" srcId="{0C477EA0-87BB-4B2F-958A-A1DDB46BD523}" destId="{E9B4972C-E2B4-4A56-A287-96630A056302}" srcOrd="0" destOrd="0" presId="urn:microsoft.com/office/officeart/2005/8/layout/cycle4"/>
    <dgm:cxn modelId="{51812AFE-3AF7-4BBA-AB1F-5B9847EA786C}" type="presOf" srcId="{3FD19BA8-275D-4446-9892-FE4D8BE68175}" destId="{C3FF2A85-1A78-4600-839D-70A9566454D3}" srcOrd="0" destOrd="0" presId="urn:microsoft.com/office/officeart/2005/8/layout/cycle4"/>
    <dgm:cxn modelId="{EF497EE7-EB06-45A2-8BE4-6E4B70861756}" srcId="{36FDCB50-24FE-4CDF-B888-8271F84BFEF2}" destId="{6678C08A-E7E1-4741-8D16-1F36A5B9B063}" srcOrd="4" destOrd="0" parTransId="{04378E45-001F-4C4B-86F7-610C37A5F5E3}" sibTransId="{23184A3D-0CC5-4E16-90B6-091E84485AB9}"/>
    <dgm:cxn modelId="{10373849-FBE1-4DC4-97AF-5D1ECFBFF7A4}" type="presOf" srcId="{60093410-A7A6-4B7D-BD90-9939159333C4}" destId="{4C689562-01E9-489A-AEEF-46B1A00511E9}" srcOrd="0" destOrd="0" presId="urn:microsoft.com/office/officeart/2005/8/layout/cycle4"/>
    <dgm:cxn modelId="{B35849BB-C5B7-4DA3-9CF5-F194C35CF621}" type="presOf" srcId="{B44029C4-ED73-4C1E-937E-5957CF5FABD9}" destId="{F6E0D811-3FA5-4E73-83E4-B8D96E00A896}" srcOrd="0" destOrd="0" presId="urn:microsoft.com/office/officeart/2005/8/layout/cycle4"/>
    <dgm:cxn modelId="{B0901003-1D84-4A3C-87E4-D55C587FA2C1}" type="presOf" srcId="{36FDCB50-24FE-4CDF-B888-8271F84BFEF2}" destId="{7A01BBEE-7BA5-426E-AC0A-D94572017D15}" srcOrd="0" destOrd="0" presId="urn:microsoft.com/office/officeart/2005/8/layout/cycle4"/>
    <dgm:cxn modelId="{4C2B0862-337A-4995-98E7-C9F6CF5F3332}" srcId="{F984D0C7-9311-451D-B2F5-0C72AF80AEEF}" destId="{3FD19BA8-275D-4446-9892-FE4D8BE68175}" srcOrd="0" destOrd="0" parTransId="{40218C33-11F5-4A5B-AC69-F42AAB2CE5D2}" sibTransId="{66C65EB2-9C1C-453E-85F7-C7A8890B0800}"/>
    <dgm:cxn modelId="{E35011A7-F58E-409A-ADF3-0A2742EE2C3D}" srcId="{60093410-A7A6-4B7D-BD90-9939159333C4}" destId="{275307BA-BB7B-4D6A-A0D0-E825E857ED8E}" srcOrd="0" destOrd="0" parTransId="{5027C061-1AC2-4B2E-9F97-A06AC8992B3B}" sibTransId="{1D8C01BA-2014-41E4-B77E-1F28B9B743D6}"/>
    <dgm:cxn modelId="{135FCC55-E85D-451B-BC2E-FAE0C7EAB268}" type="presOf" srcId="{A8A3FA72-556A-4179-9F50-8B61E48C39F3}" destId="{589530FA-7D3D-47C7-886B-D47F32D75CF4}" srcOrd="1" destOrd="0" presId="urn:microsoft.com/office/officeart/2005/8/layout/cycle4"/>
    <dgm:cxn modelId="{DDFE17E6-3454-4F39-9A14-7DDEAD071AD6}" type="presOf" srcId="{275307BA-BB7B-4D6A-A0D0-E825E857ED8E}" destId="{F13967C9-0385-41D4-954F-C289090679FA}" srcOrd="0" destOrd="0" presId="urn:microsoft.com/office/officeart/2005/8/layout/cycle4"/>
    <dgm:cxn modelId="{AF2BF428-6C99-42B6-9B88-CA68E6CB24E8}" type="presParOf" srcId="{7A01BBEE-7BA5-426E-AC0A-D94572017D15}" destId="{D896FF78-3FE2-4A8F-96FA-F0D1DF391FC8}" srcOrd="0" destOrd="0" presId="urn:microsoft.com/office/officeart/2005/8/layout/cycle4"/>
    <dgm:cxn modelId="{C991A9E6-65AC-4B88-A46F-787EF7DFA0BC}" type="presParOf" srcId="{D896FF78-3FE2-4A8F-96FA-F0D1DF391FC8}" destId="{78CC3B48-0509-4C5F-B25E-17903CCB3DE6}" srcOrd="0" destOrd="0" presId="urn:microsoft.com/office/officeart/2005/8/layout/cycle4"/>
    <dgm:cxn modelId="{413FFC50-FCD0-425A-AB96-48648C7E08BA}" type="presParOf" srcId="{78CC3B48-0509-4C5F-B25E-17903CCB3DE6}" destId="{9DBE0F9C-2617-45E9-B915-60CD6A289394}" srcOrd="0" destOrd="0" presId="urn:microsoft.com/office/officeart/2005/8/layout/cycle4"/>
    <dgm:cxn modelId="{5307A2BF-9EA0-4A10-872F-172FFA1E7AD0}" type="presParOf" srcId="{78CC3B48-0509-4C5F-B25E-17903CCB3DE6}" destId="{589530FA-7D3D-47C7-886B-D47F32D75CF4}" srcOrd="1" destOrd="0" presId="urn:microsoft.com/office/officeart/2005/8/layout/cycle4"/>
    <dgm:cxn modelId="{078CAC84-BCFE-4660-8264-F4B3958A23E8}" type="presParOf" srcId="{D896FF78-3FE2-4A8F-96FA-F0D1DF391FC8}" destId="{276261DD-0796-4D8D-A60B-D6535194D615}" srcOrd="1" destOrd="0" presId="urn:microsoft.com/office/officeart/2005/8/layout/cycle4"/>
    <dgm:cxn modelId="{9AD72092-0BC1-4B98-B638-339481003984}" type="presParOf" srcId="{276261DD-0796-4D8D-A60B-D6535194D615}" destId="{C3FF2A85-1A78-4600-839D-70A9566454D3}" srcOrd="0" destOrd="0" presId="urn:microsoft.com/office/officeart/2005/8/layout/cycle4"/>
    <dgm:cxn modelId="{89E04519-D97F-4F09-ACC8-FEC1940E52BD}" type="presParOf" srcId="{276261DD-0796-4D8D-A60B-D6535194D615}" destId="{16A3E396-A57C-4AC9-B157-91E655DEEC85}" srcOrd="1" destOrd="0" presId="urn:microsoft.com/office/officeart/2005/8/layout/cycle4"/>
    <dgm:cxn modelId="{B5AD6355-38E7-41FD-AAD3-D1E839BFBBAD}" type="presParOf" srcId="{D896FF78-3FE2-4A8F-96FA-F0D1DF391FC8}" destId="{7EB3C051-D13B-410A-9805-C87649D705FB}" srcOrd="2" destOrd="0" presId="urn:microsoft.com/office/officeart/2005/8/layout/cycle4"/>
    <dgm:cxn modelId="{CED88519-DA3F-4EA0-9A50-4630D0C06930}" type="presParOf" srcId="{7EB3C051-D13B-410A-9805-C87649D705FB}" destId="{F13967C9-0385-41D4-954F-C289090679FA}" srcOrd="0" destOrd="0" presId="urn:microsoft.com/office/officeart/2005/8/layout/cycle4"/>
    <dgm:cxn modelId="{573AB14A-0B66-427B-ABA4-57C3099970A7}" type="presParOf" srcId="{7EB3C051-D13B-410A-9805-C87649D705FB}" destId="{F0D2EA7B-48EB-4D05-9788-A153DD585A2A}" srcOrd="1" destOrd="0" presId="urn:microsoft.com/office/officeart/2005/8/layout/cycle4"/>
    <dgm:cxn modelId="{05CD0E16-A6CE-4673-A898-69A2D90BCFF8}" type="presParOf" srcId="{D896FF78-3FE2-4A8F-96FA-F0D1DF391FC8}" destId="{A33B90F3-75C9-4CA3-A51F-334D080AB8DC}" srcOrd="3" destOrd="0" presId="urn:microsoft.com/office/officeart/2005/8/layout/cycle4"/>
    <dgm:cxn modelId="{B4BEE8BF-E61B-4D06-9F2B-645A14C17D17}" type="presParOf" srcId="{A33B90F3-75C9-4CA3-A51F-334D080AB8DC}" destId="{F6E0D811-3FA5-4E73-83E4-B8D96E00A896}" srcOrd="0" destOrd="0" presId="urn:microsoft.com/office/officeart/2005/8/layout/cycle4"/>
    <dgm:cxn modelId="{8D651944-6880-48FE-A3FC-083654E86E54}" type="presParOf" srcId="{A33B90F3-75C9-4CA3-A51F-334D080AB8DC}" destId="{8421F35F-CB42-4359-B182-973A8EB6BE44}" srcOrd="1" destOrd="0" presId="urn:microsoft.com/office/officeart/2005/8/layout/cycle4"/>
    <dgm:cxn modelId="{A449D1DD-FF41-4FAC-BC8B-0DDB99680F35}" type="presParOf" srcId="{D896FF78-3FE2-4A8F-96FA-F0D1DF391FC8}" destId="{E595E7E6-557B-4604-A052-9B62A571116B}" srcOrd="4" destOrd="0" presId="urn:microsoft.com/office/officeart/2005/8/layout/cycle4"/>
    <dgm:cxn modelId="{F2AF188F-60C4-42A1-A4FA-1D3505187961}" type="presParOf" srcId="{7A01BBEE-7BA5-426E-AC0A-D94572017D15}" destId="{6F06A252-7DD8-46EA-A82C-98AC33E8D894}" srcOrd="1" destOrd="0" presId="urn:microsoft.com/office/officeart/2005/8/layout/cycle4"/>
    <dgm:cxn modelId="{B513FC1B-C452-440B-8212-1DE46AE18168}" type="presParOf" srcId="{6F06A252-7DD8-46EA-A82C-98AC33E8D894}" destId="{19D4761B-FF24-4294-9197-7F50F9AA7DD3}" srcOrd="0" destOrd="0" presId="urn:microsoft.com/office/officeart/2005/8/layout/cycle4"/>
    <dgm:cxn modelId="{062991BA-1ABD-44BE-A24D-7F969436D3A8}" type="presParOf" srcId="{6F06A252-7DD8-46EA-A82C-98AC33E8D894}" destId="{DD10D9A8-4B73-411D-BDE5-89C2A6596A8B}" srcOrd="1" destOrd="0" presId="urn:microsoft.com/office/officeart/2005/8/layout/cycle4"/>
    <dgm:cxn modelId="{076A9E37-2D66-4C74-AA51-3B3289FAAB8F}" type="presParOf" srcId="{6F06A252-7DD8-46EA-A82C-98AC33E8D894}" destId="{4C689562-01E9-489A-AEEF-46B1A00511E9}" srcOrd="2" destOrd="0" presId="urn:microsoft.com/office/officeart/2005/8/layout/cycle4"/>
    <dgm:cxn modelId="{7427158C-8F56-4BF3-B9CE-82F791143231}" type="presParOf" srcId="{6F06A252-7DD8-46EA-A82C-98AC33E8D894}" destId="{E9B4972C-E2B4-4A56-A287-96630A056302}" srcOrd="3" destOrd="0" presId="urn:microsoft.com/office/officeart/2005/8/layout/cycle4"/>
    <dgm:cxn modelId="{B97D90F9-0A73-4EFC-AF3F-9512E72E41D2}" type="presParOf" srcId="{6F06A252-7DD8-46EA-A82C-98AC33E8D894}" destId="{8452537E-A39F-4F28-812D-3511F87663C6}" srcOrd="4" destOrd="0" presId="urn:microsoft.com/office/officeart/2005/8/layout/cycle4"/>
    <dgm:cxn modelId="{E1E34A05-113A-4DA7-8C57-7D5992D65107}" type="presParOf" srcId="{7A01BBEE-7BA5-426E-AC0A-D94572017D15}" destId="{8F7ED910-65A7-43E6-A803-B79B104690C5}" srcOrd="2" destOrd="0" presId="urn:microsoft.com/office/officeart/2005/8/layout/cycle4"/>
    <dgm:cxn modelId="{C3C6D521-8E2E-4B90-AF9B-649674F54181}" type="presParOf" srcId="{7A01BBEE-7BA5-426E-AC0A-D94572017D15}" destId="{B967168D-8E3E-4D43-8022-1D82631DED6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4676F-C71C-413B-B41F-E66C0961AA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EA4DF-1975-4C50-BCC8-ECF1B290F57B}">
      <dgm:prSet custT="1"/>
      <dgm:spPr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fr-FR" sz="2800" b="1" dirty="0">
              <a:latin typeface="Times New Romain"/>
            </a:rPr>
            <a:t>Modélisation Climatique Régionale et Applications (MOCRA)</a:t>
          </a:r>
        </a:p>
        <a:p>
          <a:pPr rtl="0"/>
          <a:r>
            <a:rPr lang="fr-FR" sz="2400" b="1" i="1" dirty="0" err="1" smtClean="0">
              <a:latin typeface="Times New Romain"/>
            </a:rPr>
            <a:t>Regional</a:t>
          </a:r>
          <a:r>
            <a:rPr lang="fr-FR" sz="2400" b="1" i="1" dirty="0" smtClean="0">
              <a:latin typeface="Times New Romain"/>
            </a:rPr>
            <a:t> </a:t>
          </a:r>
          <a:r>
            <a:rPr lang="fr-FR" sz="2400" b="1" i="1" dirty="0" err="1" smtClean="0">
              <a:latin typeface="Times New Romain"/>
            </a:rPr>
            <a:t>climate</a:t>
          </a:r>
          <a:r>
            <a:rPr lang="fr-FR" sz="2400" b="1" i="1" dirty="0" smtClean="0">
              <a:latin typeface="Times New Romain"/>
            </a:rPr>
            <a:t> </a:t>
          </a:r>
          <a:r>
            <a:rPr lang="fr-FR" sz="2400" b="1" i="1" dirty="0" err="1" smtClean="0">
              <a:latin typeface="Times New Romain"/>
            </a:rPr>
            <a:t>modeling</a:t>
          </a:r>
          <a:r>
            <a:rPr lang="fr-FR" sz="2400" b="1" i="1" dirty="0" smtClean="0">
              <a:latin typeface="Times New Romain"/>
            </a:rPr>
            <a:t> and applications</a:t>
          </a:r>
          <a:endParaRPr lang="en-US" sz="2400" b="1" dirty="0">
            <a:latin typeface="Times New Romain"/>
          </a:endParaRPr>
        </a:p>
      </dgm:t>
    </dgm:pt>
    <dgm:pt modelId="{38D0DC0C-09ED-4B98-928D-450DBB028DD7}" type="parTrans" cxnId="{70B99A8F-D3D9-483F-9E6E-22F7C73599B8}">
      <dgm:prSet/>
      <dgm:spPr/>
      <dgm:t>
        <a:bodyPr/>
        <a:lstStyle/>
        <a:p>
          <a:endParaRPr lang="en-US"/>
        </a:p>
      </dgm:t>
    </dgm:pt>
    <dgm:pt modelId="{77762710-6B50-4262-8EED-AD3FA9325760}" type="sibTrans" cxnId="{70B99A8F-D3D9-483F-9E6E-22F7C73599B8}">
      <dgm:prSet/>
      <dgm:spPr/>
      <dgm:t>
        <a:bodyPr/>
        <a:lstStyle/>
        <a:p>
          <a:endParaRPr lang="en-US"/>
        </a:p>
      </dgm:t>
    </dgm:pt>
    <dgm:pt modelId="{7D5E33B8-05D2-4529-B195-8096AE4AC590}" type="pres">
      <dgm:prSet presAssocID="{CC74676F-C71C-413B-B41F-E66C0961AA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E62871-2AAF-4A3B-BEE2-397DC2C370EE}" type="pres">
      <dgm:prSet presAssocID="{9FBEA4DF-1975-4C50-BCC8-ECF1B290F57B}" presName="circle1" presStyleLbl="node1" presStyleIdx="0" presStyleCnt="1"/>
      <dgm:spPr/>
    </dgm:pt>
    <dgm:pt modelId="{415CE098-DD3B-4465-9165-6B64BD119134}" type="pres">
      <dgm:prSet presAssocID="{9FBEA4DF-1975-4C50-BCC8-ECF1B290F57B}" presName="space" presStyleCnt="0"/>
      <dgm:spPr/>
    </dgm:pt>
    <dgm:pt modelId="{1EB76AC9-C569-4E90-A80C-DF413D1E3076}" type="pres">
      <dgm:prSet presAssocID="{9FBEA4DF-1975-4C50-BCC8-ECF1B290F57B}" presName="rect1" presStyleLbl="alignAcc1" presStyleIdx="0" presStyleCnt="1" custLinFactNeighborX="-402" custLinFactNeighborY="4228"/>
      <dgm:spPr/>
      <dgm:t>
        <a:bodyPr/>
        <a:lstStyle/>
        <a:p>
          <a:endParaRPr lang="en-GB"/>
        </a:p>
      </dgm:t>
    </dgm:pt>
    <dgm:pt modelId="{6CDF8AB0-AFFA-4E9E-9884-B609D5436B3C}" type="pres">
      <dgm:prSet presAssocID="{9FBEA4DF-1975-4C50-BCC8-ECF1B290F57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1523D1-F411-4D93-925C-E1E7A70D6107}" type="presOf" srcId="{CC74676F-C71C-413B-B41F-E66C0961AAD0}" destId="{7D5E33B8-05D2-4529-B195-8096AE4AC590}" srcOrd="0" destOrd="0" presId="urn:microsoft.com/office/officeart/2005/8/layout/target3"/>
    <dgm:cxn modelId="{70B99A8F-D3D9-483F-9E6E-22F7C73599B8}" srcId="{CC74676F-C71C-413B-B41F-E66C0961AAD0}" destId="{9FBEA4DF-1975-4C50-BCC8-ECF1B290F57B}" srcOrd="0" destOrd="0" parTransId="{38D0DC0C-09ED-4B98-928D-450DBB028DD7}" sibTransId="{77762710-6B50-4262-8EED-AD3FA9325760}"/>
    <dgm:cxn modelId="{D0B2889D-66FC-4D25-8A32-3D7BFB40ED7E}" type="presOf" srcId="{9FBEA4DF-1975-4C50-BCC8-ECF1B290F57B}" destId="{1EB76AC9-C569-4E90-A80C-DF413D1E3076}" srcOrd="0" destOrd="0" presId="urn:microsoft.com/office/officeart/2005/8/layout/target3"/>
    <dgm:cxn modelId="{161C342F-B175-404A-80D4-64C4A29F8F97}" type="presOf" srcId="{9FBEA4DF-1975-4C50-BCC8-ECF1B290F57B}" destId="{6CDF8AB0-AFFA-4E9E-9884-B609D5436B3C}" srcOrd="1" destOrd="0" presId="urn:microsoft.com/office/officeart/2005/8/layout/target3"/>
    <dgm:cxn modelId="{C672DB67-55E0-4C38-A851-7239B4D37014}" type="presParOf" srcId="{7D5E33B8-05D2-4529-B195-8096AE4AC590}" destId="{15E62871-2AAF-4A3B-BEE2-397DC2C370EE}" srcOrd="0" destOrd="0" presId="urn:microsoft.com/office/officeart/2005/8/layout/target3"/>
    <dgm:cxn modelId="{A1845B0B-D25B-4FF1-878A-A12E5BBFD0FD}" type="presParOf" srcId="{7D5E33B8-05D2-4529-B195-8096AE4AC590}" destId="{415CE098-DD3B-4465-9165-6B64BD119134}" srcOrd="1" destOrd="0" presId="urn:microsoft.com/office/officeart/2005/8/layout/target3"/>
    <dgm:cxn modelId="{9C7A5A0F-D136-40ED-B89B-FC12E1E130F9}" type="presParOf" srcId="{7D5E33B8-05D2-4529-B195-8096AE4AC590}" destId="{1EB76AC9-C569-4E90-A80C-DF413D1E3076}" srcOrd="2" destOrd="0" presId="urn:microsoft.com/office/officeart/2005/8/layout/target3"/>
    <dgm:cxn modelId="{F6C455BC-9C09-490E-B785-7B52689BC9E9}" type="presParOf" srcId="{7D5E33B8-05D2-4529-B195-8096AE4AC590}" destId="{6CDF8AB0-AFFA-4E9E-9884-B609D5436B3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74676F-C71C-413B-B41F-E66C0961AAD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BEA4DF-1975-4C50-BCC8-ECF1B290F57B}">
      <dgm:prSet custT="1"/>
      <dgm:spPr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fr-FR" sz="2800" b="1" dirty="0" err="1" smtClean="0">
              <a:latin typeface="Times New Romain"/>
            </a:rPr>
            <a:t>PhD</a:t>
          </a:r>
          <a:r>
            <a:rPr lang="fr-FR" sz="2800" b="1" dirty="0" smtClean="0">
              <a:latin typeface="Times New Romain"/>
            </a:rPr>
            <a:t> </a:t>
          </a:r>
          <a:r>
            <a:rPr lang="fr-FR" sz="2800" b="1" dirty="0" err="1" smtClean="0">
              <a:latin typeface="Times New Romain"/>
            </a:rPr>
            <a:t>students</a:t>
          </a:r>
          <a:endParaRPr lang="en-US" sz="2400" b="1" dirty="0">
            <a:latin typeface="Times New Romain"/>
          </a:endParaRPr>
        </a:p>
      </dgm:t>
    </dgm:pt>
    <dgm:pt modelId="{38D0DC0C-09ED-4B98-928D-450DBB028DD7}" type="parTrans" cxnId="{70B99A8F-D3D9-483F-9E6E-22F7C73599B8}">
      <dgm:prSet/>
      <dgm:spPr/>
      <dgm:t>
        <a:bodyPr/>
        <a:lstStyle/>
        <a:p>
          <a:endParaRPr lang="en-US"/>
        </a:p>
      </dgm:t>
    </dgm:pt>
    <dgm:pt modelId="{77762710-6B50-4262-8EED-AD3FA9325760}" type="sibTrans" cxnId="{70B99A8F-D3D9-483F-9E6E-22F7C73599B8}">
      <dgm:prSet/>
      <dgm:spPr/>
      <dgm:t>
        <a:bodyPr/>
        <a:lstStyle/>
        <a:p>
          <a:endParaRPr lang="en-US"/>
        </a:p>
      </dgm:t>
    </dgm:pt>
    <dgm:pt modelId="{7D5E33B8-05D2-4529-B195-8096AE4AC590}" type="pres">
      <dgm:prSet presAssocID="{CC74676F-C71C-413B-B41F-E66C0961AA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5E62871-2AAF-4A3B-BEE2-397DC2C370EE}" type="pres">
      <dgm:prSet presAssocID="{9FBEA4DF-1975-4C50-BCC8-ECF1B290F57B}" presName="circle1" presStyleLbl="node1" presStyleIdx="0" presStyleCnt="1"/>
      <dgm:spPr/>
    </dgm:pt>
    <dgm:pt modelId="{415CE098-DD3B-4465-9165-6B64BD119134}" type="pres">
      <dgm:prSet presAssocID="{9FBEA4DF-1975-4C50-BCC8-ECF1B290F57B}" presName="space" presStyleCnt="0"/>
      <dgm:spPr/>
    </dgm:pt>
    <dgm:pt modelId="{1EB76AC9-C569-4E90-A80C-DF413D1E3076}" type="pres">
      <dgm:prSet presAssocID="{9FBEA4DF-1975-4C50-BCC8-ECF1B290F57B}" presName="rect1" presStyleLbl="alignAcc1" presStyleIdx="0" presStyleCnt="1" custLinFactNeighborX="-402" custLinFactNeighborY="1067"/>
      <dgm:spPr/>
      <dgm:t>
        <a:bodyPr/>
        <a:lstStyle/>
        <a:p>
          <a:endParaRPr lang="en-GB"/>
        </a:p>
      </dgm:t>
    </dgm:pt>
    <dgm:pt modelId="{6CDF8AB0-AFFA-4E9E-9884-B609D5436B3C}" type="pres">
      <dgm:prSet presAssocID="{9FBEA4DF-1975-4C50-BCC8-ECF1B290F57B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B99A8F-D3D9-483F-9E6E-22F7C73599B8}" srcId="{CC74676F-C71C-413B-B41F-E66C0961AAD0}" destId="{9FBEA4DF-1975-4C50-BCC8-ECF1B290F57B}" srcOrd="0" destOrd="0" parTransId="{38D0DC0C-09ED-4B98-928D-450DBB028DD7}" sibTransId="{77762710-6B50-4262-8EED-AD3FA9325760}"/>
    <dgm:cxn modelId="{15050B8F-DB3B-40F1-AD2B-A99FDE5E62FE}" type="presOf" srcId="{CC74676F-C71C-413B-B41F-E66C0961AAD0}" destId="{7D5E33B8-05D2-4529-B195-8096AE4AC590}" srcOrd="0" destOrd="0" presId="urn:microsoft.com/office/officeart/2005/8/layout/target3"/>
    <dgm:cxn modelId="{AFE5AC8D-550B-4EFC-8489-25F3D21DF8E6}" type="presOf" srcId="{9FBEA4DF-1975-4C50-BCC8-ECF1B290F57B}" destId="{6CDF8AB0-AFFA-4E9E-9884-B609D5436B3C}" srcOrd="1" destOrd="0" presId="urn:microsoft.com/office/officeart/2005/8/layout/target3"/>
    <dgm:cxn modelId="{886261D5-8845-40BA-BB71-CF13B29A8D38}" type="presOf" srcId="{9FBEA4DF-1975-4C50-BCC8-ECF1B290F57B}" destId="{1EB76AC9-C569-4E90-A80C-DF413D1E3076}" srcOrd="0" destOrd="0" presId="urn:microsoft.com/office/officeart/2005/8/layout/target3"/>
    <dgm:cxn modelId="{C43E7242-3678-4B9A-8C9E-81488E12A4BC}" type="presParOf" srcId="{7D5E33B8-05D2-4529-B195-8096AE4AC590}" destId="{15E62871-2AAF-4A3B-BEE2-397DC2C370EE}" srcOrd="0" destOrd="0" presId="urn:microsoft.com/office/officeart/2005/8/layout/target3"/>
    <dgm:cxn modelId="{99A6B303-2CE8-408A-9503-36000168FC6F}" type="presParOf" srcId="{7D5E33B8-05D2-4529-B195-8096AE4AC590}" destId="{415CE098-DD3B-4465-9165-6B64BD119134}" srcOrd="1" destOrd="0" presId="urn:microsoft.com/office/officeart/2005/8/layout/target3"/>
    <dgm:cxn modelId="{B48F2C35-36E8-4600-AFD3-01D472ACD437}" type="presParOf" srcId="{7D5E33B8-05D2-4529-B195-8096AE4AC590}" destId="{1EB76AC9-C569-4E90-A80C-DF413D1E3076}" srcOrd="2" destOrd="0" presId="urn:microsoft.com/office/officeart/2005/8/layout/target3"/>
    <dgm:cxn modelId="{70DDB49A-98C6-4827-AC1A-DE62488AEAFA}" type="presParOf" srcId="{7D5E33B8-05D2-4529-B195-8096AE4AC590}" destId="{6CDF8AB0-AFFA-4E9E-9884-B609D5436B3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501D16-B4F3-402D-8B6B-C4F0DAE0EDA4}">
      <dsp:nvSpPr>
        <dsp:cNvPr id="0" name=""/>
        <dsp:cNvSpPr/>
      </dsp:nvSpPr>
      <dsp:spPr>
        <a:xfrm rot="5400000">
          <a:off x="-164338" y="164870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PCOA</a:t>
          </a:r>
          <a:endParaRPr lang="en-GB" sz="2100" b="1" kern="1200" dirty="0"/>
        </a:p>
      </dsp:txBody>
      <dsp:txXfrm rot="5400000">
        <a:off x="-164338" y="164870"/>
        <a:ext cx="1095590" cy="766913"/>
      </dsp:txXfrm>
    </dsp:sp>
    <dsp:sp modelId="{6F6EAF2B-EAA0-48F8-9E58-727257E0BF31}">
      <dsp:nvSpPr>
        <dsp:cNvPr id="0" name=""/>
        <dsp:cNvSpPr/>
      </dsp:nvSpPr>
      <dsp:spPr>
        <a:xfrm rot="5400000">
          <a:off x="4059837" y="-3292392"/>
          <a:ext cx="712133" cy="7297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err="1" smtClean="0"/>
            <a:t>Physico-Chimie</a:t>
          </a:r>
          <a:r>
            <a:rPr lang="en-GB" sz="2800" kern="1200" dirty="0" smtClean="0"/>
            <a:t> de </a:t>
          </a:r>
          <a:r>
            <a:rPr lang="en-GB" sz="2800" kern="1200" dirty="0" err="1" smtClean="0"/>
            <a:t>l’Ocean</a:t>
          </a:r>
          <a:r>
            <a:rPr lang="en-GB" sz="2800" kern="1200" dirty="0" smtClean="0"/>
            <a:t> et de </a:t>
          </a:r>
          <a:r>
            <a:rPr lang="en-GB" sz="2800" kern="1200" dirty="0" err="1" smtClean="0"/>
            <a:t>l’Atmosphere</a:t>
          </a:r>
          <a:endParaRPr lang="en-GB" sz="2800" kern="1200" dirty="0"/>
        </a:p>
      </dsp:txBody>
      <dsp:txXfrm rot="5400000">
        <a:off x="4059837" y="-3292392"/>
        <a:ext cx="712133" cy="7297982"/>
      </dsp:txXfrm>
    </dsp:sp>
    <dsp:sp modelId="{C15A313A-4CFA-4779-9515-F616148DB9CA}">
      <dsp:nvSpPr>
        <dsp:cNvPr id="0" name=""/>
        <dsp:cNvSpPr/>
      </dsp:nvSpPr>
      <dsp:spPr>
        <a:xfrm rot="5400000">
          <a:off x="-164338" y="1056703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QAS</a:t>
          </a:r>
          <a:endParaRPr lang="en-GB" sz="2100" b="1" kern="1200" dirty="0"/>
        </a:p>
      </dsp:txBody>
      <dsp:txXfrm rot="5400000">
        <a:off x="-164338" y="1056703"/>
        <a:ext cx="1095590" cy="766913"/>
      </dsp:txXfrm>
    </dsp:sp>
    <dsp:sp modelId="{067842AB-4634-4EEF-8975-BBDBAB3484B8}">
      <dsp:nvSpPr>
        <dsp:cNvPr id="0" name=""/>
        <dsp:cNvSpPr/>
      </dsp:nvSpPr>
      <dsp:spPr>
        <a:xfrm rot="5400000">
          <a:off x="4059837" y="-2400559"/>
          <a:ext cx="712133" cy="7297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err="1" smtClean="0"/>
            <a:t>Qualite</a:t>
          </a:r>
          <a:r>
            <a:rPr lang="en-GB" sz="2800" kern="1200" dirty="0" smtClean="0"/>
            <a:t> de </a:t>
          </a:r>
          <a:r>
            <a:rPr lang="en-GB" sz="2800" kern="1200" dirty="0" err="1" smtClean="0"/>
            <a:t>l’Air</a:t>
          </a:r>
          <a:r>
            <a:rPr lang="en-GB" sz="2800" kern="1200" dirty="0" smtClean="0"/>
            <a:t> et </a:t>
          </a:r>
          <a:r>
            <a:rPr lang="en-GB" sz="2800" kern="1200" dirty="0" err="1" smtClean="0"/>
            <a:t>Sante</a:t>
          </a:r>
          <a:endParaRPr lang="en-GB" sz="2800" kern="1200" dirty="0"/>
        </a:p>
      </dsp:txBody>
      <dsp:txXfrm rot="5400000">
        <a:off x="4059837" y="-2400559"/>
        <a:ext cx="712133" cy="7297982"/>
      </dsp:txXfrm>
    </dsp:sp>
    <dsp:sp modelId="{E909E362-E018-44A7-8DC6-9EB5EC1E72C6}">
      <dsp:nvSpPr>
        <dsp:cNvPr id="0" name=""/>
        <dsp:cNvSpPr/>
      </dsp:nvSpPr>
      <dsp:spPr>
        <a:xfrm rot="5400000">
          <a:off x="-164338" y="1948536"/>
          <a:ext cx="1095590" cy="7669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EREM</a:t>
          </a:r>
          <a:endParaRPr lang="en-GB" sz="2100" b="1" kern="1200" dirty="0"/>
        </a:p>
      </dsp:txBody>
      <dsp:txXfrm rot="5400000">
        <a:off x="-164338" y="1948536"/>
        <a:ext cx="1095590" cy="766913"/>
      </dsp:txXfrm>
    </dsp:sp>
    <dsp:sp modelId="{21044A64-EFFF-4F6D-B089-110C9478AA80}">
      <dsp:nvSpPr>
        <dsp:cNvPr id="0" name=""/>
        <dsp:cNvSpPr/>
      </dsp:nvSpPr>
      <dsp:spPr>
        <a:xfrm rot="5400000">
          <a:off x="4059837" y="-1508726"/>
          <a:ext cx="712133" cy="72979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800" kern="1200" dirty="0" err="1" smtClean="0"/>
            <a:t>Energie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Renouvelable</a:t>
          </a:r>
          <a:r>
            <a:rPr lang="en-GB" sz="2800" kern="1200" dirty="0" smtClean="0"/>
            <a:t> et </a:t>
          </a:r>
          <a:r>
            <a:rPr lang="en-GB" sz="2800" kern="1200" dirty="0" err="1" smtClean="0"/>
            <a:t>Materiaux</a:t>
          </a:r>
          <a:endParaRPr lang="en-GB" sz="2800" kern="1200" dirty="0"/>
        </a:p>
      </dsp:txBody>
      <dsp:txXfrm rot="5400000">
        <a:off x="4059837" y="-1508726"/>
        <a:ext cx="712133" cy="72979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3967C9-0385-41D4-954F-C289090679FA}">
      <dsp:nvSpPr>
        <dsp:cNvPr id="0" name=""/>
        <dsp:cNvSpPr/>
      </dsp:nvSpPr>
      <dsp:spPr>
        <a:xfrm>
          <a:off x="3616241" y="3363881"/>
          <a:ext cx="2216406" cy="1435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000" kern="1200" dirty="0" smtClean="0"/>
            <a:t> OTHERS </a:t>
          </a:r>
          <a:r>
            <a:rPr lang="en-GB" sz="900" kern="1200" dirty="0" smtClean="0"/>
            <a:t>PROGRAMMES ET UNIVERSITIES</a:t>
          </a:r>
          <a:endParaRPr lang="en-GB" sz="900" kern="1200" dirty="0"/>
        </a:p>
      </dsp:txBody>
      <dsp:txXfrm>
        <a:off x="4281163" y="3722813"/>
        <a:ext cx="1551484" cy="1076796"/>
      </dsp:txXfrm>
    </dsp:sp>
    <dsp:sp modelId="{F6E0D811-3FA5-4E73-83E4-B8D96E00A896}">
      <dsp:nvSpPr>
        <dsp:cNvPr id="0" name=""/>
        <dsp:cNvSpPr/>
      </dsp:nvSpPr>
      <dsp:spPr>
        <a:xfrm>
          <a:off x="0" y="3363881"/>
          <a:ext cx="2216406" cy="1435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900" kern="1200" dirty="0" smtClean="0"/>
            <a:t>Digital Simulation Pole  Climate and suitable development (</a:t>
          </a:r>
          <a:r>
            <a:rPr lang="en-GB" sz="900" kern="1200" dirty="0" err="1" smtClean="0"/>
            <a:t>ClimDD</a:t>
          </a:r>
          <a:r>
            <a:rPr lang="en-GB" sz="900" kern="1200" dirty="0" smtClean="0"/>
            <a:t>)</a:t>
          </a:r>
          <a:endParaRPr lang="en-GB" sz="900" kern="1200" dirty="0"/>
        </a:p>
      </dsp:txBody>
      <dsp:txXfrm>
        <a:off x="0" y="3722813"/>
        <a:ext cx="1551484" cy="1076796"/>
      </dsp:txXfrm>
    </dsp:sp>
    <dsp:sp modelId="{C3FF2A85-1A78-4600-839D-70A9566454D3}">
      <dsp:nvSpPr>
        <dsp:cNvPr id="0" name=""/>
        <dsp:cNvSpPr/>
      </dsp:nvSpPr>
      <dsp:spPr>
        <a:xfrm>
          <a:off x="3616241" y="312957"/>
          <a:ext cx="2216406" cy="1435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kern="1200" dirty="0" smtClean="0"/>
            <a:t> </a:t>
          </a:r>
          <a:r>
            <a:rPr lang="en-GB" sz="900" kern="1200" dirty="0" smtClean="0"/>
            <a:t>CHAIRE POLE “ECO HEALTH”</a:t>
          </a:r>
          <a:endParaRPr lang="en-GB" sz="1300" kern="1200" dirty="0"/>
        </a:p>
      </dsp:txBody>
      <dsp:txXfrm>
        <a:off x="4281163" y="312957"/>
        <a:ext cx="1551484" cy="1076796"/>
      </dsp:txXfrm>
    </dsp:sp>
    <dsp:sp modelId="{9DBE0F9C-2617-45E9-B915-60CD6A289394}">
      <dsp:nvSpPr>
        <dsp:cNvPr id="0" name=""/>
        <dsp:cNvSpPr/>
      </dsp:nvSpPr>
      <dsp:spPr>
        <a:xfrm>
          <a:off x="0" y="312957"/>
          <a:ext cx="2216406" cy="1435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 </a:t>
          </a:r>
          <a:r>
            <a:rPr lang="en-GB" sz="900" kern="1200" dirty="0" smtClean="0"/>
            <a:t>DACCIWA</a:t>
          </a:r>
          <a:r>
            <a:rPr lang="en-GB" sz="1000" kern="1200" dirty="0" smtClean="0"/>
            <a:t> </a:t>
          </a:r>
          <a:r>
            <a:rPr lang="en-GB" sz="700" b="0" i="0" kern="1200" dirty="0" smtClean="0"/>
            <a:t>Dynamics-aerosol-chemistry-cloud interactions in West Africa</a:t>
          </a:r>
          <a:endParaRPr lang="en-GB" sz="1050" kern="1200" dirty="0"/>
        </a:p>
      </dsp:txBody>
      <dsp:txXfrm>
        <a:off x="0" y="312957"/>
        <a:ext cx="1551484" cy="1076796"/>
      </dsp:txXfrm>
    </dsp:sp>
    <dsp:sp modelId="{19D4761B-FF24-4294-9197-7F50F9AA7DD3}">
      <dsp:nvSpPr>
        <dsp:cNvPr id="0" name=""/>
        <dsp:cNvSpPr/>
      </dsp:nvSpPr>
      <dsp:spPr>
        <a:xfrm>
          <a:off x="928737" y="568697"/>
          <a:ext cx="1942720" cy="19427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dirty="0" smtClean="0"/>
            <a:t>quantify the coupling between aerosols and clouds and 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dirty="0" smtClean="0"/>
            <a:t>identify the processes controlling the formation and persistence of low clouds and precipitation</a:t>
          </a:r>
          <a:endParaRPr lang="en-GB" sz="900" kern="1200" dirty="0"/>
        </a:p>
      </dsp:txBody>
      <dsp:txXfrm>
        <a:off x="928737" y="568697"/>
        <a:ext cx="1942720" cy="1942720"/>
      </dsp:txXfrm>
    </dsp:sp>
    <dsp:sp modelId="{DD10D9A8-4B73-411D-BDE5-89C2A6596A8B}">
      <dsp:nvSpPr>
        <dsp:cNvPr id="0" name=""/>
        <dsp:cNvSpPr/>
      </dsp:nvSpPr>
      <dsp:spPr>
        <a:xfrm rot="5400000">
          <a:off x="2961190" y="568697"/>
          <a:ext cx="1942720" cy="1942720"/>
        </a:xfrm>
        <a:prstGeom prst="pieWedg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0" i="0" kern="1200" dirty="0" smtClean="0"/>
            <a:t>Doctoral Interuniversity Program (PDI) in Public Health, option "Ecosystems, Health and Sustainable Development"</a:t>
          </a:r>
          <a:endParaRPr lang="en-GB" sz="900" kern="1200" dirty="0"/>
        </a:p>
      </dsp:txBody>
      <dsp:txXfrm rot="5400000">
        <a:off x="2961190" y="568697"/>
        <a:ext cx="1942720" cy="1942720"/>
      </dsp:txXfrm>
    </dsp:sp>
    <dsp:sp modelId="{4C689562-01E9-489A-AEEF-46B1A00511E9}">
      <dsp:nvSpPr>
        <dsp:cNvPr id="0" name=""/>
        <dsp:cNvSpPr/>
      </dsp:nvSpPr>
      <dsp:spPr>
        <a:xfrm rot="10800000">
          <a:off x="2961190" y="2601150"/>
          <a:ext cx="1942720" cy="1942720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IRD, PASRES, LTHE, LA, UNA, UPGC, SODEXAM, CRO, LAMTO, Global Land Project</a:t>
          </a:r>
          <a:endParaRPr lang="en-GB" sz="900" kern="1200" dirty="0"/>
        </a:p>
      </dsp:txBody>
      <dsp:txXfrm rot="10800000">
        <a:off x="2961190" y="2601150"/>
        <a:ext cx="1942720" cy="1942720"/>
      </dsp:txXfrm>
    </dsp:sp>
    <dsp:sp modelId="{E9B4972C-E2B4-4A56-A287-96630A056302}">
      <dsp:nvSpPr>
        <dsp:cNvPr id="0" name=""/>
        <dsp:cNvSpPr/>
      </dsp:nvSpPr>
      <dsp:spPr>
        <a:xfrm rot="16200000">
          <a:off x="928737" y="2601150"/>
          <a:ext cx="1942720" cy="1942720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/>
            <a:t>Prediction and prediction, provision of climate services</a:t>
          </a:r>
          <a:endParaRPr lang="en-GB" sz="900" kern="1200" dirty="0"/>
        </a:p>
      </dsp:txBody>
      <dsp:txXfrm rot="16200000">
        <a:off x="928737" y="2601150"/>
        <a:ext cx="1942720" cy="1942720"/>
      </dsp:txXfrm>
    </dsp:sp>
    <dsp:sp modelId="{8F7ED910-65A7-43E6-A803-B79B104690C5}">
      <dsp:nvSpPr>
        <dsp:cNvPr id="0" name=""/>
        <dsp:cNvSpPr/>
      </dsp:nvSpPr>
      <dsp:spPr>
        <a:xfrm>
          <a:off x="2580946" y="2152485"/>
          <a:ext cx="670754" cy="58326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7168D-8E3E-4D43-8022-1D82631DED6E}">
      <dsp:nvSpPr>
        <dsp:cNvPr id="0" name=""/>
        <dsp:cNvSpPr/>
      </dsp:nvSpPr>
      <dsp:spPr>
        <a:xfrm rot="10800000">
          <a:off x="2580946" y="2376817"/>
          <a:ext cx="670754" cy="58326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62871-2AAF-4A3B-BEE2-397DC2C370EE}">
      <dsp:nvSpPr>
        <dsp:cNvPr id="0" name=""/>
        <dsp:cNvSpPr/>
      </dsp:nvSpPr>
      <dsp:spPr>
        <a:xfrm>
          <a:off x="0" y="0"/>
          <a:ext cx="1703328" cy="170332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6AC9-C569-4E90-A80C-DF413D1E3076}">
      <dsp:nvSpPr>
        <dsp:cNvPr id="0" name=""/>
        <dsp:cNvSpPr/>
      </dsp:nvSpPr>
      <dsp:spPr>
        <a:xfrm>
          <a:off x="819919" y="0"/>
          <a:ext cx="7896799" cy="1703328"/>
        </a:xfrm>
        <a:prstGeom prst="rect">
          <a:avLst/>
        </a:prstGeom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>
              <a:latin typeface="Times New Romain"/>
            </a:rPr>
            <a:t>Modélisation Climatique Régionale et Applications (MOCRA)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i="1" kern="1200" dirty="0" err="1" smtClean="0">
              <a:latin typeface="Times New Romain"/>
            </a:rPr>
            <a:t>Regional</a:t>
          </a:r>
          <a:r>
            <a:rPr lang="fr-FR" sz="2400" b="1" i="1" kern="1200" dirty="0" smtClean="0">
              <a:latin typeface="Times New Romain"/>
            </a:rPr>
            <a:t> </a:t>
          </a:r>
          <a:r>
            <a:rPr lang="fr-FR" sz="2400" b="1" i="1" kern="1200" dirty="0" err="1" smtClean="0">
              <a:latin typeface="Times New Romain"/>
            </a:rPr>
            <a:t>climate</a:t>
          </a:r>
          <a:r>
            <a:rPr lang="fr-FR" sz="2400" b="1" i="1" kern="1200" dirty="0" smtClean="0">
              <a:latin typeface="Times New Romain"/>
            </a:rPr>
            <a:t> </a:t>
          </a:r>
          <a:r>
            <a:rPr lang="fr-FR" sz="2400" b="1" i="1" kern="1200" dirty="0" err="1" smtClean="0">
              <a:latin typeface="Times New Romain"/>
            </a:rPr>
            <a:t>modeling</a:t>
          </a:r>
          <a:r>
            <a:rPr lang="fr-FR" sz="2400" b="1" i="1" kern="1200" dirty="0" smtClean="0">
              <a:latin typeface="Times New Romain"/>
            </a:rPr>
            <a:t> and applications</a:t>
          </a:r>
          <a:endParaRPr lang="en-US" sz="2400" b="1" kern="1200" dirty="0">
            <a:latin typeface="Times New Romain"/>
          </a:endParaRPr>
        </a:p>
      </dsp:txBody>
      <dsp:txXfrm>
        <a:off x="819919" y="0"/>
        <a:ext cx="7896799" cy="170332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E62871-2AAF-4A3B-BEE2-397DC2C370EE}">
      <dsp:nvSpPr>
        <dsp:cNvPr id="0" name=""/>
        <dsp:cNvSpPr/>
      </dsp:nvSpPr>
      <dsp:spPr>
        <a:xfrm>
          <a:off x="0" y="0"/>
          <a:ext cx="1296144" cy="12961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76AC9-C569-4E90-A80C-DF413D1E3076}">
      <dsp:nvSpPr>
        <dsp:cNvPr id="0" name=""/>
        <dsp:cNvSpPr/>
      </dsp:nvSpPr>
      <dsp:spPr>
        <a:xfrm>
          <a:off x="615508" y="0"/>
          <a:ext cx="8100392" cy="1296144"/>
        </a:xfrm>
        <a:prstGeom prst="rect">
          <a:avLst/>
        </a:prstGeom>
        <a:pattFill prst="pct4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err="1" smtClean="0">
              <a:latin typeface="Times New Romain"/>
            </a:rPr>
            <a:t>PhD</a:t>
          </a:r>
          <a:r>
            <a:rPr lang="fr-FR" sz="2800" b="1" kern="1200" dirty="0" smtClean="0">
              <a:latin typeface="Times New Romain"/>
            </a:rPr>
            <a:t> </a:t>
          </a:r>
          <a:r>
            <a:rPr lang="fr-FR" sz="2800" b="1" kern="1200" dirty="0" err="1" smtClean="0">
              <a:latin typeface="Times New Romain"/>
            </a:rPr>
            <a:t>students</a:t>
          </a:r>
          <a:endParaRPr lang="en-US" sz="2400" b="1" kern="1200" dirty="0">
            <a:latin typeface="Times New Romain"/>
          </a:endParaRPr>
        </a:p>
      </dsp:txBody>
      <dsp:txXfrm>
        <a:off x="615508" y="0"/>
        <a:ext cx="8100392" cy="1296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11620-03CE-4BE5-A240-CEA30132CD46}" type="datetimeFigureOut">
              <a:rPr lang="en-GB" smtClean="0"/>
              <a:t>17/05/2017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D4695-C816-498E-960C-D9AE27A783B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BAA7-4FB2-4A4F-A869-2A1DFF4FAC98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006A-4E61-438D-ABCA-1C6826630BA1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1F1B-04E6-4EF2-9506-457CC40CB769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F99E-F08B-4C8B-BE7A-88A116F56AAF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3E5DD-C5C1-44BF-A529-71D19FE6F938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7C75-F8D9-4723-A59A-BF971DE68F43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5BB2-26A1-48FE-A3E0-26C54544C260}" type="datetime1">
              <a:rPr lang="en-GB" smtClean="0"/>
              <a:t>17/05/2017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B32-198E-4FD8-8A00-69297090B053}" type="datetime1">
              <a:rPr lang="en-GB" smtClean="0"/>
              <a:t>17/05/2017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6AF33-71F6-420C-ADDD-B76EF35DB392}" type="datetime1">
              <a:rPr lang="en-GB" smtClean="0"/>
              <a:t>17/05/2017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E6D-008C-461B-ADD0-2D5F74C5B41A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97DDE-54BC-4245-8F66-9F00EEB7DD9F}" type="datetime1">
              <a:rPr lang="en-GB" smtClean="0"/>
              <a:t>17/05/2017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D2CC1-5E96-4BF1-B744-DB8242E5AA5A}" type="datetime1">
              <a:rPr lang="en-GB" smtClean="0"/>
              <a:t>17/05/2017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A676-2DB2-4B82-BB46-753C11AC8FD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3588" y="3041665"/>
            <a:ext cx="7848872" cy="132343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CEA-CCBAD</a:t>
            </a:r>
            <a:r>
              <a:rPr lang="fr-F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fr-FR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Climate</a:t>
            </a:r>
            <a:r>
              <a:rPr lang="fr-F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interaction</a:t>
            </a:r>
          </a:p>
        </p:txBody>
      </p:sp>
      <p:pic>
        <p:nvPicPr>
          <p:cNvPr id="5" name="Picture 10" descr="C:\Users\BAMBA\Pictures\logo_cr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9356" y="179552"/>
            <a:ext cx="1567140" cy="801176"/>
          </a:xfrm>
          <a:prstGeom prst="rect">
            <a:avLst/>
          </a:prstGeom>
          <a:noFill/>
        </p:spPr>
      </p:pic>
      <p:pic>
        <p:nvPicPr>
          <p:cNvPr id="6" name="Picture 11" descr="C:\Users\BAMBA\Pictures\New 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" y="39820"/>
            <a:ext cx="1187623" cy="894474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-29980" y="2780928"/>
            <a:ext cx="9180000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16" y="4581128"/>
            <a:ext cx="9144000" cy="0"/>
          </a:xfrm>
          <a:prstGeom prst="line">
            <a:avLst/>
          </a:prstGeom>
          <a:ln w="762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99592" y="149697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I" sz="2000" dirty="0" smtClean="0">
                <a:solidFill>
                  <a:srgbClr val="0070C0"/>
                </a:solidFill>
                <a:latin typeface="Arial Black" pitchFamily="34" charset="0"/>
              </a:rPr>
              <a:t>CEA Changement climatique Biodiversité et Agriculture Durable/UFHB</a:t>
            </a:r>
            <a:endParaRPr lang="fr-CI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5158933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ill Sans MT Condensed" pitchFamily="34" charset="0"/>
              </a:rPr>
              <a:t>Prof. KONARE </a:t>
            </a:r>
            <a:r>
              <a:rPr lang="en-GB" dirty="0" err="1" smtClean="0">
                <a:latin typeface="Gill Sans MT Condensed" pitchFamily="34" charset="0"/>
              </a:rPr>
              <a:t>Abdourahamane</a:t>
            </a:r>
            <a:endParaRPr lang="en-GB" dirty="0" smtClean="0">
              <a:latin typeface="Gill Sans MT Condensed" pitchFamily="34" charset="0"/>
            </a:endParaRPr>
          </a:p>
          <a:p>
            <a:pPr algn="ctr"/>
            <a:r>
              <a:rPr lang="en-GB" dirty="0" smtClean="0">
                <a:latin typeface="Gill Sans MT Condensed" pitchFamily="34" charset="0"/>
              </a:rPr>
              <a:t>Presented by Dr. BAMBA Adama</a:t>
            </a:r>
            <a:endParaRPr lang="en-GB" dirty="0">
              <a:latin typeface="Gill Sans MT Condensed" pitchFamily="34" charset="0"/>
            </a:endParaRPr>
          </a:p>
        </p:txBody>
      </p:sp>
      <p:pic>
        <p:nvPicPr>
          <p:cNvPr id="23" name="Image 1" descr="C:\Activity\CEA\LOGO Final CCBAD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144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0872" y="2790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I" sz="44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+mj-ea"/>
                <a:cs typeface="+mj-cs"/>
              </a:rPr>
              <a:t>Merci pour votre aimable attention</a:t>
            </a:r>
            <a:endParaRPr kumimoji="0" lang="fr-CI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260648"/>
            <a:ext cx="849694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Our </a:t>
            </a:r>
            <a:r>
              <a:rPr lang="en-GB" sz="2800" dirty="0" smtClean="0">
                <a:solidFill>
                  <a:srgbClr val="FF0000"/>
                </a:solidFill>
              </a:rPr>
              <a:t>previous</a:t>
            </a:r>
            <a:r>
              <a:rPr lang="fr-FR" sz="2800" dirty="0" smtClean="0">
                <a:solidFill>
                  <a:srgbClr val="FF0000"/>
                </a:solidFill>
              </a:rPr>
              <a:t> </a:t>
            </a:r>
            <a:r>
              <a:rPr lang="fr-FR" sz="2800" dirty="0" err="1" smtClean="0">
                <a:solidFill>
                  <a:srgbClr val="FF0000"/>
                </a:solidFill>
              </a:rPr>
              <a:t>PhD</a:t>
            </a:r>
            <a:r>
              <a:rPr lang="fr-FR" sz="2800" dirty="0" smtClean="0">
                <a:solidFill>
                  <a:srgbClr val="FF0000"/>
                </a:solidFill>
              </a:rPr>
              <a:t> programme 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1196752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GB" sz="2000" dirty="0" smtClean="0"/>
              <a:t> Climate and Interaction is endorsed at CRNI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Picture 4" descr="http://crni.univ-fhb.edu.ci/wp-content/uploads/2012/09/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06" y="6198306"/>
            <a:ext cx="792000" cy="633600"/>
          </a:xfrm>
          <a:prstGeom prst="rect">
            <a:avLst/>
          </a:prstGeom>
          <a:noFill/>
        </p:spPr>
      </p:pic>
      <p:pic>
        <p:nvPicPr>
          <p:cNvPr id="9" name="Picture 6" descr="http://crni.univ-fhb.edu.ci/wp-content/uploads/2012/09/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6670" y="6168327"/>
            <a:ext cx="720000" cy="650881"/>
          </a:xfrm>
          <a:prstGeom prst="rect">
            <a:avLst/>
          </a:prstGeom>
          <a:noFill/>
        </p:spPr>
      </p:pic>
      <p:pic>
        <p:nvPicPr>
          <p:cNvPr id="10" name="Picture 8" descr="http://crni.univ-fhb.edu.ci/wp-content/uploads/2012/09/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9892" y="6187319"/>
            <a:ext cx="792000" cy="614009"/>
          </a:xfrm>
          <a:prstGeom prst="rect">
            <a:avLst/>
          </a:prstGeom>
          <a:noFill/>
        </p:spPr>
      </p:pic>
      <p:pic>
        <p:nvPicPr>
          <p:cNvPr id="11" name="Picture 10" descr="http://crni.univ-fhb.edu.ci/wp-content/uploads/2012/09/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81066" y="6190384"/>
            <a:ext cx="792000" cy="625934"/>
          </a:xfrm>
          <a:prstGeom prst="rect">
            <a:avLst/>
          </a:prstGeom>
          <a:noFill/>
        </p:spPr>
      </p:pic>
      <p:pic>
        <p:nvPicPr>
          <p:cNvPr id="12" name="Picture 12" descr="http://crni.univ-fhb.edu.ci/wp-content/uploads/2012/09/8.jpg"/>
          <p:cNvPicPr>
            <a:picLocks noChangeAspect="1" noChangeArrowheads="1"/>
          </p:cNvPicPr>
          <p:nvPr/>
        </p:nvPicPr>
        <p:blipFill>
          <a:blip r:embed="rId11" cstate="print"/>
          <a:srcRect l="20619" b="21730"/>
          <a:stretch>
            <a:fillRect/>
          </a:stretch>
        </p:blipFill>
        <p:spPr bwMode="auto">
          <a:xfrm>
            <a:off x="5004048" y="6165304"/>
            <a:ext cx="831650" cy="648072"/>
          </a:xfrm>
          <a:prstGeom prst="rect">
            <a:avLst/>
          </a:prstGeom>
          <a:noFill/>
        </p:spPr>
      </p:pic>
      <p:pic>
        <p:nvPicPr>
          <p:cNvPr id="13" name="Picture 14" descr="http://crni.univ-fhb.edu.ci/wp-content/uploads/2012/09/1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6237376"/>
            <a:ext cx="1368151" cy="576000"/>
          </a:xfrm>
          <a:prstGeom prst="rect">
            <a:avLst/>
          </a:prstGeom>
          <a:noFill/>
        </p:spPr>
      </p:pic>
      <p:pic>
        <p:nvPicPr>
          <p:cNvPr id="14" name="Picture 16" descr="http://crni.univ-fhb.edu.ci/wp-content/uploads/2012/09/1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79309" y="6525344"/>
            <a:ext cx="1232137" cy="216024"/>
          </a:xfrm>
          <a:prstGeom prst="rect">
            <a:avLst/>
          </a:prstGeom>
          <a:noFill/>
        </p:spPr>
      </p:pic>
      <p:pic>
        <p:nvPicPr>
          <p:cNvPr id="15" name="Picture 18" descr="http://crni.univ-fhb.edu.ci/wp-content/uploads/2012/09/1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92280" y="6244346"/>
            <a:ext cx="720000" cy="569030"/>
          </a:xfrm>
          <a:prstGeom prst="rect">
            <a:avLst/>
          </a:prstGeom>
          <a:noFill/>
        </p:spPr>
      </p:pic>
      <p:pic>
        <p:nvPicPr>
          <p:cNvPr id="16" name="Picture 15" descr="http://crni.univ-fhb.edu.ci/wp-content/uploads/2012/09/7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38998" y="6244346"/>
            <a:ext cx="720000" cy="569030"/>
          </a:xfrm>
          <a:prstGeom prst="rect">
            <a:avLst/>
          </a:prstGeom>
          <a:noFill/>
        </p:spPr>
      </p:pic>
      <p:pic>
        <p:nvPicPr>
          <p:cNvPr id="17" name="Picture 22" descr="http://crni.univ-fhb.edu.ci/wp-content/uploads/2012/09/9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25869" y="6164912"/>
            <a:ext cx="756000" cy="648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763688" y="1412776"/>
          <a:ext cx="583264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21739"/>
            <a:ext cx="849694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UNIVERSITIES AND INTERNATIONAL PROGRAMS PARTNERS OF CRNI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STUDENTS ORIENTATION</a:t>
            </a:r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82822181"/>
              </p:ext>
            </p:extLst>
          </p:nvPr>
        </p:nvGraphicFramePr>
        <p:xfrm>
          <a:off x="144016" y="3597879"/>
          <a:ext cx="8748464" cy="1703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82822181"/>
              </p:ext>
            </p:extLst>
          </p:nvPr>
        </p:nvGraphicFramePr>
        <p:xfrm>
          <a:off x="144016" y="1124745"/>
          <a:ext cx="8748464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Down Arrow 9"/>
          <p:cNvSpPr/>
          <p:nvPr/>
        </p:nvSpPr>
        <p:spPr>
          <a:xfrm>
            <a:off x="4139952" y="2420888"/>
            <a:ext cx="720080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580707"/>
            <a:ext cx="87129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11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Air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quality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and 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health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(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RegCM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WRF, COSMOS-ART)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Impact of aerosols on climate and population health in West Africa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Observation and Modeling of Urban Pollution and its Transport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Physical and dynamic modeling and processes of the atmosphere 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RegCM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, WRF, COSMOS-ART, NEMO, CLM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).</a:t>
            </a:r>
            <a:endParaRPr lang="fr-FR" sz="1400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Vegetal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Covert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Convection and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microphysics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schemes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Convective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boundary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layer;</a:t>
            </a:r>
          </a:p>
          <a:p>
            <a:pPr lvl="0" fontAlgn="base"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Horizontal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Resolution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Coupling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with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the </a:t>
            </a:r>
            <a:r>
              <a:rPr lang="fr-FR" sz="1400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ocean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Impact of aerosols on the formation of cloud systems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fr-FR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Climate</a:t>
            </a:r>
            <a:r>
              <a:rPr lang="fr-FR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Impacts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Agriculture (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seasonal and long-term forecast to anticipate agricultural yield (sowing date))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Health 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(understanding and predicting the impact of climate on health, understanding, predicting and controlling the onset, development and spread of endemic diseases (Malaria, Meningitis, etc.) </a:t>
            </a:r>
            <a:r>
              <a:rPr lang="fr-FR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 ;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Font typeface="Wingdings" pitchFamily="2" charset="2"/>
              <a:buChar char="ü"/>
            </a:pPr>
            <a:r>
              <a:rPr lang="en-GB" sz="14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Energy (</a:t>
            </a:r>
            <a:r>
              <a:rPr lang="en-GB" sz="1400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yield of hydroelectric dam, renewable energy, energy demand according to climate change).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fr-FR" sz="3600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MOCRA RESEARCH AXES </a:t>
            </a:r>
            <a:r>
              <a:rPr lang="fr-FR" sz="3600" dirty="0" smtClean="0">
                <a:solidFill>
                  <a:srgbClr val="FF0000"/>
                </a:solidFill>
              </a:rPr>
              <a:t/>
            </a:r>
            <a:br>
              <a:rPr lang="fr-FR" sz="3600" dirty="0" smtClean="0">
                <a:solidFill>
                  <a:srgbClr val="FF0000"/>
                </a:solidFill>
              </a:rPr>
            </a:b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Impact of climate on health: dust modeling for meningitis epidemics in sub-Saharan Africa;</a:t>
            </a:r>
          </a:p>
          <a:p>
            <a:r>
              <a:rPr lang="en-GB" dirty="0" smtClean="0"/>
              <a:t>Impact of dust on the West African climate;</a:t>
            </a:r>
          </a:p>
          <a:p>
            <a:r>
              <a:rPr lang="en-GB" dirty="0" smtClean="0"/>
              <a:t>Impact of the position of the green belt on the climate in West Africa;</a:t>
            </a:r>
          </a:p>
          <a:p>
            <a:r>
              <a:rPr lang="en-GB" dirty="0" smtClean="0"/>
              <a:t>Empowerment of regional climate models to simulate the distribution of rainfall in western Africa: the role of horizontal resolution and dynamics;</a:t>
            </a:r>
          </a:p>
          <a:p>
            <a:r>
              <a:rPr lang="en-GB" dirty="0" smtClean="0"/>
              <a:t>Impact of air pollution on regional climate and local meteorology: case of </a:t>
            </a:r>
            <a:r>
              <a:rPr lang="en-GB" dirty="0" err="1" smtClean="0"/>
              <a:t>Yopougon</a:t>
            </a:r>
            <a:r>
              <a:rPr lang="en-GB" dirty="0" smtClean="0"/>
              <a:t> urban area;</a:t>
            </a:r>
          </a:p>
          <a:p>
            <a:r>
              <a:rPr lang="en-GB" dirty="0" smtClean="0"/>
              <a:t>Formation of previous clouds: role of atmospheric limit layer</a:t>
            </a:r>
          </a:p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856" y="562670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MOCRA,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STUDENTS AND RESEARCHERS WORKS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IN PROGRESS </a:t>
            </a:r>
            <a:r>
              <a:rPr lang="fr-FR" sz="2800" dirty="0" smtClean="0">
                <a:solidFill>
                  <a:srgbClr val="FF0000"/>
                </a:solidFill>
              </a:rPr>
              <a:t/>
            </a:r>
            <a:br>
              <a:rPr lang="fr-FR" sz="2800" dirty="0" smtClean="0">
                <a:solidFill>
                  <a:srgbClr val="FF0000"/>
                </a:solidFill>
              </a:rPr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Working facilities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37564" y="1412776"/>
            <a:ext cx="8136904" cy="1200329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CENTRE NATIONAL DE CALCUL, COTE </a:t>
            </a:r>
            <a:r>
              <a:rPr lang="fr-F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D’IVOIRE </a:t>
            </a:r>
            <a:r>
              <a:rPr lang="fr-F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(CNCCI</a:t>
            </a:r>
            <a:r>
              <a:rPr lang="fr-F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en-GB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3328392"/>
            <a:ext cx="8229600" cy="3196952"/>
          </a:xfrm>
        </p:spPr>
        <p:txBody>
          <a:bodyPr/>
          <a:lstStyle/>
          <a:p>
            <a:pPr marL="0" indent="0" algn="just">
              <a:buNone/>
            </a:pP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  <a:ea typeface="Futura Book"/>
                <a:cs typeface="Times New Roman" pitchFamily="18" charset="0"/>
              </a:rPr>
              <a:t>USE: </a:t>
            </a:r>
            <a:r>
              <a:rPr lang="en-GB" dirty="0" smtClean="0"/>
              <a:t>The </a:t>
            </a:r>
            <a:r>
              <a:rPr lang="en-GB" dirty="0" smtClean="0"/>
              <a:t>simulation activities will be organized into digital simulation clusters for the priority research themes identified at the national level. Thus, </a:t>
            </a:r>
            <a:r>
              <a:rPr lang="en-GB" dirty="0" smtClean="0"/>
              <a:t>clusters </a:t>
            </a:r>
            <a:r>
              <a:rPr lang="en-GB" dirty="0" smtClean="0"/>
              <a:t>were identified to support the research effort that will be carried out in the </a:t>
            </a:r>
            <a:r>
              <a:rPr lang="en-GB" dirty="0" smtClean="0"/>
              <a:t>clusters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Different components</a:t>
            </a:r>
            <a:endParaRPr lang="en-GB">
              <a:solidFill>
                <a:srgbClr val="FF0000"/>
              </a:solidFill>
            </a:endParaRPr>
          </a:p>
        </p:txBody>
      </p:sp>
      <p:pic>
        <p:nvPicPr>
          <p:cNvPr id="4" name="Image 2" descr="C:\Users\Abdourahamane Konare\AppData\Local\Microsoft\Windows\INetCacheContent.Word\IMG_396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412716"/>
            <a:ext cx="5760720" cy="4320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86000" y="59510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 More than 8000 cores for calculation and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 peak power of the order 350 Teraflops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Some activities of the First Promotion in image</a:t>
            </a:r>
            <a:endParaRPr lang="fr-CI" dirty="0">
              <a:solidFill>
                <a:srgbClr val="FF0000"/>
              </a:solidFill>
            </a:endParaRPr>
          </a:p>
        </p:txBody>
      </p:sp>
      <p:pic>
        <p:nvPicPr>
          <p:cNvPr id="4" name="Picture 7" descr="H:\CRNI PHOTO COMOE 2016\DSC_0101.JPG"/>
          <p:cNvPicPr>
            <a:picLocks noChangeAspect="1" noChangeArrowheads="1"/>
          </p:cNvPicPr>
          <p:nvPr/>
        </p:nvPicPr>
        <p:blipFill>
          <a:blip r:embed="rId2" cstate="print"/>
          <a:srcRect l="7177" t="7846" r="1612" b="14534"/>
          <a:stretch>
            <a:fillRect/>
          </a:stretch>
        </p:blipFill>
        <p:spPr bwMode="auto">
          <a:xfrm>
            <a:off x="65045" y="2024960"/>
            <a:ext cx="1764767" cy="1044000"/>
          </a:xfrm>
          <a:prstGeom prst="rect">
            <a:avLst/>
          </a:prstGeom>
          <a:noFill/>
        </p:spPr>
      </p:pic>
      <p:pic>
        <p:nvPicPr>
          <p:cNvPr id="5" name="Picture 8" descr="H:\CRNI PHOTO COMOE 2016\DSC_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4004" y="2024960"/>
            <a:ext cx="1621892" cy="1044000"/>
          </a:xfrm>
          <a:prstGeom prst="rect">
            <a:avLst/>
          </a:prstGeom>
          <a:noFill/>
        </p:spPr>
      </p:pic>
      <p:pic>
        <p:nvPicPr>
          <p:cNvPr id="6" name="Picture 9" descr="C:\Users\BAMBA\Downloads\SAM_4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24960"/>
            <a:ext cx="1661890" cy="1044000"/>
          </a:xfrm>
          <a:prstGeom prst="rect">
            <a:avLst/>
          </a:prstGeom>
          <a:noFill/>
        </p:spPr>
      </p:pic>
      <p:pic>
        <p:nvPicPr>
          <p:cNvPr id="7" name="Picture 12" descr="E:\CRNI_DOCS\COURS_CRNI\1_Agrobiodiversite\SAM_4376.JPG"/>
          <p:cNvPicPr>
            <a:picLocks noChangeAspect="1" noChangeArrowheads="1"/>
          </p:cNvPicPr>
          <p:nvPr/>
        </p:nvPicPr>
        <p:blipFill>
          <a:blip r:embed="rId5" cstate="print"/>
          <a:srcRect t="11766" b="5872"/>
          <a:stretch>
            <a:fillRect/>
          </a:stretch>
        </p:blipFill>
        <p:spPr bwMode="auto">
          <a:xfrm>
            <a:off x="5460280" y="2036546"/>
            <a:ext cx="1632000" cy="1032414"/>
          </a:xfrm>
          <a:prstGeom prst="rect">
            <a:avLst/>
          </a:prstGeom>
          <a:noFill/>
        </p:spPr>
      </p:pic>
      <p:pic>
        <p:nvPicPr>
          <p:cNvPr id="8" name="Picture 6" descr="H:\BAMBA ADAMA\SORTIE\SAM_49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016143"/>
            <a:ext cx="1728000" cy="1052817"/>
          </a:xfrm>
          <a:prstGeom prst="rect">
            <a:avLst/>
          </a:prstGeom>
          <a:noFill/>
        </p:spPr>
      </p:pic>
      <p:pic>
        <p:nvPicPr>
          <p:cNvPr id="9" name="Picture 3" descr="H:\BAMBA ADAMA\1\ATELIER ICTP\DSC_03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113208"/>
            <a:ext cx="1828534" cy="1188000"/>
          </a:xfrm>
          <a:prstGeom prst="rect">
            <a:avLst/>
          </a:prstGeom>
          <a:noFill/>
        </p:spPr>
      </p:pic>
      <p:pic>
        <p:nvPicPr>
          <p:cNvPr id="10" name="Picture 4" descr="M:\PHOTOS\Atelier ICTP\SAM_1106.JPG"/>
          <p:cNvPicPr>
            <a:picLocks noChangeAspect="1" noChangeArrowheads="1"/>
          </p:cNvPicPr>
          <p:nvPr/>
        </p:nvPicPr>
        <p:blipFill>
          <a:blip r:embed="rId8" cstate="print"/>
          <a:srcRect t="8825"/>
          <a:stretch>
            <a:fillRect/>
          </a:stretch>
        </p:blipFill>
        <p:spPr bwMode="auto">
          <a:xfrm>
            <a:off x="3923928" y="4113208"/>
            <a:ext cx="1707750" cy="1188000"/>
          </a:xfrm>
          <a:prstGeom prst="rect">
            <a:avLst/>
          </a:prstGeom>
          <a:noFill/>
        </p:spPr>
      </p:pic>
      <p:pic>
        <p:nvPicPr>
          <p:cNvPr id="11" name="Picture 5" descr="H:\BAMBA ADAMA\SORTIE\SAM_496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4149080"/>
            <a:ext cx="1656184" cy="1152128"/>
          </a:xfrm>
          <a:prstGeom prst="rect">
            <a:avLst/>
          </a:prstGeom>
          <a:noFill/>
        </p:spPr>
      </p:pic>
      <p:pic>
        <p:nvPicPr>
          <p:cNvPr id="12" name="Picture 14" descr="C:\Users\BAMBA\Downloads\14971524_10207611054426847_162701336_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9843" y="4149080"/>
            <a:ext cx="1566653" cy="1152128"/>
          </a:xfrm>
          <a:prstGeom prst="rect">
            <a:avLst/>
          </a:prstGeom>
          <a:noFill/>
        </p:spPr>
      </p:pic>
      <p:pic>
        <p:nvPicPr>
          <p:cNvPr id="13" name="Picture 2" descr="H:\BAMBA ADAMA\1\ATELIER ICTP\lamto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572" y="4077072"/>
            <a:ext cx="1772816" cy="1224136"/>
          </a:xfrm>
          <a:prstGeom prst="rect">
            <a:avLst/>
          </a:prstGeom>
          <a:noFill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CA676-2DB2-4B82-BB46-753C11AC8FD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500</Words>
  <Application>Microsoft Office PowerPoint</Application>
  <PresentationFormat>On-screen Show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STUDENTS ORIENTATION </vt:lpstr>
      <vt:lpstr>MOCRA RESEARCH AXES  </vt:lpstr>
      <vt:lpstr>MOCRA, STUDENTS AND RESEARCHERS WORKS IN PROGRESS  </vt:lpstr>
      <vt:lpstr>Working facilities </vt:lpstr>
      <vt:lpstr>Different components</vt:lpstr>
      <vt:lpstr>Some activities of the First Promotion in image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BAMBA</dc:creator>
  <cp:lastModifiedBy>BAMBA</cp:lastModifiedBy>
  <cp:revision>19</cp:revision>
  <dcterms:created xsi:type="dcterms:W3CDTF">2017-01-18T22:20:18Z</dcterms:created>
  <dcterms:modified xsi:type="dcterms:W3CDTF">2017-05-17T10:10:09Z</dcterms:modified>
</cp:coreProperties>
</file>