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27"/>
  </p:notesMasterIdLst>
  <p:sldIdLst>
    <p:sldId id="256" r:id="rId2"/>
    <p:sldId id="257" r:id="rId3"/>
    <p:sldId id="304" r:id="rId4"/>
    <p:sldId id="284" r:id="rId5"/>
    <p:sldId id="290" r:id="rId6"/>
    <p:sldId id="285" r:id="rId7"/>
    <p:sldId id="305" r:id="rId8"/>
    <p:sldId id="292" r:id="rId9"/>
    <p:sldId id="289" r:id="rId10"/>
    <p:sldId id="302" r:id="rId11"/>
    <p:sldId id="277" r:id="rId12"/>
    <p:sldId id="306" r:id="rId13"/>
    <p:sldId id="296" r:id="rId14"/>
    <p:sldId id="307" r:id="rId15"/>
    <p:sldId id="273" r:id="rId16"/>
    <p:sldId id="297" r:id="rId17"/>
    <p:sldId id="298" r:id="rId18"/>
    <p:sldId id="299" r:id="rId19"/>
    <p:sldId id="300" r:id="rId20"/>
    <p:sldId id="303" r:id="rId21"/>
    <p:sldId id="308" r:id="rId22"/>
    <p:sldId id="301" r:id="rId23"/>
    <p:sldId id="259" r:id="rId24"/>
    <p:sldId id="287" r:id="rId25"/>
    <p:sldId id="275" r:id="rId26"/>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80" d="100"/>
          <a:sy n="80" d="100"/>
        </p:scale>
        <p:origin x="120"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209C8AE3-C71E-4216-BBC7-410FBFA9E6AC}" type="datetimeFigureOut">
              <a:rPr lang="en-US" smtClean="0"/>
              <a:t>6/2/2016</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FC7362A5-A54E-486A-9A41-EB5C752DEC2D}" type="slidenum">
              <a:rPr lang="en-US" smtClean="0"/>
              <a:t>‹#›</a:t>
            </a:fld>
            <a:endParaRPr lang="en-US"/>
          </a:p>
        </p:txBody>
      </p:sp>
    </p:spTree>
    <p:extLst>
      <p:ext uri="{BB962C8B-B14F-4D97-AF65-F5344CB8AC3E}">
        <p14:creationId xmlns:p14="http://schemas.microsoft.com/office/powerpoint/2010/main" val="977645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
        <p:nvSpPr>
          <p:cNvPr id="3174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4A253B5E-C04A-4E9F-B616-DFB6E9D6F9F4}" type="slidenum">
              <a:rPr lang="en-US" altLang="en-US" sz="1200"/>
              <a:pPr/>
              <a:t>8</a:t>
            </a:fld>
            <a:endParaRPr lang="en-US" altLang="en-US" sz="1200"/>
          </a:p>
        </p:txBody>
      </p:sp>
    </p:spTree>
    <p:extLst>
      <p:ext uri="{BB962C8B-B14F-4D97-AF65-F5344CB8AC3E}">
        <p14:creationId xmlns:p14="http://schemas.microsoft.com/office/powerpoint/2010/main" val="1444645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n-US" smtClean="0"/>
          </a:p>
        </p:txBody>
      </p:sp>
      <p:sp>
        <p:nvSpPr>
          <p:cNvPr id="389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fld id="{8D5AE1D0-A61A-4DFE-8010-AF7F2B5114E9}" type="slidenum">
              <a:rPr lang="en-US" smtClean="0"/>
              <a:pPr/>
              <a:t>9</a:t>
            </a:fld>
            <a:endParaRPr lang="en-US" smtClean="0"/>
          </a:p>
        </p:txBody>
      </p:sp>
    </p:spTree>
    <p:extLst>
      <p:ext uri="{BB962C8B-B14F-4D97-AF65-F5344CB8AC3E}">
        <p14:creationId xmlns:p14="http://schemas.microsoft.com/office/powerpoint/2010/main" val="4177447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Did</a:t>
            </a:r>
            <a:r>
              <a:rPr lang="en-US" baseline="0" dirty="0" smtClean="0"/>
              <a:t> every ACE got the first advance and the reimbursement of the first DLI ?</a:t>
            </a:r>
            <a:endParaRPr lang="en-US" dirty="0"/>
          </a:p>
        </p:txBody>
      </p:sp>
      <p:sp>
        <p:nvSpPr>
          <p:cNvPr id="4" name="Slide Number Placeholder 3"/>
          <p:cNvSpPr>
            <a:spLocks noGrp="1"/>
          </p:cNvSpPr>
          <p:nvPr>
            <p:ph type="sldNum" sz="quarter" idx="10"/>
          </p:nvPr>
        </p:nvSpPr>
        <p:spPr/>
        <p:txBody>
          <a:bodyPr/>
          <a:lstStyle/>
          <a:p>
            <a:fld id="{FC7362A5-A54E-486A-9A41-EB5C752DEC2D}" type="slidenum">
              <a:rPr lang="en-US" smtClean="0"/>
              <a:t>11</a:t>
            </a:fld>
            <a:endParaRPr lang="en-US"/>
          </a:p>
        </p:txBody>
      </p:sp>
    </p:spTree>
    <p:extLst>
      <p:ext uri="{BB962C8B-B14F-4D97-AF65-F5344CB8AC3E}">
        <p14:creationId xmlns:p14="http://schemas.microsoft.com/office/powerpoint/2010/main" val="3853862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7362A5-A54E-486A-9A41-EB5C752DEC2D}" type="slidenum">
              <a:rPr lang="en-US" smtClean="0"/>
              <a:t>23</a:t>
            </a:fld>
            <a:endParaRPr lang="en-US"/>
          </a:p>
        </p:txBody>
      </p:sp>
    </p:spTree>
    <p:extLst>
      <p:ext uri="{BB962C8B-B14F-4D97-AF65-F5344CB8AC3E}">
        <p14:creationId xmlns:p14="http://schemas.microsoft.com/office/powerpoint/2010/main" val="977511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n-US" smtClean="0"/>
          </a:p>
        </p:txBody>
      </p:sp>
      <p:sp>
        <p:nvSpPr>
          <p:cNvPr id="389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fld id="{8D5AE1D0-A61A-4DFE-8010-AF7F2B5114E9}" type="slidenum">
              <a:rPr lang="en-US" smtClean="0"/>
              <a:pPr/>
              <a:t>24</a:t>
            </a:fld>
            <a:endParaRPr lang="en-US" smtClean="0"/>
          </a:p>
        </p:txBody>
      </p:sp>
    </p:spTree>
    <p:extLst>
      <p:ext uri="{BB962C8B-B14F-4D97-AF65-F5344CB8AC3E}">
        <p14:creationId xmlns:p14="http://schemas.microsoft.com/office/powerpoint/2010/main" val="31417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4238C4-82CC-4B76-B3E5-E3061ECEA72C}" type="datetime1">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CD4E6-22EC-4352-A5B9-66F71DEED73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223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A3E1E6-0865-4E07-A299-24055C36B2BC}" type="datetime1">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CD4E6-22EC-4352-A5B9-66F71DEED73F}" type="slidenum">
              <a:rPr lang="en-US" smtClean="0"/>
              <a:t>‹#›</a:t>
            </a:fld>
            <a:endParaRPr lang="en-US"/>
          </a:p>
        </p:txBody>
      </p:sp>
    </p:spTree>
    <p:extLst>
      <p:ext uri="{BB962C8B-B14F-4D97-AF65-F5344CB8AC3E}">
        <p14:creationId xmlns:p14="http://schemas.microsoft.com/office/powerpoint/2010/main" val="113831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D1671E-9049-4707-856A-8025ECD182C9}" type="datetime1">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CD4E6-22EC-4352-A5B9-66F71DEED73F}" type="slidenum">
              <a:rPr lang="en-US" smtClean="0"/>
              <a:t>‹#›</a:t>
            </a:fld>
            <a:endParaRPr lang="en-US"/>
          </a:p>
        </p:txBody>
      </p:sp>
    </p:spTree>
    <p:extLst>
      <p:ext uri="{BB962C8B-B14F-4D97-AF65-F5344CB8AC3E}">
        <p14:creationId xmlns:p14="http://schemas.microsoft.com/office/powerpoint/2010/main" val="395862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DFAA47-B1B3-40D6-A0F4-3CB6F2B2F3CC}" type="datetime1">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CD4E6-22EC-4352-A5B9-66F71DEED73F}"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8833219" y="78712"/>
            <a:ext cx="3276600" cy="706290"/>
          </a:xfrm>
          <a:prstGeom prst="rect">
            <a:avLst/>
          </a:prstGeom>
        </p:spPr>
      </p:pic>
    </p:spTree>
    <p:extLst>
      <p:ext uri="{BB962C8B-B14F-4D97-AF65-F5344CB8AC3E}">
        <p14:creationId xmlns:p14="http://schemas.microsoft.com/office/powerpoint/2010/main" val="43284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39126A-3934-4C56-8F86-618577C6AEE2}" type="datetime1">
              <a:rPr lang="en-US" smtClean="0"/>
              <a:t>6/2/2016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8CD4E6-22EC-4352-A5B9-66F71DEED73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8829675" y="51424"/>
            <a:ext cx="3276600" cy="706290"/>
          </a:xfrm>
          <a:prstGeom prst="rect">
            <a:avLst/>
          </a:prstGeom>
        </p:spPr>
      </p:pic>
    </p:spTree>
    <p:extLst>
      <p:ext uri="{BB962C8B-B14F-4D97-AF65-F5344CB8AC3E}">
        <p14:creationId xmlns:p14="http://schemas.microsoft.com/office/powerpoint/2010/main" val="2073539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A2F66F-3D2D-4689-BFA9-7E45CCFC7648}" type="datetime1">
              <a:rPr lang="en-US" smtClean="0"/>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CD4E6-22EC-4352-A5B9-66F71DEED73F}" type="slidenum">
              <a:rPr lang="en-US" smtClean="0"/>
              <a:t>‹#›</a:t>
            </a:fld>
            <a:endParaRPr lang="en-US"/>
          </a:p>
        </p:txBody>
      </p:sp>
      <p:pic>
        <p:nvPicPr>
          <p:cNvPr id="9" name="Picture 8"/>
          <p:cNvPicPr>
            <a:picLocks noChangeAspect="1"/>
          </p:cNvPicPr>
          <p:nvPr userDrawn="1"/>
        </p:nvPicPr>
        <p:blipFill>
          <a:blip r:embed="rId2"/>
          <a:stretch>
            <a:fillRect/>
          </a:stretch>
        </p:blipFill>
        <p:spPr>
          <a:xfrm>
            <a:off x="8915400" y="6778"/>
            <a:ext cx="3276600" cy="706290"/>
          </a:xfrm>
          <a:prstGeom prst="rect">
            <a:avLst/>
          </a:prstGeom>
        </p:spPr>
      </p:pic>
    </p:spTree>
    <p:extLst>
      <p:ext uri="{BB962C8B-B14F-4D97-AF65-F5344CB8AC3E}">
        <p14:creationId xmlns:p14="http://schemas.microsoft.com/office/powerpoint/2010/main" val="237118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9C7849-5139-449E-90AB-4B664AD92A83}" type="datetime1">
              <a:rPr lang="en-US" smtClean="0"/>
              <a:t>6/2/2016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8CD4E6-22EC-4352-A5B9-66F71DEED73F}" type="slidenum">
              <a:rPr lang="en-US" smtClean="0"/>
              <a:t>‹#›</a:t>
            </a:fld>
            <a:endParaRPr lang="en-US"/>
          </a:p>
        </p:txBody>
      </p:sp>
    </p:spTree>
    <p:extLst>
      <p:ext uri="{BB962C8B-B14F-4D97-AF65-F5344CB8AC3E}">
        <p14:creationId xmlns:p14="http://schemas.microsoft.com/office/powerpoint/2010/main" val="2325967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FD8F57-5A25-44AD-BC33-C0C41B5100F4}" type="datetime1">
              <a:rPr lang="en-US" smtClean="0"/>
              <a:t>6/2/2016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8CD4E6-22EC-4352-A5B9-66F71DEED73F}" type="slidenum">
              <a:rPr lang="en-US" smtClean="0"/>
              <a:t>‹#›</a:t>
            </a:fld>
            <a:endParaRPr lang="en-US"/>
          </a:p>
        </p:txBody>
      </p:sp>
    </p:spTree>
    <p:extLst>
      <p:ext uri="{BB962C8B-B14F-4D97-AF65-F5344CB8AC3E}">
        <p14:creationId xmlns:p14="http://schemas.microsoft.com/office/powerpoint/2010/main" val="232838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0C8E85-BF55-49AB-976B-CE28E531BB07}" type="datetime1">
              <a:rPr lang="en-US" smtClean="0"/>
              <a:t>6/2/2016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58CD4E6-22EC-4352-A5B9-66F71DEED73F}" type="slidenum">
              <a:rPr lang="en-US" smtClean="0"/>
              <a:t>‹#›</a:t>
            </a:fld>
            <a:endParaRPr lang="en-US"/>
          </a:p>
        </p:txBody>
      </p:sp>
    </p:spTree>
    <p:extLst>
      <p:ext uri="{BB962C8B-B14F-4D97-AF65-F5344CB8AC3E}">
        <p14:creationId xmlns:p14="http://schemas.microsoft.com/office/powerpoint/2010/main" val="2427007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7B083EA-561E-404B-AEFB-BC013A5EAC5A}" type="datetime1">
              <a:rPr lang="en-US" smtClean="0"/>
              <a:t>6/2/2016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58CD4E6-22EC-4352-A5B9-66F71DEED73F}" type="slidenum">
              <a:rPr lang="en-US" smtClean="0"/>
              <a:t>‹#›</a:t>
            </a:fld>
            <a:endParaRPr lang="en-US"/>
          </a:p>
        </p:txBody>
      </p:sp>
    </p:spTree>
    <p:extLst>
      <p:ext uri="{BB962C8B-B14F-4D97-AF65-F5344CB8AC3E}">
        <p14:creationId xmlns:p14="http://schemas.microsoft.com/office/powerpoint/2010/main" val="963865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3EAF8-B7B9-458F-AEBC-3C5751DB3EAD}" type="datetime1">
              <a:rPr lang="en-US" smtClean="0"/>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CD4E6-22EC-4352-A5B9-66F71DEED73F}" type="slidenum">
              <a:rPr lang="en-US" smtClean="0"/>
              <a:t>‹#›</a:t>
            </a:fld>
            <a:endParaRPr lang="en-US"/>
          </a:p>
        </p:txBody>
      </p:sp>
    </p:spTree>
    <p:extLst>
      <p:ext uri="{BB962C8B-B14F-4D97-AF65-F5344CB8AC3E}">
        <p14:creationId xmlns:p14="http://schemas.microsoft.com/office/powerpoint/2010/main" val="4219285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2575941-3B60-4E99-96B1-6ED26BB55557}" type="datetime1">
              <a:rPr lang="en-US" smtClean="0"/>
              <a:t>6/2/2016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58CD4E6-22EC-4352-A5B9-66F71DEED73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24197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6000" b="1" dirty="0">
                <a:solidFill>
                  <a:schemeClr val="tx2"/>
                </a:solidFill>
              </a:rPr>
              <a:t>Africa Centers of Excellence Project</a:t>
            </a:r>
            <a:r>
              <a:rPr lang="en-US" sz="6000" dirty="0"/>
              <a:t/>
            </a:r>
            <a:br>
              <a:rPr lang="en-US" sz="6000" dirty="0"/>
            </a:br>
            <a:r>
              <a:rPr lang="en-US" sz="6000" b="1" dirty="0" smtClean="0">
                <a:solidFill>
                  <a:schemeClr val="tx2"/>
                </a:solidFill>
              </a:rPr>
              <a:t>Financial Management</a:t>
            </a:r>
            <a:endParaRPr lang="en-US" sz="6000" dirty="0"/>
          </a:p>
        </p:txBody>
      </p:sp>
      <p:sp>
        <p:nvSpPr>
          <p:cNvPr id="3" name="Subtitle 2"/>
          <p:cNvSpPr>
            <a:spLocks noGrp="1"/>
          </p:cNvSpPr>
          <p:nvPr>
            <p:ph type="subTitle" idx="1"/>
          </p:nvPr>
        </p:nvSpPr>
        <p:spPr>
          <a:xfrm>
            <a:off x="7576457" y="5003803"/>
            <a:ext cx="3928155" cy="360677"/>
          </a:xfrm>
        </p:spPr>
        <p:txBody>
          <a:bodyPr>
            <a:noAutofit/>
          </a:bodyPr>
          <a:lstStyle/>
          <a:p>
            <a:r>
              <a:rPr lang="en-US" b="1" i="1" dirty="0" smtClean="0">
                <a:effectLst>
                  <a:outerShdw blurRad="38100" dist="38100" dir="2700000" algn="tl">
                    <a:srgbClr val="C0C0C0"/>
                  </a:outerShdw>
                </a:effectLst>
              </a:rPr>
              <a:t>Accra, May 17 – 20, 2016</a:t>
            </a:r>
            <a:endParaRPr lang="en-US" i="1" dirty="0"/>
          </a:p>
        </p:txBody>
      </p:sp>
      <p:sp>
        <p:nvSpPr>
          <p:cNvPr id="4" name="Slide Number Placeholder 3"/>
          <p:cNvSpPr>
            <a:spLocks noGrp="1"/>
          </p:cNvSpPr>
          <p:nvPr>
            <p:ph type="sldNum" sz="quarter" idx="12"/>
          </p:nvPr>
        </p:nvSpPr>
        <p:spPr/>
        <p:txBody>
          <a:bodyPr/>
          <a:lstStyle/>
          <a:p>
            <a:fld id="{A58CD4E6-22EC-4352-A5B9-66F71DEED73F}" type="slidenum">
              <a:rPr lang="en-US" smtClean="0"/>
              <a:t>1</a:t>
            </a:fld>
            <a:endParaRPr lang="en-US"/>
          </a:p>
        </p:txBody>
      </p:sp>
    </p:spTree>
    <p:extLst>
      <p:ext uri="{BB962C8B-B14F-4D97-AF65-F5344CB8AC3E}">
        <p14:creationId xmlns:p14="http://schemas.microsoft.com/office/powerpoint/2010/main" val="1695952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1678577" y="590868"/>
            <a:ext cx="7772400" cy="715962"/>
          </a:xfrm>
        </p:spPr>
        <p:txBody>
          <a:bodyPr>
            <a:normAutofit fontScale="90000"/>
          </a:bodyPr>
          <a:lstStyle/>
          <a:p>
            <a:pPr algn="ctr" eaLnBrk="1" hangingPunct="1"/>
            <a:r>
              <a:rPr lang="en-US" sz="4000" b="1" dirty="0" smtClean="0">
                <a:solidFill>
                  <a:srgbClr val="0000FF"/>
                </a:solidFill>
              </a:rPr>
              <a:t>Outline of ACE Disbursement Arrangements.</a:t>
            </a:r>
            <a:endParaRPr lang="en-US" sz="4000" b="1" dirty="0">
              <a:solidFill>
                <a:srgbClr val="0000FF"/>
              </a:solidFill>
            </a:endParaRPr>
          </a:p>
        </p:txBody>
      </p:sp>
      <p:sp>
        <p:nvSpPr>
          <p:cNvPr id="232451" name="Rectangle 3"/>
          <p:cNvSpPr>
            <a:spLocks noGrp="1" noChangeArrowheads="1"/>
          </p:cNvSpPr>
          <p:nvPr>
            <p:ph idx="1"/>
          </p:nvPr>
        </p:nvSpPr>
        <p:spPr>
          <a:xfrm>
            <a:off x="1790700" y="1714500"/>
            <a:ext cx="9025346" cy="4657725"/>
          </a:xfrm>
        </p:spPr>
        <p:txBody>
          <a:bodyPr>
            <a:normAutofit/>
          </a:bodyPr>
          <a:lstStyle/>
          <a:p>
            <a:pPr lvl="1" eaLnBrk="1" hangingPunct="1">
              <a:lnSpc>
                <a:spcPct val="110000"/>
              </a:lnSpc>
              <a:defRPr/>
            </a:pPr>
            <a:r>
              <a:rPr lang="en-US" sz="2400" b="1" dirty="0" smtClean="0"/>
              <a:t>Initial Advance are made to qualifying ACE</a:t>
            </a:r>
          </a:p>
          <a:p>
            <a:pPr lvl="1" eaLnBrk="1" hangingPunct="1">
              <a:lnSpc>
                <a:spcPct val="110000"/>
              </a:lnSpc>
              <a:defRPr/>
            </a:pPr>
            <a:r>
              <a:rPr lang="en-US" sz="2400" b="1" dirty="0" smtClean="0"/>
              <a:t>On a Half – Yearly Basis, ACEs submit IFR and EEP Spending Reports</a:t>
            </a:r>
          </a:p>
          <a:p>
            <a:pPr lvl="1" eaLnBrk="1" hangingPunct="1">
              <a:lnSpc>
                <a:spcPct val="110000"/>
              </a:lnSpc>
              <a:defRPr/>
            </a:pPr>
            <a:r>
              <a:rPr lang="en-US" sz="2400" b="1" dirty="0" smtClean="0"/>
              <a:t>ACE submit Independent Verification Report</a:t>
            </a:r>
          </a:p>
          <a:p>
            <a:pPr lvl="1" eaLnBrk="1" hangingPunct="1">
              <a:lnSpc>
                <a:spcPct val="110000"/>
              </a:lnSpc>
              <a:defRPr/>
            </a:pPr>
            <a:r>
              <a:rPr lang="en-US" sz="2400" b="1" dirty="0" smtClean="0"/>
              <a:t>The report form supporting documentation for processing WA</a:t>
            </a:r>
          </a:p>
          <a:p>
            <a:pPr lvl="1" eaLnBrk="1" hangingPunct="1">
              <a:lnSpc>
                <a:spcPct val="110000"/>
              </a:lnSpc>
              <a:defRPr/>
            </a:pPr>
            <a:r>
              <a:rPr lang="en-US" sz="2400" b="1" dirty="0" smtClean="0"/>
              <a:t>Based on the level of achievement of DLRs , amounts are documented against advances</a:t>
            </a:r>
          </a:p>
          <a:p>
            <a:pPr lvl="1" eaLnBrk="1" hangingPunct="1">
              <a:lnSpc>
                <a:spcPct val="110000"/>
              </a:lnSpc>
              <a:defRPr/>
            </a:pPr>
            <a:r>
              <a:rPr lang="en-US" sz="2400" b="1" dirty="0" smtClean="0"/>
              <a:t>Additional Advances requested for next half year</a:t>
            </a:r>
          </a:p>
          <a:p>
            <a:pPr marL="201168" lvl="1" indent="0" algn="ctr" eaLnBrk="1" hangingPunct="1">
              <a:lnSpc>
                <a:spcPct val="110000"/>
              </a:lnSpc>
              <a:buNone/>
              <a:defRPr/>
            </a:pPr>
            <a:r>
              <a:rPr lang="en-US" sz="2400" b="1" dirty="0" smtClean="0">
                <a:solidFill>
                  <a:srgbClr val="FF0000"/>
                </a:solidFill>
              </a:rPr>
              <a:t>*Each ACE to update the team</a:t>
            </a:r>
          </a:p>
          <a:p>
            <a:pPr lvl="1" eaLnBrk="1" hangingPunct="1">
              <a:lnSpc>
                <a:spcPct val="110000"/>
              </a:lnSpc>
              <a:defRPr/>
            </a:pPr>
            <a:endParaRPr lang="en-US" b="1" dirty="0" smtClean="0"/>
          </a:p>
          <a:p>
            <a:pPr lvl="1" eaLnBrk="1" hangingPunct="1">
              <a:lnSpc>
                <a:spcPct val="80000"/>
              </a:lnSpc>
              <a:defRPr/>
            </a:pPr>
            <a:endParaRPr lang="en-US" b="1" dirty="0" smtClean="0"/>
          </a:p>
        </p:txBody>
      </p:sp>
      <p:sp>
        <p:nvSpPr>
          <p:cNvPr id="4" name="Date Placeholder 3"/>
          <p:cNvSpPr>
            <a:spLocks noGrp="1"/>
          </p:cNvSpPr>
          <p:nvPr>
            <p:ph type="dt" sz="half" idx="10"/>
          </p:nvPr>
        </p:nvSpPr>
        <p:spPr>
          <a:xfrm>
            <a:off x="7696200" y="6191250"/>
            <a:ext cx="2476500" cy="476250"/>
          </a:xfrm>
        </p:spPr>
        <p:txBody>
          <a:bodyPr/>
          <a:lstStyle/>
          <a:p>
            <a:pPr>
              <a:defRPr/>
            </a:pPr>
            <a:fld id="{86216E54-5674-4E89-8793-012A58EF4A27}" type="datetime1">
              <a:rPr lang="en-US"/>
              <a:pPr>
                <a:defRPr/>
              </a:pPr>
              <a:t>6/2/2016</a:t>
            </a:fld>
            <a:endParaRPr lang="en-US"/>
          </a:p>
        </p:txBody>
      </p:sp>
      <p:sp>
        <p:nvSpPr>
          <p:cNvPr id="5" name="Slide Number Placeholder 5"/>
          <p:cNvSpPr>
            <a:spLocks noGrp="1"/>
          </p:cNvSpPr>
          <p:nvPr>
            <p:ph type="sldNum" sz="quarter" idx="12"/>
          </p:nvPr>
        </p:nvSpPr>
        <p:spPr/>
        <p:txBody>
          <a:bodyPr/>
          <a:lstStyle/>
          <a:p>
            <a:pPr>
              <a:defRPr/>
            </a:pPr>
            <a:fld id="{5CD75860-C201-4F94-9F29-9C1BEEBFB59D}" type="slidenum">
              <a:rPr lang="en-US"/>
              <a:pPr>
                <a:defRPr/>
              </a:pPr>
              <a:t>10</a:t>
            </a:fld>
            <a:endParaRPr lang="en-US"/>
          </a:p>
        </p:txBody>
      </p:sp>
    </p:spTree>
    <p:extLst>
      <p:ext uri="{BB962C8B-B14F-4D97-AF65-F5344CB8AC3E}">
        <p14:creationId xmlns:p14="http://schemas.microsoft.com/office/powerpoint/2010/main" val="330860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32451">
                                            <p:txEl>
                                              <p:pRg st="1" end="1"/>
                                            </p:txEl>
                                          </p:spTgt>
                                        </p:tgtEl>
                                        <p:attrNameLst>
                                          <p:attrName>style.visibility</p:attrName>
                                        </p:attrNameLst>
                                      </p:cBhvr>
                                      <p:to>
                                        <p:strVal val="visible"/>
                                      </p:to>
                                    </p:set>
                                    <p:anim calcmode="lin" valueType="num">
                                      <p:cBhvr additive="base">
                                        <p:cTn id="7" dur="2000" fill="hold"/>
                                        <p:tgtEl>
                                          <p:spTgt spid="232451">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3245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2451">
                                            <p:txEl>
                                              <p:pRg st="0" end="0"/>
                                            </p:txEl>
                                          </p:spTgt>
                                        </p:tgtEl>
                                        <p:attrNameLst>
                                          <p:attrName>style.visibility</p:attrName>
                                        </p:attrNameLst>
                                      </p:cBhvr>
                                      <p:to>
                                        <p:strVal val="visible"/>
                                      </p:to>
                                    </p:set>
                                    <p:anim calcmode="lin" valueType="num">
                                      <p:cBhvr additive="base">
                                        <p:cTn id="11" dur="2000" fill="hold"/>
                                        <p:tgtEl>
                                          <p:spTgt spid="232451">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23245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32451">
                                            <p:txEl>
                                              <p:pRg st="2" end="2"/>
                                            </p:txEl>
                                          </p:spTgt>
                                        </p:tgtEl>
                                        <p:attrNameLst>
                                          <p:attrName>style.visibility</p:attrName>
                                        </p:attrNameLst>
                                      </p:cBhvr>
                                      <p:to>
                                        <p:strVal val="visible"/>
                                      </p:to>
                                    </p:set>
                                    <p:anim calcmode="lin" valueType="num">
                                      <p:cBhvr additive="base">
                                        <p:cTn id="15" dur="2000" fill="hold"/>
                                        <p:tgtEl>
                                          <p:spTgt spid="232451">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23245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32451">
                                            <p:txEl>
                                              <p:pRg st="3" end="3"/>
                                            </p:txEl>
                                          </p:spTgt>
                                        </p:tgtEl>
                                        <p:attrNameLst>
                                          <p:attrName>style.visibility</p:attrName>
                                        </p:attrNameLst>
                                      </p:cBhvr>
                                      <p:to>
                                        <p:strVal val="visible"/>
                                      </p:to>
                                    </p:set>
                                    <p:anim calcmode="lin" valueType="num">
                                      <p:cBhvr additive="base">
                                        <p:cTn id="19" dur="2000" fill="hold"/>
                                        <p:tgtEl>
                                          <p:spTgt spid="232451">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3245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32451">
                                            <p:txEl>
                                              <p:pRg st="4" end="4"/>
                                            </p:txEl>
                                          </p:spTgt>
                                        </p:tgtEl>
                                        <p:attrNameLst>
                                          <p:attrName>style.visibility</p:attrName>
                                        </p:attrNameLst>
                                      </p:cBhvr>
                                      <p:to>
                                        <p:strVal val="visible"/>
                                      </p:to>
                                    </p:set>
                                    <p:anim calcmode="lin" valueType="num">
                                      <p:cBhvr additive="base">
                                        <p:cTn id="23" dur="2000" fill="hold"/>
                                        <p:tgtEl>
                                          <p:spTgt spid="232451">
                                            <p:txEl>
                                              <p:pRg st="4" end="4"/>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23245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32451">
                                            <p:txEl>
                                              <p:pRg st="5" end="5"/>
                                            </p:txEl>
                                          </p:spTgt>
                                        </p:tgtEl>
                                        <p:attrNameLst>
                                          <p:attrName>style.visibility</p:attrName>
                                        </p:attrNameLst>
                                      </p:cBhvr>
                                      <p:to>
                                        <p:strVal val="visible"/>
                                      </p:to>
                                    </p:set>
                                    <p:anim calcmode="lin" valueType="num">
                                      <p:cBhvr additive="base">
                                        <p:cTn id="27" dur="2000" fill="hold"/>
                                        <p:tgtEl>
                                          <p:spTgt spid="232451">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232451">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32451">
                                            <p:txEl>
                                              <p:pRg st="6" end="6"/>
                                            </p:txEl>
                                          </p:spTgt>
                                        </p:tgtEl>
                                        <p:attrNameLst>
                                          <p:attrName>style.visibility</p:attrName>
                                        </p:attrNameLst>
                                      </p:cBhvr>
                                      <p:to>
                                        <p:strVal val="visible"/>
                                      </p:to>
                                    </p:set>
                                    <p:anim calcmode="lin" valueType="num">
                                      <p:cBhvr additive="base">
                                        <p:cTn id="31" dur="2000" fill="hold"/>
                                        <p:tgtEl>
                                          <p:spTgt spid="232451">
                                            <p:txEl>
                                              <p:pRg st="6" end="6"/>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23245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Disbursement Status</a:t>
            </a:r>
            <a:endParaRPr lang="en-US" dirty="0"/>
          </a:p>
        </p:txBody>
      </p:sp>
      <p:sp>
        <p:nvSpPr>
          <p:cNvPr id="4" name="Slide Number Placeholder 3"/>
          <p:cNvSpPr>
            <a:spLocks noGrp="1"/>
          </p:cNvSpPr>
          <p:nvPr>
            <p:ph type="sldNum" sz="quarter" idx="12"/>
          </p:nvPr>
        </p:nvSpPr>
        <p:spPr/>
        <p:txBody>
          <a:bodyPr/>
          <a:lstStyle/>
          <a:p>
            <a:fld id="{A58CD4E6-22EC-4352-A5B9-66F71DEED73F}" type="slidenum">
              <a:rPr lang="en-US" smtClean="0"/>
              <a:t>11</a:t>
            </a:fld>
            <a:endParaRPr lang="en-US" dirty="0"/>
          </a:p>
        </p:txBody>
      </p:sp>
      <p:pic>
        <p:nvPicPr>
          <p:cNvPr id="7" name="Content Placeholder 6"/>
          <p:cNvPicPr>
            <a:picLocks noGrp="1" noChangeAspect="1"/>
          </p:cNvPicPr>
          <p:nvPr>
            <p:ph idx="1"/>
          </p:nvPr>
        </p:nvPicPr>
        <p:blipFill>
          <a:blip r:embed="rId3"/>
          <a:stretch>
            <a:fillRect/>
          </a:stretch>
        </p:blipFill>
        <p:spPr>
          <a:xfrm>
            <a:off x="1217555" y="1846263"/>
            <a:ext cx="9817215" cy="4022725"/>
          </a:xfrm>
          <a:prstGeom prst="rect">
            <a:avLst/>
          </a:prstGeom>
        </p:spPr>
      </p:pic>
    </p:spTree>
    <p:extLst>
      <p:ext uri="{BB962C8B-B14F-4D97-AF65-F5344CB8AC3E}">
        <p14:creationId xmlns:p14="http://schemas.microsoft.com/office/powerpoint/2010/main" val="162821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Update on FM Action </a:t>
            </a:r>
            <a:r>
              <a:rPr lang="en-US" altLang="en-US" dirty="0" smtClean="0"/>
              <a:t>Plan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A58CD4E6-22EC-4352-A5B9-66F71DEED73F}" type="slidenum">
              <a:rPr lang="en-US" smtClean="0"/>
              <a:t>12</a:t>
            </a:fld>
            <a:endParaRPr lang="en-US"/>
          </a:p>
        </p:txBody>
      </p:sp>
      <p:sp>
        <p:nvSpPr>
          <p:cNvPr id="5" name="Rectangle 4"/>
          <p:cNvSpPr/>
          <p:nvPr/>
        </p:nvSpPr>
        <p:spPr>
          <a:xfrm>
            <a:off x="5208898" y="3244334"/>
            <a:ext cx="1774204" cy="369332"/>
          </a:xfrm>
          <a:prstGeom prst="rect">
            <a:avLst/>
          </a:prstGeom>
        </p:spPr>
        <p:txBody>
          <a:bodyPr wrap="none">
            <a:spAutoFit/>
          </a:bodyPr>
          <a:lstStyle/>
          <a:p>
            <a:pPr>
              <a:buFont typeface="Wingdings" panose="05000000000000000000" pitchFamily="2" charset="2"/>
              <a:buChar char="§"/>
              <a:defRPr/>
            </a:pPr>
            <a:r>
              <a:rPr lang="en-US" altLang="en-US" dirty="0"/>
              <a:t>FM Related DLR</a:t>
            </a:r>
          </a:p>
        </p:txBody>
      </p:sp>
    </p:spTree>
    <p:extLst>
      <p:ext uri="{BB962C8B-B14F-4D97-AF65-F5344CB8AC3E}">
        <p14:creationId xmlns:p14="http://schemas.microsoft.com/office/powerpoint/2010/main" val="38013605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1678577" y="590868"/>
            <a:ext cx="7772400" cy="715962"/>
          </a:xfrm>
        </p:spPr>
        <p:txBody>
          <a:bodyPr>
            <a:normAutofit/>
          </a:bodyPr>
          <a:lstStyle/>
          <a:p>
            <a:pPr algn="ctr" eaLnBrk="1" hangingPunct="1"/>
            <a:r>
              <a:rPr lang="en-US" sz="4000" b="1" dirty="0" smtClean="0">
                <a:solidFill>
                  <a:srgbClr val="0000FF"/>
                </a:solidFill>
              </a:rPr>
              <a:t>Country Update on FM Action Plan</a:t>
            </a:r>
            <a:r>
              <a:rPr lang="en-US" sz="4000" b="1" dirty="0" smtClean="0">
                <a:solidFill>
                  <a:srgbClr val="0000FF"/>
                </a:solidFill>
                <a:latin typeface="Times New Roman" pitchFamily="18" charset="0"/>
              </a:rPr>
              <a:t>…</a:t>
            </a:r>
            <a:r>
              <a:rPr lang="en-US" sz="4000" b="1" dirty="0" smtClean="0">
                <a:solidFill>
                  <a:srgbClr val="0000FF"/>
                </a:solidFill>
              </a:rPr>
              <a:t>.</a:t>
            </a:r>
            <a:endParaRPr lang="en-US" sz="4000" b="1" dirty="0">
              <a:solidFill>
                <a:srgbClr val="0000FF"/>
              </a:solidFill>
            </a:endParaRPr>
          </a:p>
        </p:txBody>
      </p:sp>
      <p:sp>
        <p:nvSpPr>
          <p:cNvPr id="232451" name="Rectangle 3"/>
          <p:cNvSpPr>
            <a:spLocks noGrp="1" noChangeArrowheads="1"/>
          </p:cNvSpPr>
          <p:nvPr>
            <p:ph idx="1"/>
          </p:nvPr>
        </p:nvSpPr>
        <p:spPr>
          <a:xfrm>
            <a:off x="1790700" y="1714500"/>
            <a:ext cx="8001000" cy="4657725"/>
          </a:xfrm>
        </p:spPr>
        <p:txBody>
          <a:bodyPr>
            <a:normAutofit lnSpcReduction="10000"/>
          </a:bodyPr>
          <a:lstStyle/>
          <a:p>
            <a:pPr eaLnBrk="1" hangingPunct="1">
              <a:lnSpc>
                <a:spcPct val="80000"/>
              </a:lnSpc>
              <a:defRPr/>
            </a:pPr>
            <a:r>
              <a:rPr lang="en-US" sz="2400" dirty="0" smtClean="0"/>
              <a:t>Financial </a:t>
            </a:r>
            <a:r>
              <a:rPr lang="en-US" sz="2400" dirty="0"/>
              <a:t>Management </a:t>
            </a:r>
            <a:r>
              <a:rPr lang="en-US" sz="2400" dirty="0" smtClean="0"/>
              <a:t>Action Plan-Seven (7) key parameter:</a:t>
            </a:r>
          </a:p>
          <a:p>
            <a:pPr eaLnBrk="1" hangingPunct="1">
              <a:lnSpc>
                <a:spcPct val="80000"/>
              </a:lnSpc>
              <a:defRPr/>
            </a:pPr>
            <a:endParaRPr lang="en-US" sz="2400" dirty="0"/>
          </a:p>
          <a:p>
            <a:pPr lvl="1" eaLnBrk="1" hangingPunct="1">
              <a:lnSpc>
                <a:spcPct val="110000"/>
              </a:lnSpc>
              <a:defRPr/>
            </a:pPr>
            <a:r>
              <a:rPr lang="en-US" sz="2400" b="1" dirty="0" smtClean="0"/>
              <a:t>Accounting Staff</a:t>
            </a:r>
          </a:p>
          <a:p>
            <a:pPr lvl="1" eaLnBrk="1" hangingPunct="1">
              <a:lnSpc>
                <a:spcPct val="110000"/>
              </a:lnSpc>
              <a:defRPr/>
            </a:pPr>
            <a:r>
              <a:rPr lang="en-US" sz="2400" b="1" dirty="0" smtClean="0"/>
              <a:t>Internal Audit</a:t>
            </a:r>
          </a:p>
          <a:p>
            <a:pPr lvl="1" eaLnBrk="1" hangingPunct="1">
              <a:lnSpc>
                <a:spcPct val="110000"/>
              </a:lnSpc>
              <a:defRPr/>
            </a:pPr>
            <a:r>
              <a:rPr lang="en-US" sz="2400" b="1" dirty="0" smtClean="0"/>
              <a:t>Functioning Audit Committee</a:t>
            </a:r>
          </a:p>
          <a:p>
            <a:pPr lvl="1" eaLnBrk="1" hangingPunct="1">
              <a:lnSpc>
                <a:spcPct val="110000"/>
              </a:lnSpc>
              <a:defRPr/>
            </a:pPr>
            <a:r>
              <a:rPr lang="en-US" sz="2400" b="1" dirty="0" smtClean="0"/>
              <a:t>Computerized Accounting System</a:t>
            </a:r>
          </a:p>
          <a:p>
            <a:pPr lvl="1" eaLnBrk="1" hangingPunct="1">
              <a:lnSpc>
                <a:spcPct val="110000"/>
              </a:lnSpc>
              <a:defRPr/>
            </a:pPr>
            <a:r>
              <a:rPr lang="en-US" sz="2400" b="1" dirty="0" smtClean="0"/>
              <a:t>IFR Submission and Quality of Reports</a:t>
            </a:r>
          </a:p>
          <a:p>
            <a:pPr lvl="1" eaLnBrk="1" hangingPunct="1">
              <a:lnSpc>
                <a:spcPct val="110000"/>
              </a:lnSpc>
              <a:defRPr/>
            </a:pPr>
            <a:r>
              <a:rPr lang="en-US" sz="2400" b="1" dirty="0" smtClean="0"/>
              <a:t>External Audit Compliance</a:t>
            </a:r>
          </a:p>
          <a:p>
            <a:pPr lvl="1" eaLnBrk="1" hangingPunct="1">
              <a:lnSpc>
                <a:spcPct val="110000"/>
              </a:lnSpc>
              <a:defRPr/>
            </a:pPr>
            <a:r>
              <a:rPr lang="en-US" sz="2400" b="1" dirty="0" smtClean="0"/>
              <a:t>Transparency &amp; Disclosure in Financial Information</a:t>
            </a:r>
          </a:p>
          <a:p>
            <a:pPr marL="201168" lvl="1" indent="0" algn="ctr" eaLnBrk="1" hangingPunct="1">
              <a:lnSpc>
                <a:spcPct val="110000"/>
              </a:lnSpc>
              <a:buNone/>
              <a:defRPr/>
            </a:pPr>
            <a:r>
              <a:rPr lang="en-US" sz="2400" b="1" dirty="0" smtClean="0">
                <a:solidFill>
                  <a:srgbClr val="FF0000"/>
                </a:solidFill>
              </a:rPr>
              <a:t>*Each ACE to update the team</a:t>
            </a:r>
          </a:p>
          <a:p>
            <a:pPr lvl="1" eaLnBrk="1" hangingPunct="1">
              <a:lnSpc>
                <a:spcPct val="110000"/>
              </a:lnSpc>
              <a:defRPr/>
            </a:pPr>
            <a:endParaRPr lang="en-US" b="1" dirty="0" smtClean="0"/>
          </a:p>
          <a:p>
            <a:pPr lvl="1" eaLnBrk="1" hangingPunct="1">
              <a:lnSpc>
                <a:spcPct val="80000"/>
              </a:lnSpc>
              <a:defRPr/>
            </a:pPr>
            <a:endParaRPr lang="en-US" b="1" dirty="0" smtClean="0"/>
          </a:p>
        </p:txBody>
      </p:sp>
      <p:sp>
        <p:nvSpPr>
          <p:cNvPr id="4" name="Date Placeholder 3"/>
          <p:cNvSpPr>
            <a:spLocks noGrp="1"/>
          </p:cNvSpPr>
          <p:nvPr>
            <p:ph type="dt" sz="half" idx="10"/>
          </p:nvPr>
        </p:nvSpPr>
        <p:spPr>
          <a:xfrm>
            <a:off x="7696200" y="6191250"/>
            <a:ext cx="2476500" cy="476250"/>
          </a:xfrm>
        </p:spPr>
        <p:txBody>
          <a:bodyPr/>
          <a:lstStyle/>
          <a:p>
            <a:pPr>
              <a:defRPr/>
            </a:pPr>
            <a:fld id="{86216E54-5674-4E89-8793-012A58EF4A27}" type="datetime1">
              <a:rPr lang="en-US"/>
              <a:pPr>
                <a:defRPr/>
              </a:pPr>
              <a:t>6/2/2016</a:t>
            </a:fld>
            <a:endParaRPr lang="en-US"/>
          </a:p>
        </p:txBody>
      </p:sp>
      <p:sp>
        <p:nvSpPr>
          <p:cNvPr id="5" name="Slide Number Placeholder 5"/>
          <p:cNvSpPr>
            <a:spLocks noGrp="1"/>
          </p:cNvSpPr>
          <p:nvPr>
            <p:ph type="sldNum" sz="quarter" idx="12"/>
          </p:nvPr>
        </p:nvSpPr>
        <p:spPr/>
        <p:txBody>
          <a:bodyPr/>
          <a:lstStyle/>
          <a:p>
            <a:pPr>
              <a:defRPr/>
            </a:pPr>
            <a:fld id="{5CD75860-C201-4F94-9F29-9C1BEEBFB59D}" type="slidenum">
              <a:rPr lang="en-US"/>
              <a:pPr>
                <a:defRPr/>
              </a:pPr>
              <a:t>13</a:t>
            </a:fld>
            <a:endParaRPr lang="en-US"/>
          </a:p>
        </p:txBody>
      </p:sp>
    </p:spTree>
    <p:extLst>
      <p:ext uri="{BB962C8B-B14F-4D97-AF65-F5344CB8AC3E}">
        <p14:creationId xmlns:p14="http://schemas.microsoft.com/office/powerpoint/2010/main" val="143653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 calcmode="lin" valueType="num">
                                      <p:cBhvr additive="base">
                                        <p:cTn id="7" dur="500" fill="hold"/>
                                        <p:tgtEl>
                                          <p:spTgt spid="232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245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2451">
                                            <p:txEl>
                                              <p:pRg st="2" end="2"/>
                                            </p:txEl>
                                          </p:spTgt>
                                        </p:tgtEl>
                                        <p:attrNameLst>
                                          <p:attrName>style.visibility</p:attrName>
                                        </p:attrNameLst>
                                      </p:cBhvr>
                                      <p:to>
                                        <p:strVal val="visible"/>
                                      </p:to>
                                    </p:set>
                                    <p:anim calcmode="lin" valueType="num">
                                      <p:cBhvr additive="base">
                                        <p:cTn id="11" dur="2000" fill="hold"/>
                                        <p:tgtEl>
                                          <p:spTgt spid="232451">
                                            <p:txEl>
                                              <p:pRg st="2" end="2"/>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23245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32451">
                                            <p:txEl>
                                              <p:pRg st="3" end="3"/>
                                            </p:txEl>
                                          </p:spTgt>
                                        </p:tgtEl>
                                        <p:attrNameLst>
                                          <p:attrName>style.visibility</p:attrName>
                                        </p:attrNameLst>
                                      </p:cBhvr>
                                      <p:to>
                                        <p:strVal val="visible"/>
                                      </p:to>
                                    </p:set>
                                    <p:anim calcmode="lin" valueType="num">
                                      <p:cBhvr additive="base">
                                        <p:cTn id="15" dur="2000" fill="hold"/>
                                        <p:tgtEl>
                                          <p:spTgt spid="232451">
                                            <p:txEl>
                                              <p:pRg st="3" end="3"/>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232451">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32451">
                                            <p:txEl>
                                              <p:pRg st="4" end="4"/>
                                            </p:txEl>
                                          </p:spTgt>
                                        </p:tgtEl>
                                        <p:attrNameLst>
                                          <p:attrName>style.visibility</p:attrName>
                                        </p:attrNameLst>
                                      </p:cBhvr>
                                      <p:to>
                                        <p:strVal val="visible"/>
                                      </p:to>
                                    </p:set>
                                    <p:anim calcmode="lin" valueType="num">
                                      <p:cBhvr additive="base">
                                        <p:cTn id="19" dur="2000" fill="hold"/>
                                        <p:tgtEl>
                                          <p:spTgt spid="232451">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32451">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32451">
                                            <p:txEl>
                                              <p:pRg st="5" end="5"/>
                                            </p:txEl>
                                          </p:spTgt>
                                        </p:tgtEl>
                                        <p:attrNameLst>
                                          <p:attrName>style.visibility</p:attrName>
                                        </p:attrNameLst>
                                      </p:cBhvr>
                                      <p:to>
                                        <p:strVal val="visible"/>
                                      </p:to>
                                    </p:set>
                                    <p:anim calcmode="lin" valueType="num">
                                      <p:cBhvr additive="base">
                                        <p:cTn id="23" dur="2000" fill="hold"/>
                                        <p:tgtEl>
                                          <p:spTgt spid="232451">
                                            <p:txEl>
                                              <p:pRg st="5" end="5"/>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232451">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32451">
                                            <p:txEl>
                                              <p:pRg st="6" end="6"/>
                                            </p:txEl>
                                          </p:spTgt>
                                        </p:tgtEl>
                                        <p:attrNameLst>
                                          <p:attrName>style.visibility</p:attrName>
                                        </p:attrNameLst>
                                      </p:cBhvr>
                                      <p:to>
                                        <p:strVal val="visible"/>
                                      </p:to>
                                    </p:set>
                                    <p:anim calcmode="lin" valueType="num">
                                      <p:cBhvr additive="base">
                                        <p:cTn id="27" dur="2000" fill="hold"/>
                                        <p:tgtEl>
                                          <p:spTgt spid="232451">
                                            <p:txEl>
                                              <p:pRg st="6" end="6"/>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232451">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32451">
                                            <p:txEl>
                                              <p:pRg st="7" end="7"/>
                                            </p:txEl>
                                          </p:spTgt>
                                        </p:tgtEl>
                                        <p:attrNameLst>
                                          <p:attrName>style.visibility</p:attrName>
                                        </p:attrNameLst>
                                      </p:cBhvr>
                                      <p:to>
                                        <p:strVal val="visible"/>
                                      </p:to>
                                    </p:set>
                                    <p:anim calcmode="lin" valueType="num">
                                      <p:cBhvr additive="base">
                                        <p:cTn id="31" dur="2000" fill="hold"/>
                                        <p:tgtEl>
                                          <p:spTgt spid="232451">
                                            <p:txEl>
                                              <p:pRg st="7" end="7"/>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232451">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32451">
                                            <p:txEl>
                                              <p:pRg st="8" end="8"/>
                                            </p:txEl>
                                          </p:spTgt>
                                        </p:tgtEl>
                                        <p:attrNameLst>
                                          <p:attrName>style.visibility</p:attrName>
                                        </p:attrNameLst>
                                      </p:cBhvr>
                                      <p:to>
                                        <p:strVal val="visible"/>
                                      </p:to>
                                    </p:set>
                                    <p:anim calcmode="lin" valueType="num">
                                      <p:cBhvr additive="base">
                                        <p:cTn id="35" dur="2000" fill="hold"/>
                                        <p:tgtEl>
                                          <p:spTgt spid="232451">
                                            <p:txEl>
                                              <p:pRg st="8" end="8"/>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232451">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32451">
                                            <p:txEl>
                                              <p:pRg st="9" end="9"/>
                                            </p:txEl>
                                          </p:spTgt>
                                        </p:tgtEl>
                                        <p:attrNameLst>
                                          <p:attrName>style.visibility</p:attrName>
                                        </p:attrNameLst>
                                      </p:cBhvr>
                                      <p:to>
                                        <p:strVal val="visible"/>
                                      </p:to>
                                    </p:set>
                                    <p:anim calcmode="lin" valueType="num">
                                      <p:cBhvr additive="base">
                                        <p:cTn id="39" dur="2000" fill="hold"/>
                                        <p:tgtEl>
                                          <p:spTgt spid="232451">
                                            <p:txEl>
                                              <p:pRg st="9" end="9"/>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23245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FM Related </a:t>
            </a:r>
            <a:r>
              <a:rPr lang="en-US" altLang="en-US" dirty="0" smtClean="0"/>
              <a:t>DLR</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A58CD4E6-22EC-4352-A5B9-66F71DEED73F}" type="slidenum">
              <a:rPr lang="en-US" smtClean="0"/>
              <a:t>14</a:t>
            </a:fld>
            <a:endParaRPr lang="en-US"/>
          </a:p>
        </p:txBody>
      </p:sp>
    </p:spTree>
    <p:extLst>
      <p:ext uri="{BB962C8B-B14F-4D97-AF65-F5344CB8AC3E}">
        <p14:creationId xmlns:p14="http://schemas.microsoft.com/office/powerpoint/2010/main" val="1938255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287206814"/>
              </p:ext>
            </p:extLst>
          </p:nvPr>
        </p:nvGraphicFramePr>
        <p:xfrm>
          <a:off x="1096963" y="1846263"/>
          <a:ext cx="10058400" cy="3056664"/>
        </p:xfrm>
        <a:graphic>
          <a:graphicData uri="http://schemas.openxmlformats.org/drawingml/2006/table">
            <a:tbl>
              <a:tblPr firstRow="1" bandRow="1">
                <a:tableStyleId>{2D5ABB26-0587-4C30-8999-92F81FD0307C}</a:tableStyleId>
              </a:tblPr>
              <a:tblGrid>
                <a:gridCol w="1399429"/>
                <a:gridCol w="6046786"/>
                <a:gridCol w="2612185"/>
              </a:tblGrid>
              <a:tr h="425022">
                <a:tc>
                  <a:txBody>
                    <a:bodyPr/>
                    <a:lstStyle/>
                    <a:p>
                      <a:r>
                        <a:rPr lang="en-US" b="1" dirty="0" smtClean="0"/>
                        <a:t>#</a:t>
                      </a:r>
                      <a:endParaRPr lang="en-US" b="1" dirty="0"/>
                    </a:p>
                  </a:txBody>
                  <a:tcPr marL="103163" marR="103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Description</a:t>
                      </a:r>
                      <a:endParaRPr lang="en-US" b="1" dirty="0"/>
                    </a:p>
                  </a:txBody>
                  <a:tcPr marL="103163" marR="103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Observation</a:t>
                      </a:r>
                      <a:endParaRPr lang="en-US" b="1" dirty="0"/>
                    </a:p>
                  </a:txBody>
                  <a:tcPr marL="103163" marR="103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3599">
                <a:tc>
                  <a:txBody>
                    <a:bodyPr/>
                    <a:lstStyle/>
                    <a:p>
                      <a:r>
                        <a:rPr lang="en-US" sz="1800" dirty="0" smtClean="0"/>
                        <a:t>DLR#3.1</a:t>
                      </a:r>
                      <a:endParaRPr lang="en-US" dirty="0"/>
                    </a:p>
                  </a:txBody>
                  <a:tcPr marL="103163" marR="103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Timely withdrawal application supported by financial reporting for the ACE account for the period</a:t>
                      </a:r>
                      <a:endParaRPr lang="en-US" dirty="0"/>
                    </a:p>
                  </a:txBody>
                  <a:tcPr marL="103163" marR="103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r>
                        <a:rPr lang="fr-FR" b="1" dirty="0" smtClean="0"/>
                        <a:t>First</a:t>
                      </a:r>
                      <a:r>
                        <a:rPr lang="fr-FR" b="1" baseline="0" dirty="0" smtClean="0"/>
                        <a:t> </a:t>
                      </a:r>
                      <a:r>
                        <a:rPr lang="fr-FR" b="1" baseline="0" dirty="0" err="1" smtClean="0"/>
                        <a:t>year</a:t>
                      </a:r>
                      <a:r>
                        <a:rPr lang="fr-FR" b="1" baseline="0" dirty="0" smtClean="0"/>
                        <a:t>: 2015</a:t>
                      </a:r>
                      <a:endParaRPr lang="en-US" b="1" dirty="0"/>
                    </a:p>
                  </a:txBody>
                  <a:tcPr marL="103163" marR="1031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5022">
                <a:tc>
                  <a:txBody>
                    <a:bodyPr/>
                    <a:lstStyle/>
                    <a:p>
                      <a:r>
                        <a:rPr lang="en-US" sz="1800" dirty="0" smtClean="0"/>
                        <a:t>DLR#3.2</a:t>
                      </a:r>
                      <a:endParaRPr lang="en-US" dirty="0"/>
                    </a:p>
                  </a:txBody>
                  <a:tcPr marL="103163" marR="103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Functioning Audit Committee under the university council</a:t>
                      </a:r>
                      <a:endParaRPr lang="en-US" dirty="0"/>
                    </a:p>
                  </a:txBody>
                  <a:tcPr marL="103163" marR="103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5022">
                <a:tc>
                  <a:txBody>
                    <a:bodyPr/>
                    <a:lstStyle/>
                    <a:p>
                      <a:r>
                        <a:rPr lang="en-US" dirty="0" smtClean="0"/>
                        <a:t>DLR#3.3</a:t>
                      </a:r>
                      <a:endParaRPr lang="en-US" dirty="0"/>
                    </a:p>
                  </a:txBody>
                  <a:tcPr marL="103163" marR="103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Functioning internal audit unit for the university</a:t>
                      </a:r>
                      <a:endParaRPr lang="en-US" dirty="0"/>
                    </a:p>
                  </a:txBody>
                  <a:tcPr marL="103163" marR="103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47999">
                <a:tc>
                  <a:txBody>
                    <a:bodyPr/>
                    <a:lstStyle/>
                    <a:p>
                      <a:r>
                        <a:rPr lang="en-US" sz="1800" dirty="0" smtClean="0"/>
                        <a:t>DLR#3.4</a:t>
                      </a:r>
                      <a:endParaRPr lang="en-US" dirty="0"/>
                    </a:p>
                  </a:txBody>
                  <a:tcPr marL="103163" marR="103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Web Transparency on Financial management (web-access to audit reports, interim financial reports, budgets and annual work plan)</a:t>
                      </a:r>
                      <a:endParaRPr lang="en-US" dirty="0"/>
                    </a:p>
                  </a:txBody>
                  <a:tcPr marL="103163" marR="103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A58CD4E6-22EC-4352-A5B9-66F71DEED73F}" type="slidenum">
              <a:rPr lang="en-US" smtClean="0"/>
              <a:t>15</a:t>
            </a:fld>
            <a:endParaRPr lang="en-US" dirty="0"/>
          </a:p>
        </p:txBody>
      </p:sp>
      <p:sp>
        <p:nvSpPr>
          <p:cNvPr id="6" name="Rectangle 5"/>
          <p:cNvSpPr/>
          <p:nvPr/>
        </p:nvSpPr>
        <p:spPr>
          <a:xfrm>
            <a:off x="3111203" y="5033850"/>
            <a:ext cx="6491334" cy="905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25,000 USD per </a:t>
            </a:r>
            <a:r>
              <a:rPr lang="fr-FR" b="1" dirty="0" err="1" smtClean="0"/>
              <a:t>year</a:t>
            </a:r>
            <a:r>
              <a:rPr lang="fr-FR" b="1" dirty="0"/>
              <a:t> </a:t>
            </a:r>
            <a:r>
              <a:rPr lang="fr-FR" b="1" dirty="0" smtClean="0"/>
              <a:t>and per DLR</a:t>
            </a:r>
          </a:p>
          <a:p>
            <a:pPr algn="ctr"/>
            <a:endParaRPr lang="fr-FR" b="1" dirty="0" smtClean="0"/>
          </a:p>
          <a:p>
            <a:pPr algn="ctr"/>
            <a:r>
              <a:rPr lang="fr-FR" b="1" dirty="0" smtClean="0"/>
              <a:t>2015</a:t>
            </a:r>
            <a:r>
              <a:rPr lang="fr-FR" b="1" dirty="0"/>
              <a:t>, 2016, 2017, 2018</a:t>
            </a:r>
            <a:endParaRPr lang="en-US" b="1" dirty="0"/>
          </a:p>
        </p:txBody>
      </p:sp>
      <p:sp>
        <p:nvSpPr>
          <p:cNvPr id="7" name="Rectangle 2"/>
          <p:cNvSpPr>
            <a:spLocks noGrp="1" noChangeArrowheads="1"/>
          </p:cNvSpPr>
          <p:nvPr>
            <p:ph type="title"/>
          </p:nvPr>
        </p:nvSpPr>
        <p:spPr>
          <a:xfrm>
            <a:off x="400595" y="395506"/>
            <a:ext cx="10058400" cy="1450757"/>
          </a:xfrm>
        </p:spPr>
        <p:txBody>
          <a:bodyPr>
            <a:normAutofit/>
          </a:bodyPr>
          <a:lstStyle/>
          <a:p>
            <a:pPr algn="ctr"/>
            <a:r>
              <a:rPr lang="en-US" sz="3200" dirty="0" smtClean="0"/>
              <a:t> </a:t>
            </a:r>
            <a:r>
              <a:rPr lang="en-US" sz="3200" b="1" dirty="0" smtClean="0">
                <a:solidFill>
                  <a:srgbClr val="0000FF"/>
                </a:solidFill>
              </a:rPr>
              <a:t>4 FM Related DLRs</a:t>
            </a:r>
            <a:r>
              <a:rPr lang="en-US" sz="3200" smtClean="0">
                <a:latin typeface="Times New Roman" pitchFamily="18" charset="0"/>
              </a:rPr>
              <a:t>…</a:t>
            </a:r>
            <a:r>
              <a:rPr lang="en-US" sz="3200"/>
              <a:t>. </a:t>
            </a:r>
            <a:r>
              <a:rPr lang="en-US" sz="3200" smtClean="0"/>
              <a:t>DLI 3: Timely, Transparent and Institutionally Reviewed Financial Management</a:t>
            </a:r>
            <a:r>
              <a:rPr lang="en-US" sz="3200" dirty="0"/>
              <a:t/>
            </a:r>
            <a:br>
              <a:rPr lang="en-US" sz="3200" dirty="0"/>
            </a:br>
            <a:endParaRPr lang="en-US" sz="3200" dirty="0"/>
          </a:p>
        </p:txBody>
      </p:sp>
    </p:spTree>
    <p:extLst>
      <p:ext uri="{BB962C8B-B14F-4D97-AF65-F5344CB8AC3E}">
        <p14:creationId xmlns:p14="http://schemas.microsoft.com/office/powerpoint/2010/main" val="1811384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1295400" y="407988"/>
            <a:ext cx="7772400" cy="1306512"/>
          </a:xfrm>
        </p:spPr>
        <p:txBody>
          <a:bodyPr>
            <a:normAutofit fontScale="90000"/>
          </a:bodyPr>
          <a:lstStyle/>
          <a:p>
            <a:pPr algn="ctr"/>
            <a:r>
              <a:rPr lang="en-US" sz="3200" dirty="0" smtClean="0"/>
              <a:t>FM Related DLRs</a:t>
            </a:r>
            <a:r>
              <a:rPr lang="en-US" sz="3200" dirty="0" smtClean="0">
                <a:latin typeface="Times New Roman" pitchFamily="18" charset="0"/>
              </a:rPr>
              <a:t>…</a:t>
            </a:r>
            <a:r>
              <a:rPr lang="en-US" sz="3200" dirty="0"/>
              <a:t>. DLI 3: Timely, Transparent and institutionally reviewed Financial </a:t>
            </a:r>
            <a:r>
              <a:rPr lang="en-US" sz="3200" dirty="0" smtClean="0"/>
              <a:t>Management</a:t>
            </a:r>
            <a:r>
              <a:rPr lang="en-US" sz="3200" dirty="0"/>
              <a:t/>
            </a:r>
            <a:br>
              <a:rPr lang="en-US" sz="3200" dirty="0"/>
            </a:br>
            <a:endParaRPr lang="en-US" sz="3200" dirty="0"/>
          </a:p>
        </p:txBody>
      </p:sp>
      <p:sp>
        <p:nvSpPr>
          <p:cNvPr id="232451" name="Rectangle 3"/>
          <p:cNvSpPr>
            <a:spLocks noGrp="1" noChangeArrowheads="1"/>
          </p:cNvSpPr>
          <p:nvPr>
            <p:ph idx="1"/>
          </p:nvPr>
        </p:nvSpPr>
        <p:spPr>
          <a:xfrm>
            <a:off x="1790700" y="1714500"/>
            <a:ext cx="8001000" cy="4657725"/>
          </a:xfrm>
        </p:spPr>
        <p:txBody>
          <a:bodyPr>
            <a:normAutofit/>
          </a:bodyPr>
          <a:lstStyle/>
          <a:p>
            <a:pPr algn="ctr" eaLnBrk="1" hangingPunct="1">
              <a:lnSpc>
                <a:spcPct val="80000"/>
              </a:lnSpc>
              <a:defRPr/>
            </a:pPr>
            <a:r>
              <a:rPr lang="en-US" sz="2400" dirty="0" smtClean="0"/>
              <a:t>Four Disbursement Linked Results (DLR)</a:t>
            </a:r>
            <a:endParaRPr lang="en-US" sz="2400" dirty="0"/>
          </a:p>
          <a:p>
            <a:pPr lvl="1" eaLnBrk="1" hangingPunct="1">
              <a:lnSpc>
                <a:spcPct val="110000"/>
              </a:lnSpc>
              <a:defRPr/>
            </a:pPr>
            <a:r>
              <a:rPr lang="en-US" b="1" dirty="0" smtClean="0">
                <a:solidFill>
                  <a:srgbClr val="0000FF"/>
                </a:solidFill>
              </a:rPr>
              <a:t>DLR 3.1 </a:t>
            </a:r>
            <a:r>
              <a:rPr lang="en-US" b="1" dirty="0" smtClean="0"/>
              <a:t>– Timely withdrawal application supported by adequate financial reporting for the Participating University's (ACE) account for the period.</a:t>
            </a:r>
          </a:p>
          <a:p>
            <a:pPr lvl="1" eaLnBrk="1" hangingPunct="1">
              <a:lnSpc>
                <a:spcPct val="110000"/>
              </a:lnSpc>
              <a:defRPr/>
            </a:pPr>
            <a:endParaRPr lang="en-US" b="1" dirty="0"/>
          </a:p>
          <a:p>
            <a:pPr lvl="1" eaLnBrk="1" hangingPunct="1">
              <a:lnSpc>
                <a:spcPct val="110000"/>
              </a:lnSpc>
              <a:defRPr/>
            </a:pPr>
            <a:r>
              <a:rPr lang="en-US" b="1" dirty="0" smtClean="0"/>
              <a:t>Guidance Notes:</a:t>
            </a:r>
          </a:p>
          <a:p>
            <a:pPr lvl="1">
              <a:lnSpc>
                <a:spcPct val="110000"/>
              </a:lnSpc>
              <a:defRPr/>
            </a:pPr>
            <a:r>
              <a:rPr lang="en-US" dirty="0"/>
              <a:t>Timely withdrawal application means submission through the appropriate government channels of a withdrawal application on or before the date in the agreed schedule. The schedule will be submission of withdrawal application every </a:t>
            </a:r>
            <a:r>
              <a:rPr lang="en-US" b="1" dirty="0">
                <a:solidFill>
                  <a:srgbClr val="FF0000"/>
                </a:solidFill>
              </a:rPr>
              <a:t>6 months after the date of the project effectiveness</a:t>
            </a:r>
            <a:r>
              <a:rPr lang="en-US" dirty="0"/>
              <a:t>. The withdrawal application must be complete with the required information regarding each of the results achieved and the required information regarding the Eligible Expenditure </a:t>
            </a:r>
            <a:r>
              <a:rPr lang="en-US" dirty="0" smtClean="0"/>
              <a:t>Program (EEP). </a:t>
            </a:r>
            <a:r>
              <a:rPr lang="en-US" b="1" u="sng" dirty="0" smtClean="0">
                <a:solidFill>
                  <a:srgbClr val="FF0000"/>
                </a:solidFill>
              </a:rPr>
              <a:t>It is expected that at a minimum half yearly Withdrawals</a:t>
            </a:r>
          </a:p>
          <a:p>
            <a:pPr lvl="1" eaLnBrk="1" hangingPunct="1">
              <a:lnSpc>
                <a:spcPct val="110000"/>
              </a:lnSpc>
              <a:defRPr/>
            </a:pPr>
            <a:endParaRPr lang="en-US" b="1" dirty="0" smtClean="0"/>
          </a:p>
          <a:p>
            <a:pPr lvl="1" eaLnBrk="1" hangingPunct="1">
              <a:lnSpc>
                <a:spcPct val="80000"/>
              </a:lnSpc>
              <a:defRPr/>
            </a:pPr>
            <a:endParaRPr lang="en-US" b="1" dirty="0" smtClean="0"/>
          </a:p>
        </p:txBody>
      </p:sp>
      <p:sp>
        <p:nvSpPr>
          <p:cNvPr id="4" name="Date Placeholder 3"/>
          <p:cNvSpPr>
            <a:spLocks noGrp="1"/>
          </p:cNvSpPr>
          <p:nvPr>
            <p:ph type="dt" sz="half" idx="10"/>
          </p:nvPr>
        </p:nvSpPr>
        <p:spPr>
          <a:xfrm>
            <a:off x="7696200" y="6191250"/>
            <a:ext cx="2476500" cy="476250"/>
          </a:xfrm>
        </p:spPr>
        <p:txBody>
          <a:bodyPr/>
          <a:lstStyle/>
          <a:p>
            <a:pPr>
              <a:defRPr/>
            </a:pPr>
            <a:fld id="{86216E54-5674-4E89-8793-012A58EF4A27}" type="datetime1">
              <a:rPr lang="en-US"/>
              <a:pPr>
                <a:defRPr/>
              </a:pPr>
              <a:t>6/2/2016</a:t>
            </a:fld>
            <a:endParaRPr lang="en-US"/>
          </a:p>
        </p:txBody>
      </p:sp>
      <p:sp>
        <p:nvSpPr>
          <p:cNvPr id="5" name="Slide Number Placeholder 5"/>
          <p:cNvSpPr>
            <a:spLocks noGrp="1"/>
          </p:cNvSpPr>
          <p:nvPr>
            <p:ph type="sldNum" sz="quarter" idx="12"/>
          </p:nvPr>
        </p:nvSpPr>
        <p:spPr/>
        <p:txBody>
          <a:bodyPr/>
          <a:lstStyle/>
          <a:p>
            <a:pPr>
              <a:defRPr/>
            </a:pPr>
            <a:fld id="{5CD75860-C201-4F94-9F29-9C1BEEBFB59D}" type="slidenum">
              <a:rPr lang="en-US"/>
              <a:pPr>
                <a:defRPr/>
              </a:pPr>
              <a:t>16</a:t>
            </a:fld>
            <a:endParaRPr lang="en-US"/>
          </a:p>
        </p:txBody>
      </p:sp>
    </p:spTree>
    <p:extLst>
      <p:ext uri="{BB962C8B-B14F-4D97-AF65-F5344CB8AC3E}">
        <p14:creationId xmlns:p14="http://schemas.microsoft.com/office/powerpoint/2010/main" val="81969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 calcmode="lin" valueType="num">
                                      <p:cBhvr additive="base">
                                        <p:cTn id="7" dur="500" fill="hold"/>
                                        <p:tgtEl>
                                          <p:spTgt spid="232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2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2451">
                                            <p:txEl>
                                              <p:pRg st="1" end="1"/>
                                            </p:txEl>
                                          </p:spTgt>
                                        </p:tgtEl>
                                        <p:attrNameLst>
                                          <p:attrName>style.visibility</p:attrName>
                                        </p:attrNameLst>
                                      </p:cBhvr>
                                      <p:to>
                                        <p:strVal val="visible"/>
                                      </p:to>
                                    </p:set>
                                    <p:anim calcmode="lin" valueType="num">
                                      <p:cBhvr additive="base">
                                        <p:cTn id="13" dur="500" fill="hold"/>
                                        <p:tgtEl>
                                          <p:spTgt spid="2324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2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2451">
                                            <p:txEl>
                                              <p:pRg st="3" end="3"/>
                                            </p:txEl>
                                          </p:spTgt>
                                        </p:tgtEl>
                                        <p:attrNameLst>
                                          <p:attrName>style.visibility</p:attrName>
                                        </p:attrNameLst>
                                      </p:cBhvr>
                                      <p:to>
                                        <p:strVal val="visible"/>
                                      </p:to>
                                    </p:set>
                                    <p:anim calcmode="lin" valueType="num">
                                      <p:cBhvr additive="base">
                                        <p:cTn id="19" dur="500" fill="hold"/>
                                        <p:tgtEl>
                                          <p:spTgt spid="23245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2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2451">
                                            <p:txEl>
                                              <p:pRg st="4" end="4"/>
                                            </p:txEl>
                                          </p:spTgt>
                                        </p:tgtEl>
                                        <p:attrNameLst>
                                          <p:attrName>style.visibility</p:attrName>
                                        </p:attrNameLst>
                                      </p:cBhvr>
                                      <p:to>
                                        <p:strVal val="visible"/>
                                      </p:to>
                                    </p:set>
                                    <p:anim calcmode="lin" valueType="num">
                                      <p:cBhvr additive="base">
                                        <p:cTn id="25" dur="500" fill="hold"/>
                                        <p:tgtEl>
                                          <p:spTgt spid="23245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24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1311165" y="268015"/>
            <a:ext cx="7772400" cy="1079937"/>
          </a:xfrm>
        </p:spPr>
        <p:txBody>
          <a:bodyPr>
            <a:normAutofit/>
          </a:bodyPr>
          <a:lstStyle/>
          <a:p>
            <a:pPr algn="ctr"/>
            <a:r>
              <a:rPr lang="en-US" sz="2000" dirty="0" smtClean="0"/>
              <a:t>FM Related DLRs</a:t>
            </a:r>
            <a:r>
              <a:rPr lang="en-US" sz="2000" dirty="0" smtClean="0">
                <a:latin typeface="Times New Roman" pitchFamily="18" charset="0"/>
              </a:rPr>
              <a:t>…</a:t>
            </a:r>
            <a:r>
              <a:rPr lang="en-US" sz="2000" dirty="0"/>
              <a:t>. DLI 3: Timely, Transparent and institutionally reviewed Financial </a:t>
            </a:r>
            <a:r>
              <a:rPr lang="en-US" sz="2000" dirty="0" smtClean="0"/>
              <a:t>Management Four </a:t>
            </a:r>
            <a:r>
              <a:rPr lang="en-US" sz="2000" dirty="0"/>
              <a:t>Disbursement Linked Results (DLR)</a:t>
            </a:r>
            <a:br>
              <a:rPr lang="en-US" sz="2000" dirty="0"/>
            </a:br>
            <a:endParaRPr lang="en-US" sz="3200" dirty="0"/>
          </a:p>
        </p:txBody>
      </p:sp>
      <p:sp>
        <p:nvSpPr>
          <p:cNvPr id="232451" name="Rectangle 3"/>
          <p:cNvSpPr>
            <a:spLocks noGrp="1" noChangeArrowheads="1"/>
          </p:cNvSpPr>
          <p:nvPr>
            <p:ph idx="1"/>
          </p:nvPr>
        </p:nvSpPr>
        <p:spPr>
          <a:xfrm>
            <a:off x="1506583" y="1714500"/>
            <a:ext cx="9324327" cy="4657725"/>
          </a:xfrm>
        </p:spPr>
        <p:txBody>
          <a:bodyPr>
            <a:normAutofit/>
          </a:bodyPr>
          <a:lstStyle/>
          <a:p>
            <a:pPr lvl="1" eaLnBrk="1" hangingPunct="1">
              <a:lnSpc>
                <a:spcPct val="110000"/>
              </a:lnSpc>
              <a:defRPr/>
            </a:pPr>
            <a:r>
              <a:rPr lang="en-US" b="1" dirty="0" smtClean="0">
                <a:solidFill>
                  <a:srgbClr val="0000FF"/>
                </a:solidFill>
              </a:rPr>
              <a:t>DLR 3.2 </a:t>
            </a:r>
            <a:r>
              <a:rPr lang="en-US" b="1" dirty="0" smtClean="0"/>
              <a:t>– Functioning Audit Committee under the Participating University's (ACE) councils.</a:t>
            </a:r>
          </a:p>
          <a:p>
            <a:pPr lvl="1" eaLnBrk="1" hangingPunct="1">
              <a:lnSpc>
                <a:spcPct val="110000"/>
              </a:lnSpc>
              <a:defRPr/>
            </a:pPr>
            <a:r>
              <a:rPr lang="en-US" b="1" dirty="0" smtClean="0"/>
              <a:t>Guidance Notes:</a:t>
            </a:r>
          </a:p>
          <a:p>
            <a:pPr lvl="1">
              <a:lnSpc>
                <a:spcPct val="110000"/>
              </a:lnSpc>
              <a:defRPr/>
            </a:pPr>
            <a:r>
              <a:rPr lang="en-US" dirty="0"/>
              <a:t>For the </a:t>
            </a:r>
            <a:r>
              <a:rPr lang="en-US" b="1" dirty="0"/>
              <a:t>first withdrawal application </a:t>
            </a:r>
            <a:r>
              <a:rPr lang="en-US" dirty="0"/>
              <a:t>requesting funding for this result:</a:t>
            </a:r>
          </a:p>
          <a:p>
            <a:pPr marL="784098" lvl="2" indent="-400050">
              <a:lnSpc>
                <a:spcPct val="100000"/>
              </a:lnSpc>
              <a:buFont typeface="+mj-lt"/>
              <a:buAutoNum type="romanLcPeriod"/>
              <a:defRPr/>
            </a:pPr>
            <a:r>
              <a:rPr lang="en-US" sz="1600" dirty="0" smtClean="0"/>
              <a:t>Guidelines</a:t>
            </a:r>
            <a:r>
              <a:rPr lang="en-US" sz="1600" dirty="0"/>
              <a:t>/ </a:t>
            </a:r>
            <a:r>
              <a:rPr lang="en-US" sz="1600" dirty="0" smtClean="0"/>
              <a:t>Terms of Reference (ToR)s </a:t>
            </a:r>
            <a:r>
              <a:rPr lang="en-US" sz="1600" dirty="0"/>
              <a:t>for the audit committee constituted under the governing body of the </a:t>
            </a:r>
            <a:r>
              <a:rPr lang="en-US" sz="1600" dirty="0" smtClean="0"/>
              <a:t>university;</a:t>
            </a:r>
            <a:endParaRPr lang="en-US" sz="1600" dirty="0"/>
          </a:p>
          <a:p>
            <a:pPr marL="784098" lvl="2" indent="-400050">
              <a:lnSpc>
                <a:spcPct val="100000"/>
              </a:lnSpc>
              <a:buFont typeface="+mj-lt"/>
              <a:buAutoNum type="romanLcPeriod"/>
              <a:defRPr/>
            </a:pPr>
            <a:r>
              <a:rPr lang="en-US" sz="1600" dirty="0" smtClean="0"/>
              <a:t>Members </a:t>
            </a:r>
            <a:r>
              <a:rPr lang="en-US" sz="1600" dirty="0"/>
              <a:t>of the audit </a:t>
            </a:r>
            <a:r>
              <a:rPr lang="en-US" sz="1600" dirty="0" smtClean="0"/>
              <a:t>committee have been duly constituted</a:t>
            </a:r>
            <a:endParaRPr lang="en-US" sz="1600" dirty="0"/>
          </a:p>
          <a:p>
            <a:pPr marL="784098" lvl="2" indent="-400050">
              <a:lnSpc>
                <a:spcPct val="100000"/>
              </a:lnSpc>
              <a:buFont typeface="+mj-lt"/>
              <a:buAutoNum type="romanLcPeriod"/>
              <a:defRPr/>
            </a:pPr>
            <a:r>
              <a:rPr lang="en-US" sz="1600" dirty="0" smtClean="0"/>
              <a:t>Documentary evidence </a:t>
            </a:r>
            <a:r>
              <a:rPr lang="en-US" sz="1600" dirty="0"/>
              <a:t>(report or minutes of meeting) that the Committee has met and discussed the audit for the </a:t>
            </a:r>
            <a:r>
              <a:rPr lang="en-US" sz="1600" dirty="0" smtClean="0"/>
              <a:t>University (ACE), </a:t>
            </a:r>
            <a:r>
              <a:rPr lang="en-US" sz="1600" dirty="0"/>
              <a:t>the committee’s role in the project, and risks associated with the project</a:t>
            </a:r>
            <a:r>
              <a:rPr lang="en-US" sz="1600" dirty="0" smtClean="0"/>
              <a:t>.</a:t>
            </a:r>
          </a:p>
          <a:p>
            <a:pPr marL="784098" lvl="2" indent="-400050">
              <a:lnSpc>
                <a:spcPct val="100000"/>
              </a:lnSpc>
              <a:buFont typeface="+mj-lt"/>
              <a:buAutoNum type="romanLcPeriod"/>
              <a:defRPr/>
            </a:pPr>
            <a:endParaRPr lang="en-US" sz="1600" dirty="0" smtClean="0"/>
          </a:p>
          <a:p>
            <a:pPr marL="384048" lvl="2" indent="0">
              <a:lnSpc>
                <a:spcPct val="100000"/>
              </a:lnSpc>
              <a:buNone/>
              <a:defRPr/>
            </a:pPr>
            <a:r>
              <a:rPr lang="en-US" b="1" dirty="0" smtClean="0">
                <a:solidFill>
                  <a:srgbClr val="FF0000"/>
                </a:solidFill>
              </a:rPr>
              <a:t>Subsequent Withdrawals</a:t>
            </a:r>
            <a:endParaRPr lang="en-US" b="1" dirty="0">
              <a:solidFill>
                <a:srgbClr val="FF0000"/>
              </a:solidFill>
            </a:endParaRPr>
          </a:p>
          <a:p>
            <a:pPr lvl="1" algn="just">
              <a:lnSpc>
                <a:spcPct val="110000"/>
              </a:lnSpc>
              <a:defRPr/>
            </a:pPr>
            <a:r>
              <a:rPr lang="en-US" sz="1400" dirty="0"/>
              <a:t>Evidence (report or minutes of meeting) that the Committee has met and discussed the external audit for the ACE, any internal audit reports, and following up on issues raised to ensure management’s attention and correction</a:t>
            </a:r>
            <a:r>
              <a:rPr lang="en-US" b="1" dirty="0" smtClean="0"/>
              <a:t>.</a:t>
            </a:r>
          </a:p>
          <a:p>
            <a:pPr lvl="1" algn="just">
              <a:lnSpc>
                <a:spcPct val="110000"/>
              </a:lnSpc>
              <a:defRPr/>
            </a:pPr>
            <a:r>
              <a:rPr lang="en-US" b="1" dirty="0" smtClean="0"/>
              <a:t>Note-: </a:t>
            </a:r>
            <a:r>
              <a:rPr lang="en-US" sz="1400" dirty="0"/>
              <a:t>The Audit committee should in principle </a:t>
            </a:r>
            <a:r>
              <a:rPr lang="en-US" sz="1400" dirty="0" smtClean="0"/>
              <a:t>carry </a:t>
            </a:r>
            <a:r>
              <a:rPr lang="en-US" sz="1400" dirty="0"/>
              <a:t>out an institutional review of the audits and follow up. However, the term functioning will be interpreted only regarding </a:t>
            </a:r>
            <a:r>
              <a:rPr lang="en-US" sz="1400" dirty="0" smtClean="0"/>
              <a:t>review </a:t>
            </a:r>
            <a:r>
              <a:rPr lang="en-US" sz="1400" dirty="0"/>
              <a:t>of the ACE aspects of the audit work.</a:t>
            </a:r>
          </a:p>
          <a:p>
            <a:pPr lvl="1" eaLnBrk="1" hangingPunct="1">
              <a:lnSpc>
                <a:spcPct val="80000"/>
              </a:lnSpc>
              <a:defRPr/>
            </a:pPr>
            <a:endParaRPr lang="en-US" b="1" dirty="0" smtClean="0"/>
          </a:p>
        </p:txBody>
      </p:sp>
      <p:sp>
        <p:nvSpPr>
          <p:cNvPr id="4" name="Date Placeholder 3"/>
          <p:cNvSpPr>
            <a:spLocks noGrp="1"/>
          </p:cNvSpPr>
          <p:nvPr>
            <p:ph type="dt" sz="half" idx="10"/>
          </p:nvPr>
        </p:nvSpPr>
        <p:spPr>
          <a:xfrm>
            <a:off x="7696200" y="6191250"/>
            <a:ext cx="2476500" cy="476250"/>
          </a:xfrm>
        </p:spPr>
        <p:txBody>
          <a:bodyPr/>
          <a:lstStyle/>
          <a:p>
            <a:pPr>
              <a:defRPr/>
            </a:pPr>
            <a:fld id="{86216E54-5674-4E89-8793-012A58EF4A27}" type="datetime1">
              <a:rPr lang="en-US"/>
              <a:pPr>
                <a:defRPr/>
              </a:pPr>
              <a:t>6/2/2016</a:t>
            </a:fld>
            <a:endParaRPr lang="en-US"/>
          </a:p>
        </p:txBody>
      </p:sp>
      <p:sp>
        <p:nvSpPr>
          <p:cNvPr id="5" name="Slide Number Placeholder 5"/>
          <p:cNvSpPr>
            <a:spLocks noGrp="1"/>
          </p:cNvSpPr>
          <p:nvPr>
            <p:ph type="sldNum" sz="quarter" idx="12"/>
          </p:nvPr>
        </p:nvSpPr>
        <p:spPr/>
        <p:txBody>
          <a:bodyPr/>
          <a:lstStyle/>
          <a:p>
            <a:pPr>
              <a:defRPr/>
            </a:pPr>
            <a:fld id="{5CD75860-C201-4F94-9F29-9C1BEEBFB59D}" type="slidenum">
              <a:rPr lang="en-US"/>
              <a:pPr>
                <a:defRPr/>
              </a:pPr>
              <a:t>17</a:t>
            </a:fld>
            <a:endParaRPr lang="en-US"/>
          </a:p>
        </p:txBody>
      </p:sp>
    </p:spTree>
    <p:extLst>
      <p:ext uri="{BB962C8B-B14F-4D97-AF65-F5344CB8AC3E}">
        <p14:creationId xmlns:p14="http://schemas.microsoft.com/office/powerpoint/2010/main" val="38562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 calcmode="lin" valueType="num">
                                      <p:cBhvr additive="base">
                                        <p:cTn id="7" dur="500" fill="hold"/>
                                        <p:tgtEl>
                                          <p:spTgt spid="232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2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2451">
                                            <p:txEl>
                                              <p:pRg st="1" end="1"/>
                                            </p:txEl>
                                          </p:spTgt>
                                        </p:tgtEl>
                                        <p:attrNameLst>
                                          <p:attrName>style.visibility</p:attrName>
                                        </p:attrNameLst>
                                      </p:cBhvr>
                                      <p:to>
                                        <p:strVal val="visible"/>
                                      </p:to>
                                    </p:set>
                                    <p:anim calcmode="lin" valueType="num">
                                      <p:cBhvr additive="base">
                                        <p:cTn id="13" dur="500" fill="hold"/>
                                        <p:tgtEl>
                                          <p:spTgt spid="2324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2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2451">
                                            <p:txEl>
                                              <p:pRg st="2" end="2"/>
                                            </p:txEl>
                                          </p:spTgt>
                                        </p:tgtEl>
                                        <p:attrNameLst>
                                          <p:attrName>style.visibility</p:attrName>
                                        </p:attrNameLst>
                                      </p:cBhvr>
                                      <p:to>
                                        <p:strVal val="visible"/>
                                      </p:to>
                                    </p:set>
                                    <p:anim calcmode="lin" valueType="num">
                                      <p:cBhvr additive="base">
                                        <p:cTn id="19" dur="500" fill="hold"/>
                                        <p:tgtEl>
                                          <p:spTgt spid="2324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2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2451">
                                            <p:txEl>
                                              <p:pRg st="3" end="3"/>
                                            </p:txEl>
                                          </p:spTgt>
                                        </p:tgtEl>
                                        <p:attrNameLst>
                                          <p:attrName>style.visibility</p:attrName>
                                        </p:attrNameLst>
                                      </p:cBhvr>
                                      <p:to>
                                        <p:strVal val="visible"/>
                                      </p:to>
                                    </p:set>
                                    <p:anim calcmode="lin" valueType="num">
                                      <p:cBhvr additive="base">
                                        <p:cTn id="25" dur="500" fill="hold"/>
                                        <p:tgtEl>
                                          <p:spTgt spid="2324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2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32451">
                                            <p:txEl>
                                              <p:pRg st="4" end="4"/>
                                            </p:txEl>
                                          </p:spTgt>
                                        </p:tgtEl>
                                        <p:attrNameLst>
                                          <p:attrName>style.visibility</p:attrName>
                                        </p:attrNameLst>
                                      </p:cBhvr>
                                      <p:to>
                                        <p:strVal val="visible"/>
                                      </p:to>
                                    </p:set>
                                    <p:anim calcmode="lin" valueType="num">
                                      <p:cBhvr additive="base">
                                        <p:cTn id="31" dur="500" fill="hold"/>
                                        <p:tgtEl>
                                          <p:spTgt spid="2324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24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32451">
                                            <p:txEl>
                                              <p:pRg st="5" end="5"/>
                                            </p:txEl>
                                          </p:spTgt>
                                        </p:tgtEl>
                                        <p:attrNameLst>
                                          <p:attrName>style.visibility</p:attrName>
                                        </p:attrNameLst>
                                      </p:cBhvr>
                                      <p:to>
                                        <p:strVal val="visible"/>
                                      </p:to>
                                    </p:set>
                                    <p:anim calcmode="lin" valueType="num">
                                      <p:cBhvr additive="base">
                                        <p:cTn id="37" dur="500" fill="hold"/>
                                        <p:tgtEl>
                                          <p:spTgt spid="2324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24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32451">
                                            <p:txEl>
                                              <p:pRg st="7" end="7"/>
                                            </p:txEl>
                                          </p:spTgt>
                                        </p:tgtEl>
                                        <p:attrNameLst>
                                          <p:attrName>style.visibility</p:attrName>
                                        </p:attrNameLst>
                                      </p:cBhvr>
                                      <p:to>
                                        <p:strVal val="visible"/>
                                      </p:to>
                                    </p:set>
                                    <p:anim calcmode="lin" valueType="num">
                                      <p:cBhvr additive="base">
                                        <p:cTn id="43" dur="500" fill="hold"/>
                                        <p:tgtEl>
                                          <p:spTgt spid="232451">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324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32451">
                                            <p:txEl>
                                              <p:pRg st="8" end="8"/>
                                            </p:txEl>
                                          </p:spTgt>
                                        </p:tgtEl>
                                        <p:attrNameLst>
                                          <p:attrName>style.visibility</p:attrName>
                                        </p:attrNameLst>
                                      </p:cBhvr>
                                      <p:to>
                                        <p:strVal val="visible"/>
                                      </p:to>
                                    </p:set>
                                    <p:anim calcmode="lin" valueType="num">
                                      <p:cBhvr additive="base">
                                        <p:cTn id="49" dur="500" fill="hold"/>
                                        <p:tgtEl>
                                          <p:spTgt spid="232451">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3245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32451">
                                            <p:txEl>
                                              <p:pRg st="9" end="9"/>
                                            </p:txEl>
                                          </p:spTgt>
                                        </p:tgtEl>
                                        <p:attrNameLst>
                                          <p:attrName>style.visibility</p:attrName>
                                        </p:attrNameLst>
                                      </p:cBhvr>
                                      <p:to>
                                        <p:strVal val="visible"/>
                                      </p:to>
                                    </p:set>
                                    <p:anim calcmode="lin" valueType="num">
                                      <p:cBhvr additive="base">
                                        <p:cTn id="55" dur="500" fill="hold"/>
                                        <p:tgtEl>
                                          <p:spTgt spid="232451">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3245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1685634" y="634563"/>
            <a:ext cx="7772400" cy="1079937"/>
          </a:xfrm>
        </p:spPr>
        <p:txBody>
          <a:bodyPr>
            <a:normAutofit/>
          </a:bodyPr>
          <a:lstStyle/>
          <a:p>
            <a:pPr algn="ctr"/>
            <a:r>
              <a:rPr lang="en-US" sz="2000" dirty="0" smtClean="0"/>
              <a:t>FM Related DLRs</a:t>
            </a:r>
            <a:r>
              <a:rPr lang="en-US" sz="2000" dirty="0" smtClean="0">
                <a:latin typeface="Times New Roman" pitchFamily="18" charset="0"/>
              </a:rPr>
              <a:t>…</a:t>
            </a:r>
            <a:r>
              <a:rPr lang="en-US" sz="2000" dirty="0"/>
              <a:t>. DLI 3: Timely, Transparent and institutionally reviewed Financial </a:t>
            </a:r>
            <a:r>
              <a:rPr lang="en-US" sz="2000" dirty="0" smtClean="0"/>
              <a:t>Management Four </a:t>
            </a:r>
            <a:r>
              <a:rPr lang="en-US" sz="2000" dirty="0"/>
              <a:t>Disbursement Linked Results (DLR)</a:t>
            </a:r>
            <a:br>
              <a:rPr lang="en-US" sz="2000" dirty="0"/>
            </a:br>
            <a:endParaRPr lang="en-US" sz="3200" dirty="0"/>
          </a:p>
        </p:txBody>
      </p:sp>
      <p:sp>
        <p:nvSpPr>
          <p:cNvPr id="232451" name="Rectangle 3"/>
          <p:cNvSpPr>
            <a:spLocks noGrp="1" noChangeArrowheads="1"/>
          </p:cNvSpPr>
          <p:nvPr>
            <p:ph idx="1"/>
          </p:nvPr>
        </p:nvSpPr>
        <p:spPr>
          <a:xfrm>
            <a:off x="1341120" y="1714500"/>
            <a:ext cx="9489790" cy="4657725"/>
          </a:xfrm>
        </p:spPr>
        <p:txBody>
          <a:bodyPr>
            <a:normAutofit/>
          </a:bodyPr>
          <a:lstStyle/>
          <a:p>
            <a:pPr lvl="1" eaLnBrk="1" hangingPunct="1">
              <a:lnSpc>
                <a:spcPct val="110000"/>
              </a:lnSpc>
              <a:defRPr/>
            </a:pPr>
            <a:r>
              <a:rPr lang="en-US" b="1" dirty="0" smtClean="0">
                <a:solidFill>
                  <a:srgbClr val="0000FF"/>
                </a:solidFill>
              </a:rPr>
              <a:t>DLR 3.3 </a:t>
            </a:r>
            <a:r>
              <a:rPr lang="en-US" b="1" dirty="0" smtClean="0"/>
              <a:t>– Functioning Internal Audit Unit for the Participating University (ACE).</a:t>
            </a:r>
          </a:p>
          <a:p>
            <a:pPr lvl="1" eaLnBrk="1" hangingPunct="1">
              <a:lnSpc>
                <a:spcPct val="110000"/>
              </a:lnSpc>
              <a:defRPr/>
            </a:pPr>
            <a:r>
              <a:rPr lang="en-US" b="1" dirty="0" smtClean="0"/>
              <a:t>Guidance Notes:</a:t>
            </a:r>
          </a:p>
          <a:p>
            <a:pPr lvl="1">
              <a:lnSpc>
                <a:spcPct val="110000"/>
              </a:lnSpc>
              <a:defRPr/>
            </a:pPr>
            <a:r>
              <a:rPr lang="en-US" dirty="0"/>
              <a:t>For the </a:t>
            </a:r>
            <a:r>
              <a:rPr lang="en-US" b="1" dirty="0"/>
              <a:t>first withdrawal application </a:t>
            </a:r>
            <a:r>
              <a:rPr lang="en-US" dirty="0"/>
              <a:t>requesting funding for this result:</a:t>
            </a:r>
          </a:p>
          <a:p>
            <a:pPr marL="784098" lvl="2" indent="-400050">
              <a:lnSpc>
                <a:spcPct val="100000"/>
              </a:lnSpc>
              <a:buFont typeface="+mj-lt"/>
              <a:buAutoNum type="romanLcPeriod"/>
              <a:defRPr/>
            </a:pPr>
            <a:r>
              <a:rPr lang="en-US" sz="1600" dirty="0" smtClean="0"/>
              <a:t>Guidelines</a:t>
            </a:r>
            <a:r>
              <a:rPr lang="en-US" sz="1600" dirty="0"/>
              <a:t>/ </a:t>
            </a:r>
            <a:r>
              <a:rPr lang="en-US" sz="1600" dirty="0" err="1"/>
              <a:t>ToRs</a:t>
            </a:r>
            <a:r>
              <a:rPr lang="en-US" sz="1600" dirty="0"/>
              <a:t> for the internal audit unit for the university (or college/school depending upon the structure of the university) </a:t>
            </a:r>
            <a:r>
              <a:rPr lang="en-US" sz="1600" dirty="0" smtClean="0"/>
              <a:t>has been formulated</a:t>
            </a:r>
            <a:endParaRPr lang="en-US" sz="1600" dirty="0"/>
          </a:p>
          <a:p>
            <a:pPr marL="784098" lvl="2" indent="-400050">
              <a:lnSpc>
                <a:spcPct val="100000"/>
              </a:lnSpc>
              <a:buFont typeface="+mj-lt"/>
              <a:buAutoNum type="romanLcPeriod"/>
              <a:defRPr/>
            </a:pPr>
            <a:r>
              <a:rPr lang="en-US" sz="1600" dirty="0" smtClean="0"/>
              <a:t>Staff </a:t>
            </a:r>
            <a:r>
              <a:rPr lang="en-US" sz="1600" dirty="0"/>
              <a:t>members of the internal audit </a:t>
            </a:r>
            <a:r>
              <a:rPr lang="en-US" sz="1600" dirty="0" smtClean="0"/>
              <a:t>unit recruited and functioning</a:t>
            </a:r>
            <a:endParaRPr lang="en-US" sz="1600" dirty="0"/>
          </a:p>
          <a:p>
            <a:pPr marL="784098" lvl="2" indent="-400050">
              <a:lnSpc>
                <a:spcPct val="100000"/>
              </a:lnSpc>
              <a:buFont typeface="+mj-lt"/>
              <a:buAutoNum type="romanLcPeriod"/>
              <a:defRPr/>
            </a:pPr>
            <a:r>
              <a:rPr lang="en-US" sz="1600" dirty="0"/>
              <a:t>Evidence (report or minutes of meeting) that the internal audit unit has discussed the university’s participation and responsibilities under the Africa Centers of Excellence project, the unit’s role in the project, and risks associated with the project.</a:t>
            </a:r>
            <a:endParaRPr lang="en-US" sz="1600" dirty="0" smtClean="0"/>
          </a:p>
          <a:p>
            <a:pPr marL="384048" lvl="2" indent="0">
              <a:lnSpc>
                <a:spcPct val="100000"/>
              </a:lnSpc>
              <a:buNone/>
              <a:defRPr/>
            </a:pPr>
            <a:r>
              <a:rPr lang="en-US" b="1" dirty="0" smtClean="0">
                <a:solidFill>
                  <a:srgbClr val="FF0000"/>
                </a:solidFill>
              </a:rPr>
              <a:t>Subsequent Withdrawals</a:t>
            </a:r>
            <a:endParaRPr lang="en-US" b="1" dirty="0">
              <a:solidFill>
                <a:srgbClr val="FF0000"/>
              </a:solidFill>
            </a:endParaRPr>
          </a:p>
          <a:p>
            <a:pPr lvl="1" algn="just">
              <a:lnSpc>
                <a:spcPct val="110000"/>
              </a:lnSpc>
              <a:defRPr/>
            </a:pPr>
            <a:r>
              <a:rPr lang="en-US" sz="1400" dirty="0"/>
              <a:t>Evidence (report or minutes of meeting) that the </a:t>
            </a:r>
            <a:r>
              <a:rPr lang="en-US" sz="1400" dirty="0" smtClean="0"/>
              <a:t>IAU has reviewed  the ACE accounts and Internal controls systems using a </a:t>
            </a:r>
            <a:r>
              <a:rPr lang="en-US" sz="1400" b="1" dirty="0" smtClean="0"/>
              <a:t>risk based approach</a:t>
            </a:r>
            <a:r>
              <a:rPr lang="en-US" sz="1400" dirty="0" smtClean="0"/>
              <a:t>.</a:t>
            </a:r>
          </a:p>
          <a:p>
            <a:pPr lvl="1" algn="just">
              <a:lnSpc>
                <a:spcPct val="110000"/>
              </a:lnSpc>
              <a:defRPr/>
            </a:pPr>
            <a:r>
              <a:rPr lang="en-US" sz="1400" dirty="0" smtClean="0"/>
              <a:t>Any changes or revisions to the guidelines/ToR should be included</a:t>
            </a:r>
          </a:p>
          <a:p>
            <a:pPr lvl="1" algn="just">
              <a:lnSpc>
                <a:spcPct val="110000"/>
              </a:lnSpc>
              <a:defRPr/>
            </a:pPr>
            <a:r>
              <a:rPr lang="en-US" b="1" dirty="0" smtClean="0"/>
              <a:t>Note-: </a:t>
            </a:r>
            <a:r>
              <a:rPr lang="en-US" sz="1400" b="1" dirty="0">
                <a:solidFill>
                  <a:srgbClr val="0000FF"/>
                </a:solidFill>
              </a:rPr>
              <a:t>The </a:t>
            </a:r>
            <a:r>
              <a:rPr lang="en-US" sz="1400" b="1" dirty="0" smtClean="0">
                <a:solidFill>
                  <a:srgbClr val="0000FF"/>
                </a:solidFill>
              </a:rPr>
              <a:t>Internal Audit should in principle carry out institutional reviews of the financial management of the University as a whole, however specifically for the project , the review will be limited to only that of the ACE.</a:t>
            </a:r>
            <a:endParaRPr lang="en-US" sz="1400" b="1" dirty="0">
              <a:solidFill>
                <a:srgbClr val="0000FF"/>
              </a:solidFill>
            </a:endParaRPr>
          </a:p>
          <a:p>
            <a:pPr lvl="1" eaLnBrk="1" hangingPunct="1">
              <a:lnSpc>
                <a:spcPct val="80000"/>
              </a:lnSpc>
              <a:defRPr/>
            </a:pPr>
            <a:endParaRPr lang="en-US" b="1" dirty="0" smtClean="0"/>
          </a:p>
        </p:txBody>
      </p:sp>
      <p:sp>
        <p:nvSpPr>
          <p:cNvPr id="4" name="Date Placeholder 3"/>
          <p:cNvSpPr>
            <a:spLocks noGrp="1"/>
          </p:cNvSpPr>
          <p:nvPr>
            <p:ph type="dt" sz="half" idx="10"/>
          </p:nvPr>
        </p:nvSpPr>
        <p:spPr>
          <a:xfrm>
            <a:off x="7696200" y="6191250"/>
            <a:ext cx="2476500" cy="476250"/>
          </a:xfrm>
        </p:spPr>
        <p:txBody>
          <a:bodyPr/>
          <a:lstStyle/>
          <a:p>
            <a:pPr>
              <a:defRPr/>
            </a:pPr>
            <a:fld id="{86216E54-5674-4E89-8793-012A58EF4A27}" type="datetime1">
              <a:rPr lang="en-US"/>
              <a:pPr>
                <a:defRPr/>
              </a:pPr>
              <a:t>6/2/2016</a:t>
            </a:fld>
            <a:endParaRPr lang="en-US"/>
          </a:p>
        </p:txBody>
      </p:sp>
      <p:sp>
        <p:nvSpPr>
          <p:cNvPr id="5" name="Slide Number Placeholder 5"/>
          <p:cNvSpPr>
            <a:spLocks noGrp="1"/>
          </p:cNvSpPr>
          <p:nvPr>
            <p:ph type="sldNum" sz="quarter" idx="12"/>
          </p:nvPr>
        </p:nvSpPr>
        <p:spPr/>
        <p:txBody>
          <a:bodyPr/>
          <a:lstStyle/>
          <a:p>
            <a:pPr>
              <a:defRPr/>
            </a:pPr>
            <a:fld id="{5CD75860-C201-4F94-9F29-9C1BEEBFB59D}" type="slidenum">
              <a:rPr lang="en-US"/>
              <a:pPr>
                <a:defRPr/>
              </a:pPr>
              <a:t>18</a:t>
            </a:fld>
            <a:endParaRPr lang="en-US"/>
          </a:p>
        </p:txBody>
      </p:sp>
    </p:spTree>
    <p:extLst>
      <p:ext uri="{BB962C8B-B14F-4D97-AF65-F5344CB8AC3E}">
        <p14:creationId xmlns:p14="http://schemas.microsoft.com/office/powerpoint/2010/main" val="429168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 calcmode="lin" valueType="num">
                                      <p:cBhvr additive="base">
                                        <p:cTn id="7" dur="500" fill="hold"/>
                                        <p:tgtEl>
                                          <p:spTgt spid="232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2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2451">
                                            <p:txEl>
                                              <p:pRg st="1" end="1"/>
                                            </p:txEl>
                                          </p:spTgt>
                                        </p:tgtEl>
                                        <p:attrNameLst>
                                          <p:attrName>style.visibility</p:attrName>
                                        </p:attrNameLst>
                                      </p:cBhvr>
                                      <p:to>
                                        <p:strVal val="visible"/>
                                      </p:to>
                                    </p:set>
                                    <p:anim calcmode="lin" valueType="num">
                                      <p:cBhvr additive="base">
                                        <p:cTn id="13" dur="500" fill="hold"/>
                                        <p:tgtEl>
                                          <p:spTgt spid="2324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2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2451">
                                            <p:txEl>
                                              <p:pRg st="2" end="2"/>
                                            </p:txEl>
                                          </p:spTgt>
                                        </p:tgtEl>
                                        <p:attrNameLst>
                                          <p:attrName>style.visibility</p:attrName>
                                        </p:attrNameLst>
                                      </p:cBhvr>
                                      <p:to>
                                        <p:strVal val="visible"/>
                                      </p:to>
                                    </p:set>
                                    <p:anim calcmode="lin" valueType="num">
                                      <p:cBhvr additive="base">
                                        <p:cTn id="19" dur="500" fill="hold"/>
                                        <p:tgtEl>
                                          <p:spTgt spid="2324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2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2451">
                                            <p:txEl>
                                              <p:pRg st="3" end="3"/>
                                            </p:txEl>
                                          </p:spTgt>
                                        </p:tgtEl>
                                        <p:attrNameLst>
                                          <p:attrName>style.visibility</p:attrName>
                                        </p:attrNameLst>
                                      </p:cBhvr>
                                      <p:to>
                                        <p:strVal val="visible"/>
                                      </p:to>
                                    </p:set>
                                    <p:anim calcmode="lin" valueType="num">
                                      <p:cBhvr additive="base">
                                        <p:cTn id="25" dur="500" fill="hold"/>
                                        <p:tgtEl>
                                          <p:spTgt spid="2324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2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32451">
                                            <p:txEl>
                                              <p:pRg st="4" end="4"/>
                                            </p:txEl>
                                          </p:spTgt>
                                        </p:tgtEl>
                                        <p:attrNameLst>
                                          <p:attrName>style.visibility</p:attrName>
                                        </p:attrNameLst>
                                      </p:cBhvr>
                                      <p:to>
                                        <p:strVal val="visible"/>
                                      </p:to>
                                    </p:set>
                                    <p:anim calcmode="lin" valueType="num">
                                      <p:cBhvr additive="base">
                                        <p:cTn id="31" dur="500" fill="hold"/>
                                        <p:tgtEl>
                                          <p:spTgt spid="2324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24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32451">
                                            <p:txEl>
                                              <p:pRg st="5" end="5"/>
                                            </p:txEl>
                                          </p:spTgt>
                                        </p:tgtEl>
                                        <p:attrNameLst>
                                          <p:attrName>style.visibility</p:attrName>
                                        </p:attrNameLst>
                                      </p:cBhvr>
                                      <p:to>
                                        <p:strVal val="visible"/>
                                      </p:to>
                                    </p:set>
                                    <p:anim calcmode="lin" valueType="num">
                                      <p:cBhvr additive="base">
                                        <p:cTn id="37" dur="500" fill="hold"/>
                                        <p:tgtEl>
                                          <p:spTgt spid="2324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24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32451">
                                            <p:txEl>
                                              <p:pRg st="6" end="6"/>
                                            </p:txEl>
                                          </p:spTgt>
                                        </p:tgtEl>
                                        <p:attrNameLst>
                                          <p:attrName>style.visibility</p:attrName>
                                        </p:attrNameLst>
                                      </p:cBhvr>
                                      <p:to>
                                        <p:strVal val="visible"/>
                                      </p:to>
                                    </p:set>
                                    <p:anim calcmode="lin" valueType="num">
                                      <p:cBhvr additive="base">
                                        <p:cTn id="43" dur="500" fill="hold"/>
                                        <p:tgtEl>
                                          <p:spTgt spid="23245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324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32451">
                                            <p:txEl>
                                              <p:pRg st="7" end="7"/>
                                            </p:txEl>
                                          </p:spTgt>
                                        </p:tgtEl>
                                        <p:attrNameLst>
                                          <p:attrName>style.visibility</p:attrName>
                                        </p:attrNameLst>
                                      </p:cBhvr>
                                      <p:to>
                                        <p:strVal val="visible"/>
                                      </p:to>
                                    </p:set>
                                    <p:anim calcmode="lin" valueType="num">
                                      <p:cBhvr additive="base">
                                        <p:cTn id="49" dur="500" fill="hold"/>
                                        <p:tgtEl>
                                          <p:spTgt spid="23245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324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32451">
                                            <p:txEl>
                                              <p:pRg st="8" end="8"/>
                                            </p:txEl>
                                          </p:spTgt>
                                        </p:tgtEl>
                                        <p:attrNameLst>
                                          <p:attrName>style.visibility</p:attrName>
                                        </p:attrNameLst>
                                      </p:cBhvr>
                                      <p:to>
                                        <p:strVal val="visible"/>
                                      </p:to>
                                    </p:set>
                                    <p:anim calcmode="lin" valueType="num">
                                      <p:cBhvr additive="base">
                                        <p:cTn id="55" dur="500" fill="hold"/>
                                        <p:tgtEl>
                                          <p:spTgt spid="232451">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3245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32451">
                                            <p:txEl>
                                              <p:pRg st="9" end="9"/>
                                            </p:txEl>
                                          </p:spTgt>
                                        </p:tgtEl>
                                        <p:attrNameLst>
                                          <p:attrName>style.visibility</p:attrName>
                                        </p:attrNameLst>
                                      </p:cBhvr>
                                      <p:to>
                                        <p:strVal val="visible"/>
                                      </p:to>
                                    </p:set>
                                    <p:anim calcmode="lin" valueType="num">
                                      <p:cBhvr additive="base">
                                        <p:cTn id="61" dur="500" fill="hold"/>
                                        <p:tgtEl>
                                          <p:spTgt spid="232451">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3245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1685634" y="634563"/>
            <a:ext cx="7772400" cy="1079937"/>
          </a:xfrm>
        </p:spPr>
        <p:txBody>
          <a:bodyPr>
            <a:normAutofit/>
          </a:bodyPr>
          <a:lstStyle/>
          <a:p>
            <a:pPr algn="ctr"/>
            <a:r>
              <a:rPr lang="en-US" sz="2000" dirty="0" smtClean="0"/>
              <a:t>FM Related DLRs</a:t>
            </a:r>
            <a:r>
              <a:rPr lang="en-US" sz="2000" dirty="0" smtClean="0">
                <a:latin typeface="Times New Roman" pitchFamily="18" charset="0"/>
              </a:rPr>
              <a:t>…</a:t>
            </a:r>
            <a:r>
              <a:rPr lang="en-US" sz="2000" dirty="0"/>
              <a:t>. DLI 3: Timely, Transparent and institutionally reviewed Financial </a:t>
            </a:r>
            <a:r>
              <a:rPr lang="en-US" sz="2000" dirty="0" smtClean="0"/>
              <a:t>Management Four </a:t>
            </a:r>
            <a:r>
              <a:rPr lang="en-US" sz="2000" dirty="0"/>
              <a:t>Disbursement Linked Results (DLR)</a:t>
            </a:r>
            <a:br>
              <a:rPr lang="en-US" sz="2000" dirty="0"/>
            </a:br>
            <a:endParaRPr lang="en-US" sz="3200" dirty="0"/>
          </a:p>
        </p:txBody>
      </p:sp>
      <p:sp>
        <p:nvSpPr>
          <p:cNvPr id="232451" name="Rectangle 3"/>
          <p:cNvSpPr>
            <a:spLocks noGrp="1" noChangeArrowheads="1"/>
          </p:cNvSpPr>
          <p:nvPr>
            <p:ph idx="1"/>
          </p:nvPr>
        </p:nvSpPr>
        <p:spPr>
          <a:xfrm>
            <a:off x="1790700" y="1714500"/>
            <a:ext cx="9040210" cy="4657725"/>
          </a:xfrm>
        </p:spPr>
        <p:txBody>
          <a:bodyPr>
            <a:normAutofit/>
          </a:bodyPr>
          <a:lstStyle/>
          <a:p>
            <a:pPr lvl="1" eaLnBrk="1" hangingPunct="1">
              <a:lnSpc>
                <a:spcPct val="110000"/>
              </a:lnSpc>
              <a:defRPr/>
            </a:pPr>
            <a:r>
              <a:rPr lang="en-US" b="1" dirty="0" smtClean="0">
                <a:solidFill>
                  <a:srgbClr val="0000FF"/>
                </a:solidFill>
              </a:rPr>
              <a:t>DLR 3.4 </a:t>
            </a:r>
            <a:r>
              <a:rPr lang="en-US" b="1" dirty="0" smtClean="0"/>
              <a:t>– Transparency on financial management (web access to audit reports, IFRs, budgets and AWP)</a:t>
            </a:r>
          </a:p>
          <a:p>
            <a:pPr lvl="1" eaLnBrk="1" hangingPunct="1">
              <a:lnSpc>
                <a:spcPct val="110000"/>
              </a:lnSpc>
              <a:defRPr/>
            </a:pPr>
            <a:r>
              <a:rPr lang="en-US" b="1" i="1" dirty="0" smtClean="0"/>
              <a:t>Guidance Notes:  </a:t>
            </a:r>
            <a:r>
              <a:rPr lang="en-US" i="1" dirty="0" smtClean="0"/>
              <a:t>There must be a link to the institution's website or portal which is publically available.</a:t>
            </a:r>
          </a:p>
          <a:p>
            <a:pPr lvl="1">
              <a:lnSpc>
                <a:spcPct val="110000"/>
              </a:lnSpc>
              <a:defRPr/>
            </a:pPr>
            <a:r>
              <a:rPr lang="en-US" dirty="0"/>
              <a:t>For the </a:t>
            </a:r>
            <a:r>
              <a:rPr lang="en-US" b="1" dirty="0"/>
              <a:t>first withdrawal application </a:t>
            </a:r>
            <a:r>
              <a:rPr lang="en-US" dirty="0"/>
              <a:t>requesting funding for this result:</a:t>
            </a:r>
          </a:p>
          <a:p>
            <a:pPr marL="784098" lvl="2" indent="-400050">
              <a:lnSpc>
                <a:spcPct val="100000"/>
              </a:lnSpc>
              <a:buFont typeface="+mj-lt"/>
              <a:buAutoNum type="romanLcPeriod"/>
              <a:defRPr/>
            </a:pPr>
            <a:r>
              <a:rPr lang="en-US" sz="1600" dirty="0" smtClean="0"/>
              <a:t>This will be </a:t>
            </a:r>
            <a:r>
              <a:rPr lang="en-US" sz="1600" b="1" u="sng" dirty="0" smtClean="0"/>
              <a:t>limited to the financial reports of the specific ACE </a:t>
            </a:r>
            <a:r>
              <a:rPr lang="en-US" sz="1600" dirty="0" smtClean="0"/>
              <a:t>i.e. interim financial reports, approved budgets and work plans, and annual audit reports.</a:t>
            </a:r>
          </a:p>
          <a:p>
            <a:pPr marL="784098" lvl="2" indent="-400050">
              <a:lnSpc>
                <a:spcPct val="100000"/>
              </a:lnSpc>
              <a:buFont typeface="+mj-lt"/>
              <a:buAutoNum type="romanLcPeriod"/>
              <a:defRPr/>
            </a:pPr>
            <a:endParaRPr lang="en-US" sz="1600" dirty="0" smtClean="0"/>
          </a:p>
          <a:p>
            <a:pPr marL="384048" lvl="2" indent="0">
              <a:lnSpc>
                <a:spcPct val="100000"/>
              </a:lnSpc>
              <a:buNone/>
              <a:defRPr/>
            </a:pPr>
            <a:r>
              <a:rPr lang="en-US" b="1" dirty="0" smtClean="0">
                <a:solidFill>
                  <a:srgbClr val="FF0000"/>
                </a:solidFill>
              </a:rPr>
              <a:t>Subsequent Withdrawals</a:t>
            </a:r>
            <a:endParaRPr lang="en-US" b="1" dirty="0">
              <a:solidFill>
                <a:srgbClr val="FF0000"/>
              </a:solidFill>
            </a:endParaRPr>
          </a:p>
          <a:p>
            <a:pPr lvl="1" algn="just">
              <a:lnSpc>
                <a:spcPct val="110000"/>
              </a:lnSpc>
              <a:defRPr/>
            </a:pPr>
            <a:r>
              <a:rPr lang="en-US" sz="1600" dirty="0" smtClean="0"/>
              <a:t>It is expected that in subsequent years, in addition to the specific ACE financial reports, the participating University </a:t>
            </a:r>
            <a:r>
              <a:rPr lang="en-US" sz="1600" u="sng" dirty="0" smtClean="0"/>
              <a:t>should have it’s annual audited reports also publically available online </a:t>
            </a:r>
            <a:r>
              <a:rPr lang="en-US" sz="1600" dirty="0" smtClean="0"/>
              <a:t>in order to qualify for the DLR</a:t>
            </a:r>
            <a:endParaRPr lang="en-US" sz="1600" dirty="0"/>
          </a:p>
          <a:p>
            <a:pPr lvl="1" eaLnBrk="1" hangingPunct="1">
              <a:lnSpc>
                <a:spcPct val="80000"/>
              </a:lnSpc>
              <a:defRPr/>
            </a:pPr>
            <a:endParaRPr lang="en-US" sz="2000" b="1" dirty="0" smtClean="0"/>
          </a:p>
        </p:txBody>
      </p:sp>
      <p:sp>
        <p:nvSpPr>
          <p:cNvPr id="4" name="Date Placeholder 3"/>
          <p:cNvSpPr>
            <a:spLocks noGrp="1"/>
          </p:cNvSpPr>
          <p:nvPr>
            <p:ph type="dt" sz="half" idx="10"/>
          </p:nvPr>
        </p:nvSpPr>
        <p:spPr>
          <a:xfrm>
            <a:off x="7696200" y="6191250"/>
            <a:ext cx="2476500" cy="476250"/>
          </a:xfrm>
        </p:spPr>
        <p:txBody>
          <a:bodyPr/>
          <a:lstStyle/>
          <a:p>
            <a:pPr>
              <a:defRPr/>
            </a:pPr>
            <a:fld id="{86216E54-5674-4E89-8793-012A58EF4A27}" type="datetime1">
              <a:rPr lang="en-US"/>
              <a:pPr>
                <a:defRPr/>
              </a:pPr>
              <a:t>6/2/2016</a:t>
            </a:fld>
            <a:endParaRPr lang="en-US"/>
          </a:p>
        </p:txBody>
      </p:sp>
      <p:sp>
        <p:nvSpPr>
          <p:cNvPr id="5" name="Slide Number Placeholder 5"/>
          <p:cNvSpPr>
            <a:spLocks noGrp="1"/>
          </p:cNvSpPr>
          <p:nvPr>
            <p:ph type="sldNum" sz="quarter" idx="12"/>
          </p:nvPr>
        </p:nvSpPr>
        <p:spPr/>
        <p:txBody>
          <a:bodyPr/>
          <a:lstStyle/>
          <a:p>
            <a:pPr>
              <a:defRPr/>
            </a:pPr>
            <a:fld id="{5CD75860-C201-4F94-9F29-9C1BEEBFB59D}" type="slidenum">
              <a:rPr lang="en-US"/>
              <a:pPr>
                <a:defRPr/>
              </a:pPr>
              <a:t>19</a:t>
            </a:fld>
            <a:endParaRPr lang="en-US"/>
          </a:p>
        </p:txBody>
      </p:sp>
    </p:spTree>
    <p:extLst>
      <p:ext uri="{BB962C8B-B14F-4D97-AF65-F5344CB8AC3E}">
        <p14:creationId xmlns:p14="http://schemas.microsoft.com/office/powerpoint/2010/main" val="166136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 calcmode="lin" valueType="num">
                                      <p:cBhvr additive="base">
                                        <p:cTn id="7" dur="500" fill="hold"/>
                                        <p:tgtEl>
                                          <p:spTgt spid="232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2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2451">
                                            <p:txEl>
                                              <p:pRg st="1" end="1"/>
                                            </p:txEl>
                                          </p:spTgt>
                                        </p:tgtEl>
                                        <p:attrNameLst>
                                          <p:attrName>style.visibility</p:attrName>
                                        </p:attrNameLst>
                                      </p:cBhvr>
                                      <p:to>
                                        <p:strVal val="visible"/>
                                      </p:to>
                                    </p:set>
                                    <p:anim calcmode="lin" valueType="num">
                                      <p:cBhvr additive="base">
                                        <p:cTn id="13" dur="500" fill="hold"/>
                                        <p:tgtEl>
                                          <p:spTgt spid="2324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2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2451">
                                            <p:txEl>
                                              <p:pRg st="2" end="2"/>
                                            </p:txEl>
                                          </p:spTgt>
                                        </p:tgtEl>
                                        <p:attrNameLst>
                                          <p:attrName>style.visibility</p:attrName>
                                        </p:attrNameLst>
                                      </p:cBhvr>
                                      <p:to>
                                        <p:strVal val="visible"/>
                                      </p:to>
                                    </p:set>
                                    <p:anim calcmode="lin" valueType="num">
                                      <p:cBhvr additive="base">
                                        <p:cTn id="19" dur="500" fill="hold"/>
                                        <p:tgtEl>
                                          <p:spTgt spid="2324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2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2451">
                                            <p:txEl>
                                              <p:pRg st="3" end="3"/>
                                            </p:txEl>
                                          </p:spTgt>
                                        </p:tgtEl>
                                        <p:attrNameLst>
                                          <p:attrName>style.visibility</p:attrName>
                                        </p:attrNameLst>
                                      </p:cBhvr>
                                      <p:to>
                                        <p:strVal val="visible"/>
                                      </p:to>
                                    </p:set>
                                    <p:anim calcmode="lin" valueType="num">
                                      <p:cBhvr additive="base">
                                        <p:cTn id="25" dur="500" fill="hold"/>
                                        <p:tgtEl>
                                          <p:spTgt spid="2324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2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32451">
                                            <p:txEl>
                                              <p:pRg st="5" end="5"/>
                                            </p:txEl>
                                          </p:spTgt>
                                        </p:tgtEl>
                                        <p:attrNameLst>
                                          <p:attrName>style.visibility</p:attrName>
                                        </p:attrNameLst>
                                      </p:cBhvr>
                                      <p:to>
                                        <p:strVal val="visible"/>
                                      </p:to>
                                    </p:set>
                                    <p:anim calcmode="lin" valueType="num">
                                      <p:cBhvr additive="base">
                                        <p:cTn id="31" dur="500" fill="hold"/>
                                        <p:tgtEl>
                                          <p:spTgt spid="23245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24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32451">
                                            <p:txEl>
                                              <p:pRg st="6" end="6"/>
                                            </p:txEl>
                                          </p:spTgt>
                                        </p:tgtEl>
                                        <p:attrNameLst>
                                          <p:attrName>style.visibility</p:attrName>
                                        </p:attrNameLst>
                                      </p:cBhvr>
                                      <p:to>
                                        <p:strVal val="visible"/>
                                      </p:to>
                                    </p:set>
                                    <p:anim calcmode="lin" valueType="num">
                                      <p:cBhvr additive="base">
                                        <p:cTn id="37" dur="500" fill="hold"/>
                                        <p:tgtEl>
                                          <p:spTgt spid="23245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245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Overview of the session </a:t>
            </a:r>
            <a:endParaRPr lang="en-US" dirty="0"/>
          </a:p>
        </p:txBody>
      </p:sp>
      <p:sp>
        <p:nvSpPr>
          <p:cNvPr id="3" name="Content Placeholder 2"/>
          <p:cNvSpPr>
            <a:spLocks noGrp="1"/>
          </p:cNvSpPr>
          <p:nvPr>
            <p:ph idx="1"/>
          </p:nvPr>
        </p:nvSpPr>
        <p:spPr>
          <a:xfrm>
            <a:off x="2589211" y="2133600"/>
            <a:ext cx="9080705" cy="3777622"/>
          </a:xfrm>
        </p:spPr>
        <p:txBody>
          <a:bodyPr>
            <a:noAutofit/>
          </a:bodyPr>
          <a:lstStyle/>
          <a:p>
            <a:pPr>
              <a:buFont typeface="Wingdings" panose="05000000000000000000" pitchFamily="2" charset="2"/>
              <a:buChar char="§"/>
              <a:defRPr/>
            </a:pPr>
            <a:r>
              <a:rPr lang="en-US" altLang="en-US" sz="3200" dirty="0" smtClean="0"/>
              <a:t>Project Financial Management </a:t>
            </a:r>
          </a:p>
          <a:p>
            <a:pPr>
              <a:buFont typeface="Wingdings" panose="05000000000000000000" pitchFamily="2" charset="2"/>
              <a:buChar char="§"/>
              <a:defRPr/>
            </a:pPr>
            <a:r>
              <a:rPr lang="en-US" altLang="en-US" sz="3200" dirty="0" smtClean="0"/>
              <a:t>Disbursement Arrangements for ACE</a:t>
            </a:r>
          </a:p>
          <a:p>
            <a:pPr>
              <a:buFont typeface="Wingdings" panose="05000000000000000000" pitchFamily="2" charset="2"/>
              <a:buChar char="§"/>
              <a:defRPr/>
            </a:pPr>
            <a:r>
              <a:rPr lang="en-US" altLang="en-US" sz="3200" dirty="0" smtClean="0"/>
              <a:t>Update on FM Action Plan</a:t>
            </a:r>
          </a:p>
          <a:p>
            <a:pPr>
              <a:buFont typeface="Wingdings" panose="05000000000000000000" pitchFamily="2" charset="2"/>
              <a:buChar char="§"/>
              <a:defRPr/>
            </a:pPr>
            <a:r>
              <a:rPr lang="en-US" altLang="en-US" sz="3200" dirty="0" smtClean="0"/>
              <a:t>FM Related DLR</a:t>
            </a:r>
          </a:p>
          <a:p>
            <a:pPr>
              <a:buFont typeface="Wingdings" panose="05000000000000000000" pitchFamily="2" charset="2"/>
              <a:buChar char="§"/>
              <a:defRPr/>
            </a:pPr>
            <a:r>
              <a:rPr lang="en-US" altLang="en-US" sz="3200" dirty="0"/>
              <a:t>Next Steps &amp; Action Plan</a:t>
            </a:r>
            <a:endParaRPr lang="en-US" altLang="en-US" sz="3200" dirty="0" smtClean="0"/>
          </a:p>
          <a:p>
            <a:pPr>
              <a:buFont typeface="Wingdings" panose="05000000000000000000" pitchFamily="2" charset="2"/>
              <a:buChar char="§"/>
              <a:defRPr/>
            </a:pPr>
            <a:r>
              <a:rPr lang="en-US" altLang="en-US" sz="3200" dirty="0" smtClean="0"/>
              <a:t>Questions &amp; Answer Session</a:t>
            </a:r>
            <a:endParaRPr lang="en-US" altLang="en-US" sz="3200" dirty="0"/>
          </a:p>
          <a:p>
            <a:pPr marL="0" indent="0">
              <a:buNone/>
            </a:pPr>
            <a:endParaRPr lang="en-US" sz="4400" dirty="0"/>
          </a:p>
        </p:txBody>
      </p:sp>
      <p:sp>
        <p:nvSpPr>
          <p:cNvPr id="4" name="Slide Number Placeholder 3"/>
          <p:cNvSpPr>
            <a:spLocks noGrp="1"/>
          </p:cNvSpPr>
          <p:nvPr>
            <p:ph type="sldNum" sz="quarter" idx="12"/>
          </p:nvPr>
        </p:nvSpPr>
        <p:spPr/>
        <p:txBody>
          <a:bodyPr/>
          <a:lstStyle/>
          <a:p>
            <a:fld id="{A58CD4E6-22EC-4352-A5B9-66F71DEED73F}" type="slidenum">
              <a:rPr lang="en-US" smtClean="0"/>
              <a:t>2</a:t>
            </a:fld>
            <a:endParaRPr lang="en-US" dirty="0"/>
          </a:p>
        </p:txBody>
      </p:sp>
    </p:spTree>
    <p:extLst>
      <p:ext uri="{BB962C8B-B14F-4D97-AF65-F5344CB8AC3E}">
        <p14:creationId xmlns:p14="http://schemas.microsoft.com/office/powerpoint/2010/main" val="2976719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FM </a:t>
            </a:r>
            <a:r>
              <a:rPr lang="fr-FR" dirty="0" err="1" smtClean="0"/>
              <a:t>DLRs</a:t>
            </a:r>
            <a:r>
              <a:rPr lang="fr-FR" dirty="0" smtClean="0"/>
              <a:t> – </a:t>
            </a:r>
            <a:r>
              <a:rPr lang="fr-FR" dirty="0" smtClean="0">
                <a:solidFill>
                  <a:srgbClr val="FF0000"/>
                </a:solidFill>
              </a:rPr>
              <a:t>Clarification </a:t>
            </a:r>
            <a:endParaRPr lang="en-US"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69660534"/>
              </p:ext>
            </p:extLst>
          </p:nvPr>
        </p:nvGraphicFramePr>
        <p:xfrm>
          <a:off x="1097280" y="1968348"/>
          <a:ext cx="8592907" cy="2604081"/>
        </p:xfrm>
        <a:graphic>
          <a:graphicData uri="http://schemas.openxmlformats.org/drawingml/2006/table">
            <a:tbl>
              <a:tblPr firstRow="1" bandRow="1">
                <a:tableStyleId>{2D5ABB26-0587-4C30-8999-92F81FD0307C}</a:tableStyleId>
              </a:tblPr>
              <a:tblGrid>
                <a:gridCol w="594662"/>
                <a:gridCol w="3095739"/>
                <a:gridCol w="1145755"/>
                <a:gridCol w="1949985"/>
                <a:gridCol w="1806766"/>
              </a:tblGrid>
              <a:tr h="370840">
                <a:tc>
                  <a:txBody>
                    <a:bodyPr/>
                    <a:lstStyle/>
                    <a:p>
                      <a:r>
                        <a:rPr lang="en-US" sz="1000" b="1" dirty="0" smtClean="0"/>
                        <a:t>#</a:t>
                      </a:r>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1" dirty="0" smtClean="0"/>
                        <a:t>Description </a:t>
                      </a:r>
                      <a:r>
                        <a:rPr lang="fr-FR" sz="1000" b="1" dirty="0" smtClean="0"/>
                        <a:t>(</a:t>
                      </a:r>
                      <a:r>
                        <a:rPr lang="fr-FR" sz="1000" b="1" dirty="0" err="1" smtClean="0"/>
                        <a:t>Financingf</a:t>
                      </a:r>
                      <a:r>
                        <a:rPr lang="fr-FR" sz="1000" b="1" baseline="0" dirty="0" smtClean="0"/>
                        <a:t> Agreement)</a:t>
                      </a:r>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000" b="1" dirty="0" smtClean="0"/>
                        <a:t>Explication</a:t>
                      </a:r>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000" b="1" dirty="0" smtClean="0"/>
                        <a:t>Vérification </a:t>
                      </a:r>
                      <a:r>
                        <a:rPr lang="fr-FR" sz="1000" b="1" dirty="0" err="1" smtClean="0"/>
                        <a:t>protocol</a:t>
                      </a:r>
                      <a:r>
                        <a:rPr lang="fr-FR" sz="1000" b="1" dirty="0" smtClean="0"/>
                        <a:t> (Data</a:t>
                      </a:r>
                      <a:r>
                        <a:rPr lang="fr-FR" sz="1000" b="1" baseline="0" dirty="0" smtClean="0"/>
                        <a:t> source and </a:t>
                      </a:r>
                      <a:r>
                        <a:rPr lang="fr-FR" sz="1000" b="1" baseline="0" dirty="0" err="1" smtClean="0"/>
                        <a:t>methodology</a:t>
                      </a:r>
                      <a:r>
                        <a:rPr lang="fr-FR" sz="1000" b="1" baseline="0" dirty="0" smtClean="0"/>
                        <a:t>)</a:t>
                      </a:r>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000" b="1" dirty="0" smtClean="0"/>
                        <a:t>DLR</a:t>
                      </a:r>
                      <a:r>
                        <a:rPr lang="fr-FR" sz="1000" b="1" baseline="0" dirty="0" smtClean="0"/>
                        <a:t> communication to the Bank</a:t>
                      </a:r>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6721">
                <a:tc>
                  <a:txBody>
                    <a:bodyPr/>
                    <a:lstStyle/>
                    <a:p>
                      <a:r>
                        <a:rPr lang="en-US" sz="1000" dirty="0" smtClean="0"/>
                        <a:t>DLR#3.1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smtClean="0"/>
                        <a:t>Timely withdrawal application supported by financial reporting for the ACE account for the period</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000" dirty="0" smtClean="0"/>
                        <a:t>DLR#3.2</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smtClean="0"/>
                        <a:t>Functioning Audit Committee under the university council</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000" dirty="0" smtClean="0"/>
                        <a:t>DLR#3.3</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smtClean="0"/>
                        <a:t>Functioning internal audit unit for the university</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000" dirty="0" smtClean="0"/>
                        <a:t>DLR#3.4</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smtClean="0"/>
                        <a:t>Web Transparency on Financial management (web-access to audit reports, interim financial reports, budgets and annual work plan)</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A58CD4E6-22EC-4352-A5B9-66F71DEED73F}" type="slidenum">
              <a:rPr lang="en-US" smtClean="0"/>
              <a:t>20</a:t>
            </a:fld>
            <a:endParaRPr lang="en-US" dirty="0"/>
          </a:p>
        </p:txBody>
      </p:sp>
    </p:spTree>
    <p:extLst>
      <p:ext uri="{BB962C8B-B14F-4D97-AF65-F5344CB8AC3E}">
        <p14:creationId xmlns:p14="http://schemas.microsoft.com/office/powerpoint/2010/main" val="25159702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Next Steps &amp; Action Plan</a:t>
            </a:r>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A58CD4E6-22EC-4352-A5B9-66F71DEED73F}" type="slidenum">
              <a:rPr lang="en-US" smtClean="0"/>
              <a:t>21</a:t>
            </a:fld>
            <a:endParaRPr lang="en-US"/>
          </a:p>
        </p:txBody>
      </p:sp>
    </p:spTree>
    <p:extLst>
      <p:ext uri="{BB962C8B-B14F-4D97-AF65-F5344CB8AC3E}">
        <p14:creationId xmlns:p14="http://schemas.microsoft.com/office/powerpoint/2010/main" val="33807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1678577" y="590868"/>
            <a:ext cx="7772400" cy="715962"/>
          </a:xfrm>
        </p:spPr>
        <p:txBody>
          <a:bodyPr>
            <a:normAutofit/>
          </a:bodyPr>
          <a:lstStyle/>
          <a:p>
            <a:pPr algn="ctr" eaLnBrk="1" hangingPunct="1"/>
            <a:r>
              <a:rPr lang="en-US" sz="4000" b="1" dirty="0" smtClean="0">
                <a:solidFill>
                  <a:srgbClr val="0000FF"/>
                </a:solidFill>
              </a:rPr>
              <a:t>Next Steps &amp; Action Plan</a:t>
            </a:r>
            <a:r>
              <a:rPr lang="en-US" sz="4000" b="1" dirty="0" smtClean="0">
                <a:solidFill>
                  <a:srgbClr val="0000FF"/>
                </a:solidFill>
                <a:latin typeface="Times New Roman" pitchFamily="18" charset="0"/>
              </a:rPr>
              <a:t>…</a:t>
            </a:r>
            <a:r>
              <a:rPr lang="en-US" sz="4000" b="1" dirty="0" smtClean="0">
                <a:solidFill>
                  <a:srgbClr val="0000FF"/>
                </a:solidFill>
              </a:rPr>
              <a:t>.</a:t>
            </a:r>
            <a:endParaRPr lang="en-US" sz="4000" b="1" dirty="0">
              <a:solidFill>
                <a:srgbClr val="0000FF"/>
              </a:solidFill>
            </a:endParaRPr>
          </a:p>
        </p:txBody>
      </p:sp>
      <p:sp>
        <p:nvSpPr>
          <p:cNvPr id="232451" name="Rectangle 3"/>
          <p:cNvSpPr>
            <a:spLocks noGrp="1" noChangeArrowheads="1"/>
          </p:cNvSpPr>
          <p:nvPr>
            <p:ph idx="1"/>
          </p:nvPr>
        </p:nvSpPr>
        <p:spPr>
          <a:xfrm>
            <a:off x="1201783" y="1714500"/>
            <a:ext cx="9474926" cy="4657725"/>
          </a:xfrm>
        </p:spPr>
        <p:txBody>
          <a:bodyPr>
            <a:normAutofit/>
          </a:bodyPr>
          <a:lstStyle/>
          <a:p>
            <a:pPr eaLnBrk="1" hangingPunct="1">
              <a:lnSpc>
                <a:spcPct val="80000"/>
              </a:lnSpc>
              <a:defRPr/>
            </a:pPr>
            <a:r>
              <a:rPr lang="en-US" sz="2400" b="1" dirty="0" smtClean="0"/>
              <a:t>ALL ACEs should aim at submitting a Withdrawal Application by end of June 2016</a:t>
            </a:r>
          </a:p>
          <a:p>
            <a:pPr eaLnBrk="1" hangingPunct="1">
              <a:lnSpc>
                <a:spcPct val="80000"/>
              </a:lnSpc>
              <a:defRPr/>
            </a:pPr>
            <a:r>
              <a:rPr lang="en-US" sz="2400" b="1" dirty="0" smtClean="0">
                <a:solidFill>
                  <a:srgbClr val="FF0000"/>
                </a:solidFill>
              </a:rPr>
              <a:t>Steps:</a:t>
            </a:r>
            <a:endParaRPr lang="en-US" sz="2400" b="1" dirty="0">
              <a:solidFill>
                <a:srgbClr val="FF0000"/>
              </a:solidFill>
            </a:endParaRPr>
          </a:p>
          <a:p>
            <a:pPr lvl="1" eaLnBrk="1" hangingPunct="1">
              <a:lnSpc>
                <a:spcPct val="110000"/>
              </a:lnSpc>
              <a:defRPr/>
            </a:pPr>
            <a:r>
              <a:rPr lang="en-US" sz="2400" b="1" dirty="0" smtClean="0"/>
              <a:t>Submit the June 2016 Interim Financial Report &amp; EEP Report to CO FMS</a:t>
            </a:r>
          </a:p>
          <a:p>
            <a:pPr lvl="1" eaLnBrk="1" hangingPunct="1">
              <a:lnSpc>
                <a:spcPct val="110000"/>
              </a:lnSpc>
              <a:defRPr/>
            </a:pPr>
            <a:r>
              <a:rPr lang="en-US" sz="2400" b="1" dirty="0" smtClean="0"/>
              <a:t>Collect details of evidence of achievement of Year 2015 DLRs</a:t>
            </a:r>
          </a:p>
          <a:p>
            <a:pPr lvl="1" eaLnBrk="1" hangingPunct="1">
              <a:lnSpc>
                <a:spcPct val="110000"/>
              </a:lnSpc>
              <a:defRPr/>
            </a:pPr>
            <a:r>
              <a:rPr lang="en-US" sz="2400" b="1" dirty="0" smtClean="0"/>
              <a:t>Obtain Independent Verification of the Year 2015 DLRs</a:t>
            </a:r>
          </a:p>
          <a:p>
            <a:pPr lvl="1" eaLnBrk="1" hangingPunct="1">
              <a:lnSpc>
                <a:spcPct val="110000"/>
              </a:lnSpc>
              <a:defRPr/>
            </a:pPr>
            <a:r>
              <a:rPr lang="en-US" sz="2400" b="1" dirty="0" smtClean="0"/>
              <a:t>Submit evidence to the Bank (TTL) for review and clearance</a:t>
            </a:r>
          </a:p>
          <a:p>
            <a:pPr lvl="1" eaLnBrk="1" hangingPunct="1">
              <a:lnSpc>
                <a:spcPct val="110000"/>
              </a:lnSpc>
              <a:defRPr/>
            </a:pPr>
            <a:r>
              <a:rPr lang="en-US" sz="2400" b="1" dirty="0" smtClean="0"/>
              <a:t>Prepare Withdrawal Application to document initial advance</a:t>
            </a:r>
          </a:p>
          <a:p>
            <a:pPr marL="201168" lvl="1" indent="0" algn="ctr" eaLnBrk="1" hangingPunct="1">
              <a:lnSpc>
                <a:spcPct val="110000"/>
              </a:lnSpc>
              <a:buNone/>
              <a:defRPr/>
            </a:pPr>
            <a:r>
              <a:rPr lang="en-US" sz="2400" b="1" dirty="0" smtClean="0">
                <a:solidFill>
                  <a:srgbClr val="FF0000"/>
                </a:solidFill>
              </a:rPr>
              <a:t>*Submission of Annual Audit Report for ACE due June 30, 2016</a:t>
            </a:r>
          </a:p>
          <a:p>
            <a:pPr lvl="1" eaLnBrk="1" hangingPunct="1">
              <a:lnSpc>
                <a:spcPct val="110000"/>
              </a:lnSpc>
              <a:defRPr/>
            </a:pPr>
            <a:endParaRPr lang="en-US" b="1" dirty="0" smtClean="0"/>
          </a:p>
          <a:p>
            <a:pPr lvl="1" eaLnBrk="1" hangingPunct="1">
              <a:lnSpc>
                <a:spcPct val="80000"/>
              </a:lnSpc>
              <a:defRPr/>
            </a:pPr>
            <a:endParaRPr lang="en-US" b="1" dirty="0" smtClean="0"/>
          </a:p>
        </p:txBody>
      </p:sp>
      <p:sp>
        <p:nvSpPr>
          <p:cNvPr id="4" name="Date Placeholder 3"/>
          <p:cNvSpPr>
            <a:spLocks noGrp="1"/>
          </p:cNvSpPr>
          <p:nvPr>
            <p:ph type="dt" sz="half" idx="10"/>
          </p:nvPr>
        </p:nvSpPr>
        <p:spPr>
          <a:xfrm>
            <a:off x="7696200" y="6191250"/>
            <a:ext cx="2476500" cy="476250"/>
          </a:xfrm>
        </p:spPr>
        <p:txBody>
          <a:bodyPr/>
          <a:lstStyle/>
          <a:p>
            <a:pPr>
              <a:defRPr/>
            </a:pPr>
            <a:fld id="{86216E54-5674-4E89-8793-012A58EF4A27}" type="datetime1">
              <a:rPr lang="en-US"/>
              <a:pPr>
                <a:defRPr/>
              </a:pPr>
              <a:t>6/2/2016</a:t>
            </a:fld>
            <a:endParaRPr lang="en-US"/>
          </a:p>
        </p:txBody>
      </p:sp>
      <p:sp>
        <p:nvSpPr>
          <p:cNvPr id="5" name="Slide Number Placeholder 5"/>
          <p:cNvSpPr>
            <a:spLocks noGrp="1"/>
          </p:cNvSpPr>
          <p:nvPr>
            <p:ph type="sldNum" sz="quarter" idx="12"/>
          </p:nvPr>
        </p:nvSpPr>
        <p:spPr/>
        <p:txBody>
          <a:bodyPr/>
          <a:lstStyle/>
          <a:p>
            <a:pPr>
              <a:defRPr/>
            </a:pPr>
            <a:fld id="{5CD75860-C201-4F94-9F29-9C1BEEBFB59D}" type="slidenum">
              <a:rPr lang="en-US"/>
              <a:pPr>
                <a:defRPr/>
              </a:pPr>
              <a:t>22</a:t>
            </a:fld>
            <a:endParaRPr lang="en-US"/>
          </a:p>
        </p:txBody>
      </p:sp>
    </p:spTree>
    <p:extLst>
      <p:ext uri="{BB962C8B-B14F-4D97-AF65-F5344CB8AC3E}">
        <p14:creationId xmlns:p14="http://schemas.microsoft.com/office/powerpoint/2010/main" val="320747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 calcmode="lin" valueType="num">
                                      <p:cBhvr additive="base">
                                        <p:cTn id="7" dur="500" fill="hold"/>
                                        <p:tgtEl>
                                          <p:spTgt spid="232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2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2451">
                                            <p:txEl>
                                              <p:pRg st="1" end="1"/>
                                            </p:txEl>
                                          </p:spTgt>
                                        </p:tgtEl>
                                        <p:attrNameLst>
                                          <p:attrName>style.visibility</p:attrName>
                                        </p:attrNameLst>
                                      </p:cBhvr>
                                      <p:to>
                                        <p:strVal val="visible"/>
                                      </p:to>
                                    </p:set>
                                    <p:anim calcmode="lin" valueType="num">
                                      <p:cBhvr additive="base">
                                        <p:cTn id="13" dur="500" fill="hold"/>
                                        <p:tgtEl>
                                          <p:spTgt spid="2324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245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2451">
                                            <p:txEl>
                                              <p:pRg st="2" end="2"/>
                                            </p:txEl>
                                          </p:spTgt>
                                        </p:tgtEl>
                                        <p:attrNameLst>
                                          <p:attrName>style.visibility</p:attrName>
                                        </p:attrNameLst>
                                      </p:cBhvr>
                                      <p:to>
                                        <p:strVal val="visible"/>
                                      </p:to>
                                    </p:set>
                                    <p:anim calcmode="lin" valueType="num">
                                      <p:cBhvr additive="base">
                                        <p:cTn id="17" dur="2000" fill="hold"/>
                                        <p:tgtEl>
                                          <p:spTgt spid="232451">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23245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32451">
                                            <p:txEl>
                                              <p:pRg st="3" end="3"/>
                                            </p:txEl>
                                          </p:spTgt>
                                        </p:tgtEl>
                                        <p:attrNameLst>
                                          <p:attrName>style.visibility</p:attrName>
                                        </p:attrNameLst>
                                      </p:cBhvr>
                                      <p:to>
                                        <p:strVal val="visible"/>
                                      </p:to>
                                    </p:set>
                                    <p:anim calcmode="lin" valueType="num">
                                      <p:cBhvr additive="base">
                                        <p:cTn id="21" dur="2000" fill="hold"/>
                                        <p:tgtEl>
                                          <p:spTgt spid="232451">
                                            <p:txEl>
                                              <p:pRg st="3" end="3"/>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232451">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32451">
                                            <p:txEl>
                                              <p:pRg st="4" end="4"/>
                                            </p:txEl>
                                          </p:spTgt>
                                        </p:tgtEl>
                                        <p:attrNameLst>
                                          <p:attrName>style.visibility</p:attrName>
                                        </p:attrNameLst>
                                      </p:cBhvr>
                                      <p:to>
                                        <p:strVal val="visible"/>
                                      </p:to>
                                    </p:set>
                                    <p:anim calcmode="lin" valueType="num">
                                      <p:cBhvr additive="base">
                                        <p:cTn id="25" dur="2000" fill="hold"/>
                                        <p:tgtEl>
                                          <p:spTgt spid="232451">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3245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32451">
                                            <p:txEl>
                                              <p:pRg st="5" end="5"/>
                                            </p:txEl>
                                          </p:spTgt>
                                        </p:tgtEl>
                                        <p:attrNameLst>
                                          <p:attrName>style.visibility</p:attrName>
                                        </p:attrNameLst>
                                      </p:cBhvr>
                                      <p:to>
                                        <p:strVal val="visible"/>
                                      </p:to>
                                    </p:set>
                                    <p:anim calcmode="lin" valueType="num">
                                      <p:cBhvr additive="base">
                                        <p:cTn id="29" dur="2000" fill="hold"/>
                                        <p:tgtEl>
                                          <p:spTgt spid="232451">
                                            <p:txEl>
                                              <p:pRg st="5" end="5"/>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232451">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32451">
                                            <p:txEl>
                                              <p:pRg st="6" end="6"/>
                                            </p:txEl>
                                          </p:spTgt>
                                        </p:tgtEl>
                                        <p:attrNameLst>
                                          <p:attrName>style.visibility</p:attrName>
                                        </p:attrNameLst>
                                      </p:cBhvr>
                                      <p:to>
                                        <p:strVal val="visible"/>
                                      </p:to>
                                    </p:set>
                                    <p:anim calcmode="lin" valueType="num">
                                      <p:cBhvr additive="base">
                                        <p:cTn id="33" dur="2000" fill="hold"/>
                                        <p:tgtEl>
                                          <p:spTgt spid="232451">
                                            <p:txEl>
                                              <p:pRg st="6" end="6"/>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232451">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32451">
                                            <p:txEl>
                                              <p:pRg st="7" end="7"/>
                                            </p:txEl>
                                          </p:spTgt>
                                        </p:tgtEl>
                                        <p:attrNameLst>
                                          <p:attrName>style.visibility</p:attrName>
                                        </p:attrNameLst>
                                      </p:cBhvr>
                                      <p:to>
                                        <p:strVal val="visible"/>
                                      </p:to>
                                    </p:set>
                                    <p:anim calcmode="lin" valueType="num">
                                      <p:cBhvr additive="base">
                                        <p:cTn id="37" dur="2000" fill="hold"/>
                                        <p:tgtEl>
                                          <p:spTgt spid="232451">
                                            <p:txEl>
                                              <p:pRg st="7" end="7"/>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23245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DLR#3.1: Timely </a:t>
            </a:r>
            <a:r>
              <a:rPr lang="en-US" sz="2800" dirty="0"/>
              <a:t>withdrawal application supported by </a:t>
            </a:r>
            <a:r>
              <a:rPr lang="en-US" sz="2800" dirty="0" smtClean="0"/>
              <a:t>financial reporting </a:t>
            </a:r>
            <a:r>
              <a:rPr lang="en-US" sz="2800" dirty="0"/>
              <a:t>for the ACE account for the period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28993081"/>
              </p:ext>
            </p:extLst>
          </p:nvPr>
        </p:nvGraphicFramePr>
        <p:xfrm>
          <a:off x="1096963" y="1846263"/>
          <a:ext cx="10058401" cy="3230880"/>
        </p:xfrm>
        <a:graphic>
          <a:graphicData uri="http://schemas.openxmlformats.org/drawingml/2006/table">
            <a:tbl>
              <a:tblPr firstRow="1" bandRow="1">
                <a:tableStyleId>{5C22544A-7EE6-4342-B048-85BDC9FD1C3A}</a:tableStyleId>
              </a:tblPr>
              <a:tblGrid>
                <a:gridCol w="4433037"/>
                <a:gridCol w="5625364"/>
              </a:tblGrid>
              <a:tr h="370840">
                <a:tc>
                  <a:txBody>
                    <a:bodyPr/>
                    <a:lstStyle/>
                    <a:p>
                      <a:r>
                        <a:rPr lang="fr-FR" sz="2000" dirty="0" err="1" smtClean="0"/>
                        <a:t>Requirement</a:t>
                      </a:r>
                      <a:r>
                        <a:rPr lang="fr-FR" sz="2000" dirty="0" smtClean="0"/>
                        <a:t> for </a:t>
                      </a:r>
                      <a:r>
                        <a:rPr lang="fr-FR" sz="2000" dirty="0" err="1" smtClean="0"/>
                        <a:t>each</a:t>
                      </a:r>
                      <a:r>
                        <a:rPr lang="fr-FR" sz="2000" dirty="0" smtClean="0"/>
                        <a:t> application</a:t>
                      </a:r>
                      <a:endParaRPr lang="en-US" sz="2000" dirty="0"/>
                    </a:p>
                  </a:txBody>
                  <a:tcPr marL="103163" marR="103163"/>
                </a:tc>
                <a:tc>
                  <a:txBody>
                    <a:bodyPr/>
                    <a:lstStyle/>
                    <a:p>
                      <a:r>
                        <a:rPr lang="fr-FR" sz="2000" dirty="0" smtClean="0"/>
                        <a:t>Best practices</a:t>
                      </a:r>
                      <a:endParaRPr lang="en-US" sz="2000" dirty="0"/>
                    </a:p>
                  </a:txBody>
                  <a:tcPr marL="103163" marR="103163"/>
                </a:tc>
              </a:tr>
              <a:tr h="370840">
                <a:tc>
                  <a:txBody>
                    <a:bodyPr/>
                    <a:lstStyle/>
                    <a:p>
                      <a:pPr marL="285750" indent="-285750">
                        <a:buFontTx/>
                        <a:buChar char="-"/>
                      </a:pPr>
                      <a:r>
                        <a:rPr lang="fr-FR" sz="2000" dirty="0" smtClean="0"/>
                        <a:t>IFR</a:t>
                      </a:r>
                      <a:r>
                        <a:rPr lang="en-US" sz="2000" baseline="0" dirty="0" smtClean="0"/>
                        <a:t> and attached documents (see </a:t>
                      </a:r>
                      <a:r>
                        <a:rPr lang="en-US" sz="2000" baseline="0" dirty="0" err="1" smtClean="0"/>
                        <a:t>Disb</a:t>
                      </a:r>
                      <a:r>
                        <a:rPr lang="en-US" sz="2000" baseline="0" dirty="0" smtClean="0"/>
                        <a:t>. Letter) (</a:t>
                      </a:r>
                      <a:r>
                        <a:rPr lang="en-US" sz="2000" baseline="0" dirty="0" smtClean="0">
                          <a:solidFill>
                            <a:srgbClr val="0066FF"/>
                          </a:solidFill>
                        </a:rPr>
                        <a:t>IFR bi-annual</a:t>
                      </a:r>
                      <a:r>
                        <a:rPr lang="en-US" sz="2000" baseline="0" dirty="0" smtClean="0"/>
                        <a:t>)</a:t>
                      </a:r>
                    </a:p>
                    <a:p>
                      <a:pPr marL="285750" indent="-285750">
                        <a:buFontTx/>
                        <a:buChar char="-"/>
                      </a:pPr>
                      <a:r>
                        <a:rPr lang="fr-FR" sz="2000" baseline="0" dirty="0" smtClean="0"/>
                        <a:t>EEP Spending Report provided by an Independent Verifier.</a:t>
                      </a:r>
                      <a:endParaRPr lang="en-US" sz="2000" baseline="0" dirty="0" smtClean="0"/>
                    </a:p>
                    <a:p>
                      <a:pPr marL="285750" indent="-285750">
                        <a:buFontTx/>
                        <a:buChar char="-"/>
                      </a:pPr>
                      <a:endParaRPr lang="fr-FR" sz="2000" dirty="0" smtClean="0"/>
                    </a:p>
                  </a:txBody>
                  <a:tcPr marL="103163" marR="103163"/>
                </a:tc>
                <a:tc>
                  <a:txBody>
                    <a:bodyPr/>
                    <a:lstStyle/>
                    <a:p>
                      <a:pPr marL="285750" indent="-285750">
                        <a:buFont typeface="Arial" panose="020B0604020202020204" pitchFamily="34" charset="0"/>
                        <a:buChar char="•"/>
                        <a:defRPr/>
                      </a:pPr>
                      <a:r>
                        <a:rPr lang="fr-FR" sz="2000" dirty="0" smtClean="0"/>
                        <a:t>Ensure that an Independent</a:t>
                      </a:r>
                      <a:r>
                        <a:rPr lang="fr-FR" sz="2000" baseline="0" dirty="0" smtClean="0"/>
                        <a:t> Verifier </a:t>
                      </a:r>
                      <a:r>
                        <a:rPr lang="fr-FR" sz="2000" baseline="0" dirty="0" err="1" smtClean="0"/>
                        <a:t>is</a:t>
                      </a:r>
                      <a:r>
                        <a:rPr lang="fr-FR" sz="2000" baseline="0" dirty="0" smtClean="0"/>
                        <a:t> recruited.</a:t>
                      </a:r>
                      <a:endParaRPr lang="fr-FR" sz="2000" dirty="0" smtClean="0"/>
                    </a:p>
                    <a:p>
                      <a:pPr marL="285750" indent="-285750">
                        <a:buFont typeface="Arial" panose="020B0604020202020204" pitchFamily="34" charset="0"/>
                        <a:buChar char="•"/>
                        <a:defRPr/>
                      </a:pPr>
                      <a:r>
                        <a:rPr lang="fr-FR" sz="2000" dirty="0" smtClean="0"/>
                        <a:t>Designate a focal point </a:t>
                      </a:r>
                      <a:r>
                        <a:rPr lang="fr-FR" sz="2000" dirty="0" err="1" smtClean="0"/>
                        <a:t>who</a:t>
                      </a:r>
                      <a:r>
                        <a:rPr lang="fr-FR" sz="2000" dirty="0" smtClean="0"/>
                        <a:t> </a:t>
                      </a:r>
                      <a:r>
                        <a:rPr lang="fr-FR" sz="2000" dirty="0" err="1" smtClean="0"/>
                        <a:t>will</a:t>
                      </a:r>
                      <a:r>
                        <a:rPr lang="fr-FR" sz="2000" dirty="0" smtClean="0"/>
                        <a:t> </a:t>
                      </a:r>
                      <a:r>
                        <a:rPr lang="fr-FR" sz="2000" dirty="0" err="1" smtClean="0"/>
                        <a:t>assist</a:t>
                      </a:r>
                      <a:r>
                        <a:rPr lang="fr-FR" sz="2000" dirty="0" smtClean="0"/>
                        <a:t> the I.V to </a:t>
                      </a:r>
                      <a:r>
                        <a:rPr lang="fr-FR" sz="2000" dirty="0" err="1" smtClean="0"/>
                        <a:t>obtain</a:t>
                      </a:r>
                      <a:r>
                        <a:rPr lang="fr-FR" sz="2000" dirty="0" smtClean="0"/>
                        <a:t> all information required</a:t>
                      </a:r>
                      <a:r>
                        <a:rPr lang="fr-FR" sz="2000" baseline="0" dirty="0" smtClean="0"/>
                        <a:t> for </a:t>
                      </a:r>
                      <a:r>
                        <a:rPr lang="fr-FR" sz="2000" baseline="0" dirty="0" err="1" smtClean="0"/>
                        <a:t>verification</a:t>
                      </a:r>
                      <a:r>
                        <a:rPr lang="fr-FR" sz="2000" baseline="0" dirty="0" smtClean="0"/>
                        <a:t>.</a:t>
                      </a:r>
                    </a:p>
                    <a:p>
                      <a:pPr marL="285750" indent="-285750">
                        <a:buFont typeface="Arial" panose="020B0604020202020204" pitchFamily="34" charset="0"/>
                        <a:buChar char="•"/>
                        <a:defRPr/>
                      </a:pPr>
                      <a:r>
                        <a:rPr lang="fr-FR" sz="2000" dirty="0" smtClean="0"/>
                        <a:t>Designate a </a:t>
                      </a:r>
                      <a:r>
                        <a:rPr lang="fr-FR" sz="2000" dirty="0" err="1" smtClean="0"/>
                        <a:t>person</a:t>
                      </a:r>
                      <a:r>
                        <a:rPr lang="fr-FR" sz="2000" dirty="0" smtClean="0"/>
                        <a:t> </a:t>
                      </a:r>
                      <a:r>
                        <a:rPr lang="fr-FR" sz="2000" dirty="0" err="1" smtClean="0"/>
                        <a:t>responsible</a:t>
                      </a:r>
                      <a:r>
                        <a:rPr lang="fr-FR" sz="2000" dirty="0" smtClean="0"/>
                        <a:t> for the </a:t>
                      </a:r>
                      <a:r>
                        <a:rPr lang="fr-FR" sz="2000" dirty="0" err="1" smtClean="0"/>
                        <a:t>preparation</a:t>
                      </a:r>
                      <a:r>
                        <a:rPr lang="fr-FR" sz="2000" dirty="0" smtClean="0"/>
                        <a:t> of the Financial </a:t>
                      </a:r>
                      <a:r>
                        <a:rPr lang="fr-FR" sz="2000" dirty="0" err="1" smtClean="0"/>
                        <a:t>Reporting</a:t>
                      </a:r>
                      <a:r>
                        <a:rPr lang="fr-FR" sz="2000" dirty="0" smtClean="0"/>
                        <a:t> and </a:t>
                      </a:r>
                      <a:r>
                        <a:rPr lang="fr-FR" sz="2000" dirty="0" err="1" smtClean="0"/>
                        <a:t>supporting</a:t>
                      </a:r>
                      <a:r>
                        <a:rPr lang="fr-FR" sz="2000" baseline="0" dirty="0" smtClean="0"/>
                        <a:t> documents.</a:t>
                      </a:r>
                      <a:endParaRPr lang="fr-FR" sz="2000" dirty="0" smtClean="0"/>
                    </a:p>
                    <a:p>
                      <a:pPr marL="285750" indent="-285750">
                        <a:buFont typeface="Arial" panose="020B0604020202020204" pitchFamily="34" charset="0"/>
                        <a:buChar char="•"/>
                        <a:defRPr/>
                      </a:pPr>
                      <a:r>
                        <a:rPr lang="fr-FR" sz="2000" dirty="0" err="1" smtClean="0"/>
                        <a:t>Adopt</a:t>
                      </a:r>
                      <a:r>
                        <a:rPr lang="fr-FR" sz="2000" dirty="0" smtClean="0"/>
                        <a:t> a </a:t>
                      </a:r>
                      <a:r>
                        <a:rPr lang="fr-FR" sz="2000" dirty="0" err="1" smtClean="0"/>
                        <a:t>financial</a:t>
                      </a:r>
                      <a:r>
                        <a:rPr lang="fr-FR" sz="2000" dirty="0" smtClean="0"/>
                        <a:t> </a:t>
                      </a:r>
                      <a:r>
                        <a:rPr lang="fr-FR" sz="2000" dirty="0" err="1" smtClean="0"/>
                        <a:t>reporting</a:t>
                      </a:r>
                      <a:r>
                        <a:rPr lang="fr-FR" sz="2000" dirty="0" smtClean="0"/>
                        <a:t> action plan: action, </a:t>
                      </a:r>
                      <a:r>
                        <a:rPr lang="fr-FR" sz="2000" dirty="0" err="1" smtClean="0"/>
                        <a:t>responsible</a:t>
                      </a:r>
                      <a:r>
                        <a:rPr lang="fr-FR" sz="2000" dirty="0" smtClean="0"/>
                        <a:t>, deadline</a:t>
                      </a:r>
                    </a:p>
                    <a:p>
                      <a:endParaRPr lang="en-US" sz="2000" dirty="0"/>
                    </a:p>
                  </a:txBody>
                  <a:tcPr marL="103163" marR="103163"/>
                </a:tc>
              </a:tr>
            </a:tbl>
          </a:graphicData>
        </a:graphic>
      </p:graphicFrame>
      <p:sp>
        <p:nvSpPr>
          <p:cNvPr id="5" name="Slide Number Placeholder 4"/>
          <p:cNvSpPr>
            <a:spLocks noGrp="1"/>
          </p:cNvSpPr>
          <p:nvPr>
            <p:ph type="sldNum" sz="quarter" idx="12"/>
          </p:nvPr>
        </p:nvSpPr>
        <p:spPr/>
        <p:txBody>
          <a:bodyPr/>
          <a:lstStyle/>
          <a:p>
            <a:fld id="{A58CD4E6-22EC-4352-A5B9-66F71DEED73F}" type="slidenum">
              <a:rPr lang="en-US" smtClean="0"/>
              <a:t>23</a:t>
            </a:fld>
            <a:endParaRPr lang="en-US" dirty="0"/>
          </a:p>
        </p:txBody>
      </p:sp>
    </p:spTree>
    <p:extLst>
      <p:ext uri="{BB962C8B-B14F-4D97-AF65-F5344CB8AC3E}">
        <p14:creationId xmlns:p14="http://schemas.microsoft.com/office/powerpoint/2010/main" val="2502828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133600" y="457200"/>
            <a:ext cx="8153400" cy="990600"/>
          </a:xfrm>
        </p:spPr>
        <p:txBody>
          <a:bodyPr/>
          <a:lstStyle/>
          <a:p>
            <a:pPr eaLnBrk="1" hangingPunct="1"/>
            <a:r>
              <a:rPr lang="en-US" dirty="0"/>
              <a:t>FM Issues </a:t>
            </a:r>
            <a:r>
              <a:rPr lang="en-US" dirty="0" smtClean="0"/>
              <a:t>during Closing …</a:t>
            </a:r>
          </a:p>
        </p:txBody>
      </p:sp>
      <p:sp>
        <p:nvSpPr>
          <p:cNvPr id="13315" name="Rectangle 3"/>
          <p:cNvSpPr>
            <a:spLocks noGrp="1" noChangeArrowheads="1"/>
          </p:cNvSpPr>
          <p:nvPr>
            <p:ph idx="1"/>
          </p:nvPr>
        </p:nvSpPr>
        <p:spPr>
          <a:xfrm>
            <a:off x="2133600" y="1667792"/>
            <a:ext cx="8229600" cy="4572000"/>
          </a:xfrm>
        </p:spPr>
        <p:txBody>
          <a:bodyPr>
            <a:normAutofit/>
          </a:bodyPr>
          <a:lstStyle/>
          <a:p>
            <a:pPr marL="342900" lvl="1" indent="-342900">
              <a:buFont typeface="Wingdings" pitchFamily="2" charset="2"/>
              <a:buChar char="l"/>
            </a:pPr>
            <a:r>
              <a:rPr lang="en-US" sz="2000" b="1" dirty="0">
                <a:solidFill>
                  <a:srgbClr val="FF0000"/>
                </a:solidFill>
              </a:rPr>
              <a:t>Project Closing Date: </a:t>
            </a:r>
            <a:r>
              <a:rPr lang="en-US" sz="2000" dirty="0"/>
              <a:t>The date specified in the Financing Agreement (or later date established by the Bank by notice to the borrower) after which the Bank may, by notice to the borrower, terminate the borrower’s right to make withdrawals from the loan account and cancel any undisbursed balance of a loan</a:t>
            </a:r>
            <a:r>
              <a:rPr lang="en-US" sz="2000" dirty="0" smtClean="0"/>
              <a:t>. </a:t>
            </a:r>
            <a:r>
              <a:rPr lang="en-US" sz="2000" b="1" dirty="0" smtClean="0">
                <a:solidFill>
                  <a:srgbClr val="FFFF00"/>
                </a:solidFill>
                <a:effectLst>
                  <a:outerShdw blurRad="38100" dist="38100" dir="2700000" algn="tl">
                    <a:srgbClr val="000000">
                      <a:alpha val="43137"/>
                    </a:srgbClr>
                  </a:outerShdw>
                </a:effectLst>
              </a:rPr>
              <a:t>When is the project closing??</a:t>
            </a:r>
            <a:endParaRPr lang="en-US" sz="2000" b="1" dirty="0">
              <a:solidFill>
                <a:srgbClr val="FFFF00"/>
              </a:solidFill>
              <a:effectLst>
                <a:outerShdw blurRad="38100" dist="38100" dir="2700000" algn="tl">
                  <a:srgbClr val="000000">
                    <a:alpha val="43137"/>
                  </a:srgbClr>
                </a:outerShdw>
              </a:effectLst>
            </a:endParaRPr>
          </a:p>
          <a:p>
            <a:pPr marL="342900" lvl="1" indent="-342900">
              <a:buFont typeface="Wingdings" pitchFamily="2" charset="2"/>
              <a:buChar char="l"/>
            </a:pPr>
            <a:endParaRPr lang="en-US" sz="2000" b="1" u="sng" dirty="0"/>
          </a:p>
          <a:p>
            <a:pPr marL="342900" lvl="1" indent="-342900">
              <a:buFont typeface="Wingdings" pitchFamily="2" charset="2"/>
              <a:buChar char="l"/>
            </a:pPr>
            <a:r>
              <a:rPr lang="en-US" sz="2000" b="1" dirty="0">
                <a:solidFill>
                  <a:srgbClr val="FF0000"/>
                </a:solidFill>
              </a:rPr>
              <a:t>Disbursement Deadline Date– </a:t>
            </a:r>
            <a:r>
              <a:rPr lang="en-US" sz="2000" dirty="0"/>
              <a:t>The final date on which the Bank will accept applications for withdrawal (WA) from the borrower or documentation on the use of loan proceeds already advanced by the Bank. This date is established in the Disbursement Letter and is usually up to four months after the closing date.</a:t>
            </a:r>
          </a:p>
          <a:p>
            <a:pPr marL="342900" lvl="1" indent="-342900">
              <a:buFont typeface="Wingdings" pitchFamily="2" charset="2"/>
              <a:buChar char="l"/>
            </a:pPr>
            <a:endParaRPr lang="en-US" sz="2000" dirty="0"/>
          </a:p>
          <a:p>
            <a:pPr marL="342900" lvl="1" indent="-342900">
              <a:buFont typeface="Wingdings" pitchFamily="2" charset="2"/>
              <a:buChar char="l"/>
            </a:pPr>
            <a:r>
              <a:rPr lang="en-US" sz="1600" b="1" dirty="0">
                <a:solidFill>
                  <a:srgbClr val="FF0000"/>
                </a:solidFill>
              </a:rPr>
              <a:t>Grace Period –  </a:t>
            </a:r>
            <a:r>
              <a:rPr lang="en-US" sz="2000" dirty="0"/>
              <a:t>Common term used to denote the period between the closing date and the disbursement deadline date.</a:t>
            </a:r>
          </a:p>
        </p:txBody>
      </p:sp>
      <p:sp>
        <p:nvSpPr>
          <p:cNvPr id="4" name="Slide Number Placeholder 4"/>
          <p:cNvSpPr>
            <a:spLocks noGrp="1"/>
          </p:cNvSpPr>
          <p:nvPr>
            <p:ph type="sldNum" sz="quarter" idx="12"/>
          </p:nvPr>
        </p:nvSpPr>
        <p:spPr/>
        <p:txBody>
          <a:bodyPr/>
          <a:lstStyle/>
          <a:p>
            <a:pPr>
              <a:defRPr/>
            </a:pPr>
            <a:fld id="{1E872E2E-8818-4CA7-B868-2579B51FFA0A}" type="slidenum">
              <a:rPr lang="en-US"/>
              <a:pPr>
                <a:defRPr/>
              </a:pPr>
              <a:t>24</a:t>
            </a:fld>
            <a:endParaRPr lang="en-US"/>
          </a:p>
        </p:txBody>
      </p:sp>
    </p:spTree>
    <p:extLst>
      <p:ext uri="{BB962C8B-B14F-4D97-AF65-F5344CB8AC3E}">
        <p14:creationId xmlns:p14="http://schemas.microsoft.com/office/powerpoint/2010/main" val="2003058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fr-FR" sz="3600" b="1" dirty="0" smtClean="0"/>
              <a:t>THANK YOU</a:t>
            </a:r>
          </a:p>
          <a:p>
            <a:pPr marL="0" indent="0" algn="ctr">
              <a:buNone/>
            </a:pPr>
            <a:r>
              <a:rPr lang="fr-FR" sz="3600" b="1" dirty="0" smtClean="0"/>
              <a:t>Open Discussions</a:t>
            </a:r>
          </a:p>
          <a:p>
            <a:pPr marL="0" indent="0" algn="ctr">
              <a:buNone/>
            </a:pPr>
            <a:r>
              <a:rPr lang="fr-FR" sz="3600" b="1" dirty="0" smtClean="0"/>
              <a:t>Questions???</a:t>
            </a:r>
            <a:endParaRPr lang="en-US" sz="3600" b="1" dirty="0"/>
          </a:p>
        </p:txBody>
      </p:sp>
      <p:sp>
        <p:nvSpPr>
          <p:cNvPr id="4" name="Slide Number Placeholder 3"/>
          <p:cNvSpPr>
            <a:spLocks noGrp="1"/>
          </p:cNvSpPr>
          <p:nvPr>
            <p:ph type="sldNum" sz="quarter" idx="12"/>
          </p:nvPr>
        </p:nvSpPr>
        <p:spPr/>
        <p:txBody>
          <a:bodyPr/>
          <a:lstStyle/>
          <a:p>
            <a:fld id="{A58CD4E6-22EC-4352-A5B9-66F71DEED73F}" type="slidenum">
              <a:rPr lang="en-US" smtClean="0"/>
              <a:t>25</a:t>
            </a:fld>
            <a:endParaRPr lang="en-US" dirty="0"/>
          </a:p>
        </p:txBody>
      </p:sp>
    </p:spTree>
    <p:extLst>
      <p:ext uri="{BB962C8B-B14F-4D97-AF65-F5344CB8AC3E}">
        <p14:creationId xmlns:p14="http://schemas.microsoft.com/office/powerpoint/2010/main" val="2481751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Project Financial Management </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A58CD4E6-22EC-4352-A5B9-66F71DEED73F}" type="slidenum">
              <a:rPr lang="en-US" smtClean="0"/>
              <a:t>3</a:t>
            </a:fld>
            <a:endParaRPr lang="en-US"/>
          </a:p>
        </p:txBody>
      </p:sp>
    </p:spTree>
    <p:extLst>
      <p:ext uri="{BB962C8B-B14F-4D97-AF65-F5344CB8AC3E}">
        <p14:creationId xmlns:p14="http://schemas.microsoft.com/office/powerpoint/2010/main" val="3817248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2038350" y="643914"/>
            <a:ext cx="7772400" cy="715962"/>
          </a:xfrm>
        </p:spPr>
        <p:txBody>
          <a:bodyPr/>
          <a:lstStyle/>
          <a:p>
            <a:pPr algn="ctr" eaLnBrk="1" hangingPunct="1"/>
            <a:r>
              <a:rPr lang="en-US" sz="3200" dirty="0"/>
              <a:t>Financial Management Systems</a:t>
            </a:r>
            <a:r>
              <a:rPr lang="en-US" sz="3200" dirty="0">
                <a:latin typeface="Times New Roman" pitchFamily="18" charset="0"/>
              </a:rPr>
              <a:t>…</a:t>
            </a:r>
            <a:r>
              <a:rPr lang="en-US" sz="3200" dirty="0"/>
              <a:t>.</a:t>
            </a:r>
          </a:p>
        </p:txBody>
      </p:sp>
      <p:sp>
        <p:nvSpPr>
          <p:cNvPr id="232451" name="Rectangle 3"/>
          <p:cNvSpPr>
            <a:spLocks noGrp="1" noChangeArrowheads="1"/>
          </p:cNvSpPr>
          <p:nvPr>
            <p:ph idx="1"/>
          </p:nvPr>
        </p:nvSpPr>
        <p:spPr>
          <a:xfrm>
            <a:off x="1809750" y="1800225"/>
            <a:ext cx="8001000" cy="4953000"/>
          </a:xfrm>
        </p:spPr>
        <p:txBody>
          <a:bodyPr>
            <a:normAutofit/>
          </a:bodyPr>
          <a:lstStyle/>
          <a:p>
            <a:pPr eaLnBrk="1" hangingPunct="1">
              <a:lnSpc>
                <a:spcPct val="80000"/>
              </a:lnSpc>
              <a:defRPr/>
            </a:pPr>
            <a:r>
              <a:rPr lang="en-US" sz="2400" dirty="0"/>
              <a:t>Project Financial Management Systems </a:t>
            </a:r>
            <a:r>
              <a:rPr lang="en-US" sz="2400" b="1" dirty="0"/>
              <a:t>(Framework)</a:t>
            </a:r>
            <a:r>
              <a:rPr lang="en-US" sz="2400" dirty="0"/>
              <a:t> include:</a:t>
            </a:r>
          </a:p>
          <a:p>
            <a:pPr lvl="1" eaLnBrk="1" hangingPunct="1">
              <a:lnSpc>
                <a:spcPct val="110000"/>
              </a:lnSpc>
              <a:defRPr/>
            </a:pPr>
            <a:r>
              <a:rPr lang="en-US" sz="2400" b="1" dirty="0" smtClean="0"/>
              <a:t>Budgeting</a:t>
            </a:r>
          </a:p>
          <a:p>
            <a:pPr lvl="1" eaLnBrk="1" hangingPunct="1">
              <a:lnSpc>
                <a:spcPct val="110000"/>
              </a:lnSpc>
              <a:defRPr/>
            </a:pPr>
            <a:r>
              <a:rPr lang="en-US" sz="2400" b="1" dirty="0" smtClean="0"/>
              <a:t>Accounting</a:t>
            </a:r>
          </a:p>
          <a:p>
            <a:pPr lvl="1" eaLnBrk="1" hangingPunct="1">
              <a:lnSpc>
                <a:spcPct val="110000"/>
              </a:lnSpc>
              <a:defRPr/>
            </a:pPr>
            <a:r>
              <a:rPr lang="en-US" sz="2400" b="1" dirty="0" smtClean="0"/>
              <a:t>Internal Control *(</a:t>
            </a:r>
            <a:r>
              <a:rPr lang="en-US" sz="2400" b="1" dirty="0" smtClean="0">
                <a:solidFill>
                  <a:srgbClr val="0000FF"/>
                </a:solidFill>
              </a:rPr>
              <a:t>Processes&gt;Procedures&gt;Approvals etc.</a:t>
            </a:r>
            <a:r>
              <a:rPr lang="en-US" sz="2400" b="1" dirty="0" smtClean="0"/>
              <a:t>)</a:t>
            </a:r>
          </a:p>
          <a:p>
            <a:pPr lvl="1" eaLnBrk="1" hangingPunct="1">
              <a:lnSpc>
                <a:spcPct val="110000"/>
              </a:lnSpc>
              <a:defRPr/>
            </a:pPr>
            <a:r>
              <a:rPr lang="en-US" sz="2400" b="1" dirty="0" smtClean="0"/>
              <a:t>Funds Flow – </a:t>
            </a:r>
            <a:r>
              <a:rPr lang="en-US" sz="2400" b="1" dirty="0" smtClean="0">
                <a:solidFill>
                  <a:srgbClr val="0000FF"/>
                </a:solidFill>
              </a:rPr>
              <a:t>Liquidity &amp; Payments</a:t>
            </a:r>
          </a:p>
          <a:p>
            <a:pPr lvl="1" eaLnBrk="1" hangingPunct="1">
              <a:lnSpc>
                <a:spcPct val="110000"/>
              </a:lnSpc>
              <a:defRPr/>
            </a:pPr>
            <a:r>
              <a:rPr lang="en-US" sz="2400" b="1" dirty="0" smtClean="0"/>
              <a:t>Financial Reporting –(</a:t>
            </a:r>
            <a:r>
              <a:rPr lang="en-US" sz="2400" b="1" dirty="0" smtClean="0">
                <a:solidFill>
                  <a:srgbClr val="0000FF"/>
                </a:solidFill>
              </a:rPr>
              <a:t>meet DLR</a:t>
            </a:r>
            <a:r>
              <a:rPr lang="en-US" sz="2400" b="1" dirty="0" smtClean="0"/>
              <a:t>) &amp; Financial Covenants </a:t>
            </a:r>
          </a:p>
          <a:p>
            <a:pPr lvl="1" eaLnBrk="1" hangingPunct="1">
              <a:lnSpc>
                <a:spcPct val="110000"/>
              </a:lnSpc>
              <a:defRPr/>
            </a:pPr>
            <a:r>
              <a:rPr lang="en-US" sz="2400" b="1" dirty="0" smtClean="0"/>
              <a:t>Auditing – (</a:t>
            </a:r>
            <a:r>
              <a:rPr lang="en-US" sz="2400" b="1" dirty="0" smtClean="0">
                <a:solidFill>
                  <a:srgbClr val="0000FF"/>
                </a:solidFill>
              </a:rPr>
              <a:t>Required for the DLR</a:t>
            </a:r>
            <a:r>
              <a:rPr lang="en-US" sz="2400" b="1" dirty="0" smtClean="0"/>
              <a:t>)</a:t>
            </a:r>
          </a:p>
          <a:p>
            <a:pPr lvl="1" eaLnBrk="1" hangingPunct="1">
              <a:lnSpc>
                <a:spcPct val="80000"/>
              </a:lnSpc>
              <a:defRPr/>
            </a:pPr>
            <a:endParaRPr lang="en-US" b="1" dirty="0" smtClean="0"/>
          </a:p>
          <a:p>
            <a:pPr eaLnBrk="1" hangingPunct="1">
              <a:lnSpc>
                <a:spcPct val="80000"/>
              </a:lnSpc>
              <a:defRPr/>
            </a:pPr>
            <a:r>
              <a:rPr lang="en-US" sz="2400" dirty="0"/>
              <a:t>These systems </a:t>
            </a:r>
            <a:r>
              <a:rPr lang="en-US" sz="2400" b="1" u="sng" dirty="0">
                <a:solidFill>
                  <a:srgbClr val="FF3300"/>
                </a:solidFill>
                <a:effectLst>
                  <a:outerShdw blurRad="38100" dist="38100" dir="2700000" algn="tl">
                    <a:srgbClr val="C0C0C0"/>
                  </a:outerShdw>
                </a:effectLst>
              </a:rPr>
              <a:t>inform the control environment</a:t>
            </a:r>
            <a:r>
              <a:rPr lang="en-US" sz="2400" dirty="0"/>
              <a:t> in which the </a:t>
            </a:r>
            <a:r>
              <a:rPr lang="en-US" sz="2400" dirty="0" smtClean="0"/>
              <a:t>ACE projects are </a:t>
            </a:r>
            <a:r>
              <a:rPr lang="en-US" sz="2400" dirty="0"/>
              <a:t>being implemented and need to be monitored </a:t>
            </a:r>
            <a:r>
              <a:rPr lang="en-US" sz="2400" dirty="0" smtClean="0"/>
              <a:t>periodically by the Bank and Stakeholders</a:t>
            </a:r>
            <a:endParaRPr lang="en-US" sz="2400" dirty="0"/>
          </a:p>
        </p:txBody>
      </p:sp>
      <p:sp>
        <p:nvSpPr>
          <p:cNvPr id="4" name="Date Placeholder 3"/>
          <p:cNvSpPr>
            <a:spLocks noGrp="1"/>
          </p:cNvSpPr>
          <p:nvPr>
            <p:ph type="dt" sz="half" idx="10"/>
          </p:nvPr>
        </p:nvSpPr>
        <p:spPr>
          <a:xfrm>
            <a:off x="7696200" y="6191250"/>
            <a:ext cx="2476500" cy="476250"/>
          </a:xfrm>
        </p:spPr>
        <p:txBody>
          <a:bodyPr/>
          <a:lstStyle/>
          <a:p>
            <a:pPr>
              <a:defRPr/>
            </a:pPr>
            <a:fld id="{86216E54-5674-4E89-8793-012A58EF4A27}" type="datetime1">
              <a:rPr lang="en-US"/>
              <a:pPr>
                <a:defRPr/>
              </a:pPr>
              <a:t>6/2/2016</a:t>
            </a:fld>
            <a:endParaRPr lang="en-US"/>
          </a:p>
        </p:txBody>
      </p:sp>
      <p:sp>
        <p:nvSpPr>
          <p:cNvPr id="5" name="Slide Number Placeholder 5"/>
          <p:cNvSpPr>
            <a:spLocks noGrp="1"/>
          </p:cNvSpPr>
          <p:nvPr>
            <p:ph type="sldNum" sz="quarter" idx="12"/>
          </p:nvPr>
        </p:nvSpPr>
        <p:spPr/>
        <p:txBody>
          <a:bodyPr/>
          <a:lstStyle/>
          <a:p>
            <a:pPr>
              <a:defRPr/>
            </a:pPr>
            <a:fld id="{5CD75860-C201-4F94-9F29-9C1BEEBFB59D}" type="slidenum">
              <a:rPr lang="en-US"/>
              <a:pPr>
                <a:defRPr/>
              </a:pPr>
              <a:t>4</a:t>
            </a:fld>
            <a:endParaRPr lang="en-US"/>
          </a:p>
        </p:txBody>
      </p:sp>
    </p:spTree>
    <p:extLst>
      <p:ext uri="{BB962C8B-B14F-4D97-AF65-F5344CB8AC3E}">
        <p14:creationId xmlns:p14="http://schemas.microsoft.com/office/powerpoint/2010/main" val="349938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 calcmode="lin" valueType="num">
                                      <p:cBhvr additive="base">
                                        <p:cTn id="7" dur="500" fill="hold"/>
                                        <p:tgtEl>
                                          <p:spTgt spid="232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2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2451">
                                            <p:txEl>
                                              <p:pRg st="1" end="1"/>
                                            </p:txEl>
                                          </p:spTgt>
                                        </p:tgtEl>
                                        <p:attrNameLst>
                                          <p:attrName>style.visibility</p:attrName>
                                        </p:attrNameLst>
                                      </p:cBhvr>
                                      <p:to>
                                        <p:strVal val="visible"/>
                                      </p:to>
                                    </p:set>
                                    <p:anim calcmode="lin" valueType="num">
                                      <p:cBhvr additive="base">
                                        <p:cTn id="13" dur="2000" fill="hold"/>
                                        <p:tgtEl>
                                          <p:spTgt spid="232451">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3245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2451">
                                            <p:txEl>
                                              <p:pRg st="2" end="2"/>
                                            </p:txEl>
                                          </p:spTgt>
                                        </p:tgtEl>
                                        <p:attrNameLst>
                                          <p:attrName>style.visibility</p:attrName>
                                        </p:attrNameLst>
                                      </p:cBhvr>
                                      <p:to>
                                        <p:strVal val="visible"/>
                                      </p:to>
                                    </p:set>
                                    <p:anim calcmode="lin" valueType="num">
                                      <p:cBhvr additive="base">
                                        <p:cTn id="17" dur="2000" fill="hold"/>
                                        <p:tgtEl>
                                          <p:spTgt spid="232451">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23245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32451">
                                            <p:txEl>
                                              <p:pRg st="3" end="3"/>
                                            </p:txEl>
                                          </p:spTgt>
                                        </p:tgtEl>
                                        <p:attrNameLst>
                                          <p:attrName>style.visibility</p:attrName>
                                        </p:attrNameLst>
                                      </p:cBhvr>
                                      <p:to>
                                        <p:strVal val="visible"/>
                                      </p:to>
                                    </p:set>
                                    <p:anim calcmode="lin" valueType="num">
                                      <p:cBhvr additive="base">
                                        <p:cTn id="21" dur="2000" fill="hold"/>
                                        <p:tgtEl>
                                          <p:spTgt spid="232451">
                                            <p:txEl>
                                              <p:pRg st="3" end="3"/>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232451">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32451">
                                            <p:txEl>
                                              <p:pRg st="4" end="4"/>
                                            </p:txEl>
                                          </p:spTgt>
                                        </p:tgtEl>
                                        <p:attrNameLst>
                                          <p:attrName>style.visibility</p:attrName>
                                        </p:attrNameLst>
                                      </p:cBhvr>
                                      <p:to>
                                        <p:strVal val="visible"/>
                                      </p:to>
                                    </p:set>
                                    <p:anim calcmode="lin" valueType="num">
                                      <p:cBhvr additive="base">
                                        <p:cTn id="25" dur="2000" fill="hold"/>
                                        <p:tgtEl>
                                          <p:spTgt spid="232451">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3245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32451">
                                            <p:txEl>
                                              <p:pRg st="5" end="5"/>
                                            </p:txEl>
                                          </p:spTgt>
                                        </p:tgtEl>
                                        <p:attrNameLst>
                                          <p:attrName>style.visibility</p:attrName>
                                        </p:attrNameLst>
                                      </p:cBhvr>
                                      <p:to>
                                        <p:strVal val="visible"/>
                                      </p:to>
                                    </p:set>
                                    <p:anim calcmode="lin" valueType="num">
                                      <p:cBhvr additive="base">
                                        <p:cTn id="29" dur="2000" fill="hold"/>
                                        <p:tgtEl>
                                          <p:spTgt spid="232451">
                                            <p:txEl>
                                              <p:pRg st="5" end="5"/>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232451">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32451">
                                            <p:txEl>
                                              <p:pRg st="6" end="6"/>
                                            </p:txEl>
                                          </p:spTgt>
                                        </p:tgtEl>
                                        <p:attrNameLst>
                                          <p:attrName>style.visibility</p:attrName>
                                        </p:attrNameLst>
                                      </p:cBhvr>
                                      <p:to>
                                        <p:strVal val="visible"/>
                                      </p:to>
                                    </p:set>
                                    <p:anim calcmode="lin" valueType="num">
                                      <p:cBhvr additive="base">
                                        <p:cTn id="33" dur="2000" fill="hold"/>
                                        <p:tgtEl>
                                          <p:spTgt spid="232451">
                                            <p:txEl>
                                              <p:pRg st="6" end="6"/>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2324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32451">
                                            <p:txEl>
                                              <p:pRg st="8" end="8"/>
                                            </p:txEl>
                                          </p:spTgt>
                                        </p:tgtEl>
                                        <p:attrNameLst>
                                          <p:attrName>style.visibility</p:attrName>
                                        </p:attrNameLst>
                                      </p:cBhvr>
                                      <p:to>
                                        <p:strVal val="visible"/>
                                      </p:to>
                                    </p:set>
                                    <p:anim calcmode="lin" valueType="num">
                                      <p:cBhvr additive="base">
                                        <p:cTn id="39" dur="500" fill="hold"/>
                                        <p:tgtEl>
                                          <p:spTgt spid="232451">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3245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2438400" y="274638"/>
            <a:ext cx="7772400" cy="563562"/>
          </a:xfrm>
        </p:spPr>
        <p:txBody>
          <a:bodyPr>
            <a:normAutofit/>
          </a:bodyPr>
          <a:lstStyle/>
          <a:p>
            <a:pPr eaLnBrk="1" hangingPunct="1"/>
            <a:r>
              <a:rPr lang="en-US" sz="3200" dirty="0">
                <a:solidFill>
                  <a:srgbClr val="0000FF"/>
                </a:solidFill>
              </a:rPr>
              <a:t>Key Documents For FM Issues </a:t>
            </a:r>
            <a:r>
              <a:rPr lang="en-US" sz="3200" dirty="0">
                <a:solidFill>
                  <a:srgbClr val="0000FF"/>
                </a:solidFill>
                <a:latin typeface="Times New Roman" pitchFamily="18" charset="0"/>
              </a:rPr>
              <a:t>…</a:t>
            </a:r>
            <a:endParaRPr lang="en-US" sz="3200" dirty="0">
              <a:solidFill>
                <a:srgbClr val="0000FF"/>
              </a:solidFill>
            </a:endParaRPr>
          </a:p>
        </p:txBody>
      </p:sp>
      <p:sp>
        <p:nvSpPr>
          <p:cNvPr id="257027" name="Rectangle 3"/>
          <p:cNvSpPr>
            <a:spLocks noGrp="1" noChangeArrowheads="1"/>
          </p:cNvSpPr>
          <p:nvPr>
            <p:ph idx="1"/>
          </p:nvPr>
        </p:nvSpPr>
        <p:spPr>
          <a:xfrm>
            <a:off x="1644162" y="1740876"/>
            <a:ext cx="8757138" cy="4659923"/>
          </a:xfrm>
        </p:spPr>
        <p:txBody>
          <a:bodyPr>
            <a:normAutofit lnSpcReduction="10000"/>
          </a:bodyPr>
          <a:lstStyle/>
          <a:p>
            <a:pPr>
              <a:buClr>
                <a:schemeClr val="accent3"/>
              </a:buClr>
              <a:defRPr/>
            </a:pPr>
            <a:r>
              <a:rPr lang="en-US" dirty="0"/>
              <a:t>Applicable to </a:t>
            </a:r>
            <a:r>
              <a:rPr lang="en-US" b="1" dirty="0" smtClean="0">
                <a:solidFill>
                  <a:srgbClr val="FF0000"/>
                </a:solidFill>
                <a:effectLst>
                  <a:outerShdw blurRad="38100" dist="38100" dir="2700000" algn="tl">
                    <a:srgbClr val="000000">
                      <a:alpha val="43137"/>
                    </a:srgbClr>
                  </a:outerShdw>
                </a:effectLst>
              </a:rPr>
              <a:t>your Project:</a:t>
            </a:r>
            <a:endParaRPr lang="en-US" dirty="0"/>
          </a:p>
          <a:p>
            <a:pPr marL="640080" lvl="1" indent="-246888">
              <a:defRPr/>
            </a:pPr>
            <a:r>
              <a:rPr lang="en-US" sz="2400" dirty="0"/>
              <a:t>Financing Agreement (Loan / credit / grant agreement)</a:t>
            </a:r>
          </a:p>
          <a:p>
            <a:pPr marL="640080" lvl="1" indent="-246888">
              <a:defRPr/>
            </a:pPr>
            <a:r>
              <a:rPr lang="en-US" sz="2400" dirty="0" smtClean="0"/>
              <a:t>Project Appraisal Document</a:t>
            </a:r>
            <a:endParaRPr lang="en-US" sz="2400" i="1" dirty="0"/>
          </a:p>
          <a:p>
            <a:pPr marL="640080" lvl="1" indent="-246888">
              <a:defRPr/>
            </a:pPr>
            <a:r>
              <a:rPr lang="en-US" sz="2400" dirty="0"/>
              <a:t>Disbursement  </a:t>
            </a:r>
            <a:r>
              <a:rPr lang="en-US" sz="2400" dirty="0" smtClean="0"/>
              <a:t>Letter</a:t>
            </a:r>
          </a:p>
          <a:p>
            <a:pPr marL="640080" lvl="1" indent="-246888">
              <a:defRPr/>
            </a:pPr>
            <a:r>
              <a:rPr lang="en-US" sz="2400" dirty="0" smtClean="0"/>
              <a:t>Project Implementation Manual (PIM)</a:t>
            </a:r>
          </a:p>
          <a:p>
            <a:pPr marL="640080" lvl="1" indent="-246888">
              <a:defRPr/>
            </a:pPr>
            <a:r>
              <a:rPr lang="en-US" sz="2400" dirty="0" smtClean="0"/>
              <a:t>World Bank Disbursement Guidelines/Handbook</a:t>
            </a:r>
          </a:p>
          <a:p>
            <a:pPr marL="640080" lvl="1" indent="-246888">
              <a:defRPr/>
            </a:pPr>
            <a:endParaRPr lang="en-US" dirty="0"/>
          </a:p>
          <a:p>
            <a:pPr eaLnBrk="1" hangingPunct="1">
              <a:defRPr/>
            </a:pPr>
            <a:r>
              <a:rPr lang="en-US" altLang="zh-TW" dirty="0">
                <a:ea typeface="PMingLiU" pitchFamily="18" charset="-120"/>
              </a:rPr>
              <a:t>These documents </a:t>
            </a:r>
            <a:r>
              <a:rPr lang="en-US" altLang="zh-TW" b="1" dirty="0">
                <a:solidFill>
                  <a:srgbClr val="0000FF"/>
                </a:solidFill>
                <a:ea typeface="PMingLiU" pitchFamily="18" charset="-120"/>
              </a:rPr>
              <a:t>used together </a:t>
            </a:r>
            <a:r>
              <a:rPr lang="en-US" altLang="zh-TW" dirty="0">
                <a:ea typeface="PMingLiU" pitchFamily="18" charset="-120"/>
              </a:rPr>
              <a:t>provide all the information that the project requires on financial management in answering questions such as eligibility of expenditure, how much is an implementing agency entitled to, processes for documentation and reporting etc.</a:t>
            </a:r>
          </a:p>
          <a:p>
            <a:pPr marL="640080" lvl="1" indent="-246888">
              <a:lnSpc>
                <a:spcPct val="80000"/>
              </a:lnSpc>
              <a:defRPr/>
            </a:pPr>
            <a:endParaRPr lang="en-US" sz="1200" b="1" i="1" dirty="0"/>
          </a:p>
          <a:p>
            <a:pPr algn="ctr">
              <a:lnSpc>
                <a:spcPct val="80000"/>
              </a:lnSpc>
              <a:buClr>
                <a:schemeClr val="accent3"/>
              </a:buClr>
              <a:defRPr/>
            </a:pPr>
            <a:r>
              <a:rPr lang="en-US" sz="1800" b="1" dirty="0">
                <a:solidFill>
                  <a:srgbClr val="FF3300"/>
                </a:solidFill>
                <a:effectLst>
                  <a:outerShdw blurRad="38100" dist="38100" dir="2700000" algn="tl">
                    <a:srgbClr val="C0C0C0"/>
                  </a:outerShdw>
                </a:effectLst>
              </a:rPr>
              <a:t>It absolutely important for </a:t>
            </a:r>
            <a:r>
              <a:rPr lang="en-US" sz="1800" b="1" u="sng" dirty="0">
                <a:solidFill>
                  <a:srgbClr val="FF3300"/>
                </a:solidFill>
                <a:effectLst>
                  <a:outerShdw blurRad="38100" dist="38100" dir="2700000" algn="tl">
                    <a:srgbClr val="C0C0C0"/>
                  </a:outerShdw>
                </a:effectLst>
              </a:rPr>
              <a:t>all </a:t>
            </a:r>
            <a:r>
              <a:rPr lang="en-US" sz="1800" b="1" u="sng" dirty="0" smtClean="0">
                <a:solidFill>
                  <a:srgbClr val="FF3300"/>
                </a:solidFill>
                <a:effectLst>
                  <a:outerShdw blurRad="38100" dist="38100" dir="2700000" algn="tl">
                    <a:srgbClr val="C0C0C0"/>
                  </a:outerShdw>
                </a:effectLst>
              </a:rPr>
              <a:t>ACE Project </a:t>
            </a:r>
            <a:r>
              <a:rPr lang="en-US" sz="1800" b="1" u="sng" dirty="0">
                <a:solidFill>
                  <a:srgbClr val="FF3300"/>
                </a:solidFill>
                <a:effectLst>
                  <a:outerShdw blurRad="38100" dist="38100" dir="2700000" algn="tl">
                    <a:srgbClr val="C0C0C0"/>
                  </a:outerShdw>
                </a:effectLst>
              </a:rPr>
              <a:t>Staff</a:t>
            </a:r>
            <a:r>
              <a:rPr lang="en-US" sz="1800" b="1" dirty="0">
                <a:solidFill>
                  <a:srgbClr val="FF3300"/>
                </a:solidFill>
                <a:effectLst>
                  <a:outerShdw blurRad="38100" dist="38100" dir="2700000" algn="tl">
                    <a:srgbClr val="C0C0C0"/>
                  </a:outerShdw>
                </a:effectLst>
              </a:rPr>
              <a:t> to read the FA, more so the Coordinator and the Accounts staff</a:t>
            </a:r>
          </a:p>
          <a:p>
            <a:pPr eaLnBrk="1" hangingPunct="1">
              <a:defRPr/>
            </a:pPr>
            <a:endParaRPr lang="en-US" altLang="zh-TW" sz="2400" dirty="0">
              <a:ea typeface="PMingLiU" pitchFamily="18" charset="-120"/>
            </a:endParaRPr>
          </a:p>
          <a:p>
            <a:pPr eaLnBrk="1" hangingPunct="1">
              <a:defRPr/>
            </a:pPr>
            <a:endParaRPr lang="en-US" altLang="zh-TW" dirty="0">
              <a:ea typeface="PMingLiU" pitchFamily="18" charset="-120"/>
            </a:endParaRPr>
          </a:p>
        </p:txBody>
      </p:sp>
      <p:sp>
        <p:nvSpPr>
          <p:cNvPr id="4" name="Date Placeholder 3"/>
          <p:cNvSpPr>
            <a:spLocks noGrp="1"/>
          </p:cNvSpPr>
          <p:nvPr>
            <p:ph type="dt" sz="half" idx="10"/>
          </p:nvPr>
        </p:nvSpPr>
        <p:spPr/>
        <p:txBody>
          <a:bodyPr/>
          <a:lstStyle/>
          <a:p>
            <a:pPr>
              <a:defRPr/>
            </a:pPr>
            <a:fld id="{16918250-0F56-4E55-821F-462F8050042E}" type="datetime1">
              <a:rPr lang="en-US"/>
              <a:pPr>
                <a:defRPr/>
              </a:pPr>
              <a:t>6/2/2016</a:t>
            </a:fld>
            <a:endParaRPr lang="en-US"/>
          </a:p>
        </p:txBody>
      </p:sp>
      <p:sp>
        <p:nvSpPr>
          <p:cNvPr id="5" name="Slide Number Placeholder 5"/>
          <p:cNvSpPr>
            <a:spLocks noGrp="1"/>
          </p:cNvSpPr>
          <p:nvPr>
            <p:ph type="sldNum" sz="quarter" idx="12"/>
          </p:nvPr>
        </p:nvSpPr>
        <p:spPr/>
        <p:txBody>
          <a:bodyPr/>
          <a:lstStyle/>
          <a:p>
            <a:pPr>
              <a:defRPr/>
            </a:pPr>
            <a:fld id="{7EC11857-4F3A-4169-A847-DA4CAD30E423}" type="slidenum">
              <a:rPr lang="en-US"/>
              <a:pPr>
                <a:defRPr/>
              </a:pPr>
              <a:t>5</a:t>
            </a:fld>
            <a:endParaRPr lang="en-US"/>
          </a:p>
        </p:txBody>
      </p:sp>
    </p:spTree>
    <p:extLst>
      <p:ext uri="{BB962C8B-B14F-4D97-AF65-F5344CB8AC3E}">
        <p14:creationId xmlns:p14="http://schemas.microsoft.com/office/powerpoint/2010/main" val="48508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57027">
                                            <p:txEl>
                                              <p:pRg st="0" end="0"/>
                                            </p:txEl>
                                          </p:spTgt>
                                        </p:tgtEl>
                                        <p:attrNameLst>
                                          <p:attrName>style.visibility</p:attrName>
                                        </p:attrNameLst>
                                      </p:cBhvr>
                                      <p:to>
                                        <p:strVal val="visible"/>
                                      </p:to>
                                    </p:set>
                                    <p:anim calcmode="lin" valueType="num">
                                      <p:cBhvr additive="base">
                                        <p:cTn id="7" dur="500" fill="hold"/>
                                        <p:tgtEl>
                                          <p:spTgt spid="257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57027">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257027">
                                            <p:txEl>
                                              <p:pRg st="1" end="1"/>
                                            </p:txEl>
                                          </p:spTgt>
                                        </p:tgtEl>
                                        <p:attrNameLst>
                                          <p:attrName>style.visibility</p:attrName>
                                        </p:attrNameLst>
                                      </p:cBhvr>
                                      <p:to>
                                        <p:strVal val="visible"/>
                                      </p:to>
                                    </p:set>
                                    <p:anim calcmode="lin" valueType="num">
                                      <p:cBhvr additive="base">
                                        <p:cTn id="11" dur="500" fill="hold"/>
                                        <p:tgtEl>
                                          <p:spTgt spid="25702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57027">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257027">
                                            <p:txEl>
                                              <p:pRg st="2" end="2"/>
                                            </p:txEl>
                                          </p:spTgt>
                                        </p:tgtEl>
                                        <p:attrNameLst>
                                          <p:attrName>style.visibility</p:attrName>
                                        </p:attrNameLst>
                                      </p:cBhvr>
                                      <p:to>
                                        <p:strVal val="visible"/>
                                      </p:to>
                                    </p:set>
                                    <p:anim calcmode="lin" valueType="num">
                                      <p:cBhvr additive="base">
                                        <p:cTn id="15" dur="500" fill="hold"/>
                                        <p:tgtEl>
                                          <p:spTgt spid="25702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57027">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257027">
                                            <p:txEl>
                                              <p:pRg st="3" end="3"/>
                                            </p:txEl>
                                          </p:spTgt>
                                        </p:tgtEl>
                                        <p:attrNameLst>
                                          <p:attrName>style.visibility</p:attrName>
                                        </p:attrNameLst>
                                      </p:cBhvr>
                                      <p:to>
                                        <p:strVal val="visible"/>
                                      </p:to>
                                    </p:set>
                                    <p:anim calcmode="lin" valueType="num">
                                      <p:cBhvr additive="base">
                                        <p:cTn id="19" dur="500" fill="hold"/>
                                        <p:tgtEl>
                                          <p:spTgt spid="25702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57027">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257027">
                                            <p:txEl>
                                              <p:pRg st="4" end="4"/>
                                            </p:txEl>
                                          </p:spTgt>
                                        </p:tgtEl>
                                        <p:attrNameLst>
                                          <p:attrName>style.visibility</p:attrName>
                                        </p:attrNameLst>
                                      </p:cBhvr>
                                      <p:to>
                                        <p:strVal val="visible"/>
                                      </p:to>
                                    </p:set>
                                    <p:anim calcmode="lin" valueType="num">
                                      <p:cBhvr additive="base">
                                        <p:cTn id="23" dur="500" fill="hold"/>
                                        <p:tgtEl>
                                          <p:spTgt spid="257027">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57027">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257027">
                                            <p:txEl>
                                              <p:pRg st="5" end="5"/>
                                            </p:txEl>
                                          </p:spTgt>
                                        </p:tgtEl>
                                        <p:attrNameLst>
                                          <p:attrName>style.visibility</p:attrName>
                                        </p:attrNameLst>
                                      </p:cBhvr>
                                      <p:to>
                                        <p:strVal val="visible"/>
                                      </p:to>
                                    </p:set>
                                    <p:anim calcmode="lin" valueType="num">
                                      <p:cBhvr additive="base">
                                        <p:cTn id="27" dur="500" fill="hold"/>
                                        <p:tgtEl>
                                          <p:spTgt spid="257027">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57027">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3" fill="hold" grpId="0" nodeType="clickEffect">
                                  <p:stCondLst>
                                    <p:cond delay="0"/>
                                  </p:stCondLst>
                                  <p:childTnLst>
                                    <p:set>
                                      <p:cBhvr>
                                        <p:cTn id="32" dur="1" fill="hold">
                                          <p:stCondLst>
                                            <p:cond delay="0"/>
                                          </p:stCondLst>
                                        </p:cTn>
                                        <p:tgtEl>
                                          <p:spTgt spid="257027">
                                            <p:txEl>
                                              <p:pRg st="7" end="7"/>
                                            </p:txEl>
                                          </p:spTgt>
                                        </p:tgtEl>
                                        <p:attrNameLst>
                                          <p:attrName>style.visibility</p:attrName>
                                        </p:attrNameLst>
                                      </p:cBhvr>
                                      <p:to>
                                        <p:strVal val="visible"/>
                                      </p:to>
                                    </p:set>
                                    <p:anim calcmode="lin" valueType="num">
                                      <p:cBhvr additive="base">
                                        <p:cTn id="33" dur="500" fill="hold"/>
                                        <p:tgtEl>
                                          <p:spTgt spid="257027">
                                            <p:txEl>
                                              <p:pRg st="7" end="7"/>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57027">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3" fill="hold" grpId="0" nodeType="clickEffect">
                                  <p:stCondLst>
                                    <p:cond delay="0"/>
                                  </p:stCondLst>
                                  <p:childTnLst>
                                    <p:set>
                                      <p:cBhvr>
                                        <p:cTn id="38" dur="1" fill="hold">
                                          <p:stCondLst>
                                            <p:cond delay="0"/>
                                          </p:stCondLst>
                                        </p:cTn>
                                        <p:tgtEl>
                                          <p:spTgt spid="257027">
                                            <p:txEl>
                                              <p:pRg st="9" end="9"/>
                                            </p:txEl>
                                          </p:spTgt>
                                        </p:tgtEl>
                                        <p:attrNameLst>
                                          <p:attrName>style.visibility</p:attrName>
                                        </p:attrNameLst>
                                      </p:cBhvr>
                                      <p:to>
                                        <p:strVal val="visible"/>
                                      </p:to>
                                    </p:set>
                                    <p:anim calcmode="lin" valueType="num">
                                      <p:cBhvr additive="base">
                                        <p:cTn id="39" dur="500" fill="hold"/>
                                        <p:tgtEl>
                                          <p:spTgt spid="257027">
                                            <p:txEl>
                                              <p:pRg st="9" end="9"/>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257027">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1080135" y="172303"/>
            <a:ext cx="10058400" cy="1450757"/>
          </a:xfrm>
        </p:spPr>
        <p:txBody>
          <a:bodyPr/>
          <a:lstStyle/>
          <a:p>
            <a:pPr eaLnBrk="1" hangingPunct="1"/>
            <a:r>
              <a:rPr lang="en-US" sz="3200" dirty="0"/>
              <a:t>FM Issues after signing</a:t>
            </a:r>
            <a:r>
              <a:rPr lang="en-US" sz="3200" dirty="0">
                <a:latin typeface="Times New Roman" pitchFamily="18" charset="0"/>
              </a:rPr>
              <a:t>…</a:t>
            </a:r>
            <a:endParaRPr lang="en-US" sz="3200" dirty="0"/>
          </a:p>
        </p:txBody>
      </p:sp>
      <p:sp>
        <p:nvSpPr>
          <p:cNvPr id="257027" name="Rectangle 3"/>
          <p:cNvSpPr>
            <a:spLocks noGrp="1" noChangeArrowheads="1"/>
          </p:cNvSpPr>
          <p:nvPr>
            <p:ph idx="1"/>
          </p:nvPr>
        </p:nvSpPr>
        <p:spPr>
          <a:xfrm>
            <a:off x="1905000" y="1749707"/>
            <a:ext cx="8153400" cy="4648200"/>
          </a:xfrm>
        </p:spPr>
        <p:txBody>
          <a:bodyPr>
            <a:normAutofit lnSpcReduction="10000"/>
          </a:bodyPr>
          <a:lstStyle/>
          <a:p>
            <a:pPr eaLnBrk="1" hangingPunct="1">
              <a:defRPr/>
            </a:pPr>
            <a:r>
              <a:rPr lang="en-US" altLang="zh-TW" b="1" dirty="0">
                <a:solidFill>
                  <a:srgbClr val="FF0000"/>
                </a:solidFill>
                <a:ea typeface="PMingLiU" pitchFamily="18" charset="-120"/>
              </a:rPr>
              <a:t>Loan Signing Date: </a:t>
            </a:r>
            <a:r>
              <a:rPr lang="en-US" altLang="zh-TW" dirty="0">
                <a:ea typeface="PMingLiU" pitchFamily="18" charset="-120"/>
              </a:rPr>
              <a:t>The signing date is the </a:t>
            </a:r>
            <a:r>
              <a:rPr lang="en-US" altLang="zh-TW" b="1" dirty="0">
                <a:solidFill>
                  <a:srgbClr val="0000FF"/>
                </a:solidFill>
                <a:ea typeface="PMingLiU" pitchFamily="18" charset="-120"/>
              </a:rPr>
              <a:t>most important date </a:t>
            </a:r>
            <a:r>
              <a:rPr lang="en-US" altLang="zh-TW" dirty="0">
                <a:ea typeface="PMingLiU" pitchFamily="18" charset="-120"/>
              </a:rPr>
              <a:t>for projects and generally is most important for FM in determining issues such as </a:t>
            </a:r>
            <a:r>
              <a:rPr lang="en-US" altLang="zh-TW" b="1" dirty="0">
                <a:solidFill>
                  <a:srgbClr val="0000FF"/>
                </a:solidFill>
                <a:ea typeface="PMingLiU" pitchFamily="18" charset="-120"/>
              </a:rPr>
              <a:t>eligibility</a:t>
            </a:r>
            <a:r>
              <a:rPr lang="en-US" altLang="zh-TW" dirty="0">
                <a:ea typeface="PMingLiU" pitchFamily="18" charset="-120"/>
              </a:rPr>
              <a:t> of expenditure and retroactive financing, reimbursement etc.</a:t>
            </a:r>
          </a:p>
          <a:p>
            <a:pPr eaLnBrk="1" hangingPunct="1">
              <a:defRPr/>
            </a:pPr>
            <a:endParaRPr lang="en-US" altLang="zh-TW" dirty="0">
              <a:ea typeface="PMingLiU" pitchFamily="18" charset="-120"/>
            </a:endParaRPr>
          </a:p>
          <a:p>
            <a:pPr>
              <a:buFont typeface="Wingdings" panose="05000000000000000000" pitchFamily="2" charset="2"/>
              <a:buChar char="§"/>
              <a:defRPr/>
            </a:pPr>
            <a:r>
              <a:rPr lang="en-US" altLang="zh-TW" dirty="0">
                <a:ea typeface="PMingLiU" pitchFamily="18" charset="-120"/>
              </a:rPr>
              <a:t>Date the borrower </a:t>
            </a:r>
            <a:r>
              <a:rPr lang="en-US" altLang="zh-TW" dirty="0" smtClean="0">
                <a:ea typeface="PMingLiU" pitchFamily="18" charset="-120"/>
              </a:rPr>
              <a:t>(Govt) </a:t>
            </a:r>
            <a:r>
              <a:rPr lang="en-US" altLang="zh-TW" dirty="0">
                <a:ea typeface="PMingLiU" pitchFamily="18" charset="-120"/>
              </a:rPr>
              <a:t>signs the loan agreement and other legal documents. </a:t>
            </a:r>
          </a:p>
          <a:p>
            <a:pPr>
              <a:buFont typeface="Wingdings" panose="05000000000000000000" pitchFamily="2" charset="2"/>
              <a:buChar char="§"/>
              <a:defRPr/>
            </a:pPr>
            <a:r>
              <a:rPr lang="en-US" altLang="zh-TW" dirty="0">
                <a:ea typeface="PMingLiU" pitchFamily="18" charset="-120"/>
              </a:rPr>
              <a:t>Date from which a payments made by the borrower becomes eligible for financing.</a:t>
            </a:r>
          </a:p>
          <a:p>
            <a:pPr>
              <a:buFont typeface="Wingdings" panose="05000000000000000000" pitchFamily="2" charset="2"/>
              <a:buChar char="§"/>
              <a:defRPr/>
            </a:pPr>
            <a:r>
              <a:rPr lang="en-US" altLang="zh-TW" dirty="0">
                <a:ea typeface="PMingLiU" pitchFamily="18" charset="-120"/>
              </a:rPr>
              <a:t>Exception would be cases where the loan includes </a:t>
            </a:r>
            <a:r>
              <a:rPr lang="en-US" altLang="zh-TW" b="1" dirty="0">
                <a:solidFill>
                  <a:srgbClr val="0000FF"/>
                </a:solidFill>
                <a:ea typeface="PMingLiU" pitchFamily="18" charset="-120"/>
              </a:rPr>
              <a:t>provision for retroactive financing.</a:t>
            </a:r>
            <a:r>
              <a:rPr lang="en-US" altLang="zh-TW" dirty="0">
                <a:ea typeface="PMingLiU" pitchFamily="18" charset="-120"/>
              </a:rPr>
              <a:t> </a:t>
            </a:r>
          </a:p>
          <a:p>
            <a:pPr eaLnBrk="1" hangingPunct="1">
              <a:defRPr/>
            </a:pPr>
            <a:endParaRPr lang="en-US" altLang="zh-TW" dirty="0">
              <a:ea typeface="PMingLiU" pitchFamily="18" charset="-120"/>
            </a:endParaRPr>
          </a:p>
          <a:p>
            <a:pPr eaLnBrk="1" hangingPunct="1">
              <a:defRPr/>
            </a:pPr>
            <a:r>
              <a:rPr lang="en-US" altLang="zh-TW" sz="2400" dirty="0">
                <a:ea typeface="PMingLiU" pitchFamily="18" charset="-120"/>
              </a:rPr>
              <a:t>This is the beginning of the </a:t>
            </a:r>
            <a:r>
              <a:rPr lang="en-US" altLang="zh-TW" sz="2400" b="1" u="sng" dirty="0">
                <a:solidFill>
                  <a:srgbClr val="FF0000"/>
                </a:solidFill>
                <a:ea typeface="PMingLiU" pitchFamily="18" charset="-120"/>
              </a:rPr>
              <a:t>standard eligibility </a:t>
            </a:r>
            <a:r>
              <a:rPr lang="en-US" altLang="zh-TW" sz="2400" dirty="0">
                <a:ea typeface="PMingLiU" pitchFamily="18" charset="-120"/>
              </a:rPr>
              <a:t>for financing even if the loan has not disbursed or declared effective</a:t>
            </a:r>
            <a:r>
              <a:rPr lang="en-US" altLang="zh-TW" dirty="0">
                <a:ea typeface="PMingLiU" pitchFamily="18" charset="-120"/>
              </a:rPr>
              <a:t>.</a:t>
            </a:r>
          </a:p>
          <a:p>
            <a:pPr eaLnBrk="1" hangingPunct="1">
              <a:defRPr/>
            </a:pPr>
            <a:endParaRPr lang="en-US" altLang="zh-TW" dirty="0">
              <a:ea typeface="PMingLiU" pitchFamily="18" charset="-120"/>
            </a:endParaRPr>
          </a:p>
        </p:txBody>
      </p:sp>
      <p:sp>
        <p:nvSpPr>
          <p:cNvPr id="4" name="Date Placeholder 3"/>
          <p:cNvSpPr>
            <a:spLocks noGrp="1"/>
          </p:cNvSpPr>
          <p:nvPr>
            <p:ph type="dt" sz="half" idx="10"/>
          </p:nvPr>
        </p:nvSpPr>
        <p:spPr/>
        <p:txBody>
          <a:bodyPr/>
          <a:lstStyle/>
          <a:p>
            <a:pPr>
              <a:defRPr/>
            </a:pPr>
            <a:fld id="{16918250-0F56-4E55-821F-462F8050042E}" type="datetime1">
              <a:rPr lang="en-US"/>
              <a:pPr>
                <a:defRPr/>
              </a:pPr>
              <a:t>6/2/2016</a:t>
            </a:fld>
            <a:endParaRPr lang="en-US"/>
          </a:p>
        </p:txBody>
      </p:sp>
      <p:sp>
        <p:nvSpPr>
          <p:cNvPr id="5" name="Slide Number Placeholder 5"/>
          <p:cNvSpPr>
            <a:spLocks noGrp="1"/>
          </p:cNvSpPr>
          <p:nvPr>
            <p:ph type="sldNum" sz="quarter" idx="12"/>
          </p:nvPr>
        </p:nvSpPr>
        <p:spPr/>
        <p:txBody>
          <a:bodyPr/>
          <a:lstStyle/>
          <a:p>
            <a:pPr>
              <a:defRPr/>
            </a:pPr>
            <a:fld id="{7EC11857-4F3A-4169-A847-DA4CAD30E423}" type="slidenum">
              <a:rPr lang="en-US"/>
              <a:pPr>
                <a:defRPr/>
              </a:pPr>
              <a:t>6</a:t>
            </a:fld>
            <a:endParaRPr lang="en-US"/>
          </a:p>
        </p:txBody>
      </p:sp>
    </p:spTree>
    <p:extLst>
      <p:ext uri="{BB962C8B-B14F-4D97-AF65-F5344CB8AC3E}">
        <p14:creationId xmlns:p14="http://schemas.microsoft.com/office/powerpoint/2010/main" val="241611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57027">
                                            <p:txEl>
                                              <p:pRg st="0" end="0"/>
                                            </p:txEl>
                                          </p:spTgt>
                                        </p:tgtEl>
                                        <p:attrNameLst>
                                          <p:attrName>style.visibility</p:attrName>
                                        </p:attrNameLst>
                                      </p:cBhvr>
                                      <p:to>
                                        <p:strVal val="visible"/>
                                      </p:to>
                                    </p:set>
                                    <p:anim calcmode="lin" valueType="num">
                                      <p:cBhvr additive="base">
                                        <p:cTn id="7" dur="500" fill="hold"/>
                                        <p:tgtEl>
                                          <p:spTgt spid="257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5702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257027">
                                            <p:txEl>
                                              <p:pRg st="6" end="6"/>
                                            </p:txEl>
                                          </p:spTgt>
                                        </p:tgtEl>
                                        <p:attrNameLst>
                                          <p:attrName>style.visibility</p:attrName>
                                        </p:attrNameLst>
                                      </p:cBhvr>
                                      <p:to>
                                        <p:strVal val="visible"/>
                                      </p:to>
                                    </p:set>
                                    <p:anim calcmode="lin" valueType="num">
                                      <p:cBhvr additive="base">
                                        <p:cTn id="13" dur="500" fill="hold"/>
                                        <p:tgtEl>
                                          <p:spTgt spid="257027">
                                            <p:txEl>
                                              <p:pRg st="6" end="6"/>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7027">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Disbursement Arrangements for </a:t>
            </a:r>
            <a:r>
              <a:rPr lang="en-US" altLang="en-US" dirty="0" smtClean="0"/>
              <a:t>ACE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A58CD4E6-22EC-4352-A5B9-66F71DEED73F}" type="slidenum">
              <a:rPr lang="en-US" smtClean="0"/>
              <a:t>7</a:t>
            </a:fld>
            <a:endParaRPr lang="en-US"/>
          </a:p>
        </p:txBody>
      </p:sp>
    </p:spTree>
    <p:extLst>
      <p:ext uri="{BB962C8B-B14F-4D97-AF65-F5344CB8AC3E}">
        <p14:creationId xmlns:p14="http://schemas.microsoft.com/office/powerpoint/2010/main" val="340599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altLang="en-US" dirty="0" smtClean="0">
                <a:solidFill>
                  <a:srgbClr val="0000FF"/>
                </a:solidFill>
              </a:rPr>
              <a:t>Disbursement Arrangements </a:t>
            </a:r>
            <a:r>
              <a:rPr lang="en-US" altLang="en-US" dirty="0" smtClean="0">
                <a:solidFill>
                  <a:srgbClr val="0000FF"/>
                </a:solidFill>
                <a:latin typeface="Times New Roman" panose="02020603050405020304" pitchFamily="18" charset="0"/>
              </a:rPr>
              <a:t>…??</a:t>
            </a:r>
            <a:endParaRPr lang="en-US" altLang="en-US" dirty="0" smtClean="0">
              <a:solidFill>
                <a:srgbClr val="0000FF"/>
              </a:solidFill>
            </a:endParaRPr>
          </a:p>
        </p:txBody>
      </p:sp>
      <p:sp>
        <p:nvSpPr>
          <p:cNvPr id="279555" name="Rectangle 3"/>
          <p:cNvSpPr>
            <a:spLocks noGrp="1" noChangeArrowheads="1"/>
          </p:cNvSpPr>
          <p:nvPr>
            <p:ph idx="1"/>
          </p:nvPr>
        </p:nvSpPr>
        <p:spPr>
          <a:xfrm>
            <a:off x="2125980" y="1733595"/>
            <a:ext cx="8001000" cy="4729956"/>
          </a:xfrm>
        </p:spPr>
        <p:txBody>
          <a:bodyPr>
            <a:normAutofit/>
          </a:bodyPr>
          <a:lstStyle/>
          <a:p>
            <a:pPr eaLnBrk="1" hangingPunct="1">
              <a:defRPr/>
            </a:pPr>
            <a:r>
              <a:rPr lang="en-US" sz="2400" dirty="0"/>
              <a:t>These flow from the general policies and procedures and are </a:t>
            </a:r>
            <a:r>
              <a:rPr lang="en-US" sz="2400" dirty="0">
                <a:solidFill>
                  <a:srgbClr val="FF3300"/>
                </a:solidFill>
                <a:effectLst>
                  <a:outerShdw blurRad="38100" dist="38100" dir="2700000" algn="tl">
                    <a:srgbClr val="C0C0C0"/>
                  </a:outerShdw>
                </a:effectLst>
              </a:rPr>
              <a:t>project specific</a:t>
            </a:r>
            <a:r>
              <a:rPr lang="en-US" sz="2400" dirty="0"/>
              <a:t> and outline issues such as:</a:t>
            </a:r>
          </a:p>
          <a:p>
            <a:pPr eaLnBrk="1" hangingPunct="1">
              <a:defRPr/>
            </a:pPr>
            <a:endParaRPr lang="en-US" sz="2400" dirty="0"/>
          </a:p>
          <a:p>
            <a:pPr lvl="1" eaLnBrk="1" hangingPunct="1">
              <a:lnSpc>
                <a:spcPct val="110000"/>
              </a:lnSpc>
              <a:defRPr/>
            </a:pPr>
            <a:r>
              <a:rPr lang="en-US" sz="2000" dirty="0"/>
              <a:t>The </a:t>
            </a:r>
            <a:r>
              <a:rPr lang="en-US" b="1" dirty="0" smtClean="0">
                <a:solidFill>
                  <a:srgbClr val="FF3300"/>
                </a:solidFill>
                <a:effectLst>
                  <a:outerShdw blurRad="38100" dist="38100" dir="2700000" algn="tl">
                    <a:srgbClr val="C0C0C0"/>
                  </a:outerShdw>
                </a:effectLst>
              </a:rPr>
              <a:t>disbursement methods</a:t>
            </a:r>
            <a:r>
              <a:rPr lang="en-US" b="1" dirty="0" smtClean="0"/>
              <a:t> </a:t>
            </a:r>
            <a:r>
              <a:rPr lang="en-US" sz="2000" dirty="0"/>
              <a:t>for withdrawing funds </a:t>
            </a:r>
          </a:p>
          <a:p>
            <a:pPr lvl="1" eaLnBrk="1" hangingPunct="1">
              <a:lnSpc>
                <a:spcPct val="110000"/>
              </a:lnSpc>
              <a:defRPr/>
            </a:pPr>
            <a:r>
              <a:rPr lang="en-US" sz="2000" dirty="0"/>
              <a:t>Types of </a:t>
            </a:r>
            <a:r>
              <a:rPr lang="en-US" b="1" dirty="0" smtClean="0">
                <a:solidFill>
                  <a:srgbClr val="FF3300"/>
                </a:solidFill>
                <a:effectLst>
                  <a:outerShdw blurRad="38100" dist="38100" dir="2700000" algn="tl">
                    <a:srgbClr val="C0C0C0"/>
                  </a:outerShdw>
                </a:effectLst>
              </a:rPr>
              <a:t>Supporting documenting</a:t>
            </a:r>
            <a:r>
              <a:rPr lang="en-US" b="1" dirty="0" smtClean="0"/>
              <a:t> </a:t>
            </a:r>
            <a:r>
              <a:rPr lang="en-US" sz="2000" dirty="0"/>
              <a:t>required to document expenditures</a:t>
            </a:r>
          </a:p>
          <a:p>
            <a:pPr lvl="1" eaLnBrk="1" hangingPunct="1">
              <a:lnSpc>
                <a:spcPct val="110000"/>
              </a:lnSpc>
              <a:defRPr/>
            </a:pPr>
            <a:r>
              <a:rPr lang="en-US" sz="2000" dirty="0"/>
              <a:t>How to </a:t>
            </a:r>
            <a:r>
              <a:rPr lang="en-US" b="1" dirty="0" smtClean="0">
                <a:solidFill>
                  <a:srgbClr val="FF3300"/>
                </a:solidFill>
                <a:effectLst>
                  <a:outerShdw blurRad="38100" dist="38100" dir="2700000" algn="tl">
                    <a:srgbClr val="C0C0C0"/>
                  </a:outerShdw>
                </a:effectLst>
              </a:rPr>
              <a:t>withdraw funds</a:t>
            </a:r>
            <a:r>
              <a:rPr lang="en-US" b="1" dirty="0" smtClean="0"/>
              <a:t> </a:t>
            </a:r>
            <a:r>
              <a:rPr lang="en-US" sz="2000" dirty="0"/>
              <a:t>for implementation</a:t>
            </a:r>
          </a:p>
          <a:p>
            <a:pPr lvl="1" eaLnBrk="1" hangingPunct="1">
              <a:lnSpc>
                <a:spcPct val="110000"/>
              </a:lnSpc>
              <a:defRPr/>
            </a:pPr>
            <a:endParaRPr lang="en-US" sz="2000" dirty="0"/>
          </a:p>
          <a:p>
            <a:pPr eaLnBrk="1" hangingPunct="1">
              <a:lnSpc>
                <a:spcPct val="110000"/>
              </a:lnSpc>
              <a:defRPr/>
            </a:pPr>
            <a:r>
              <a:rPr lang="en-US" b="1" dirty="0">
                <a:solidFill>
                  <a:srgbClr val="FF3300"/>
                </a:solidFill>
                <a:effectLst>
                  <a:outerShdw blurRad="38100" dist="38100" dir="2700000" algn="tl">
                    <a:srgbClr val="C0C0C0"/>
                  </a:outerShdw>
                </a:effectLst>
              </a:rPr>
              <a:t>Objective is</a:t>
            </a:r>
            <a:r>
              <a:rPr lang="en-US" dirty="0"/>
              <a:t> :Ensuring funds are available in the amount and periods required to support smooth project implementation.</a:t>
            </a:r>
          </a:p>
          <a:p>
            <a:pPr eaLnBrk="1" hangingPunct="1">
              <a:lnSpc>
                <a:spcPct val="110000"/>
              </a:lnSpc>
              <a:defRPr/>
            </a:pPr>
            <a:r>
              <a:rPr lang="en-US" dirty="0">
                <a:solidFill>
                  <a:srgbClr val="0000FF"/>
                </a:solidFill>
              </a:rPr>
              <a:t>Source – </a:t>
            </a:r>
            <a:r>
              <a:rPr lang="en-US" sz="2400" b="1" dirty="0">
                <a:solidFill>
                  <a:srgbClr val="0000FF"/>
                </a:solidFill>
              </a:rPr>
              <a:t>Disbursement Letter and Disbursement Guidelines</a:t>
            </a:r>
          </a:p>
          <a:p>
            <a:pPr eaLnBrk="1" hangingPunct="1">
              <a:defRPr/>
            </a:pPr>
            <a:endParaRPr lang="en-US" dirty="0"/>
          </a:p>
        </p:txBody>
      </p:sp>
      <p:sp>
        <p:nvSpPr>
          <p:cNvPr id="4" name="Date Placeholder 3"/>
          <p:cNvSpPr>
            <a:spLocks noGrp="1"/>
          </p:cNvSpPr>
          <p:nvPr>
            <p:ph type="dt" sz="half" idx="10"/>
          </p:nvPr>
        </p:nvSpPr>
        <p:spPr/>
        <p:txBody>
          <a:bodyPr/>
          <a:lstStyle/>
          <a:p>
            <a:pPr>
              <a:defRPr/>
            </a:pPr>
            <a:fld id="{0D020DC2-86E3-4DF4-9526-6594D5AEF48E}" type="datetime1">
              <a:rPr lang="en-US"/>
              <a:pPr>
                <a:defRPr/>
              </a:pPr>
              <a:t>6/2/2016</a:t>
            </a:fld>
            <a:endParaRPr lang="en-US"/>
          </a:p>
        </p:txBody>
      </p:sp>
      <p:sp>
        <p:nvSpPr>
          <p:cNvPr id="5" name="Slide Number Placeholder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fld id="{521C5E04-DAD5-4646-AEF6-FA18B0BE6AF4}" type="slidenum">
              <a:rPr lang="en-US" altLang="en-US" sz="2600">
                <a:solidFill>
                  <a:schemeClr val="bg1"/>
                </a:solidFill>
                <a:latin typeface="Arial" panose="020B0604020202020204" pitchFamily="34" charset="0"/>
              </a:rPr>
              <a:pPr eaLnBrk="1" hangingPunct="1"/>
              <a:t>8</a:t>
            </a:fld>
            <a:endParaRPr lang="en-US" altLang="en-US" sz="2600">
              <a:solidFill>
                <a:schemeClr val="bg1"/>
              </a:solidFill>
              <a:latin typeface="Arial" panose="020B0604020202020204" pitchFamily="34" charset="0"/>
            </a:endParaRPr>
          </a:p>
        </p:txBody>
      </p:sp>
    </p:spTree>
    <p:extLst>
      <p:ext uri="{BB962C8B-B14F-4D97-AF65-F5344CB8AC3E}">
        <p14:creationId xmlns:p14="http://schemas.microsoft.com/office/powerpoint/2010/main" val="187917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79555">
                                            <p:txEl>
                                              <p:pRg st="7" end="7"/>
                                            </p:txEl>
                                          </p:spTgt>
                                        </p:tgtEl>
                                        <p:attrNameLst>
                                          <p:attrName>style.visibility</p:attrName>
                                        </p:attrNameLst>
                                      </p:cBhvr>
                                      <p:to>
                                        <p:strVal val="visible"/>
                                      </p:to>
                                    </p:set>
                                    <p:anim calcmode="lin" valueType="num">
                                      <p:cBhvr additive="base">
                                        <p:cTn id="7" dur="5000" fill="hold"/>
                                        <p:tgtEl>
                                          <p:spTgt spid="279555">
                                            <p:txEl>
                                              <p:pRg st="7" end="7"/>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7955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09800" y="381000"/>
            <a:ext cx="8153400" cy="990600"/>
          </a:xfrm>
        </p:spPr>
        <p:txBody>
          <a:bodyPr>
            <a:normAutofit/>
          </a:bodyPr>
          <a:lstStyle/>
          <a:p>
            <a:pPr eaLnBrk="1" hangingPunct="1"/>
            <a:r>
              <a:rPr lang="en-US" dirty="0" smtClean="0"/>
              <a:t>Disbursement Arrangements…</a:t>
            </a:r>
          </a:p>
        </p:txBody>
      </p:sp>
      <p:sp>
        <p:nvSpPr>
          <p:cNvPr id="13315" name="Rectangle 3"/>
          <p:cNvSpPr>
            <a:spLocks noGrp="1" noChangeArrowheads="1"/>
          </p:cNvSpPr>
          <p:nvPr>
            <p:ph idx="1"/>
          </p:nvPr>
        </p:nvSpPr>
        <p:spPr>
          <a:xfrm>
            <a:off x="1740642" y="1914162"/>
            <a:ext cx="8622557" cy="4572000"/>
          </a:xfrm>
        </p:spPr>
        <p:txBody>
          <a:bodyPr/>
          <a:lstStyle/>
          <a:p>
            <a:pPr marL="342900" lvl="1" indent="-342900">
              <a:buFont typeface="Wingdings" pitchFamily="2" charset="2"/>
              <a:buChar char="l"/>
            </a:pPr>
            <a:r>
              <a:rPr lang="en-US" b="1" dirty="0" smtClean="0">
                <a:solidFill>
                  <a:srgbClr val="FF0000"/>
                </a:solidFill>
              </a:rPr>
              <a:t>Disbursement Methods: </a:t>
            </a:r>
            <a:r>
              <a:rPr lang="en-US" dirty="0" smtClean="0"/>
              <a:t>Generally four main methods for managing liquidity;</a:t>
            </a:r>
          </a:p>
          <a:p>
            <a:pPr marL="342900" lvl="1" indent="-342900">
              <a:buFont typeface="Wingdings" pitchFamily="2" charset="2"/>
              <a:buChar char="l"/>
            </a:pPr>
            <a:endParaRPr lang="en-US" sz="2000" dirty="0"/>
          </a:p>
          <a:p>
            <a:pPr marL="742950" lvl="2" indent="-342900"/>
            <a:r>
              <a:rPr lang="en-US" sz="2000" b="1" dirty="0" smtClean="0"/>
              <a:t>Advance</a:t>
            </a:r>
            <a:r>
              <a:rPr lang="en-US" sz="2000" dirty="0" smtClean="0"/>
              <a:t> to designated bank accounts in US dollars ( up to six months or agreed ceiling)</a:t>
            </a:r>
          </a:p>
          <a:p>
            <a:pPr marL="742950" lvl="2" indent="-342900"/>
            <a:r>
              <a:rPr lang="en-US" sz="2000" b="1" dirty="0" smtClean="0"/>
              <a:t>Direct Payment </a:t>
            </a:r>
            <a:r>
              <a:rPr lang="en-US" sz="2000" dirty="0" smtClean="0"/>
              <a:t>– to third parties</a:t>
            </a:r>
          </a:p>
          <a:p>
            <a:pPr marL="742950" lvl="2" indent="-342900"/>
            <a:r>
              <a:rPr lang="en-US" sz="2000" b="1" dirty="0" smtClean="0"/>
              <a:t>Reimbursement</a:t>
            </a:r>
            <a:r>
              <a:rPr lang="en-US" sz="2000" dirty="0" smtClean="0"/>
              <a:t> </a:t>
            </a:r>
            <a:r>
              <a:rPr lang="en-US" sz="2000" smtClean="0"/>
              <a:t>of </a:t>
            </a:r>
            <a:r>
              <a:rPr lang="en-US" sz="2000" smtClean="0"/>
              <a:t>Funds</a:t>
            </a:r>
            <a:endParaRPr lang="en-US" sz="2000" dirty="0" smtClean="0"/>
          </a:p>
          <a:p>
            <a:pPr marL="742950" lvl="2" indent="-342900"/>
            <a:r>
              <a:rPr lang="en-US" sz="2000" b="1" dirty="0" smtClean="0"/>
              <a:t>Special Commitments </a:t>
            </a:r>
            <a:r>
              <a:rPr lang="en-US" sz="2000" dirty="0" smtClean="0"/>
              <a:t>– to mitigate risk of non payment</a:t>
            </a:r>
            <a:endParaRPr lang="en-US" sz="2000" dirty="0"/>
          </a:p>
          <a:p>
            <a:pPr eaLnBrk="1" hangingPunct="1">
              <a:lnSpc>
                <a:spcPct val="90000"/>
              </a:lnSpc>
            </a:pPr>
            <a:endParaRPr lang="en-US" sz="2400" b="1" u="sng" dirty="0"/>
          </a:p>
          <a:p>
            <a:pPr marL="342900" lvl="1" indent="-342900" algn="ctr">
              <a:buFont typeface="Wingdings" pitchFamily="2" charset="2"/>
              <a:buChar char="l"/>
            </a:pPr>
            <a:r>
              <a:rPr lang="en-US" sz="2000" b="1" dirty="0" smtClean="0">
                <a:solidFill>
                  <a:srgbClr val="FF0000"/>
                </a:solidFill>
              </a:rPr>
              <a:t>All these options are available to your projects and the Bank encourages them to use them in managing their liquidity challenges. </a:t>
            </a:r>
            <a:endParaRPr lang="en-US" sz="2000" dirty="0"/>
          </a:p>
        </p:txBody>
      </p:sp>
      <p:sp>
        <p:nvSpPr>
          <p:cNvPr id="4" name="Slide Number Placeholder 4"/>
          <p:cNvSpPr>
            <a:spLocks noGrp="1"/>
          </p:cNvSpPr>
          <p:nvPr>
            <p:ph type="sldNum" sz="quarter" idx="12"/>
          </p:nvPr>
        </p:nvSpPr>
        <p:spPr/>
        <p:txBody>
          <a:bodyPr/>
          <a:lstStyle/>
          <a:p>
            <a:pPr>
              <a:defRPr/>
            </a:pPr>
            <a:fld id="{1E872E2E-8818-4CA7-B868-2579B51FFA0A}" type="slidenum">
              <a:rPr lang="en-US"/>
              <a:pPr>
                <a:defRPr/>
              </a:pPr>
              <a:t>9</a:t>
            </a:fld>
            <a:endParaRPr lang="en-US"/>
          </a:p>
        </p:txBody>
      </p:sp>
    </p:spTree>
    <p:extLst>
      <p:ext uri="{BB962C8B-B14F-4D97-AF65-F5344CB8AC3E}">
        <p14:creationId xmlns:p14="http://schemas.microsoft.com/office/powerpoint/2010/main" val="1114490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1042</TotalTime>
  <Words>1823</Words>
  <Application>Microsoft Office PowerPoint</Application>
  <PresentationFormat>Widescreen</PresentationFormat>
  <Paragraphs>217</Paragraphs>
  <Slides>25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PMingLiU</vt:lpstr>
      <vt:lpstr>Times New Roman</vt:lpstr>
      <vt:lpstr>Wingdings</vt:lpstr>
      <vt:lpstr>Retrospect</vt:lpstr>
      <vt:lpstr>Africa Centers of Excellence Project Financial Management</vt:lpstr>
      <vt:lpstr>Overview of the session </vt:lpstr>
      <vt:lpstr>Project Financial Management </vt:lpstr>
      <vt:lpstr>Financial Management Systems….</vt:lpstr>
      <vt:lpstr>Key Documents For FM Issues …</vt:lpstr>
      <vt:lpstr>FM Issues after signing…</vt:lpstr>
      <vt:lpstr>Disbursement Arrangements for ACE</vt:lpstr>
      <vt:lpstr>Disbursement Arrangements …??</vt:lpstr>
      <vt:lpstr>Disbursement Arrangements…</vt:lpstr>
      <vt:lpstr>Outline of ACE Disbursement Arrangements.</vt:lpstr>
      <vt:lpstr>Current Disbursement Status</vt:lpstr>
      <vt:lpstr>Update on FM Action Plan</vt:lpstr>
      <vt:lpstr>Country Update on FM Action Plan….</vt:lpstr>
      <vt:lpstr>FM Related DLR</vt:lpstr>
      <vt:lpstr> 4 FM Related DLRs…. DLI 3: Timely, Transparent and Institutionally Reviewed Financial Management </vt:lpstr>
      <vt:lpstr>FM Related DLRs…. DLI 3: Timely, Transparent and institutionally reviewed Financial Management </vt:lpstr>
      <vt:lpstr>FM Related DLRs…. DLI 3: Timely, Transparent and institutionally reviewed Financial Management Four Disbursement Linked Results (DLR) </vt:lpstr>
      <vt:lpstr>FM Related DLRs…. DLI 3: Timely, Transparent and institutionally reviewed Financial Management Four Disbursement Linked Results (DLR) </vt:lpstr>
      <vt:lpstr>FM Related DLRs…. DLI 3: Timely, Transparent and institutionally reviewed Financial Management Four Disbursement Linked Results (DLR) </vt:lpstr>
      <vt:lpstr>FM DLRs – Clarification </vt:lpstr>
      <vt:lpstr>Next Steps &amp; Action Plan</vt:lpstr>
      <vt:lpstr>Next Steps &amp; Action Plan….</vt:lpstr>
      <vt:lpstr>DLR#3.1: Timely withdrawal application supported by financial reporting for the ACE account for the period</vt:lpstr>
      <vt:lpstr>FM Issues during Closing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 Centers of Excellence Project Financial Management</dc:title>
  <dc:creator>Docsene</dc:creator>
  <cp:lastModifiedBy>Accounts-Director</cp:lastModifiedBy>
  <cp:revision>114</cp:revision>
  <cp:lastPrinted>2015-11-17T14:04:59Z</cp:lastPrinted>
  <dcterms:created xsi:type="dcterms:W3CDTF">2015-05-10T16:38:20Z</dcterms:created>
  <dcterms:modified xsi:type="dcterms:W3CDTF">2016-06-02T16:26:45Z</dcterms:modified>
</cp:coreProperties>
</file>