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7" r:id="rId2"/>
    <p:sldId id="264" r:id="rId3"/>
    <p:sldId id="266" r:id="rId4"/>
    <p:sldId id="265" r:id="rId5"/>
    <p:sldId id="267" r:id="rId6"/>
    <p:sldId id="269" r:id="rId7"/>
    <p:sldId id="260" r:id="rId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5E9D7-CE81-4AFC-9142-963DA3ECA69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A42F5E-EE91-4057-9CFF-C68C8065B0C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Major challenges</a:t>
          </a:r>
        </a:p>
      </dgm:t>
    </dgm:pt>
    <dgm:pt modelId="{824F670A-0038-45A4-AA16-A396805B8728}" type="parTrans" cxnId="{6311E6D4-21DC-4D72-84AF-96F02B53E178}">
      <dgm:prSet/>
      <dgm:spPr/>
      <dgm:t>
        <a:bodyPr/>
        <a:lstStyle/>
        <a:p>
          <a:endParaRPr lang="en-US"/>
        </a:p>
      </dgm:t>
    </dgm:pt>
    <dgm:pt modelId="{2687209E-9D18-4CC6-A03C-E5E72EFEB7B8}" type="sibTrans" cxnId="{6311E6D4-21DC-4D72-84AF-96F02B53E178}">
      <dgm:prSet/>
      <dgm:spPr/>
      <dgm:t>
        <a:bodyPr/>
        <a:lstStyle/>
        <a:p>
          <a:endParaRPr lang="en-US"/>
        </a:p>
      </dgm:t>
    </dgm:pt>
    <dgm:pt modelId="{C20F92A8-A313-4F0C-B6B7-7CAB3F24872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Lack of enough funds to adequately support partnership activities  </a:t>
          </a:r>
        </a:p>
      </dgm:t>
    </dgm:pt>
    <dgm:pt modelId="{B217664B-714E-40BE-AC4C-21746E32962D}" type="parTrans" cxnId="{C286F1FD-08A7-423A-BBAD-7B651FD73E6B}">
      <dgm:prSet/>
      <dgm:spPr/>
      <dgm:t>
        <a:bodyPr/>
        <a:lstStyle/>
        <a:p>
          <a:endParaRPr lang="en-US"/>
        </a:p>
      </dgm:t>
    </dgm:pt>
    <dgm:pt modelId="{85D2796A-44BC-43F9-9C8D-DF75D64D31DB}" type="sibTrans" cxnId="{C286F1FD-08A7-423A-BBAD-7B651FD73E6B}">
      <dgm:prSet/>
      <dgm:spPr/>
      <dgm:t>
        <a:bodyPr/>
        <a:lstStyle/>
        <a:p>
          <a:endParaRPr lang="en-US"/>
        </a:p>
      </dgm:t>
    </dgm:pt>
    <dgm:pt modelId="{4BA225CF-1F9D-4EC0-A13D-805B9B52B335}">
      <dgm:prSet phldrT="[Text]"/>
      <dgm:spPr/>
      <dgm:t>
        <a:bodyPr/>
        <a:lstStyle/>
        <a:p>
          <a:endParaRPr lang="en-US" dirty="0"/>
        </a:p>
      </dgm:t>
    </dgm:pt>
    <dgm:pt modelId="{2C3FFCD1-C870-450E-B16C-4CB7336871A8}" type="parTrans" cxnId="{AEB4E03E-F02F-44AA-BF1F-E82A2CB5C50F}">
      <dgm:prSet/>
      <dgm:spPr/>
      <dgm:t>
        <a:bodyPr/>
        <a:lstStyle/>
        <a:p>
          <a:endParaRPr lang="en-US"/>
        </a:p>
      </dgm:t>
    </dgm:pt>
    <dgm:pt modelId="{A81F3F25-B600-4D05-95D8-1E4CD86EA8BB}" type="sibTrans" cxnId="{AEB4E03E-F02F-44AA-BF1F-E82A2CB5C50F}">
      <dgm:prSet/>
      <dgm:spPr/>
      <dgm:t>
        <a:bodyPr/>
        <a:lstStyle/>
        <a:p>
          <a:endParaRPr lang="en-US"/>
        </a:p>
      </dgm:t>
    </dgm:pt>
    <dgm:pt modelId="{06E90AE4-57D6-4D44-B8F4-C380977211F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Language barrier (Anglophone/</a:t>
          </a:r>
          <a:r>
            <a:rPr lang="en-US" b="1" dirty="0" err="1">
              <a:solidFill>
                <a:schemeClr val="tx1"/>
              </a:solidFill>
            </a:rPr>
            <a:t>Francphone</a:t>
          </a:r>
          <a:r>
            <a:rPr lang="en-US" b="1" dirty="0">
              <a:solidFill>
                <a:schemeClr val="tx1"/>
              </a:solidFill>
            </a:rPr>
            <a:t> Partnerships)</a:t>
          </a:r>
        </a:p>
      </dgm:t>
    </dgm:pt>
    <dgm:pt modelId="{BCD7677B-F08C-4FD3-8DDF-430CD2C8711C}" type="parTrans" cxnId="{CF610CCD-ED98-4D03-B60E-9B0AFE3FCA2A}">
      <dgm:prSet/>
      <dgm:spPr/>
      <dgm:t>
        <a:bodyPr/>
        <a:lstStyle/>
        <a:p>
          <a:endParaRPr lang="en-US"/>
        </a:p>
      </dgm:t>
    </dgm:pt>
    <dgm:pt modelId="{C9F140AE-1E98-4667-8DAD-F7964CBB5746}" type="sibTrans" cxnId="{CF610CCD-ED98-4D03-B60E-9B0AFE3FCA2A}">
      <dgm:prSet/>
      <dgm:spPr/>
      <dgm:t>
        <a:bodyPr/>
        <a:lstStyle/>
        <a:p>
          <a:endParaRPr lang="en-US"/>
        </a:p>
      </dgm:t>
    </dgm:pt>
    <dgm:pt modelId="{A9D50103-14A3-439C-986E-43E0ED893FB2}" type="pres">
      <dgm:prSet presAssocID="{A535E9D7-CE81-4AFC-9142-963DA3ECA69A}" presName="composite" presStyleCnt="0">
        <dgm:presLayoutVars>
          <dgm:chMax val="1"/>
          <dgm:dir/>
          <dgm:resizeHandles val="exact"/>
        </dgm:presLayoutVars>
      </dgm:prSet>
      <dgm:spPr/>
    </dgm:pt>
    <dgm:pt modelId="{D2586392-3E3D-4B32-B83A-97B8C515C990}" type="pres">
      <dgm:prSet presAssocID="{5BA42F5E-EE91-4057-9CFF-C68C8065B0C5}" presName="roof" presStyleLbl="dkBgShp" presStyleIdx="0" presStyleCnt="2"/>
      <dgm:spPr/>
    </dgm:pt>
    <dgm:pt modelId="{8AA765CF-B63E-4AA2-A378-27CF9E5878E2}" type="pres">
      <dgm:prSet presAssocID="{5BA42F5E-EE91-4057-9CFF-C68C8065B0C5}" presName="pillars" presStyleCnt="0"/>
      <dgm:spPr/>
    </dgm:pt>
    <dgm:pt modelId="{50618B6D-8ADE-4908-8AE2-6F1CFD1FABF5}" type="pres">
      <dgm:prSet presAssocID="{5BA42F5E-EE91-4057-9CFF-C68C8065B0C5}" presName="pillar1" presStyleLbl="node1" presStyleIdx="0" presStyleCnt="3">
        <dgm:presLayoutVars>
          <dgm:bulletEnabled val="1"/>
        </dgm:presLayoutVars>
      </dgm:prSet>
      <dgm:spPr/>
    </dgm:pt>
    <dgm:pt modelId="{B09A55AC-8F09-497B-A432-B222BBFE60E2}" type="pres">
      <dgm:prSet presAssocID="{4BA225CF-1F9D-4EC0-A13D-805B9B52B335}" presName="pillarX" presStyleLbl="node1" presStyleIdx="1" presStyleCnt="3" custScaleX="1657">
        <dgm:presLayoutVars>
          <dgm:bulletEnabled val="1"/>
        </dgm:presLayoutVars>
      </dgm:prSet>
      <dgm:spPr/>
    </dgm:pt>
    <dgm:pt modelId="{1FEED676-745C-4443-9006-53A98398AD6C}" type="pres">
      <dgm:prSet presAssocID="{06E90AE4-57D6-4D44-B8F4-C380977211F7}" presName="pillarX" presStyleLbl="node1" presStyleIdx="2" presStyleCnt="3">
        <dgm:presLayoutVars>
          <dgm:bulletEnabled val="1"/>
        </dgm:presLayoutVars>
      </dgm:prSet>
      <dgm:spPr/>
    </dgm:pt>
    <dgm:pt modelId="{EB581B8B-EDC5-4691-93BC-09447B1AE030}" type="pres">
      <dgm:prSet presAssocID="{5BA42F5E-EE91-4057-9CFF-C68C8065B0C5}" presName="base" presStyleLbl="dkBgShp" presStyleIdx="1" presStyleCnt="2"/>
      <dgm:spPr/>
    </dgm:pt>
  </dgm:ptLst>
  <dgm:cxnLst>
    <dgm:cxn modelId="{D013242C-4434-4A90-8E57-2BCE3AD25B24}" type="presOf" srcId="{06E90AE4-57D6-4D44-B8F4-C380977211F7}" destId="{1FEED676-745C-4443-9006-53A98398AD6C}" srcOrd="0" destOrd="0" presId="urn:microsoft.com/office/officeart/2005/8/layout/hList3"/>
    <dgm:cxn modelId="{AEB4E03E-F02F-44AA-BF1F-E82A2CB5C50F}" srcId="{5BA42F5E-EE91-4057-9CFF-C68C8065B0C5}" destId="{4BA225CF-1F9D-4EC0-A13D-805B9B52B335}" srcOrd="1" destOrd="0" parTransId="{2C3FFCD1-C870-450E-B16C-4CB7336871A8}" sibTransId="{A81F3F25-B600-4D05-95D8-1E4CD86EA8BB}"/>
    <dgm:cxn modelId="{D2FDEC5D-D5D4-45FC-9A8D-0B1C6083B178}" type="presOf" srcId="{A535E9D7-CE81-4AFC-9142-963DA3ECA69A}" destId="{A9D50103-14A3-439C-986E-43E0ED893FB2}" srcOrd="0" destOrd="0" presId="urn:microsoft.com/office/officeart/2005/8/layout/hList3"/>
    <dgm:cxn modelId="{CF610CCD-ED98-4D03-B60E-9B0AFE3FCA2A}" srcId="{5BA42F5E-EE91-4057-9CFF-C68C8065B0C5}" destId="{06E90AE4-57D6-4D44-B8F4-C380977211F7}" srcOrd="2" destOrd="0" parTransId="{BCD7677B-F08C-4FD3-8DDF-430CD2C8711C}" sibTransId="{C9F140AE-1E98-4667-8DAD-F7964CBB5746}"/>
    <dgm:cxn modelId="{6311E6D4-21DC-4D72-84AF-96F02B53E178}" srcId="{A535E9D7-CE81-4AFC-9142-963DA3ECA69A}" destId="{5BA42F5E-EE91-4057-9CFF-C68C8065B0C5}" srcOrd="0" destOrd="0" parTransId="{824F670A-0038-45A4-AA16-A396805B8728}" sibTransId="{2687209E-9D18-4CC6-A03C-E5E72EFEB7B8}"/>
    <dgm:cxn modelId="{0F4C53DE-2956-4EBE-B408-5DBB3BAC7220}" type="presOf" srcId="{5BA42F5E-EE91-4057-9CFF-C68C8065B0C5}" destId="{D2586392-3E3D-4B32-B83A-97B8C515C990}" srcOrd="0" destOrd="0" presId="urn:microsoft.com/office/officeart/2005/8/layout/hList3"/>
    <dgm:cxn modelId="{E3786FED-4767-48EE-B1D6-282684C07082}" type="presOf" srcId="{4BA225CF-1F9D-4EC0-A13D-805B9B52B335}" destId="{B09A55AC-8F09-497B-A432-B222BBFE60E2}" srcOrd="0" destOrd="0" presId="urn:microsoft.com/office/officeart/2005/8/layout/hList3"/>
    <dgm:cxn modelId="{54C25BF7-EA22-4EB3-B8B1-F5E60ADF7B76}" type="presOf" srcId="{C20F92A8-A313-4F0C-B6B7-7CAB3F24872A}" destId="{50618B6D-8ADE-4908-8AE2-6F1CFD1FABF5}" srcOrd="0" destOrd="0" presId="urn:microsoft.com/office/officeart/2005/8/layout/hList3"/>
    <dgm:cxn modelId="{C286F1FD-08A7-423A-BBAD-7B651FD73E6B}" srcId="{5BA42F5E-EE91-4057-9CFF-C68C8065B0C5}" destId="{C20F92A8-A313-4F0C-B6B7-7CAB3F24872A}" srcOrd="0" destOrd="0" parTransId="{B217664B-714E-40BE-AC4C-21746E32962D}" sibTransId="{85D2796A-44BC-43F9-9C8D-DF75D64D31DB}"/>
    <dgm:cxn modelId="{7E89AFEF-CEB7-44BF-83D3-444905175E79}" type="presParOf" srcId="{A9D50103-14A3-439C-986E-43E0ED893FB2}" destId="{D2586392-3E3D-4B32-B83A-97B8C515C990}" srcOrd="0" destOrd="0" presId="urn:microsoft.com/office/officeart/2005/8/layout/hList3"/>
    <dgm:cxn modelId="{42A9EA91-E773-484D-8E8D-ED65ACF61E3D}" type="presParOf" srcId="{A9D50103-14A3-439C-986E-43E0ED893FB2}" destId="{8AA765CF-B63E-4AA2-A378-27CF9E5878E2}" srcOrd="1" destOrd="0" presId="urn:microsoft.com/office/officeart/2005/8/layout/hList3"/>
    <dgm:cxn modelId="{49C8230C-0266-457C-B9B6-25C17F1B58F4}" type="presParOf" srcId="{8AA765CF-B63E-4AA2-A378-27CF9E5878E2}" destId="{50618B6D-8ADE-4908-8AE2-6F1CFD1FABF5}" srcOrd="0" destOrd="0" presId="urn:microsoft.com/office/officeart/2005/8/layout/hList3"/>
    <dgm:cxn modelId="{2CF1B6E2-0168-4E6E-A7FA-B1BDBB2EFCA9}" type="presParOf" srcId="{8AA765CF-B63E-4AA2-A378-27CF9E5878E2}" destId="{B09A55AC-8F09-497B-A432-B222BBFE60E2}" srcOrd="1" destOrd="0" presId="urn:microsoft.com/office/officeart/2005/8/layout/hList3"/>
    <dgm:cxn modelId="{81B58348-0335-44AB-8560-09547EB2B285}" type="presParOf" srcId="{8AA765CF-B63E-4AA2-A378-27CF9E5878E2}" destId="{1FEED676-745C-4443-9006-53A98398AD6C}" srcOrd="2" destOrd="0" presId="urn:microsoft.com/office/officeart/2005/8/layout/hList3"/>
    <dgm:cxn modelId="{FBD5DDFC-9B26-485D-A4CB-76E420122C42}" type="presParOf" srcId="{A9D50103-14A3-439C-986E-43E0ED893FB2}" destId="{EB581B8B-EDC5-4691-93BC-09447B1AE03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86392-3E3D-4B32-B83A-97B8C515C990}">
      <dsp:nvSpPr>
        <dsp:cNvPr id="0" name=""/>
        <dsp:cNvSpPr/>
      </dsp:nvSpPr>
      <dsp:spPr>
        <a:xfrm>
          <a:off x="0" y="0"/>
          <a:ext cx="10709030" cy="16357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solidFill>
                <a:schemeClr val="tx1"/>
              </a:solidFill>
            </a:rPr>
            <a:t>Major challenges</a:t>
          </a:r>
        </a:p>
      </dsp:txBody>
      <dsp:txXfrm>
        <a:off x="0" y="0"/>
        <a:ext cx="10709030" cy="1635759"/>
      </dsp:txXfrm>
    </dsp:sp>
    <dsp:sp modelId="{50618B6D-8ADE-4908-8AE2-6F1CFD1FABF5}">
      <dsp:nvSpPr>
        <dsp:cNvPr id="0" name=""/>
        <dsp:cNvSpPr/>
      </dsp:nvSpPr>
      <dsp:spPr>
        <a:xfrm>
          <a:off x="3088" y="1635759"/>
          <a:ext cx="5307453" cy="3435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tx1"/>
              </a:solidFill>
            </a:rPr>
            <a:t>Lack of enough funds to adequately support partnership activities  </a:t>
          </a:r>
        </a:p>
      </dsp:txBody>
      <dsp:txXfrm>
        <a:off x="3088" y="1635759"/>
        <a:ext cx="5307453" cy="3435095"/>
      </dsp:txXfrm>
    </dsp:sp>
    <dsp:sp modelId="{B09A55AC-8F09-497B-A432-B222BBFE60E2}">
      <dsp:nvSpPr>
        <dsp:cNvPr id="0" name=""/>
        <dsp:cNvSpPr/>
      </dsp:nvSpPr>
      <dsp:spPr>
        <a:xfrm>
          <a:off x="5310542" y="1635759"/>
          <a:ext cx="87944" cy="3435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5310542" y="1635759"/>
        <a:ext cx="87944" cy="3435095"/>
      </dsp:txXfrm>
    </dsp:sp>
    <dsp:sp modelId="{1FEED676-745C-4443-9006-53A98398AD6C}">
      <dsp:nvSpPr>
        <dsp:cNvPr id="0" name=""/>
        <dsp:cNvSpPr/>
      </dsp:nvSpPr>
      <dsp:spPr>
        <a:xfrm>
          <a:off x="5398487" y="1635759"/>
          <a:ext cx="5307453" cy="3435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tx1"/>
              </a:solidFill>
            </a:rPr>
            <a:t>Language barrier (Anglophone/</a:t>
          </a:r>
          <a:r>
            <a:rPr lang="en-US" sz="3500" b="1" kern="1200" dirty="0" err="1">
              <a:solidFill>
                <a:schemeClr val="tx1"/>
              </a:solidFill>
            </a:rPr>
            <a:t>Francphone</a:t>
          </a:r>
          <a:r>
            <a:rPr lang="en-US" sz="3500" b="1" kern="1200" dirty="0">
              <a:solidFill>
                <a:schemeClr val="tx1"/>
              </a:solidFill>
            </a:rPr>
            <a:t> Partnerships)</a:t>
          </a:r>
        </a:p>
      </dsp:txBody>
      <dsp:txXfrm>
        <a:off x="5398487" y="1635759"/>
        <a:ext cx="5307453" cy="3435095"/>
      </dsp:txXfrm>
    </dsp:sp>
    <dsp:sp modelId="{EB581B8B-EDC5-4691-93BC-09447B1AE030}">
      <dsp:nvSpPr>
        <dsp:cNvPr id="0" name=""/>
        <dsp:cNvSpPr/>
      </dsp:nvSpPr>
      <dsp:spPr>
        <a:xfrm>
          <a:off x="0" y="5070855"/>
          <a:ext cx="10709030" cy="38167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F2B7AF3-FC9B-4793-ACCD-577DC045F505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FF0E622-5D42-4C96-9325-9A3BA21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9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Centre for Dryland Agriculture</a:t>
            </a:r>
            <a:br>
              <a:rPr lang="en-US" dirty="0"/>
            </a:br>
            <a:r>
              <a:rPr lang="en-US" dirty="0"/>
              <a:t>Bayero University, Kano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Our Vision</a:t>
            </a:r>
            <a:r>
              <a:rPr lang="en-US" sz="2600" dirty="0"/>
              <a:t>: to be a global leading centre in Dryland Agriculture, renowned for excellence in teaching and research , and the quality of its products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Our Mission</a:t>
            </a:r>
            <a:r>
              <a:rPr lang="en-US" sz="2800" dirty="0"/>
              <a:t>: to respond to the needs of dryland regions through relevant high level human capacity development and demand-driven research contributing to food security, improved livelihoods, and sustainable use of natural resources.</a:t>
            </a:r>
          </a:p>
        </p:txBody>
      </p:sp>
    </p:spTree>
    <p:extLst>
      <p:ext uri="{BB962C8B-B14F-4D97-AF65-F5344CB8AC3E}">
        <p14:creationId xmlns:p14="http://schemas.microsoft.com/office/powerpoint/2010/main" val="159799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642388"/>
              </p:ext>
            </p:extLst>
          </p:nvPr>
        </p:nvGraphicFramePr>
        <p:xfrm>
          <a:off x="2024063" y="1318744"/>
          <a:ext cx="82296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Bitmap Image" r:id="rId4" imgW="8152381" imgH="1800476" progId="PBrush">
                  <p:embed/>
                </p:oleObj>
              </mc:Choice>
              <mc:Fallback>
                <p:oleObj name="Bitmap Image" r:id="rId4" imgW="8152381" imgH="1800476" progId="PBrush">
                  <p:embed/>
                  <p:pic>
                    <p:nvPicPr>
                      <p:cNvPr id="1976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1318744"/>
                        <a:ext cx="82296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23714" y="3108776"/>
            <a:ext cx="8266114" cy="2312988"/>
            <a:chOff x="628" y="2861"/>
            <a:chExt cx="5155" cy="1476"/>
          </a:xfrm>
        </p:grpSpPr>
        <p:graphicFrame>
          <p:nvGraphicFramePr>
            <p:cNvPr id="197639" name="Object 7"/>
            <p:cNvGraphicFramePr>
              <a:graphicFrameLocks noChangeAspect="1"/>
            </p:cNvGraphicFramePr>
            <p:nvPr/>
          </p:nvGraphicFramePr>
          <p:xfrm>
            <a:off x="628" y="2861"/>
            <a:ext cx="5155" cy="1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Bitmap Image" r:id="rId6" imgW="8183117" imgH="2343477" progId="Paint.Picture">
                    <p:embed/>
                  </p:oleObj>
                </mc:Choice>
                <mc:Fallback>
                  <p:oleObj name="Bitmap Image" r:id="rId6" imgW="8183117" imgH="2343477" progId="Paint.Picture">
                    <p:embed/>
                    <p:pic>
                      <p:nvPicPr>
                        <p:cNvPr id="19763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" y="2861"/>
                          <a:ext cx="5155" cy="1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7640" name="Rectangle 8"/>
            <p:cNvSpPr>
              <a:spLocks noChangeArrowheads="1"/>
            </p:cNvSpPr>
            <p:nvPr/>
          </p:nvSpPr>
          <p:spPr bwMode="auto">
            <a:xfrm>
              <a:off x="657" y="4065"/>
              <a:ext cx="1225" cy="255"/>
            </a:xfrm>
            <a:prstGeom prst="rect">
              <a:avLst/>
            </a:prstGeom>
            <a:solidFill>
              <a:srgbClr val="FFF2B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2453927" y="1230764"/>
            <a:ext cx="23672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Aridity gradient</a:t>
            </a:r>
          </a:p>
        </p:txBody>
      </p:sp>
      <p:sp>
        <p:nvSpPr>
          <p:cNvPr id="197643" name="AutoShape 11"/>
          <p:cNvSpPr>
            <a:spLocks noChangeArrowheads="1"/>
          </p:cNvSpPr>
          <p:nvPr/>
        </p:nvSpPr>
        <p:spPr bwMode="auto">
          <a:xfrm>
            <a:off x="2080863" y="935490"/>
            <a:ext cx="7488238" cy="485775"/>
          </a:xfrm>
          <a:prstGeom prst="rightArrow">
            <a:avLst>
              <a:gd name="adj1" fmla="val 50000"/>
              <a:gd name="adj2" fmla="val 385376"/>
            </a:avLst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187226" y="2627765"/>
            <a:ext cx="7205662" cy="230187"/>
            <a:chOff x="679" y="2577"/>
            <a:chExt cx="4539" cy="145"/>
          </a:xfrm>
        </p:grpSpPr>
        <p:sp>
          <p:nvSpPr>
            <p:cNvPr id="197645" name="Text Box 13"/>
            <p:cNvSpPr txBox="1">
              <a:spLocks noChangeArrowheads="1"/>
            </p:cNvSpPr>
            <p:nvPr/>
          </p:nvSpPr>
          <p:spPr bwMode="auto">
            <a:xfrm>
              <a:off x="679" y="2608"/>
              <a:ext cx="931" cy="114"/>
            </a:xfrm>
            <a:prstGeom prst="rect">
              <a:avLst/>
            </a:prstGeom>
            <a:solidFill>
              <a:srgbClr val="CC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2000" b="1"/>
                <a:t>Dry subhumid</a:t>
              </a:r>
            </a:p>
          </p:txBody>
        </p:sp>
        <p:sp>
          <p:nvSpPr>
            <p:cNvPr id="197646" name="Text Box 14"/>
            <p:cNvSpPr txBox="1">
              <a:spLocks noChangeArrowheads="1"/>
            </p:cNvSpPr>
            <p:nvPr/>
          </p:nvSpPr>
          <p:spPr bwMode="auto">
            <a:xfrm>
              <a:off x="1994" y="2586"/>
              <a:ext cx="931" cy="114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2000" b="1" dirty="0"/>
                <a:t>Semiarid</a:t>
              </a:r>
            </a:p>
          </p:txBody>
        </p:sp>
        <p:sp>
          <p:nvSpPr>
            <p:cNvPr id="197647" name="Text Box 15"/>
            <p:cNvSpPr txBox="1">
              <a:spLocks noChangeArrowheads="1"/>
            </p:cNvSpPr>
            <p:nvPr/>
          </p:nvSpPr>
          <p:spPr bwMode="auto">
            <a:xfrm>
              <a:off x="3651" y="2577"/>
              <a:ext cx="544" cy="13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2000" b="1"/>
                <a:t>Arid</a:t>
              </a:r>
            </a:p>
          </p:txBody>
        </p:sp>
        <p:sp>
          <p:nvSpPr>
            <p:cNvPr id="197648" name="Text Box 16"/>
            <p:cNvSpPr txBox="1">
              <a:spLocks noChangeArrowheads="1"/>
            </p:cNvSpPr>
            <p:nvPr/>
          </p:nvSpPr>
          <p:spPr bwMode="auto">
            <a:xfrm>
              <a:off x="4468" y="2609"/>
              <a:ext cx="750" cy="11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2000" b="1"/>
                <a:t>Hyperarid</a:t>
              </a:r>
            </a:p>
          </p:txBody>
        </p:sp>
      </p:grpSp>
      <p:sp>
        <p:nvSpPr>
          <p:cNvPr id="197649" name="Rectangle 17"/>
          <p:cNvSpPr>
            <a:spLocks noChangeArrowheads="1"/>
          </p:cNvSpPr>
          <p:nvPr/>
        </p:nvSpPr>
        <p:spPr bwMode="auto">
          <a:xfrm>
            <a:off x="6367113" y="1965777"/>
            <a:ext cx="3024188" cy="11525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97650" name="Text Box 18"/>
          <p:cNvSpPr txBox="1">
            <a:spLocks noChangeArrowheads="1"/>
          </p:cNvSpPr>
          <p:nvPr/>
        </p:nvSpPr>
        <p:spPr bwMode="auto">
          <a:xfrm>
            <a:off x="8050458" y="1926090"/>
            <a:ext cx="726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sz="2400">
                <a:solidFill>
                  <a:srgbClr val="FF3300"/>
                </a:solidFill>
              </a:rPr>
              <a:t>17%</a:t>
            </a:r>
          </a:p>
        </p:txBody>
      </p:sp>
      <p:sp>
        <p:nvSpPr>
          <p:cNvPr id="197651" name="Rectangle 19"/>
          <p:cNvSpPr>
            <a:spLocks noChangeArrowheads="1"/>
          </p:cNvSpPr>
          <p:nvPr/>
        </p:nvSpPr>
        <p:spPr bwMode="auto">
          <a:xfrm>
            <a:off x="1980851" y="2050841"/>
            <a:ext cx="4310062" cy="1152525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sz="2800"/>
          </a:p>
        </p:txBody>
      </p:sp>
      <p:sp>
        <p:nvSpPr>
          <p:cNvPr id="197652" name="Text Box 20"/>
          <p:cNvSpPr txBox="1">
            <a:spLocks noChangeArrowheads="1"/>
          </p:cNvSpPr>
          <p:nvPr/>
        </p:nvSpPr>
        <p:spPr bwMode="auto">
          <a:xfrm>
            <a:off x="4518240" y="2046740"/>
            <a:ext cx="729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sz="2400" b="1">
                <a:solidFill>
                  <a:schemeClr val="hlink"/>
                </a:solidFill>
              </a:rPr>
              <a:t>24%</a:t>
            </a: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4494427" y="3789815"/>
            <a:ext cx="729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sz="2400" b="1">
                <a:solidFill>
                  <a:schemeClr val="hlink"/>
                </a:solidFill>
              </a:rPr>
              <a:t>29%</a:t>
            </a: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2917945" y="3165926"/>
            <a:ext cx="3050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sz="2800" dirty="0">
                <a:solidFill>
                  <a:schemeClr val="hlink"/>
                </a:solidFill>
              </a:rPr>
              <a:t>Non-desert </a:t>
            </a:r>
            <a:r>
              <a:rPr lang="en-US" sz="2800" dirty="0" err="1">
                <a:solidFill>
                  <a:schemeClr val="hlink"/>
                </a:solidFill>
              </a:rPr>
              <a:t>drylands</a:t>
            </a:r>
            <a:endParaRPr lang="en-US" sz="2800" dirty="0">
              <a:solidFill>
                <a:schemeClr val="hlink"/>
              </a:solidFill>
            </a:endParaRPr>
          </a:p>
        </p:txBody>
      </p:sp>
      <p:sp>
        <p:nvSpPr>
          <p:cNvPr id="197657" name="Text Box 25"/>
          <p:cNvSpPr txBox="1">
            <a:spLocks noChangeArrowheads="1"/>
          </p:cNvSpPr>
          <p:nvPr/>
        </p:nvSpPr>
        <p:spPr bwMode="auto">
          <a:xfrm>
            <a:off x="6530626" y="3045276"/>
            <a:ext cx="2393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Desert drylands</a:t>
            </a:r>
          </a:p>
        </p:txBody>
      </p:sp>
      <p:sp>
        <p:nvSpPr>
          <p:cNvPr id="197658" name="Text Box 26"/>
          <p:cNvSpPr txBox="1">
            <a:spLocks noChangeArrowheads="1"/>
          </p:cNvSpPr>
          <p:nvPr/>
        </p:nvSpPr>
        <p:spPr bwMode="auto">
          <a:xfrm>
            <a:off x="7732766" y="3669165"/>
            <a:ext cx="582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sz="2400" dirty="0">
                <a:solidFill>
                  <a:srgbClr val="FF3300"/>
                </a:solidFill>
              </a:rPr>
              <a:t>6%</a:t>
            </a:r>
          </a:p>
        </p:txBody>
      </p:sp>
      <p:sp>
        <p:nvSpPr>
          <p:cNvPr id="197659" name="Oval 27"/>
          <p:cNvSpPr>
            <a:spLocks noChangeArrowheads="1"/>
          </p:cNvSpPr>
          <p:nvPr/>
        </p:nvSpPr>
        <p:spPr bwMode="auto">
          <a:xfrm>
            <a:off x="5897214" y="1102177"/>
            <a:ext cx="4176713" cy="7921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 41% of global land</a:t>
            </a:r>
          </a:p>
        </p:txBody>
      </p:sp>
      <p:sp>
        <p:nvSpPr>
          <p:cNvPr id="197660" name="Oval 28"/>
          <p:cNvSpPr>
            <a:spLocks noChangeArrowheads="1"/>
          </p:cNvSpPr>
          <p:nvPr/>
        </p:nvSpPr>
        <p:spPr bwMode="auto">
          <a:xfrm>
            <a:off x="5147913" y="4632776"/>
            <a:ext cx="4565650" cy="6540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35% of global population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09828" y="5061261"/>
            <a:ext cx="299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Safriel</a:t>
            </a:r>
            <a:r>
              <a:rPr lang="en-US" dirty="0"/>
              <a:t> (2013)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1483852" y="473296"/>
            <a:ext cx="9601196" cy="6493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/>
              <a:t>Why Drylands?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9477" y="5533002"/>
            <a:ext cx="832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Strong partnerships required in addressing the multitude of issues affecting agriculture and livelihoods in Drylands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0047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05991"/>
          </a:xfrm>
        </p:spPr>
        <p:txBody>
          <a:bodyPr>
            <a:normAutofit/>
          </a:bodyPr>
          <a:lstStyle/>
          <a:p>
            <a:r>
              <a:rPr lang="en-US" sz="3600" b="1" dirty="0"/>
              <a:t>Our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Local/National</a:t>
            </a:r>
          </a:p>
          <a:p>
            <a:r>
              <a:rPr lang="en-US" sz="2600" b="1" dirty="0"/>
              <a:t>Regional</a:t>
            </a:r>
          </a:p>
          <a:p>
            <a:r>
              <a:rPr lang="en-US" sz="2600" b="1" dirty="0"/>
              <a:t>International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Universities/Academic Institutions</a:t>
            </a:r>
          </a:p>
          <a:p>
            <a:r>
              <a:rPr lang="en-US" sz="2800" b="1" dirty="0"/>
              <a:t>Research </a:t>
            </a:r>
            <a:r>
              <a:rPr lang="en-US" sz="2800" b="1" dirty="0" err="1"/>
              <a:t>Centres</a:t>
            </a:r>
            <a:endParaRPr lang="en-US" sz="2800" b="1" dirty="0"/>
          </a:p>
          <a:p>
            <a:r>
              <a:rPr lang="en-US" sz="2800" b="1" dirty="0"/>
              <a:t>Public Sector</a:t>
            </a:r>
          </a:p>
          <a:p>
            <a:r>
              <a:rPr lang="en-US" sz="2800" b="1" dirty="0"/>
              <a:t>Industry/Private Sector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34603" y="1951892"/>
            <a:ext cx="461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Different Categories</a:t>
            </a:r>
          </a:p>
        </p:txBody>
      </p:sp>
    </p:spTree>
    <p:extLst>
      <p:ext uri="{BB962C8B-B14F-4D97-AF65-F5344CB8AC3E}">
        <p14:creationId xmlns:p14="http://schemas.microsoft.com/office/powerpoint/2010/main" val="396427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Our Partnership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99238"/>
            <a:ext cx="9601196" cy="317663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Importance of developing strong partnerships recognized right from the inception of the Centre</a:t>
            </a:r>
          </a:p>
          <a:p>
            <a:endParaRPr lang="en-US" b="1" dirty="0"/>
          </a:p>
          <a:p>
            <a:r>
              <a:rPr lang="en-US" b="1" dirty="0"/>
              <a:t>Two workshops (one local and one international) organized during the conception of the Centre, which assisted in charting direction and informing the development of curricula and thematic focus areas</a:t>
            </a:r>
          </a:p>
          <a:p>
            <a:endParaRPr lang="en-US" b="1" dirty="0"/>
          </a:p>
          <a:p>
            <a:r>
              <a:rPr lang="en-US" b="1" dirty="0"/>
              <a:t>Sought relevant partners through direct engagement/contact or through facilitation by existing partners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3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Activities with Regional Academic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21772"/>
            <a:ext cx="9853245" cy="3318936"/>
          </a:xfrm>
        </p:spPr>
        <p:txBody>
          <a:bodyPr>
            <a:noAutofit/>
          </a:bodyPr>
          <a:lstStyle/>
          <a:p>
            <a:r>
              <a:rPr lang="en-US" sz="2000" b="1" dirty="0"/>
              <a:t>Involvement in teaching both regular </a:t>
            </a:r>
            <a:r>
              <a:rPr lang="en-US" sz="2000" b="1" dirty="0" err="1"/>
              <a:t>programmes</a:t>
            </a:r>
            <a:r>
              <a:rPr lang="en-US" sz="2000" b="1" dirty="0"/>
              <a:t> and short courses(INRAN, ICRISAT and IITA West Africa Hubs)</a:t>
            </a:r>
          </a:p>
          <a:p>
            <a:r>
              <a:rPr lang="en-US" sz="2000" b="1" dirty="0"/>
              <a:t>Joint supervision of students (</a:t>
            </a:r>
            <a:r>
              <a:rPr lang="en-US" sz="2000" b="1" dirty="0" err="1"/>
              <a:t>UniNairobi</a:t>
            </a:r>
            <a:r>
              <a:rPr lang="en-US" sz="2000" b="1" dirty="0"/>
              <a:t>, </a:t>
            </a:r>
            <a:r>
              <a:rPr lang="en-US" sz="2000" b="1" dirty="0" err="1"/>
              <a:t>UniMaradi</a:t>
            </a:r>
            <a:r>
              <a:rPr lang="en-US" sz="2000" b="1" dirty="0"/>
              <a:t>, IER Mali, INRAN, </a:t>
            </a:r>
            <a:r>
              <a:rPr lang="en-US" sz="2000" b="1" dirty="0" err="1"/>
              <a:t>Agrhymet</a:t>
            </a:r>
            <a:r>
              <a:rPr lang="en-US" sz="2000" b="1" dirty="0"/>
              <a:t>, </a:t>
            </a:r>
            <a:r>
              <a:rPr lang="en-US" sz="2000" b="1" dirty="0" err="1"/>
              <a:t>Abdulmumini</a:t>
            </a:r>
            <a:r>
              <a:rPr lang="en-US" sz="2000" b="1" dirty="0"/>
              <a:t> </a:t>
            </a:r>
            <a:r>
              <a:rPr lang="en-US" sz="2000" b="1" dirty="0" err="1"/>
              <a:t>Univ</a:t>
            </a:r>
            <a:r>
              <a:rPr lang="en-US" sz="2000" b="1" dirty="0"/>
              <a:t> Niamey and CGIAR partners in West &amp; Central Africa)</a:t>
            </a:r>
          </a:p>
          <a:p>
            <a:r>
              <a:rPr lang="en-US" sz="2000" b="1" dirty="0"/>
              <a:t>Interviewing and screening francophone students for admission by CDA (</a:t>
            </a:r>
            <a:r>
              <a:rPr lang="en-US" sz="2000" b="1" dirty="0" err="1"/>
              <a:t>UniMaradi</a:t>
            </a:r>
            <a:r>
              <a:rPr lang="en-US" sz="2000" b="1" dirty="0"/>
              <a:t>)</a:t>
            </a:r>
          </a:p>
          <a:p>
            <a:r>
              <a:rPr lang="en-US" sz="2000" b="1" dirty="0"/>
              <a:t>Academic Exchanges/staff trainings (short stays and PhD trainings) (IAR Tunisia, </a:t>
            </a:r>
            <a:r>
              <a:rPr lang="en-US" sz="2000" b="1" dirty="0" err="1"/>
              <a:t>UniNairobi</a:t>
            </a:r>
            <a:r>
              <a:rPr lang="en-US" sz="2000" b="1" dirty="0"/>
              <a:t>, </a:t>
            </a:r>
            <a:r>
              <a:rPr lang="en-US" sz="2000" b="1" dirty="0" err="1"/>
              <a:t>UniMaradi</a:t>
            </a:r>
            <a:r>
              <a:rPr lang="en-US" sz="2000" b="1" dirty="0"/>
              <a:t>)</a:t>
            </a:r>
          </a:p>
          <a:p>
            <a:r>
              <a:rPr lang="en-US" sz="2000" b="1" dirty="0"/>
              <a:t>Joint proposals to donors (</a:t>
            </a:r>
            <a:r>
              <a:rPr lang="en-US" sz="2000" b="1" dirty="0" err="1"/>
              <a:t>UniNairobi</a:t>
            </a:r>
            <a:r>
              <a:rPr lang="en-US" sz="2000" b="1" dirty="0"/>
              <a:t>, </a:t>
            </a:r>
            <a:r>
              <a:rPr lang="en-US" sz="2000" b="1" dirty="0" err="1"/>
              <a:t>Unimaradi</a:t>
            </a:r>
            <a:r>
              <a:rPr lang="en-US" sz="2000" b="1" dirty="0"/>
              <a:t>)</a:t>
            </a:r>
          </a:p>
          <a:p>
            <a:r>
              <a:rPr lang="en-US" sz="2000" b="1" dirty="0"/>
              <a:t>Joint research (mainly with national and CGIAR </a:t>
            </a:r>
            <a:r>
              <a:rPr lang="en-US" sz="2000" b="1" dirty="0" err="1"/>
              <a:t>Centres</a:t>
            </a:r>
            <a:r>
              <a:rPr lang="en-US" sz="2000" b="1" dirty="0"/>
              <a:t> so far)</a:t>
            </a:r>
          </a:p>
        </p:txBody>
      </p:sp>
    </p:spTree>
    <p:extLst>
      <p:ext uri="{BB962C8B-B14F-4D97-AF65-F5344CB8AC3E}">
        <p14:creationId xmlns:p14="http://schemas.microsoft.com/office/powerpoint/2010/main" val="74560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05991"/>
          </a:xfrm>
        </p:spPr>
        <p:txBody>
          <a:bodyPr>
            <a:normAutofit/>
          </a:bodyPr>
          <a:lstStyle/>
          <a:p>
            <a:r>
              <a:rPr lang="en-US" sz="3600" b="1" dirty="0"/>
              <a:t>Benefits of Regional Academic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/>
              <a:t>Benefits to ACE</a:t>
            </a:r>
          </a:p>
          <a:p>
            <a:pPr lvl="1"/>
            <a:r>
              <a:rPr lang="en-US" sz="2200" b="1" dirty="0"/>
              <a:t>Increased visibility in the region</a:t>
            </a:r>
          </a:p>
          <a:p>
            <a:pPr lvl="1"/>
            <a:r>
              <a:rPr lang="en-US" sz="2200" b="1" dirty="0"/>
              <a:t>Sharing of human resources</a:t>
            </a:r>
          </a:p>
          <a:p>
            <a:pPr lvl="1"/>
            <a:r>
              <a:rPr lang="en-US" sz="2200" b="1" dirty="0"/>
              <a:t>Sharing of facilities and information resources</a:t>
            </a:r>
          </a:p>
          <a:p>
            <a:pPr lvl="1"/>
            <a:r>
              <a:rPr lang="en-US" sz="2200" b="1" dirty="0"/>
              <a:t>Capacity building of faculty in some key areas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Benefits to Partners</a:t>
            </a:r>
          </a:p>
          <a:p>
            <a:pPr lvl="1"/>
            <a:r>
              <a:rPr lang="en-US" sz="2400" b="1" dirty="0"/>
              <a:t>Capacity building of faculty and other staff</a:t>
            </a:r>
          </a:p>
          <a:p>
            <a:pPr lvl="1"/>
            <a:r>
              <a:rPr lang="en-US" sz="2400" b="1" dirty="0"/>
              <a:t>Sharing of facilities</a:t>
            </a:r>
          </a:p>
          <a:p>
            <a:pPr lvl="1"/>
            <a:r>
              <a:rPr lang="en-US" sz="2400" b="1" dirty="0"/>
              <a:t>Networking opportunity with CDA partners</a:t>
            </a:r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869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41257847"/>
              </p:ext>
            </p:extLst>
          </p:nvPr>
        </p:nvGraphicFramePr>
        <p:xfrm>
          <a:off x="791308" y="685800"/>
          <a:ext cx="10709030" cy="545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26335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6.4|6.2|7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4152</TotalTime>
  <Words>377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Bitmap Image</vt:lpstr>
      <vt:lpstr>Paintbrush Picture</vt:lpstr>
      <vt:lpstr>Centre for Dryland Agriculture Bayero University, Kano</vt:lpstr>
      <vt:lpstr>PowerPoint Presentation</vt:lpstr>
      <vt:lpstr>Our Partners</vt:lpstr>
      <vt:lpstr>Our Partnership Strategy</vt:lpstr>
      <vt:lpstr>Activities with Regional Academic Partners</vt:lpstr>
      <vt:lpstr>Benefits of Regional Academic Partnerships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for Dryland Agriculture</dc:title>
  <dc:creator>Sanusi Mohammed</dc:creator>
  <cp:lastModifiedBy>Jibrin Jibrin</cp:lastModifiedBy>
  <cp:revision>27</cp:revision>
  <cp:lastPrinted>2017-05-18T08:47:04Z</cp:lastPrinted>
  <dcterms:created xsi:type="dcterms:W3CDTF">2017-05-15T10:11:00Z</dcterms:created>
  <dcterms:modified xsi:type="dcterms:W3CDTF">2017-05-18T08:52:52Z</dcterms:modified>
</cp:coreProperties>
</file>