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82" r:id="rId6"/>
    <p:sldId id="277" r:id="rId7"/>
    <p:sldId id="278" r:id="rId8"/>
    <p:sldId id="280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04"/>
  </p:normalViewPr>
  <p:slideViewPr>
    <p:cSldViewPr snapToGrid="0" snapToObjects="1">
      <p:cViewPr varScale="1">
        <p:scale>
          <a:sx n="12" d="100"/>
          <a:sy n="12" d="100"/>
        </p:scale>
        <p:origin x="-28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4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3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8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5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5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6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94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2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0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CB58B-30D4-E84F-8A6C-64EC6BFB7E70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E88C6-04E7-9545-9C5C-8EBB46584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0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4287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Ecole Nationale </a:t>
            </a:r>
            <a:r>
              <a:rPr lang="fr-FR" b="1" dirty="0"/>
              <a:t>Supérieure de Statistique et d’Economie Appliquée (ENSEA) d’Abidjan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90080"/>
          </a:xfrm>
        </p:spPr>
        <p:txBody>
          <a:bodyPr/>
          <a:lstStyle/>
          <a:p>
            <a:r>
              <a:rPr lang="en-US" dirty="0" smtClean="0"/>
              <a:t>KOUADIO KOUASSI HUGUES, Director</a:t>
            </a:r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174" y="4689713"/>
            <a:ext cx="4731668" cy="136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98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Center Team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fr-FR" dirty="0" smtClean="0"/>
              <a:t>KOUADIO Kouassi Hugues, Coordonnateur ;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KOUAKOU N’</a:t>
            </a:r>
            <a:r>
              <a:rPr lang="fr-FR" dirty="0" err="1" smtClean="0"/>
              <a:t>goran</a:t>
            </a:r>
            <a:r>
              <a:rPr lang="fr-FR" dirty="0" smtClean="0"/>
              <a:t> Jean Arnaud, Coordonnateur Adjoint ;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ESSO </a:t>
            </a:r>
            <a:r>
              <a:rPr lang="fr-FR" dirty="0" err="1" smtClean="0"/>
              <a:t>Loesse</a:t>
            </a:r>
            <a:r>
              <a:rPr lang="fr-FR" dirty="0" smtClean="0"/>
              <a:t> Jacques, Responsable de la recherche ;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GOZE Nicaise </a:t>
            </a:r>
            <a:r>
              <a:rPr lang="fr-FR" dirty="0" err="1" smtClean="0"/>
              <a:t>Ezechiel</a:t>
            </a:r>
            <a:r>
              <a:rPr lang="fr-FR" dirty="0" smtClean="0"/>
              <a:t>, Responsable Adjoint Gestion financière.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386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77" y="2753949"/>
            <a:ext cx="10515600" cy="1325563"/>
          </a:xfrm>
        </p:spPr>
        <p:txBody>
          <a:bodyPr>
            <a:normAutofit fontScale="90000"/>
          </a:bodyPr>
          <a:lstStyle/>
          <a:p>
            <a:pPr>
              <a:tabLst>
                <a:tab pos="1171575" algn="l"/>
              </a:tabLst>
            </a:pPr>
            <a:r>
              <a:rPr lang="fr-FR" dirty="0" smtClean="0"/>
              <a:t>l’ENSEA </a:t>
            </a:r>
            <a:r>
              <a:rPr lang="fr-FR" dirty="0"/>
              <a:t>est </a:t>
            </a:r>
            <a:r>
              <a:rPr lang="fr-FR" dirty="0" smtClean="0"/>
              <a:t>pour mission de </a:t>
            </a:r>
            <a:r>
              <a:rPr lang="fr-FR" dirty="0"/>
              <a:t>réaliser 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dirty="0"/>
              <a:t> 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- la </a:t>
            </a:r>
            <a:r>
              <a:rPr lang="fr-FR" dirty="0"/>
              <a:t>formation initiale des statisticiens des secteurs public, parapublic et privé </a:t>
            </a:r>
            <a:r>
              <a:rPr lang="fr-FR" dirty="0" smtClean="0"/>
              <a:t>;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- des </a:t>
            </a:r>
            <a:r>
              <a:rPr lang="fr-FR" dirty="0"/>
              <a:t>actions de formation professionnelle qualifiantes ou continues </a:t>
            </a:r>
            <a:r>
              <a:rPr lang="fr-FR" dirty="0" smtClean="0"/>
              <a:t>;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- des </a:t>
            </a:r>
            <a:r>
              <a:rPr lang="fr-FR" dirty="0"/>
              <a:t>prestations de conseils, d’expertises et de production au bénéfice de partenaires extérieurs publics ou privés </a:t>
            </a:r>
            <a:r>
              <a:rPr lang="fr-FR" dirty="0" smtClean="0"/>
              <a:t>;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- la </a:t>
            </a:r>
            <a:r>
              <a:rPr lang="fr-FR" dirty="0"/>
              <a:t>recherche en statistique, économie, démographie et informatique.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2284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Research Activities </a:t>
            </a:r>
            <a:endParaRPr lang="en-US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198004"/>
              </p:ext>
            </p:extLst>
          </p:nvPr>
        </p:nvGraphicFramePr>
        <p:xfrm>
          <a:off x="300040" y="1182688"/>
          <a:ext cx="11244262" cy="5481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798"/>
                <a:gridCol w="7129464"/>
              </a:tblGrid>
              <a:tr h="28027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u="none" strike="noStrike" dirty="0">
                          <a:effectLst/>
                        </a:rPr>
                        <a:t>B. Plan d’action </a:t>
                      </a:r>
                      <a:r>
                        <a:rPr lang="fr-FR" sz="1800" b="1" u="none" strike="noStrike" dirty="0" smtClean="0">
                          <a:effectLst/>
                        </a:rPr>
                        <a:t>pour </a:t>
                      </a:r>
                      <a:r>
                        <a:rPr lang="fr-FR" sz="1800" b="1" u="none" strike="noStrike" dirty="0">
                          <a:effectLst/>
                        </a:rPr>
                        <a:t>l’excellence en recherche  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u="none" strike="noStrike" dirty="0">
                          <a:effectLst/>
                        </a:rPr>
                        <a:t>Activités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40">
                <a:tc rowSpan="4">
                  <a:txBody>
                    <a:bodyPr/>
                    <a:lstStyle/>
                    <a:p>
                      <a:pPr algn="l" fontAlgn="ctr"/>
                      <a:r>
                        <a:rPr lang="fr-FR" sz="1800" b="1" u="none" strike="noStrike" dirty="0">
                          <a:effectLst/>
                        </a:rPr>
                        <a:t>B1. Appuyer la mise en place et le fonctionnement d'une Ecole Doctorale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</a:rPr>
                        <a:t>Ateliers de </a:t>
                      </a:r>
                      <a:r>
                        <a:rPr lang="en-GB" sz="1800" u="none" strike="noStrike" dirty="0" err="1">
                          <a:effectLst/>
                        </a:rPr>
                        <a:t>lancement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01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u="none" strike="noStrike" dirty="0">
                          <a:effectLst/>
                        </a:rPr>
                        <a:t>Appui aux équipes de recherche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2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u="none" strike="noStrike" dirty="0">
                          <a:effectLst/>
                        </a:rPr>
                        <a:t>Appui au fonctionnement du Conseil scientifique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2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u="none" strike="noStrike" dirty="0">
                          <a:effectLst/>
                        </a:rPr>
                        <a:t>Recrutement des doctorants et des chercheurs associés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86">
                <a:tc rowSpan="4">
                  <a:txBody>
                    <a:bodyPr/>
                    <a:lstStyle/>
                    <a:p>
                      <a:pPr algn="l" fontAlgn="ctr"/>
                      <a:r>
                        <a:rPr lang="fr-FR" sz="1800" b="1" u="none" strike="noStrike" dirty="0">
                          <a:effectLst/>
                        </a:rPr>
                        <a:t>B2. Renforcer les capacités des chercheurs des ESA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 err="1">
                          <a:effectLst/>
                        </a:rPr>
                        <a:t>Séjours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doctoraux</a:t>
                      </a:r>
                      <a:r>
                        <a:rPr lang="en-GB" sz="1800" u="none" strike="noStrike" dirty="0">
                          <a:effectLst/>
                        </a:rPr>
                        <a:t> et </a:t>
                      </a:r>
                      <a:r>
                        <a:rPr lang="en-GB" sz="1800" u="none" strike="noStrike" dirty="0" err="1">
                          <a:effectLst/>
                        </a:rPr>
                        <a:t>postdoctoraux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02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u="none" strike="noStrike" dirty="0">
                          <a:effectLst/>
                        </a:rPr>
                        <a:t>Participation à des rencontres scientifiques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01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 err="1">
                          <a:effectLst/>
                        </a:rPr>
                        <a:t>Appuis</a:t>
                      </a:r>
                      <a:r>
                        <a:rPr lang="en-GB" sz="1800" u="none" strike="noStrike" dirty="0">
                          <a:effectLst/>
                        </a:rPr>
                        <a:t> à la publication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041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u="none" strike="noStrike" dirty="0">
                          <a:effectLst/>
                        </a:rPr>
                        <a:t>organisation d’ateliers et de séminaires de renforcement des capacités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40">
                <a:tc rowSpan="5">
                  <a:txBody>
                    <a:bodyPr/>
                    <a:lstStyle/>
                    <a:p>
                      <a:pPr algn="l" fontAlgn="ctr"/>
                      <a:r>
                        <a:rPr lang="fr-FR" sz="1800" b="1" u="none" strike="noStrike" dirty="0">
                          <a:effectLst/>
                        </a:rPr>
                        <a:t>B3. Valoriser les activités de recherche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 err="1">
                          <a:effectLst/>
                        </a:rPr>
                        <a:t>Travaux</a:t>
                      </a:r>
                      <a:r>
                        <a:rPr lang="en-GB" sz="1800" u="none" strike="noStrike" dirty="0">
                          <a:effectLst/>
                        </a:rPr>
                        <a:t> d’un </a:t>
                      </a:r>
                      <a:r>
                        <a:rPr lang="en-GB" sz="1800" u="none" strike="noStrike" dirty="0" err="1">
                          <a:effectLst/>
                        </a:rPr>
                        <a:t>traducteur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bilingue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02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 err="1">
                          <a:effectLst/>
                        </a:rPr>
                        <a:t>Développement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d’une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bibliothèque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numérique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2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</a:rPr>
                        <a:t>Formation </a:t>
                      </a:r>
                      <a:r>
                        <a:rPr lang="en-GB" sz="1800" u="none" strike="noStrike" dirty="0" err="1">
                          <a:effectLst/>
                        </a:rPr>
                        <a:t>pédagogique</a:t>
                      </a:r>
                      <a:r>
                        <a:rPr lang="en-GB" sz="1800" u="none" strike="noStrike" dirty="0">
                          <a:effectLst/>
                        </a:rPr>
                        <a:t> des </a:t>
                      </a:r>
                      <a:r>
                        <a:rPr lang="en-GB" sz="1800" u="none" strike="noStrike" dirty="0" err="1">
                          <a:effectLst/>
                        </a:rPr>
                        <a:t>doctorants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01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u="none" strike="noStrike" dirty="0">
                          <a:effectLst/>
                        </a:rPr>
                        <a:t>Diffusion des travaux des chercheurs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01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u="none" strike="noStrike" dirty="0">
                          <a:effectLst/>
                        </a:rPr>
                        <a:t>Participation à des appels à projets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79">
                <a:tc rowSpan="3">
                  <a:txBody>
                    <a:bodyPr/>
                    <a:lstStyle/>
                    <a:p>
                      <a:pPr algn="l" fontAlgn="ctr"/>
                      <a:r>
                        <a:rPr lang="fr-FR" sz="1800" b="1" u="none" strike="noStrike" dirty="0">
                          <a:effectLst/>
                        </a:rPr>
                        <a:t>B4. Ancrer la recherche dans un réseau de partenaires professionnels et académiques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u="none" strike="noStrike" dirty="0">
                          <a:effectLst/>
                        </a:rPr>
                        <a:t>Organisation d’ateliers d'évaluation des besoins sociétaux et économiques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02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u="none" strike="noStrike" dirty="0">
                          <a:effectLst/>
                        </a:rPr>
                        <a:t>Mise en réseaux des chercheurs et des doctorants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6055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u="none" strike="noStrike" dirty="0">
                          <a:effectLst/>
                        </a:rPr>
                        <a:t>Mission de prospection auprès des facultés de Mathématiques, de sciences économiques et sociales de l’Afrique du Centre et de l’Ouest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791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Activities with Private sector</a:t>
            </a:r>
            <a:endParaRPr lang="en-US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444935"/>
              </p:ext>
            </p:extLst>
          </p:nvPr>
        </p:nvGraphicFramePr>
        <p:xfrm>
          <a:off x="300040" y="1182688"/>
          <a:ext cx="11244262" cy="51556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798"/>
                <a:gridCol w="7129464"/>
              </a:tblGrid>
              <a:tr h="280279"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1" u="none" strike="noStrike" dirty="0" smtClean="0">
                          <a:effectLst/>
                        </a:rPr>
                        <a:t>Diverses Actions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1" u="none" strike="noStrike" dirty="0">
                          <a:effectLst/>
                        </a:rPr>
                        <a:t>Activités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4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fr-FR" sz="2400" b="1" u="none" strike="noStrike" dirty="0" smtClean="0">
                          <a:effectLst/>
                        </a:rPr>
                        <a:t>A.1 Renforcer les filières existantes et créer de nouvelles filières de formation en réponse aux besoins des SSN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u="none" strike="noStrike" dirty="0" err="1" smtClean="0">
                          <a:effectLst/>
                        </a:rPr>
                        <a:t>Présence</a:t>
                      </a:r>
                      <a:r>
                        <a:rPr lang="en-GB" sz="2400" u="none" strike="noStrike" dirty="0" smtClean="0">
                          <a:effectLst/>
                        </a:rPr>
                        <a:t> à </a:t>
                      </a:r>
                      <a:r>
                        <a:rPr lang="en-GB" sz="2400" u="none" strike="noStrike" dirty="0" err="1" smtClean="0">
                          <a:effectLst/>
                        </a:rPr>
                        <a:t>l’atelier</a:t>
                      </a:r>
                      <a:r>
                        <a:rPr lang="en-GB" sz="2400" u="none" strike="noStrike" dirty="0" smtClean="0">
                          <a:effectLst/>
                        </a:rPr>
                        <a:t> de </a:t>
                      </a:r>
                      <a:r>
                        <a:rPr lang="en-GB" sz="2400" u="none" strike="noStrike" dirty="0" err="1" smtClean="0">
                          <a:effectLst/>
                        </a:rPr>
                        <a:t>lancement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01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u="none" strike="noStrike" dirty="0" smtClean="0">
                          <a:effectLst/>
                        </a:rPr>
                        <a:t>Besoins évalués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2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u="none" strike="noStrike" dirty="0" err="1" smtClean="0">
                          <a:effectLst/>
                        </a:rPr>
                        <a:t>Présence</a:t>
                      </a:r>
                      <a:r>
                        <a:rPr lang="en-GB" sz="2400" u="none" strike="noStrike" dirty="0" smtClean="0">
                          <a:effectLst/>
                        </a:rPr>
                        <a:t> à </a:t>
                      </a:r>
                      <a:r>
                        <a:rPr lang="en-GB" sz="2400" u="none" strike="noStrike" dirty="0" err="1" smtClean="0">
                          <a:effectLst/>
                        </a:rPr>
                        <a:t>l’atelier</a:t>
                      </a:r>
                      <a:r>
                        <a:rPr lang="en-GB" sz="2400" u="none" strike="noStrike" dirty="0" smtClean="0">
                          <a:effectLst/>
                        </a:rPr>
                        <a:t> de validation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86"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1" u="none" strike="noStrike" dirty="0" smtClean="0">
                          <a:effectLst/>
                        </a:rPr>
                        <a:t>B1. Appuyer la mise en place et le fonctionnement d'une Ecole Doctorale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u="none" strike="noStrike" dirty="0" smtClean="0">
                          <a:effectLst/>
                        </a:rPr>
                        <a:t>Organisation des réunions du Conseil Scientifique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1" u="none" strike="noStrike" dirty="0">
                          <a:effectLst/>
                        </a:rPr>
                        <a:t>B3. Valoriser les activités de recherche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u="none" strike="noStrike" dirty="0" smtClean="0">
                          <a:effectLst/>
                        </a:rPr>
                        <a:t>Organiser des colloques et fora thématiques (Administration publique, privée, Organisation de la société civile)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79"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1" u="none" strike="noStrike" dirty="0" smtClean="0">
                          <a:effectLst/>
                        </a:rPr>
                        <a:t>H4 Mise en œuvre d’une politique de communication envers les partenaires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u="none" strike="noStrike" dirty="0" smtClean="0">
                          <a:effectLst/>
                        </a:rPr>
                        <a:t>Organiser une journée annuelle de promotion avec les entreprises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07" marR="7007" marT="70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321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Main Programming 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75250"/>
          </a:xfrm>
        </p:spPr>
        <p:txBody>
          <a:bodyPr>
            <a:normAutofit/>
          </a:bodyPr>
          <a:lstStyle/>
          <a:p>
            <a:r>
              <a:rPr lang="en-US" dirty="0" err="1"/>
              <a:t>Reforme</a:t>
            </a:r>
            <a:r>
              <a:rPr lang="en-US" dirty="0"/>
              <a:t> du </a:t>
            </a:r>
            <a:r>
              <a:rPr lang="en-US" dirty="0" err="1" smtClean="0"/>
              <a:t>statut</a:t>
            </a:r>
            <a:endParaRPr lang="en-US" dirty="0" smtClean="0"/>
          </a:p>
          <a:p>
            <a:pPr lvl="1"/>
            <a:r>
              <a:rPr lang="en-US" dirty="0" err="1" smtClean="0"/>
              <a:t>Sujet</a:t>
            </a:r>
            <a:r>
              <a:rPr lang="en-US" dirty="0" smtClean="0"/>
              <a:t> sensible</a:t>
            </a:r>
          </a:p>
          <a:p>
            <a:pPr lvl="1"/>
            <a:r>
              <a:rPr lang="en-US" dirty="0" smtClean="0"/>
              <a:t>Engagement du </a:t>
            </a:r>
            <a:r>
              <a:rPr lang="en-US" dirty="0" err="1" smtClean="0"/>
              <a:t>Ministère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Obtention</a:t>
            </a:r>
            <a:r>
              <a:rPr lang="en-US" dirty="0" smtClean="0"/>
              <a:t> </a:t>
            </a:r>
            <a:r>
              <a:rPr lang="en-US" dirty="0" err="1" smtClean="0"/>
              <a:t>d’une</a:t>
            </a:r>
            <a:r>
              <a:rPr lang="en-US" dirty="0" smtClean="0"/>
              <a:t> </a:t>
            </a:r>
            <a:r>
              <a:rPr lang="en-US" dirty="0" err="1" smtClean="0"/>
              <a:t>accréditation</a:t>
            </a:r>
            <a:r>
              <a:rPr lang="en-US" dirty="0" smtClean="0"/>
              <a:t> </a:t>
            </a:r>
            <a:r>
              <a:rPr lang="en-US" dirty="0" err="1" smtClean="0"/>
              <a:t>internationale</a:t>
            </a:r>
            <a:endParaRPr lang="en-US" dirty="0" smtClean="0"/>
          </a:p>
          <a:p>
            <a:pPr lvl="1"/>
            <a:r>
              <a:rPr lang="en-US" dirty="0" err="1" smtClean="0"/>
              <a:t>Autoévaluation</a:t>
            </a:r>
            <a:endParaRPr lang="en-US" dirty="0" smtClean="0"/>
          </a:p>
          <a:p>
            <a:pPr lvl="1"/>
            <a:r>
              <a:rPr lang="en-US" dirty="0" smtClean="0"/>
              <a:t>Gap Assessment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Mise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place de </a:t>
            </a:r>
            <a:r>
              <a:rPr lang="en-US" dirty="0" err="1" smtClean="0"/>
              <a:t>l’Ecole</a:t>
            </a:r>
            <a:r>
              <a:rPr lang="en-US" dirty="0" smtClean="0"/>
              <a:t> </a:t>
            </a:r>
            <a:r>
              <a:rPr lang="en-US" dirty="0" err="1" smtClean="0"/>
              <a:t>doctorale</a:t>
            </a:r>
            <a:endParaRPr lang="en-US" dirty="0" smtClean="0"/>
          </a:p>
          <a:p>
            <a:pPr lvl="1"/>
            <a:r>
              <a:rPr lang="en-US" dirty="0" err="1" smtClean="0"/>
              <a:t>Textes</a:t>
            </a:r>
            <a:r>
              <a:rPr lang="en-US" dirty="0" smtClean="0"/>
              <a:t> à </a:t>
            </a:r>
            <a:r>
              <a:rPr lang="en-US" dirty="0" err="1" smtClean="0"/>
              <a:t>élaborer</a:t>
            </a:r>
            <a:endParaRPr lang="en-US" dirty="0" smtClean="0"/>
          </a:p>
          <a:p>
            <a:pPr lvl="1"/>
            <a:r>
              <a:rPr lang="en-US" dirty="0" err="1" smtClean="0"/>
              <a:t>Comité</a:t>
            </a:r>
            <a:r>
              <a:rPr lang="en-US" dirty="0" smtClean="0"/>
              <a:t> </a:t>
            </a:r>
            <a:r>
              <a:rPr lang="en-US" dirty="0" err="1" smtClean="0"/>
              <a:t>Scientifique</a:t>
            </a:r>
            <a:r>
              <a:rPr lang="en-US" dirty="0" smtClean="0"/>
              <a:t> à installer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03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Main Program Management Challenges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</a:t>
            </a:r>
          </a:p>
          <a:p>
            <a:pPr lvl="1"/>
            <a:r>
              <a:rPr lang="en-US" dirty="0" err="1" smtClean="0"/>
              <a:t>Recrutement</a:t>
            </a:r>
            <a:r>
              <a:rPr lang="en-US" dirty="0" smtClean="0"/>
              <a:t> d’un chargé de communication</a:t>
            </a:r>
          </a:p>
          <a:p>
            <a:pPr lvl="1"/>
            <a:r>
              <a:rPr lang="en-US" dirty="0" smtClean="0"/>
              <a:t>Site Web à </a:t>
            </a:r>
            <a:r>
              <a:rPr lang="en-US" dirty="0" err="1" smtClean="0"/>
              <a:t>rénover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err="1" smtClean="0"/>
              <a:t>Mobilisation</a:t>
            </a:r>
            <a:r>
              <a:rPr lang="en-US" dirty="0" smtClean="0"/>
              <a:t> du personnel</a:t>
            </a:r>
          </a:p>
          <a:p>
            <a:pPr lvl="1"/>
            <a:r>
              <a:rPr lang="en-US" dirty="0" smtClean="0"/>
              <a:t>Adoption </a:t>
            </a:r>
            <a:r>
              <a:rPr lang="en-US" dirty="0" err="1" smtClean="0"/>
              <a:t>d’une</a:t>
            </a:r>
            <a:r>
              <a:rPr lang="en-US" dirty="0" smtClean="0"/>
              <a:t> </a:t>
            </a:r>
            <a:r>
              <a:rPr lang="en-US" dirty="0" err="1" smtClean="0"/>
              <a:t>démarche</a:t>
            </a:r>
            <a:r>
              <a:rPr lang="en-US" dirty="0" smtClean="0"/>
              <a:t> </a:t>
            </a:r>
            <a:r>
              <a:rPr lang="en-US" dirty="0" err="1" smtClean="0"/>
              <a:t>qualité</a:t>
            </a:r>
            <a:endParaRPr lang="en-US" dirty="0" smtClean="0"/>
          </a:p>
          <a:p>
            <a:pPr lvl="1"/>
            <a:r>
              <a:rPr lang="en-US" dirty="0" err="1" smtClean="0"/>
              <a:t>Mise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place d’un </a:t>
            </a:r>
            <a:r>
              <a:rPr lang="en-US" dirty="0" err="1" smtClean="0"/>
              <a:t>mécanisme</a:t>
            </a:r>
            <a:r>
              <a:rPr lang="en-US" dirty="0" smtClean="0"/>
              <a:t> </a:t>
            </a:r>
            <a:r>
              <a:rPr lang="en-US" dirty="0" err="1" smtClean="0"/>
              <a:t>incitatif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Gouvernance</a:t>
            </a:r>
            <a:endParaRPr lang="en-US" dirty="0" smtClean="0"/>
          </a:p>
          <a:p>
            <a:pPr lvl="1"/>
            <a:r>
              <a:rPr lang="en-US" dirty="0" err="1" smtClean="0"/>
              <a:t>Mise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place du </a:t>
            </a:r>
            <a:r>
              <a:rPr lang="en-US" dirty="0" err="1" smtClean="0"/>
              <a:t>Comité</a:t>
            </a:r>
            <a:r>
              <a:rPr lang="en-US" dirty="0" smtClean="0"/>
              <a:t> de Pilotage</a:t>
            </a:r>
          </a:p>
          <a:p>
            <a:pPr lvl="1"/>
            <a:r>
              <a:rPr lang="en-US" dirty="0"/>
              <a:t>Appropriation du </a:t>
            </a:r>
            <a:r>
              <a:rPr lang="en-US" dirty="0" err="1"/>
              <a:t>manuel</a:t>
            </a:r>
            <a:r>
              <a:rPr lang="en-US" dirty="0"/>
              <a:t> de </a:t>
            </a:r>
            <a:r>
              <a:rPr lang="en-US" dirty="0" err="1" smtClean="0"/>
              <a:t>procédures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05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Main Goal/Hope for the next meeting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Décaissement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Partage</a:t>
            </a:r>
            <a:r>
              <a:rPr lang="en-US" dirty="0" smtClean="0"/>
              <a:t> d’un </a:t>
            </a:r>
            <a:r>
              <a:rPr lang="en-US" dirty="0" err="1" smtClean="0"/>
              <a:t>manuel</a:t>
            </a:r>
            <a:r>
              <a:rPr lang="en-US" dirty="0" smtClean="0"/>
              <a:t> </a:t>
            </a:r>
            <a:r>
              <a:rPr lang="en-US" dirty="0" err="1" smtClean="0"/>
              <a:t>d’évaluation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Obtenir</a:t>
            </a:r>
            <a:r>
              <a:rPr lang="en-US" dirty="0" smtClean="0"/>
              <a:t> la </a:t>
            </a:r>
            <a:r>
              <a:rPr lang="en-US" dirty="0" err="1" smtClean="0"/>
              <a:t>rédaction</a:t>
            </a:r>
            <a:r>
              <a:rPr lang="en-US" dirty="0" smtClean="0"/>
              <a:t> d’un </a:t>
            </a:r>
            <a:r>
              <a:rPr lang="en-US" dirty="0" err="1" smtClean="0"/>
              <a:t>manuel</a:t>
            </a:r>
            <a:r>
              <a:rPr lang="en-US" dirty="0" smtClean="0"/>
              <a:t> de </a:t>
            </a:r>
            <a:r>
              <a:rPr lang="en-US" dirty="0" err="1" smtClean="0"/>
              <a:t>procédure</a:t>
            </a:r>
            <a:r>
              <a:rPr lang="en-US" dirty="0" smtClean="0"/>
              <a:t> du CEA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53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9600" dirty="0" smtClean="0"/>
              <a:t>Merci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53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11455</TotalTime>
  <Words>412</Words>
  <Application>Microsoft Macintosh PowerPoint</Application>
  <PresentationFormat>Custom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Ecole Nationale Supérieure de Statistique et d’Economie Appliquée (ENSEA) d’Abidjan</vt:lpstr>
      <vt:lpstr>Center Team </vt:lpstr>
      <vt:lpstr>l’ENSEA est pour mission de réaliser :    - la formation initiale des statisticiens des secteurs public, parapublic et privé ; - des actions de formation professionnelle qualifiantes ou continues ; - des prestations de conseils, d’expertises et de production au bénéfice de partenaires extérieurs publics ou privés ; - la recherche en statistique, économie, démographie et informatique.</vt:lpstr>
      <vt:lpstr>Research Activities </vt:lpstr>
      <vt:lpstr>Activities with Private sector</vt:lpstr>
      <vt:lpstr>Main Programming Challenges</vt:lpstr>
      <vt:lpstr>Main Program Management Challenges </vt:lpstr>
      <vt:lpstr>Main Goal/Hope for the next meeting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Center Name Here</dc:title>
  <dc:creator>Michelle Niescierenko</dc:creator>
  <cp:lastModifiedBy>idris assani</cp:lastModifiedBy>
  <cp:revision>43</cp:revision>
  <dcterms:created xsi:type="dcterms:W3CDTF">2015-11-03T16:33:09Z</dcterms:created>
  <dcterms:modified xsi:type="dcterms:W3CDTF">2016-05-17T17:32:13Z</dcterms:modified>
</cp:coreProperties>
</file>