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0DEEF"/>
          </a:solidFill>
        </a:fill>
      </a:tcStyle>
    </a:wholeTbl>
    <a:band2H>
      <a:tcTxStyle/>
      <a:tcStyle>
        <a:tcBdr/>
        <a:fill>
          <a:solidFill>
            <a:srgbClr val="E9EFF7"/>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0E0E0"/>
          </a:solidFill>
        </a:fill>
      </a:tcStyle>
    </a:wholeTbl>
    <a:band2H>
      <a:tcTxStyle/>
      <a:tcStyle>
        <a:tcBdr/>
        <a:fill>
          <a:solidFill>
            <a:srgbClr val="F0F0F0"/>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4E2CE"/>
          </a:solidFill>
        </a:fill>
      </a:tcStyle>
    </a:wholeTbl>
    <a:band2H>
      <a:tcTxStyle/>
      <a:tcStyle>
        <a:tcBdr/>
        <a:fill>
          <a:solidFill>
            <a:srgbClr val="EBF1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B9BD5"/>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5B9BD5"/>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4" d="100"/>
          <a:sy n="14" d="100"/>
        </p:scale>
        <p:origin x="-200" y="-10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9" name="Shape 5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60" name="Shape 6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94551677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6" name="Shape 6"/>
          <p:cNvSpPr>
            <a:spLocks noGrp="1"/>
          </p:cNvSpPr>
          <p:nvPr>
            <p:ph type="title"/>
          </p:nvPr>
        </p:nvSpPr>
        <p:spPr>
          <a:xfrm>
            <a:off x="1524000" y="0"/>
            <a:ext cx="9144000" cy="3509963"/>
          </a:xfrm>
          <a:prstGeom prst="rect">
            <a:avLst/>
          </a:prstGeom>
        </p:spPr>
        <p:txBody>
          <a:bodyPr anchor="b"/>
          <a:lstStyle>
            <a:lvl1pPr algn="ctr">
              <a:defRPr sz="6000"/>
            </a:lvl1pPr>
          </a:lstStyle>
          <a:p>
            <a:pPr lvl="0">
              <a:defRPr sz="1800"/>
            </a:pPr>
            <a:r>
              <a:rPr sz="6000"/>
              <a:t>Click to edit Master title style</a:t>
            </a:r>
          </a:p>
        </p:txBody>
      </p:sp>
      <p:sp>
        <p:nvSpPr>
          <p:cNvPr id="7" name="Shape 7"/>
          <p:cNvSpPr>
            <a:spLocks noGrp="1"/>
          </p:cNvSpPr>
          <p:nvPr>
            <p:ph type="body" idx="1"/>
          </p:nvPr>
        </p:nvSpPr>
        <p:spPr>
          <a:xfrm>
            <a:off x="1524000" y="3602037"/>
            <a:ext cx="9144000" cy="3255963"/>
          </a:xfrm>
          <a:prstGeom prst="rect">
            <a:avLst/>
          </a:prstGeom>
        </p:spPr>
        <p:txBody>
          <a:bodyPr/>
          <a:lstStyle>
            <a:lvl1pPr marL="0" indent="0" algn="ctr">
              <a:buSzTx/>
              <a:buFontTx/>
              <a:buNone/>
              <a:defRPr sz="2400"/>
            </a:lvl1pPr>
          </a:lstStyle>
          <a:p>
            <a:pPr lvl="0">
              <a:defRPr sz="1800"/>
            </a:pPr>
            <a:r>
              <a:rPr sz="2400"/>
              <a:t>Click to edit Master subtitle style</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pPr lvl="0">
              <a:defRPr sz="1800"/>
            </a:pPr>
            <a:r>
              <a:rPr sz="4400"/>
              <a:t>Click to edit Master title style</a:t>
            </a:r>
          </a:p>
        </p:txBody>
      </p:sp>
      <p:sp>
        <p:nvSpPr>
          <p:cNvPr id="40" name="Shape 40"/>
          <p:cNvSpPr>
            <a:spLocks noGrp="1"/>
          </p:cNvSpPr>
          <p:nvPr>
            <p:ph type="body" idx="1"/>
          </p:nvPr>
        </p:nvSpPr>
        <p:spPr>
          <a:prstGeom prst="rect">
            <a:avLst/>
          </a:prstGeom>
        </p:spPr>
        <p:txBody>
          <a:bodyPr/>
          <a:lstStyle/>
          <a:p>
            <a:pPr lvl="0">
              <a:defRPr sz="1800"/>
            </a:pPr>
            <a:r>
              <a:rPr sz="2800"/>
              <a:t>Click to edit Master text styles</a:t>
            </a:r>
          </a:p>
          <a:p>
            <a:pPr lvl="1">
              <a:defRPr sz="1800"/>
            </a:pPr>
            <a:r>
              <a:rPr sz="2800"/>
              <a:t>Second level</a:t>
            </a:r>
          </a:p>
          <a:p>
            <a:pPr lvl="2">
              <a:defRPr sz="1800"/>
            </a:pPr>
            <a:r>
              <a:rPr sz="2800"/>
              <a:t>Third level</a:t>
            </a:r>
          </a:p>
          <a:p>
            <a:pPr lvl="3">
              <a:defRPr sz="1800"/>
            </a:pPr>
            <a:r>
              <a:rPr sz="2800"/>
              <a:t>Fourth level</a:t>
            </a:r>
          </a:p>
          <a:p>
            <a:pPr lvl="4">
              <a:defRPr sz="1800"/>
            </a:pPr>
            <a:r>
              <a:rPr sz="2800"/>
              <a:t>Fifth level</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43" name="Shape 43"/>
          <p:cNvSpPr>
            <a:spLocks noGrp="1"/>
          </p:cNvSpPr>
          <p:nvPr>
            <p:ph type="title"/>
          </p:nvPr>
        </p:nvSpPr>
        <p:spPr>
          <a:xfrm>
            <a:off x="8724900" y="0"/>
            <a:ext cx="2628900" cy="6542088"/>
          </a:xfrm>
          <a:prstGeom prst="rect">
            <a:avLst/>
          </a:prstGeom>
        </p:spPr>
        <p:txBody>
          <a:bodyPr/>
          <a:lstStyle/>
          <a:p>
            <a:pPr lvl="0">
              <a:defRPr sz="1800"/>
            </a:pPr>
            <a:r>
              <a:rPr sz="4400"/>
              <a:t>Click to edit Master title style</a:t>
            </a:r>
          </a:p>
        </p:txBody>
      </p:sp>
      <p:sp>
        <p:nvSpPr>
          <p:cNvPr id="44" name="Shape 44"/>
          <p:cNvSpPr>
            <a:spLocks noGrp="1"/>
          </p:cNvSpPr>
          <p:nvPr>
            <p:ph type="body" idx="1"/>
          </p:nvPr>
        </p:nvSpPr>
        <p:spPr>
          <a:xfrm>
            <a:off x="838200" y="365125"/>
            <a:ext cx="7734300" cy="6492875"/>
          </a:xfrm>
          <a:prstGeom prst="rect">
            <a:avLst/>
          </a:prstGeom>
        </p:spPr>
        <p:txBody>
          <a:bodyPr/>
          <a:lstStyle/>
          <a:p>
            <a:pPr lvl="0">
              <a:defRPr sz="1800"/>
            </a:pPr>
            <a:r>
              <a:rPr sz="2800"/>
              <a:t>Click to edit Master text styles</a:t>
            </a:r>
          </a:p>
          <a:p>
            <a:pPr lvl="1">
              <a:defRPr sz="1800"/>
            </a:pPr>
            <a:r>
              <a:rPr sz="2800"/>
              <a:t>Second level</a:t>
            </a:r>
          </a:p>
          <a:p>
            <a:pPr lvl="2">
              <a:defRPr sz="1800"/>
            </a:pPr>
            <a:r>
              <a:rPr sz="2800"/>
              <a:t>Third level</a:t>
            </a:r>
          </a:p>
          <a:p>
            <a:pPr lvl="3">
              <a:defRPr sz="1800"/>
            </a:pPr>
            <a:r>
              <a:rPr sz="2800"/>
              <a:t>Fourth level</a:t>
            </a:r>
          </a:p>
          <a:p>
            <a:pPr lvl="4">
              <a:defRPr sz="1800"/>
            </a:pPr>
            <a:r>
              <a:rPr sz="2800"/>
              <a:t>Fifth level</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iapositive de titre">
    <p:spTree>
      <p:nvGrpSpPr>
        <p:cNvPr id="1" name=""/>
        <p:cNvGrpSpPr/>
        <p:nvPr/>
      </p:nvGrpSpPr>
      <p:grpSpPr>
        <a:xfrm>
          <a:off x="0" y="0"/>
          <a:ext cx="0" cy="0"/>
          <a:chOff x="0" y="0"/>
          <a:chExt cx="0" cy="0"/>
        </a:xfrm>
      </p:grpSpPr>
      <p:sp>
        <p:nvSpPr>
          <p:cNvPr id="47" name="Shape 47"/>
          <p:cNvSpPr>
            <a:spLocks noGrp="1"/>
          </p:cNvSpPr>
          <p:nvPr>
            <p:ph type="title"/>
          </p:nvPr>
        </p:nvSpPr>
        <p:spPr>
          <a:xfrm>
            <a:off x="2209800" y="1844675"/>
            <a:ext cx="7772400" cy="2041525"/>
          </a:xfrm>
          <a:prstGeom prst="rect">
            <a:avLst/>
          </a:prstGeom>
        </p:spPr>
        <p:txBody>
          <a:bodyPr lIns="0" tIns="0" rIns="0" bIns="0"/>
          <a:lstStyle>
            <a:lvl1pPr algn="ctr">
              <a:lnSpc>
                <a:spcPct val="100000"/>
              </a:lnSpc>
              <a:defRPr>
                <a:solidFill>
                  <a:srgbClr val="74BDB2"/>
                </a:solidFill>
                <a:latin typeface="Segoe UI Light"/>
                <a:ea typeface="Segoe UI Light"/>
                <a:cs typeface="Segoe UI Light"/>
                <a:sym typeface="Segoe UI Light"/>
              </a:defRPr>
            </a:lvl1pPr>
          </a:lstStyle>
          <a:p>
            <a:pPr lvl="0">
              <a:defRPr sz="1800">
                <a:solidFill>
                  <a:srgbClr val="000000"/>
                </a:solidFill>
              </a:defRPr>
            </a:pPr>
            <a:r>
              <a:rPr sz="4400">
                <a:solidFill>
                  <a:srgbClr val="74BDB2"/>
                </a:solidFill>
              </a:rPr>
              <a:t>Texte du titre</a:t>
            </a:r>
          </a:p>
        </p:txBody>
      </p:sp>
      <p:sp>
        <p:nvSpPr>
          <p:cNvPr id="48" name="Shape 48"/>
          <p:cNvSpPr>
            <a:spLocks noGrp="1"/>
          </p:cNvSpPr>
          <p:nvPr>
            <p:ph type="body" idx="1"/>
          </p:nvPr>
        </p:nvSpPr>
        <p:spPr>
          <a:xfrm>
            <a:off x="2895600" y="3886200"/>
            <a:ext cx="6400800" cy="2971800"/>
          </a:xfrm>
          <a:prstGeom prst="rect">
            <a:avLst/>
          </a:prstGeom>
        </p:spPr>
        <p:txBody>
          <a:bodyPr lIns="0" tIns="0" rIns="0" bIns="0"/>
          <a:lstStyle>
            <a:lvl1pPr marL="0" indent="0" algn="ctr">
              <a:lnSpc>
                <a:spcPct val="100000"/>
              </a:lnSpc>
              <a:spcBef>
                <a:spcPts val="700"/>
              </a:spcBef>
              <a:buSzTx/>
              <a:buFontTx/>
              <a:buNone/>
              <a:defRPr sz="3200">
                <a:solidFill>
                  <a:srgbClr val="888888"/>
                </a:solidFill>
                <a:latin typeface="Arial"/>
                <a:ea typeface="Arial"/>
                <a:cs typeface="Arial"/>
                <a:sym typeface="Arial"/>
              </a:defRPr>
            </a:lvl1pPr>
            <a:lvl2pPr marL="0" indent="457200" algn="ctr">
              <a:lnSpc>
                <a:spcPct val="100000"/>
              </a:lnSpc>
              <a:spcBef>
                <a:spcPts val="700"/>
              </a:spcBef>
              <a:buSzTx/>
              <a:buFontTx/>
              <a:buNone/>
              <a:defRPr sz="3200">
                <a:solidFill>
                  <a:srgbClr val="888888"/>
                </a:solidFill>
                <a:latin typeface="Arial"/>
                <a:ea typeface="Arial"/>
                <a:cs typeface="Arial"/>
                <a:sym typeface="Arial"/>
              </a:defRPr>
            </a:lvl2pPr>
            <a:lvl3pPr marL="0" indent="914400" algn="ctr">
              <a:lnSpc>
                <a:spcPct val="100000"/>
              </a:lnSpc>
              <a:spcBef>
                <a:spcPts val="700"/>
              </a:spcBef>
              <a:buSzTx/>
              <a:buFontTx/>
              <a:buNone/>
              <a:defRPr sz="3200">
                <a:solidFill>
                  <a:srgbClr val="888888"/>
                </a:solidFill>
                <a:latin typeface="Arial"/>
                <a:ea typeface="Arial"/>
                <a:cs typeface="Arial"/>
                <a:sym typeface="Arial"/>
              </a:defRPr>
            </a:lvl3pPr>
            <a:lvl4pPr marL="0" indent="1371600" algn="ctr">
              <a:lnSpc>
                <a:spcPct val="100000"/>
              </a:lnSpc>
              <a:spcBef>
                <a:spcPts val="700"/>
              </a:spcBef>
              <a:buSzTx/>
              <a:buFontTx/>
              <a:buNone/>
              <a:defRPr sz="3200">
                <a:solidFill>
                  <a:srgbClr val="888888"/>
                </a:solidFill>
                <a:latin typeface="Arial"/>
                <a:ea typeface="Arial"/>
                <a:cs typeface="Arial"/>
                <a:sym typeface="Arial"/>
              </a:defRPr>
            </a:lvl4pPr>
            <a:lvl5pPr marL="0" indent="1828800" algn="ctr">
              <a:lnSpc>
                <a:spcPct val="100000"/>
              </a:lnSpc>
              <a:spcBef>
                <a:spcPts val="700"/>
              </a:spcBef>
              <a:buSzTx/>
              <a:buFontTx/>
              <a:buNone/>
              <a:defRPr sz="3200">
                <a:solidFill>
                  <a:srgbClr val="888888"/>
                </a:solidFill>
                <a:latin typeface="Arial"/>
                <a:ea typeface="Arial"/>
                <a:cs typeface="Arial"/>
                <a:sym typeface="Arial"/>
              </a:defRPr>
            </a:lvl5pPr>
          </a:lstStyle>
          <a:p>
            <a:pPr lvl="0">
              <a:defRPr sz="1800">
                <a:solidFill>
                  <a:srgbClr val="000000"/>
                </a:solidFill>
              </a:defRPr>
            </a:pPr>
            <a:r>
              <a:rPr sz="3200">
                <a:solidFill>
                  <a:srgbClr val="888888"/>
                </a:solidFill>
              </a:rPr>
              <a:t>Texte niveau 1</a:t>
            </a:r>
          </a:p>
          <a:p>
            <a:pPr lvl="1">
              <a:defRPr sz="1800">
                <a:solidFill>
                  <a:srgbClr val="000000"/>
                </a:solidFill>
              </a:defRPr>
            </a:pPr>
            <a:r>
              <a:rPr sz="3200">
                <a:solidFill>
                  <a:srgbClr val="888888"/>
                </a:solidFill>
              </a:rPr>
              <a:t>Texte niveau 2</a:t>
            </a:r>
          </a:p>
          <a:p>
            <a:pPr lvl="2">
              <a:defRPr sz="1800">
                <a:solidFill>
                  <a:srgbClr val="000000"/>
                </a:solidFill>
              </a:defRPr>
            </a:pPr>
            <a:r>
              <a:rPr sz="3200">
                <a:solidFill>
                  <a:srgbClr val="888888"/>
                </a:solidFill>
              </a:rPr>
              <a:t>Texte niveau 3</a:t>
            </a:r>
          </a:p>
          <a:p>
            <a:pPr lvl="3">
              <a:defRPr sz="1800">
                <a:solidFill>
                  <a:srgbClr val="000000"/>
                </a:solidFill>
              </a:defRPr>
            </a:pPr>
            <a:r>
              <a:rPr sz="3200">
                <a:solidFill>
                  <a:srgbClr val="888888"/>
                </a:solidFill>
              </a:rPr>
              <a:t>Texte niveau 4</a:t>
            </a:r>
          </a:p>
          <a:p>
            <a:pPr lvl="4">
              <a:defRPr sz="1800">
                <a:solidFill>
                  <a:srgbClr val="000000"/>
                </a:solidFill>
              </a:defRPr>
            </a:pPr>
            <a:r>
              <a:rPr sz="3200">
                <a:solidFill>
                  <a:srgbClr val="888888"/>
                </a:solidFill>
              </a:rPr>
              <a:t>Texte niveau 5</a:t>
            </a:r>
          </a:p>
        </p:txBody>
      </p:sp>
      <p:sp>
        <p:nvSpPr>
          <p:cNvPr id="49" name="Shape 49"/>
          <p:cNvSpPr>
            <a:spLocks noGrp="1"/>
          </p:cNvSpPr>
          <p:nvPr>
            <p:ph type="sldNum" sz="quarter" idx="2"/>
          </p:nvPr>
        </p:nvSpPr>
        <p:spPr>
          <a:xfrm>
            <a:off x="8077200" y="6404292"/>
            <a:ext cx="2133600" cy="269241"/>
          </a:xfrm>
          <a:prstGeom prst="rect">
            <a:avLst/>
          </a:prstGeom>
        </p:spPr>
        <p:txBody>
          <a:bodyPr lIns="0" tIns="0" rIns="0" bIns="0"/>
          <a:lstStyle>
            <a:lvl1pPr>
              <a:defRPr>
                <a:solidFill>
                  <a:srgbClr val="000000"/>
                </a:solidFill>
                <a:latin typeface="Arial Narrow"/>
                <a:ea typeface="Arial Narrow"/>
                <a:cs typeface="Arial Narrow"/>
                <a:sym typeface="Arial Narrow"/>
              </a:defRPr>
            </a:lvl1p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51" name="Shape 51"/>
          <p:cNvSpPr>
            <a:spLocks noGrp="1"/>
          </p:cNvSpPr>
          <p:nvPr>
            <p:ph type="title"/>
          </p:nvPr>
        </p:nvSpPr>
        <p:spPr>
          <a:xfrm>
            <a:off x="1981200" y="92076"/>
            <a:ext cx="8229600" cy="1508125"/>
          </a:xfrm>
          <a:prstGeom prst="rect">
            <a:avLst/>
          </a:prstGeom>
        </p:spPr>
        <p:txBody>
          <a:bodyPr lIns="0" tIns="0" rIns="0" bIns="0"/>
          <a:lstStyle>
            <a:lvl1pPr algn="ctr">
              <a:lnSpc>
                <a:spcPct val="100000"/>
              </a:lnSpc>
              <a:defRPr b="1">
                <a:solidFill>
                  <a:srgbClr val="31859C"/>
                </a:solidFill>
                <a:latin typeface="Franklin Gothic Book"/>
                <a:ea typeface="Franklin Gothic Book"/>
                <a:cs typeface="Franklin Gothic Book"/>
                <a:sym typeface="Franklin Gothic Book"/>
              </a:defRPr>
            </a:lvl1pPr>
          </a:lstStyle>
          <a:p>
            <a:pPr lvl="0">
              <a:defRPr sz="1800" b="0">
                <a:solidFill>
                  <a:srgbClr val="000000"/>
                </a:solidFill>
              </a:defRPr>
            </a:pPr>
            <a:r>
              <a:rPr sz="4400" b="1">
                <a:solidFill>
                  <a:srgbClr val="31859C"/>
                </a:solidFill>
              </a:rPr>
              <a:t>Texte du titre</a:t>
            </a:r>
          </a:p>
        </p:txBody>
      </p:sp>
      <p:sp>
        <p:nvSpPr>
          <p:cNvPr id="52" name="Shape 52"/>
          <p:cNvSpPr>
            <a:spLocks noGrp="1"/>
          </p:cNvSpPr>
          <p:nvPr>
            <p:ph type="body" idx="1"/>
          </p:nvPr>
        </p:nvSpPr>
        <p:spPr>
          <a:xfrm>
            <a:off x="1981200" y="1600200"/>
            <a:ext cx="8229600" cy="5257800"/>
          </a:xfrm>
          <a:prstGeom prst="rect">
            <a:avLst/>
          </a:prstGeom>
        </p:spPr>
        <p:txBody>
          <a:bodyPr lIns="0" tIns="0" rIns="0" bIns="0"/>
          <a:lstStyle>
            <a:lvl1pPr marL="342900" indent="-342900">
              <a:lnSpc>
                <a:spcPct val="100000"/>
              </a:lnSpc>
              <a:spcBef>
                <a:spcPts val="700"/>
              </a:spcBef>
              <a:defRPr sz="3200">
                <a:solidFill>
                  <a:srgbClr val="0D0D0D"/>
                </a:solidFill>
                <a:latin typeface="Franklin Gothic Book"/>
                <a:ea typeface="Franklin Gothic Book"/>
                <a:cs typeface="Franklin Gothic Book"/>
                <a:sym typeface="Franklin Gothic Book"/>
              </a:defRPr>
            </a:lvl1pPr>
            <a:lvl2pPr marL="783771" indent="-326571">
              <a:lnSpc>
                <a:spcPct val="100000"/>
              </a:lnSpc>
              <a:spcBef>
                <a:spcPts val="700"/>
              </a:spcBef>
              <a:buChar char="–"/>
              <a:defRPr sz="3200">
                <a:solidFill>
                  <a:srgbClr val="0D0D0D"/>
                </a:solidFill>
                <a:latin typeface="Franklin Gothic Book"/>
                <a:ea typeface="Franklin Gothic Book"/>
                <a:cs typeface="Franklin Gothic Book"/>
                <a:sym typeface="Franklin Gothic Book"/>
              </a:defRPr>
            </a:lvl2pPr>
            <a:lvl3pPr marL="1219200" indent="-304800">
              <a:lnSpc>
                <a:spcPct val="100000"/>
              </a:lnSpc>
              <a:spcBef>
                <a:spcPts val="700"/>
              </a:spcBef>
              <a:defRPr sz="3200">
                <a:solidFill>
                  <a:srgbClr val="0D0D0D"/>
                </a:solidFill>
                <a:latin typeface="Franklin Gothic Book"/>
                <a:ea typeface="Franklin Gothic Book"/>
                <a:cs typeface="Franklin Gothic Book"/>
                <a:sym typeface="Franklin Gothic Book"/>
              </a:defRPr>
            </a:lvl3pPr>
            <a:lvl4pPr marL="1737360" indent="-365760">
              <a:lnSpc>
                <a:spcPct val="100000"/>
              </a:lnSpc>
              <a:spcBef>
                <a:spcPts val="700"/>
              </a:spcBef>
              <a:buChar char="–"/>
              <a:defRPr sz="3200">
                <a:solidFill>
                  <a:srgbClr val="0D0D0D"/>
                </a:solidFill>
                <a:latin typeface="Franklin Gothic Book"/>
                <a:ea typeface="Franklin Gothic Book"/>
                <a:cs typeface="Franklin Gothic Book"/>
                <a:sym typeface="Franklin Gothic Book"/>
              </a:defRPr>
            </a:lvl4pPr>
            <a:lvl5pPr marL="2194560" indent="-365760">
              <a:lnSpc>
                <a:spcPct val="100000"/>
              </a:lnSpc>
              <a:spcBef>
                <a:spcPts val="700"/>
              </a:spcBef>
              <a:buChar char="»"/>
              <a:defRPr sz="3200">
                <a:solidFill>
                  <a:srgbClr val="0D0D0D"/>
                </a:solidFill>
                <a:latin typeface="Franklin Gothic Book"/>
                <a:ea typeface="Franklin Gothic Book"/>
                <a:cs typeface="Franklin Gothic Book"/>
                <a:sym typeface="Franklin Gothic Book"/>
              </a:defRPr>
            </a:lvl5pPr>
          </a:lstStyle>
          <a:p>
            <a:pPr lvl="0">
              <a:defRPr sz="1800">
                <a:solidFill>
                  <a:srgbClr val="000000"/>
                </a:solidFill>
              </a:defRPr>
            </a:pPr>
            <a:r>
              <a:rPr sz="3200">
                <a:solidFill>
                  <a:srgbClr val="0D0D0D"/>
                </a:solidFill>
              </a:rPr>
              <a:t>Texte niveau 1</a:t>
            </a:r>
          </a:p>
          <a:p>
            <a:pPr lvl="1">
              <a:defRPr sz="1800">
                <a:solidFill>
                  <a:srgbClr val="000000"/>
                </a:solidFill>
              </a:defRPr>
            </a:pPr>
            <a:r>
              <a:rPr sz="3200">
                <a:solidFill>
                  <a:srgbClr val="0D0D0D"/>
                </a:solidFill>
              </a:rPr>
              <a:t>Texte niveau 2</a:t>
            </a:r>
          </a:p>
          <a:p>
            <a:pPr lvl="2">
              <a:defRPr sz="1800">
                <a:solidFill>
                  <a:srgbClr val="000000"/>
                </a:solidFill>
              </a:defRPr>
            </a:pPr>
            <a:r>
              <a:rPr sz="3200">
                <a:solidFill>
                  <a:srgbClr val="0D0D0D"/>
                </a:solidFill>
              </a:rPr>
              <a:t>Texte niveau 3</a:t>
            </a:r>
          </a:p>
          <a:p>
            <a:pPr lvl="3">
              <a:defRPr sz="1800">
                <a:solidFill>
                  <a:srgbClr val="000000"/>
                </a:solidFill>
              </a:defRPr>
            </a:pPr>
            <a:r>
              <a:rPr sz="3200">
                <a:solidFill>
                  <a:srgbClr val="0D0D0D"/>
                </a:solidFill>
              </a:rPr>
              <a:t>Texte niveau 4</a:t>
            </a:r>
          </a:p>
          <a:p>
            <a:pPr lvl="4">
              <a:defRPr sz="1800">
                <a:solidFill>
                  <a:srgbClr val="000000"/>
                </a:solidFill>
              </a:defRPr>
            </a:pPr>
            <a:r>
              <a:rPr sz="3200">
                <a:solidFill>
                  <a:srgbClr val="0D0D0D"/>
                </a:solidFill>
              </a:rPr>
              <a:t>Texte niveau 5</a:t>
            </a:r>
          </a:p>
        </p:txBody>
      </p:sp>
      <p:sp>
        <p:nvSpPr>
          <p:cNvPr id="53" name="Shape 53"/>
          <p:cNvSpPr>
            <a:spLocks noGrp="1"/>
          </p:cNvSpPr>
          <p:nvPr>
            <p:ph type="sldNum" sz="quarter" idx="2"/>
          </p:nvPr>
        </p:nvSpPr>
        <p:spPr>
          <a:xfrm>
            <a:off x="8077200" y="6404292"/>
            <a:ext cx="2133600" cy="269241"/>
          </a:xfrm>
          <a:prstGeom prst="rect">
            <a:avLst/>
          </a:prstGeom>
        </p:spPr>
        <p:txBody>
          <a:bodyPr lIns="0" tIns="0" rIns="0" bIns="0"/>
          <a:lstStyle>
            <a:lvl1pPr>
              <a:defRPr>
                <a:solidFill>
                  <a:srgbClr val="000000"/>
                </a:solidFill>
                <a:latin typeface="Arial Narrow"/>
                <a:ea typeface="Arial Narrow"/>
                <a:cs typeface="Arial Narrow"/>
                <a:sym typeface="Arial Narrow"/>
              </a:defRPr>
            </a:lvl1pPr>
          </a:lstStyle>
          <a:p>
            <a:pPr lvl="0"/>
            <a:fld id="{86CB4B4D-7CA3-9044-876B-883B54F8677D}" type="slidenum">
              <a:t>‹#›</a:t>
            </a:fld>
            <a:endParaRPr/>
          </a:p>
        </p:txBody>
      </p:sp>
      <p:sp>
        <p:nvSpPr>
          <p:cNvPr id="54" name="Shape 54"/>
          <p:cNvSpPr/>
          <p:nvPr/>
        </p:nvSpPr>
        <p:spPr>
          <a:xfrm>
            <a:off x="1524000" y="0"/>
            <a:ext cx="2339752" cy="116632"/>
          </a:xfrm>
          <a:prstGeom prst="rect">
            <a:avLst/>
          </a:prstGeom>
          <a:solidFill>
            <a:srgbClr val="4BACC6"/>
          </a:solidFill>
          <a:ln w="3175">
            <a:solidFill>
              <a:srgbClr val="377E90"/>
            </a:solidFill>
          </a:ln>
        </p:spPr>
        <p:txBody>
          <a:bodyPr lIns="0" tIns="0" rIns="0" bIns="0" anchor="ctr"/>
          <a:lstStyle/>
          <a:p>
            <a:pPr lvl="0" algn="ctr">
              <a:defRPr>
                <a:solidFill>
                  <a:srgbClr val="FFFFFF"/>
                </a:solidFill>
              </a:defRPr>
            </a:pPr>
            <a:endParaRPr/>
          </a:p>
        </p:txBody>
      </p:sp>
      <p:sp>
        <p:nvSpPr>
          <p:cNvPr id="55" name="Shape 55"/>
          <p:cNvSpPr/>
          <p:nvPr/>
        </p:nvSpPr>
        <p:spPr>
          <a:xfrm>
            <a:off x="3863751" y="0"/>
            <a:ext cx="2339753" cy="116632"/>
          </a:xfrm>
          <a:prstGeom prst="rect">
            <a:avLst/>
          </a:prstGeom>
          <a:solidFill>
            <a:srgbClr val="9BBB59"/>
          </a:solidFill>
          <a:ln w="3175">
            <a:solidFill>
              <a:srgbClr val="718841"/>
            </a:solidFill>
          </a:ln>
        </p:spPr>
        <p:txBody>
          <a:bodyPr lIns="0" tIns="0" rIns="0" bIns="0" anchor="ctr"/>
          <a:lstStyle/>
          <a:p>
            <a:pPr lvl="0" algn="ctr">
              <a:defRPr>
                <a:solidFill>
                  <a:srgbClr val="FFFFFF"/>
                </a:solidFill>
              </a:defRPr>
            </a:pPr>
            <a:endParaRPr/>
          </a:p>
        </p:txBody>
      </p:sp>
      <p:sp>
        <p:nvSpPr>
          <p:cNvPr id="56" name="Shape 56"/>
          <p:cNvSpPr/>
          <p:nvPr/>
        </p:nvSpPr>
        <p:spPr>
          <a:xfrm>
            <a:off x="6203503" y="0"/>
            <a:ext cx="2339753" cy="116632"/>
          </a:xfrm>
          <a:prstGeom prst="rect">
            <a:avLst/>
          </a:prstGeom>
          <a:solidFill>
            <a:srgbClr val="F79646"/>
          </a:solidFill>
          <a:ln w="3175">
            <a:solidFill>
              <a:srgbClr val="B46D33"/>
            </a:solidFill>
          </a:ln>
        </p:spPr>
        <p:txBody>
          <a:bodyPr lIns="0" tIns="0" rIns="0" bIns="0" anchor="ctr"/>
          <a:lstStyle/>
          <a:p>
            <a:pPr lvl="0" algn="ctr">
              <a:defRPr>
                <a:solidFill>
                  <a:srgbClr val="FFFFFF"/>
                </a:solidFill>
              </a:defRPr>
            </a:pPr>
            <a:endParaRPr/>
          </a:p>
        </p:txBody>
      </p:sp>
      <p:sp>
        <p:nvSpPr>
          <p:cNvPr id="57" name="Shape 57"/>
          <p:cNvSpPr/>
          <p:nvPr/>
        </p:nvSpPr>
        <p:spPr>
          <a:xfrm>
            <a:off x="8543256" y="0"/>
            <a:ext cx="2124744" cy="116632"/>
          </a:xfrm>
          <a:prstGeom prst="rect">
            <a:avLst/>
          </a:prstGeom>
          <a:solidFill>
            <a:srgbClr val="8064A2"/>
          </a:solidFill>
          <a:ln w="3175">
            <a:solidFill>
              <a:srgbClr val="5D4976"/>
            </a:solidFill>
          </a:ln>
        </p:spPr>
        <p:txBody>
          <a:bodyPr lIns="0" tIns="0" rIns="0" bIns="0" anchor="ctr"/>
          <a:lstStyle/>
          <a:p>
            <a:pPr lvl="0" algn="ctr">
              <a:defRPr>
                <a:solidFill>
                  <a:srgbClr val="FFFFFF"/>
                </a:solidFill>
              </a:defRPr>
            </a:pPr>
            <a:endParaRPr/>
          </a:p>
        </p:txBody>
      </p:sp>
      <p:pic>
        <p:nvPicPr>
          <p:cNvPr id="58" name="image3.png"/>
          <p:cNvPicPr/>
          <p:nvPr/>
        </p:nvPicPr>
        <p:blipFill>
          <a:blip r:embed="rId2">
            <a:extLst/>
          </a:blip>
          <a:stretch>
            <a:fillRect/>
          </a:stretch>
        </p:blipFill>
        <p:spPr>
          <a:xfrm>
            <a:off x="9734128" y="164011"/>
            <a:ext cx="933873" cy="484617"/>
          </a:xfrm>
          <a:prstGeom prst="rect">
            <a:avLst/>
          </a:prstGeom>
          <a:ln w="12700">
            <a:miter lim="400000"/>
          </a:ln>
        </p:spPr>
      </p:pic>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pPr>
            <a:r>
              <a:rPr sz="4400"/>
              <a:t>Click to edit Master title style</a:t>
            </a:r>
          </a:p>
        </p:txBody>
      </p:sp>
      <p:sp>
        <p:nvSpPr>
          <p:cNvPr id="11" name="Shape 11"/>
          <p:cNvSpPr>
            <a:spLocks noGrp="1"/>
          </p:cNvSpPr>
          <p:nvPr>
            <p:ph type="body" idx="1"/>
          </p:nvPr>
        </p:nvSpPr>
        <p:spPr>
          <a:prstGeom prst="rect">
            <a:avLst/>
          </a:prstGeom>
        </p:spPr>
        <p:txBody>
          <a:bodyPr/>
          <a:lstStyle/>
          <a:p>
            <a:pPr lvl="0">
              <a:defRPr sz="1800"/>
            </a:pPr>
            <a:r>
              <a:rPr sz="2800"/>
              <a:t>Click to edit Master text styles</a:t>
            </a:r>
          </a:p>
          <a:p>
            <a:pPr lvl="1">
              <a:defRPr sz="1800"/>
            </a:pPr>
            <a:r>
              <a:rPr sz="2800"/>
              <a:t>Second level</a:t>
            </a:r>
          </a:p>
          <a:p>
            <a:pPr lvl="2">
              <a:defRPr sz="1800"/>
            </a:pPr>
            <a:r>
              <a:rPr sz="2800"/>
              <a:t>Third level</a:t>
            </a:r>
          </a:p>
          <a:p>
            <a:pPr lvl="3">
              <a:defRPr sz="1800"/>
            </a:pPr>
            <a:r>
              <a:rPr sz="2800"/>
              <a:t>Fourth level</a:t>
            </a:r>
          </a:p>
          <a:p>
            <a:pPr lvl="4">
              <a:defRPr sz="1800"/>
            </a:pPr>
            <a:r>
              <a:rPr sz="2800"/>
              <a:t>Fifth level</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4" name="Shape 14"/>
          <p:cNvSpPr>
            <a:spLocks noGrp="1"/>
          </p:cNvSpPr>
          <p:nvPr>
            <p:ph type="title"/>
          </p:nvPr>
        </p:nvSpPr>
        <p:spPr>
          <a:xfrm>
            <a:off x="831850" y="0"/>
            <a:ext cx="10515600" cy="4562475"/>
          </a:xfrm>
          <a:prstGeom prst="rect">
            <a:avLst/>
          </a:prstGeom>
        </p:spPr>
        <p:txBody>
          <a:bodyPr anchor="b"/>
          <a:lstStyle>
            <a:lvl1pPr>
              <a:defRPr sz="6000"/>
            </a:lvl1pPr>
          </a:lstStyle>
          <a:p>
            <a:pPr lvl="0">
              <a:defRPr sz="1800"/>
            </a:pPr>
            <a:r>
              <a:rPr sz="6000"/>
              <a:t>Click to edit Master title style</a:t>
            </a:r>
          </a:p>
        </p:txBody>
      </p:sp>
      <p:sp>
        <p:nvSpPr>
          <p:cNvPr id="15" name="Shape 15"/>
          <p:cNvSpPr>
            <a:spLocks noGrp="1"/>
          </p:cNvSpPr>
          <p:nvPr>
            <p:ph type="body" idx="1"/>
          </p:nvPr>
        </p:nvSpPr>
        <p:spPr>
          <a:xfrm>
            <a:off x="831850" y="4589462"/>
            <a:ext cx="10515600" cy="2268538"/>
          </a:xfrm>
          <a:prstGeom prst="rect">
            <a:avLst/>
          </a:prstGeom>
        </p:spPr>
        <p:txBody>
          <a:bodyPr/>
          <a:lstStyle>
            <a:lvl1pPr marL="0" indent="0">
              <a:buSzTx/>
              <a:buFontTx/>
              <a:buNone/>
              <a:defRPr sz="2400">
                <a:solidFill>
                  <a:srgbClr val="888888"/>
                </a:solidFill>
              </a:defRPr>
            </a:lvl1pPr>
          </a:lstStyle>
          <a:p>
            <a:pPr lvl="0">
              <a:defRPr sz="1800">
                <a:solidFill>
                  <a:srgbClr val="000000"/>
                </a:solidFill>
              </a:defRPr>
            </a:pPr>
            <a:r>
              <a:rPr sz="2400">
                <a:solidFill>
                  <a:srgbClr val="888888"/>
                </a:solidFill>
              </a:rPr>
              <a:t>Click to edit Master text styles</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4400"/>
              <a:t>Click to edit Master title style</a:t>
            </a:r>
          </a:p>
        </p:txBody>
      </p:sp>
      <p:sp>
        <p:nvSpPr>
          <p:cNvPr id="19" name="Shape 19"/>
          <p:cNvSpPr>
            <a:spLocks noGrp="1"/>
          </p:cNvSpPr>
          <p:nvPr>
            <p:ph type="body" idx="1"/>
          </p:nvPr>
        </p:nvSpPr>
        <p:spPr>
          <a:xfrm>
            <a:off x="838200" y="1825625"/>
            <a:ext cx="5181600" cy="5032375"/>
          </a:xfrm>
          <a:prstGeom prst="rect">
            <a:avLst/>
          </a:prstGeom>
        </p:spPr>
        <p:txBody>
          <a:bodyPr/>
          <a:lstStyle/>
          <a:p>
            <a:pPr lvl="0">
              <a:defRPr sz="1800"/>
            </a:pPr>
            <a:r>
              <a:rPr sz="2800"/>
              <a:t>Click to edit Master text styles</a:t>
            </a:r>
          </a:p>
          <a:p>
            <a:pPr lvl="1">
              <a:defRPr sz="1800"/>
            </a:pPr>
            <a:r>
              <a:rPr sz="2800"/>
              <a:t>Second level</a:t>
            </a:r>
          </a:p>
          <a:p>
            <a:pPr lvl="2">
              <a:defRPr sz="1800"/>
            </a:pPr>
            <a:r>
              <a:rPr sz="2800"/>
              <a:t>Third level</a:t>
            </a:r>
          </a:p>
          <a:p>
            <a:pPr lvl="3">
              <a:defRPr sz="1800"/>
            </a:pPr>
            <a:r>
              <a:rPr sz="2800"/>
              <a:t>Fourth level</a:t>
            </a:r>
          </a:p>
          <a:p>
            <a:pPr lvl="4">
              <a:defRPr sz="1800"/>
            </a:pPr>
            <a:r>
              <a:rPr sz="2800"/>
              <a:t>Fifth level</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2" name="Shape 22"/>
          <p:cNvSpPr>
            <a:spLocks noGrp="1"/>
          </p:cNvSpPr>
          <p:nvPr>
            <p:ph type="title"/>
          </p:nvPr>
        </p:nvSpPr>
        <p:spPr>
          <a:xfrm>
            <a:off x="839787" y="365125"/>
            <a:ext cx="10515601" cy="1325563"/>
          </a:xfrm>
          <a:prstGeom prst="rect">
            <a:avLst/>
          </a:prstGeom>
        </p:spPr>
        <p:txBody>
          <a:bodyPr/>
          <a:lstStyle/>
          <a:p>
            <a:pPr lvl="0">
              <a:defRPr sz="1800"/>
            </a:pPr>
            <a:r>
              <a:rPr sz="4400"/>
              <a:t>Click to edit Master title style</a:t>
            </a:r>
          </a:p>
        </p:txBody>
      </p:sp>
      <p:sp>
        <p:nvSpPr>
          <p:cNvPr id="23" name="Shape 23"/>
          <p:cNvSpPr>
            <a:spLocks noGrp="1"/>
          </p:cNvSpPr>
          <p:nvPr>
            <p:ph type="body" idx="1"/>
          </p:nvPr>
        </p:nvSpPr>
        <p:spPr>
          <a:xfrm>
            <a:off x="839787" y="1681163"/>
            <a:ext cx="5157789" cy="823913"/>
          </a:xfrm>
          <a:prstGeom prst="rect">
            <a:avLst/>
          </a:prstGeom>
        </p:spPr>
        <p:txBody>
          <a:bodyPr anchor="b"/>
          <a:lstStyle>
            <a:lvl1pPr marL="0" indent="0">
              <a:buSzTx/>
              <a:buFontTx/>
              <a:buNone/>
              <a:defRPr sz="2400" b="1"/>
            </a:lvl1pPr>
          </a:lstStyle>
          <a:p>
            <a:pPr lvl="0">
              <a:defRPr sz="1800" b="0"/>
            </a:pPr>
            <a:r>
              <a:rPr sz="2400" b="1"/>
              <a:t>Click to edit Master text styles</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6" name="Shape 26"/>
          <p:cNvSpPr>
            <a:spLocks noGrp="1"/>
          </p:cNvSpPr>
          <p:nvPr>
            <p:ph type="title"/>
          </p:nvPr>
        </p:nvSpPr>
        <p:spPr>
          <a:xfrm>
            <a:off x="838200" y="365125"/>
            <a:ext cx="10515600" cy="1325563"/>
          </a:xfrm>
          <a:prstGeom prst="rect">
            <a:avLst/>
          </a:prstGeom>
        </p:spPr>
        <p:txBody>
          <a:bodyPr/>
          <a:lstStyle/>
          <a:p>
            <a:pPr lvl="0">
              <a:defRPr sz="1800"/>
            </a:pPr>
            <a:r>
              <a:rPr sz="4400"/>
              <a:t>Click to edit Master title style</a:t>
            </a:r>
          </a:p>
        </p:txBody>
      </p:sp>
      <p:sp>
        <p:nvSpPr>
          <p:cNvPr id="27" name="Shape 2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9" name="Shape 2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1" name="Shape 31"/>
          <p:cNvSpPr>
            <a:spLocks noGrp="1"/>
          </p:cNvSpPr>
          <p:nvPr>
            <p:ph type="title"/>
          </p:nvPr>
        </p:nvSpPr>
        <p:spPr>
          <a:xfrm>
            <a:off x="839787" y="0"/>
            <a:ext cx="3932239" cy="2057400"/>
          </a:xfrm>
          <a:prstGeom prst="rect">
            <a:avLst/>
          </a:prstGeom>
        </p:spPr>
        <p:txBody>
          <a:bodyPr anchor="b"/>
          <a:lstStyle>
            <a:lvl1pPr>
              <a:defRPr sz="3200"/>
            </a:lvl1pPr>
          </a:lstStyle>
          <a:p>
            <a:pPr lvl="0">
              <a:defRPr sz="1800"/>
            </a:pPr>
            <a:r>
              <a:rPr sz="3200"/>
              <a:t>Click to edit Master title style</a:t>
            </a:r>
          </a:p>
        </p:txBody>
      </p:sp>
      <p:sp>
        <p:nvSpPr>
          <p:cNvPr id="32" name="Shape 32"/>
          <p:cNvSpPr>
            <a:spLocks noGrp="1"/>
          </p:cNvSpPr>
          <p:nvPr>
            <p:ph type="body" idx="1"/>
          </p:nvPr>
        </p:nvSpPr>
        <p:spPr>
          <a:xfrm>
            <a:off x="5183187" y="987425"/>
            <a:ext cx="6172201" cy="587057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35" name="Shape 35"/>
          <p:cNvSpPr>
            <a:spLocks noGrp="1"/>
          </p:cNvSpPr>
          <p:nvPr>
            <p:ph type="title"/>
          </p:nvPr>
        </p:nvSpPr>
        <p:spPr>
          <a:xfrm>
            <a:off x="839787" y="0"/>
            <a:ext cx="3932239" cy="2057400"/>
          </a:xfrm>
          <a:prstGeom prst="rect">
            <a:avLst/>
          </a:prstGeom>
        </p:spPr>
        <p:txBody>
          <a:bodyPr anchor="b"/>
          <a:lstStyle>
            <a:lvl1pPr>
              <a:defRPr sz="3200"/>
            </a:lvl1pPr>
          </a:lstStyle>
          <a:p>
            <a:pPr lvl="0">
              <a:defRPr sz="1800"/>
            </a:pPr>
            <a:r>
              <a:rPr sz="3200"/>
              <a:t>Click to edit Master title style</a:t>
            </a:r>
          </a:p>
        </p:txBody>
      </p:sp>
      <p:sp>
        <p:nvSpPr>
          <p:cNvPr id="36" name="Shape 36"/>
          <p:cNvSpPr>
            <a:spLocks noGrp="1"/>
          </p:cNvSpPr>
          <p:nvPr>
            <p:ph type="body" idx="1"/>
          </p:nvPr>
        </p:nvSpPr>
        <p:spPr>
          <a:xfrm>
            <a:off x="839787" y="2057400"/>
            <a:ext cx="3932239" cy="4800600"/>
          </a:xfrm>
          <a:prstGeom prst="rect">
            <a:avLst/>
          </a:prstGeom>
        </p:spPr>
        <p:txBody>
          <a:bodyPr/>
          <a:lstStyle>
            <a:lvl1pPr marL="0" indent="0">
              <a:buSzTx/>
              <a:buFontTx/>
              <a:buNone/>
              <a:defRPr sz="1600"/>
            </a:lvl1pPr>
          </a:lstStyle>
          <a:p>
            <a:pPr lvl="0">
              <a:defRPr sz="1800"/>
            </a:pPr>
            <a:r>
              <a:rPr sz="1600"/>
              <a:t>Click to edit Master text styles</a:t>
            </a:r>
          </a:p>
        </p:txBody>
      </p:sp>
      <p:sp>
        <p:nvSpPr>
          <p:cNvPr id="37" name="Shape 3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38200" y="230187"/>
            <a:ext cx="10515600" cy="1595439"/>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pPr lvl="0">
              <a:defRPr sz="1800"/>
            </a:pPr>
            <a:r>
              <a:rPr sz="4400"/>
              <a:t>Click to edit Master title style</a:t>
            </a:r>
          </a:p>
        </p:txBody>
      </p:sp>
      <p:sp>
        <p:nvSpPr>
          <p:cNvPr id="3" name="Shape 3"/>
          <p:cNvSpPr>
            <a:spLocks noGrp="1"/>
          </p:cNvSpPr>
          <p:nvPr>
            <p:ph type="body" idx="1"/>
          </p:nvPr>
        </p:nvSpPr>
        <p:spPr>
          <a:xfrm>
            <a:off x="838200" y="1825625"/>
            <a:ext cx="10515600" cy="5032375"/>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p>
            <a:pPr lvl="0">
              <a:defRPr sz="1800"/>
            </a:pPr>
            <a:r>
              <a:rPr sz="2800"/>
              <a:t>Click to edit Master text styles</a:t>
            </a:r>
          </a:p>
          <a:p>
            <a:pPr lvl="1">
              <a:defRPr sz="1800"/>
            </a:pPr>
            <a:r>
              <a:rPr sz="2800"/>
              <a:t>Second level</a:t>
            </a:r>
          </a:p>
          <a:p>
            <a:pPr lvl="2">
              <a:defRPr sz="1800"/>
            </a:pPr>
            <a:r>
              <a:rPr sz="2800"/>
              <a:t>Third level</a:t>
            </a:r>
          </a:p>
          <a:p>
            <a:pPr lvl="3">
              <a:defRPr sz="1800"/>
            </a:pPr>
            <a:r>
              <a:rPr sz="2800"/>
              <a:t>Fourth level</a:t>
            </a:r>
          </a:p>
          <a:p>
            <a:pPr lvl="4">
              <a:defRPr sz="1800"/>
            </a:pPr>
            <a:r>
              <a:rPr sz="2800"/>
              <a:t>Fifth level</a:t>
            </a:r>
          </a:p>
        </p:txBody>
      </p:sp>
      <p:sp>
        <p:nvSpPr>
          <p:cNvPr id="4" name="Shape 4"/>
          <p:cNvSpPr>
            <a:spLocks noGrp="1"/>
          </p:cNvSpPr>
          <p:nvPr>
            <p:ph type="sldNum" sz="quarter" idx="2"/>
          </p:nvPr>
        </p:nvSpPr>
        <p:spPr>
          <a:xfrm>
            <a:off x="8610600" y="6404292"/>
            <a:ext cx="2743200" cy="269241"/>
          </a:xfrm>
          <a:prstGeom prst="rect">
            <a:avLst/>
          </a:prstGeom>
          <a:ln w="12700">
            <a:miter lim="400000"/>
          </a:ln>
        </p:spPr>
        <p:txBody>
          <a:bodyPr lIns="45719" rIns="45719" anchor="ctr">
            <a:spAutoFit/>
          </a:bodyPr>
          <a:lstStyle>
            <a:lvl1pPr algn="r">
              <a:defRPr sz="1200">
                <a:solidFill>
                  <a:srgbClr val="888888"/>
                </a:solidFill>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xmlns:p14="http://schemas.microsoft.com/office/powerpoint/2010/main" spd="med"/>
  <p:txStyles>
    <p:titleStyle>
      <a:lvl1pPr>
        <a:lnSpc>
          <a:spcPct val="90000"/>
        </a:lnSpc>
        <a:defRPr sz="4400">
          <a:latin typeface="Calibri Light"/>
          <a:ea typeface="Calibri Light"/>
          <a:cs typeface="Calibri Light"/>
          <a:sym typeface="Calibri Light"/>
        </a:defRPr>
      </a:lvl1pPr>
      <a:lvl2pPr>
        <a:lnSpc>
          <a:spcPct val="90000"/>
        </a:lnSpc>
        <a:defRPr sz="4400">
          <a:latin typeface="Calibri Light"/>
          <a:ea typeface="Calibri Light"/>
          <a:cs typeface="Calibri Light"/>
          <a:sym typeface="Calibri Light"/>
        </a:defRPr>
      </a:lvl2pPr>
      <a:lvl3pPr>
        <a:lnSpc>
          <a:spcPct val="90000"/>
        </a:lnSpc>
        <a:defRPr sz="4400">
          <a:latin typeface="Calibri Light"/>
          <a:ea typeface="Calibri Light"/>
          <a:cs typeface="Calibri Light"/>
          <a:sym typeface="Calibri Light"/>
        </a:defRPr>
      </a:lvl3pPr>
      <a:lvl4pPr>
        <a:lnSpc>
          <a:spcPct val="90000"/>
        </a:lnSpc>
        <a:defRPr sz="4400">
          <a:latin typeface="Calibri Light"/>
          <a:ea typeface="Calibri Light"/>
          <a:cs typeface="Calibri Light"/>
          <a:sym typeface="Calibri Light"/>
        </a:defRPr>
      </a:lvl4pPr>
      <a:lvl5pPr>
        <a:lnSpc>
          <a:spcPct val="90000"/>
        </a:lnSpc>
        <a:defRPr sz="4400">
          <a:latin typeface="Calibri Light"/>
          <a:ea typeface="Calibri Light"/>
          <a:cs typeface="Calibri Light"/>
          <a:sym typeface="Calibri Light"/>
        </a:defRPr>
      </a:lvl5pPr>
      <a:lvl6pPr>
        <a:lnSpc>
          <a:spcPct val="90000"/>
        </a:lnSpc>
        <a:defRPr sz="4400">
          <a:latin typeface="Calibri Light"/>
          <a:ea typeface="Calibri Light"/>
          <a:cs typeface="Calibri Light"/>
          <a:sym typeface="Calibri Light"/>
        </a:defRPr>
      </a:lvl6pPr>
      <a:lvl7pPr>
        <a:lnSpc>
          <a:spcPct val="90000"/>
        </a:lnSpc>
        <a:defRPr sz="4400">
          <a:latin typeface="Calibri Light"/>
          <a:ea typeface="Calibri Light"/>
          <a:cs typeface="Calibri Light"/>
          <a:sym typeface="Calibri Light"/>
        </a:defRPr>
      </a:lvl7pPr>
      <a:lvl8pPr>
        <a:lnSpc>
          <a:spcPct val="90000"/>
        </a:lnSpc>
        <a:defRPr sz="4400">
          <a:latin typeface="Calibri Light"/>
          <a:ea typeface="Calibri Light"/>
          <a:cs typeface="Calibri Light"/>
          <a:sym typeface="Calibri Light"/>
        </a:defRPr>
      </a:lvl8pPr>
      <a:lvl9pPr>
        <a:lnSpc>
          <a:spcPct val="90000"/>
        </a:lnSpc>
        <a:defRPr sz="4400">
          <a:latin typeface="Calibri Light"/>
          <a:ea typeface="Calibri Light"/>
          <a:cs typeface="Calibri Light"/>
          <a:sym typeface="Calibri Light"/>
        </a:defRPr>
      </a:lvl9pPr>
    </p:titleStyle>
    <p:bodyStyle>
      <a:lvl1pPr marL="228600" indent="-228600">
        <a:lnSpc>
          <a:spcPct val="90000"/>
        </a:lnSpc>
        <a:spcBef>
          <a:spcPts val="1000"/>
        </a:spcBef>
        <a:buSzPct val="100000"/>
        <a:buFont typeface="Arial"/>
        <a:buChar char="•"/>
        <a:defRPr sz="2800">
          <a:latin typeface="Calibri"/>
          <a:ea typeface="Calibri"/>
          <a:cs typeface="Calibri"/>
          <a:sym typeface="Calibri"/>
        </a:defRPr>
      </a:lvl1pPr>
      <a:lvl2pPr marL="723900" indent="-266700">
        <a:lnSpc>
          <a:spcPct val="90000"/>
        </a:lnSpc>
        <a:spcBef>
          <a:spcPts val="1000"/>
        </a:spcBef>
        <a:buSzPct val="100000"/>
        <a:buFont typeface="Arial"/>
        <a:buChar char="•"/>
        <a:defRPr sz="2800">
          <a:latin typeface="Calibri"/>
          <a:ea typeface="Calibri"/>
          <a:cs typeface="Calibri"/>
          <a:sym typeface="Calibri"/>
        </a:defRPr>
      </a:lvl2pPr>
      <a:lvl3pPr marL="1234439" indent="-320039">
        <a:lnSpc>
          <a:spcPct val="90000"/>
        </a:lnSpc>
        <a:spcBef>
          <a:spcPts val="1000"/>
        </a:spcBef>
        <a:buSzPct val="100000"/>
        <a:buFont typeface="Arial"/>
        <a:buChar char="•"/>
        <a:defRPr sz="2800">
          <a:latin typeface="Calibri"/>
          <a:ea typeface="Calibri"/>
          <a:cs typeface="Calibri"/>
          <a:sym typeface="Calibri"/>
        </a:defRPr>
      </a:lvl3pPr>
      <a:lvl4pPr marL="1727200" indent="-355600">
        <a:lnSpc>
          <a:spcPct val="90000"/>
        </a:lnSpc>
        <a:spcBef>
          <a:spcPts val="1000"/>
        </a:spcBef>
        <a:buSzPct val="100000"/>
        <a:buFont typeface="Arial"/>
        <a:buChar char="•"/>
        <a:defRPr sz="2800">
          <a:latin typeface="Calibri"/>
          <a:ea typeface="Calibri"/>
          <a:cs typeface="Calibri"/>
          <a:sym typeface="Calibri"/>
        </a:defRPr>
      </a:lvl4pPr>
      <a:lvl5pPr marL="2184400" indent="-355600">
        <a:lnSpc>
          <a:spcPct val="90000"/>
        </a:lnSpc>
        <a:spcBef>
          <a:spcPts val="1000"/>
        </a:spcBef>
        <a:buSzPct val="100000"/>
        <a:buFont typeface="Arial"/>
        <a:buChar char="•"/>
        <a:defRPr sz="2800">
          <a:latin typeface="Calibri"/>
          <a:ea typeface="Calibri"/>
          <a:cs typeface="Calibri"/>
          <a:sym typeface="Calibri"/>
        </a:defRPr>
      </a:lvl5pPr>
      <a:lvl6pPr marL="2641600" indent="-355600">
        <a:lnSpc>
          <a:spcPct val="90000"/>
        </a:lnSpc>
        <a:spcBef>
          <a:spcPts val="1000"/>
        </a:spcBef>
        <a:buSzPct val="100000"/>
        <a:buFont typeface="Arial"/>
        <a:buChar char="•"/>
        <a:defRPr sz="2800">
          <a:latin typeface="Calibri"/>
          <a:ea typeface="Calibri"/>
          <a:cs typeface="Calibri"/>
          <a:sym typeface="Calibri"/>
        </a:defRPr>
      </a:lvl6pPr>
      <a:lvl7pPr marL="3098800" indent="-355600">
        <a:lnSpc>
          <a:spcPct val="90000"/>
        </a:lnSpc>
        <a:spcBef>
          <a:spcPts val="1000"/>
        </a:spcBef>
        <a:buSzPct val="100000"/>
        <a:buFont typeface="Arial"/>
        <a:buChar char="•"/>
        <a:defRPr sz="2800">
          <a:latin typeface="Calibri"/>
          <a:ea typeface="Calibri"/>
          <a:cs typeface="Calibri"/>
          <a:sym typeface="Calibri"/>
        </a:defRPr>
      </a:lvl7pPr>
      <a:lvl8pPr marL="3556000" indent="-355600">
        <a:lnSpc>
          <a:spcPct val="90000"/>
        </a:lnSpc>
        <a:spcBef>
          <a:spcPts val="1000"/>
        </a:spcBef>
        <a:buSzPct val="100000"/>
        <a:buFont typeface="Arial"/>
        <a:buChar char="•"/>
        <a:defRPr sz="2800">
          <a:latin typeface="Calibri"/>
          <a:ea typeface="Calibri"/>
          <a:cs typeface="Calibri"/>
          <a:sym typeface="Calibri"/>
        </a:defRPr>
      </a:lvl8pPr>
      <a:lvl9pPr marL="4013200" indent="-355600">
        <a:lnSpc>
          <a:spcPct val="90000"/>
        </a:lnSpc>
        <a:spcBef>
          <a:spcPts val="1000"/>
        </a:spcBef>
        <a:buSzPct val="100000"/>
        <a:buFont typeface="Arial"/>
        <a:buChar char="•"/>
        <a:defRPr sz="28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indent="2286000" algn="r">
        <a:defRPr sz="1200">
          <a:solidFill>
            <a:schemeClr val="tx1"/>
          </a:solidFill>
          <a:latin typeface="+mn-lt"/>
          <a:ea typeface="+mn-ea"/>
          <a:cs typeface="+mn-cs"/>
          <a:sym typeface="Calibri"/>
        </a:defRPr>
      </a:lvl6pPr>
      <a:lvl7pPr indent="2743200" algn="r">
        <a:defRPr sz="1200">
          <a:solidFill>
            <a:schemeClr val="tx1"/>
          </a:solidFill>
          <a:latin typeface="+mn-lt"/>
          <a:ea typeface="+mn-ea"/>
          <a:cs typeface="+mn-cs"/>
          <a:sym typeface="Calibri"/>
        </a:defRPr>
      </a:lvl7pPr>
      <a:lvl8pPr indent="3200400" algn="r">
        <a:defRPr sz="1200">
          <a:solidFill>
            <a:schemeClr val="tx1"/>
          </a:solidFill>
          <a:latin typeface="+mn-lt"/>
          <a:ea typeface="+mn-ea"/>
          <a:cs typeface="+mn-cs"/>
          <a:sym typeface="Calibri"/>
        </a:defRPr>
      </a:lvl8pPr>
      <a:lvl9pPr indent="3657600" algn="r">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hyperlink" Target="mailto:moussa.lo@ugb.edu.sn"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1" Type="http://schemas.openxmlformats.org/officeDocument/2006/relationships/image" Target="../media/image19.png"/><Relationship Id="rId12" Type="http://schemas.openxmlformats.org/officeDocument/2006/relationships/image" Target="../media/image20.png"/><Relationship Id="rId1" Type="http://schemas.openxmlformats.org/officeDocument/2006/relationships/slideLayout" Target="../slideLayouts/slideLayout13.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jpe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18.gif"/></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gif"/><Relationship Id="rId1" Type="http://schemas.openxmlformats.org/officeDocument/2006/relationships/slideLayout" Target="../slideLayouts/slideLayout13.xml"/><Relationship Id="rId2"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17.png"/><Relationship Id="rId5" Type="http://schemas.openxmlformats.org/officeDocument/2006/relationships/image" Target="../media/image18.gif"/><Relationship Id="rId1" Type="http://schemas.openxmlformats.org/officeDocument/2006/relationships/slideLayout" Target="../slideLayouts/slideLayout13.xml"/><Relationship Id="rId2"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6.jpeg"/><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png"/><Relationship Id="rId5" Type="http://schemas.openxmlformats.org/officeDocument/2006/relationships/hyperlink" Target="mailto:ceamitic@ugb.edu.sn?subject=" TargetMode="External"/><Relationship Id="rId6" Type="http://schemas.openxmlformats.org/officeDocument/2006/relationships/image" Target="../media/image1.png"/><Relationship Id="rId7" Type="http://schemas.openxmlformats.org/officeDocument/2006/relationships/image" Target="../media/image25.jpeg"/><Relationship Id="rId1" Type="http://schemas.openxmlformats.org/officeDocument/2006/relationships/slideLayout" Target="../slideLayouts/slideLayout13.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6.jpeg"/><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png"/><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hape 62"/>
          <p:cNvSpPr>
            <a:spLocks noGrp="1"/>
          </p:cNvSpPr>
          <p:nvPr>
            <p:ph type="body" idx="1"/>
          </p:nvPr>
        </p:nvSpPr>
        <p:spPr>
          <a:xfrm>
            <a:off x="1676400" y="5583237"/>
            <a:ext cx="9144000" cy="790081"/>
          </a:xfrm>
          <a:prstGeom prst="rect">
            <a:avLst/>
          </a:prstGeom>
        </p:spPr>
        <p:txBody>
          <a:bodyPr/>
          <a:lstStyle/>
          <a:p>
            <a:pPr lvl="0">
              <a:defRPr sz="1800"/>
            </a:pPr>
            <a:r>
              <a:rPr sz="2400" i="1"/>
              <a:t>Pr Moussa LO, email : </a:t>
            </a:r>
            <a:r>
              <a:rPr sz="2400" i="1" u="sng">
                <a:solidFill>
                  <a:srgbClr val="0563C1"/>
                </a:solidFill>
                <a:uFill>
                  <a:solidFill>
                    <a:srgbClr val="0563C1"/>
                  </a:solidFill>
                </a:uFill>
                <a:hlinkClick r:id="rId2"/>
              </a:rPr>
              <a:t>moussa.lo@ugb.edu.sn</a:t>
            </a:r>
          </a:p>
        </p:txBody>
      </p:sp>
      <p:sp>
        <p:nvSpPr>
          <p:cNvPr id="63" name="Shape 63"/>
          <p:cNvSpPr/>
          <p:nvPr/>
        </p:nvSpPr>
        <p:spPr>
          <a:xfrm>
            <a:off x="1714499" y="2401887"/>
            <a:ext cx="8686802" cy="26797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ctr" defTabSz="457200">
              <a:lnSpc>
                <a:spcPct val="150000"/>
              </a:lnSpc>
              <a:tabLst>
                <a:tab pos="914400" algn="l"/>
                <a:tab pos="1828800" algn="l"/>
                <a:tab pos="2743200" algn="l"/>
                <a:tab pos="3657600" algn="l"/>
                <a:tab pos="4572000" algn="l"/>
                <a:tab pos="5486400" algn="l"/>
                <a:tab pos="6400800" algn="l"/>
                <a:tab pos="7315200" algn="l"/>
                <a:tab pos="8229600" algn="l"/>
                <a:tab pos="9144000" algn="l"/>
                <a:tab pos="10058400" algn="l"/>
              </a:tabLst>
            </a:pPr>
            <a:r>
              <a:rPr sz="3600"/>
              <a:t> </a:t>
            </a:r>
            <a:r>
              <a:rPr sz="3200" b="1"/>
              <a:t>CENTRE D’EXCELLENCE AFRICAIN EN </a:t>
            </a:r>
            <a:br>
              <a:rPr sz="3200" b="1"/>
            </a:br>
            <a:r>
              <a:rPr sz="3200" b="1">
                <a:solidFill>
                  <a:srgbClr val="000090"/>
                </a:solidFill>
              </a:rPr>
              <a:t>MATHEMATIQUES, INFORMATIQUE &amp; TIC</a:t>
            </a:r>
            <a:br>
              <a:rPr sz="3200" b="1">
                <a:solidFill>
                  <a:srgbClr val="000090"/>
                </a:solidFill>
              </a:rPr>
            </a:br>
            <a:r>
              <a:rPr sz="3200" b="1">
                <a:solidFill>
                  <a:srgbClr val="C00000"/>
                </a:solidFill>
              </a:rPr>
              <a:t>(CEA-MITIC)</a:t>
            </a:r>
            <a:br>
              <a:rPr sz="3200" b="1">
                <a:solidFill>
                  <a:srgbClr val="C00000"/>
                </a:solidFill>
              </a:rPr>
            </a:br>
            <a:r>
              <a:rPr sz="3200" b="1" i="1">
                <a:solidFill>
                  <a:srgbClr val="0000FF"/>
                </a:solidFill>
              </a:rPr>
              <a:t>Accra, 18 mai 2016</a:t>
            </a:r>
          </a:p>
        </p:txBody>
      </p:sp>
      <p:pic>
        <p:nvPicPr>
          <p:cNvPr id="64" name="image1.png"/>
          <p:cNvPicPr/>
          <p:nvPr/>
        </p:nvPicPr>
        <p:blipFill>
          <a:blip r:embed="rId3">
            <a:extLst/>
          </a:blip>
          <a:stretch>
            <a:fillRect/>
          </a:stretch>
        </p:blipFill>
        <p:spPr>
          <a:xfrm>
            <a:off x="1981200" y="1041400"/>
            <a:ext cx="2133600" cy="1066800"/>
          </a:xfrm>
          <a:prstGeom prst="rect">
            <a:avLst/>
          </a:prstGeom>
          <a:ln w="12700">
            <a:miter lim="400000"/>
          </a:ln>
        </p:spPr>
      </p:pic>
      <p:pic>
        <p:nvPicPr>
          <p:cNvPr id="65" name="image2.png"/>
          <p:cNvPicPr/>
          <p:nvPr/>
        </p:nvPicPr>
        <p:blipFill>
          <a:blip r:embed="rId4">
            <a:extLst/>
          </a:blip>
          <a:stretch>
            <a:fillRect/>
          </a:stretch>
        </p:blipFill>
        <p:spPr>
          <a:xfrm>
            <a:off x="8229600" y="660400"/>
            <a:ext cx="1447800" cy="1447800"/>
          </a:xfrm>
          <a:prstGeom prst="rect">
            <a:avLst/>
          </a:prstGeom>
          <a:ln w="12700">
            <a:miter lim="400000"/>
          </a:ln>
        </p:spPr>
      </p:pic>
      <p:pic>
        <p:nvPicPr>
          <p:cNvPr id="66" name="image3.png"/>
          <p:cNvPicPr/>
          <p:nvPr/>
        </p:nvPicPr>
        <p:blipFill>
          <a:blip r:embed="rId5">
            <a:extLst/>
          </a:blip>
          <a:stretch>
            <a:fillRect/>
          </a:stretch>
        </p:blipFill>
        <p:spPr>
          <a:xfrm>
            <a:off x="5257800" y="1041400"/>
            <a:ext cx="1600200" cy="1066800"/>
          </a:xfrm>
          <a:prstGeom prst="rect">
            <a:avLst/>
          </a:prstGeom>
          <a:ln w="12700">
            <a:miter lim="400000"/>
          </a:ln>
        </p:spPr>
      </p:pic>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sldNum" sz="quarter" idx="2"/>
          </p:nvPr>
        </p:nvSpPr>
        <p:spPr>
          <a:xfrm>
            <a:off x="8077200" y="6221730"/>
            <a:ext cx="2133600" cy="269240"/>
          </a:xfrm>
          <a:prstGeom prst="rect">
            <a:avLst/>
          </a:prstGeom>
          <a:extLst>
            <a:ext uri="{C572A759-6A51-4108-AA02-DFA0A04FC94B}">
              <ma14:wrappingTextBoxFlag xmlns:ma14="http://schemas.microsoft.com/office/mac/drawingml/2011/main" val="1"/>
            </a:ext>
          </a:extLst>
        </p:spPr>
        <p:txBody>
          <a:bodyPr>
            <a:normAutofit/>
          </a:bodyPr>
          <a:lstStyle/>
          <a:p>
            <a:pPr lvl="0">
              <a:defRPr sz="1800"/>
            </a:pPr>
            <a:fld id="{86CB4B4D-7CA3-9044-876B-883B54F8677D}" type="slidenum">
              <a:rPr sz="1200"/>
              <a:t>10</a:t>
            </a:fld>
            <a:endParaRPr sz="1200"/>
          </a:p>
        </p:txBody>
      </p:sp>
      <p:sp>
        <p:nvSpPr>
          <p:cNvPr id="119" name="Shape 119"/>
          <p:cNvSpPr>
            <a:spLocks noGrp="1"/>
          </p:cNvSpPr>
          <p:nvPr>
            <p:ph type="title"/>
          </p:nvPr>
        </p:nvSpPr>
        <p:spPr>
          <a:xfrm>
            <a:off x="838200" y="365125"/>
            <a:ext cx="8845749" cy="484617"/>
          </a:xfrm>
          <a:prstGeom prst="rect">
            <a:avLst/>
          </a:prstGeom>
        </p:spPr>
        <p:txBody>
          <a:bodyPr/>
          <a:lstStyle>
            <a:lvl1pPr algn="l" defTabSz="722376">
              <a:lnSpc>
                <a:spcPct val="90000"/>
              </a:lnSpc>
              <a:defRPr sz="2528" b="0">
                <a:solidFill>
                  <a:srgbClr val="000000"/>
                </a:solidFill>
                <a:latin typeface="Calibri Light"/>
                <a:ea typeface="Calibri Light"/>
                <a:cs typeface="Calibri Light"/>
                <a:sym typeface="Calibri Light"/>
              </a:defRPr>
            </a:lvl1pPr>
          </a:lstStyle>
          <a:p>
            <a:pPr lvl="0">
              <a:defRPr sz="1800"/>
            </a:pPr>
            <a:r>
              <a:rPr sz="2528"/>
              <a:t>Research- Published Articles – DLR 2.6 - Statistics &amp; Proba</a:t>
            </a:r>
          </a:p>
        </p:txBody>
      </p:sp>
      <p:graphicFrame>
        <p:nvGraphicFramePr>
          <p:cNvPr id="120" name="Table 120"/>
          <p:cNvGraphicFramePr/>
          <p:nvPr/>
        </p:nvGraphicFramePr>
        <p:xfrm>
          <a:off x="1187450" y="1270000"/>
          <a:ext cx="10272116" cy="5112066"/>
        </p:xfrm>
        <a:graphic>
          <a:graphicData uri="http://schemas.openxmlformats.org/drawingml/2006/table">
            <a:tbl>
              <a:tblPr firstRow="1">
                <a:tableStyleId>{4C3C2611-4C71-4FC5-86AE-919BDF0F9419}</a:tableStyleId>
              </a:tblPr>
              <a:tblGrid>
                <a:gridCol w="3581400"/>
                <a:gridCol w="3064073"/>
                <a:gridCol w="3626643"/>
              </a:tblGrid>
              <a:tr h="339824">
                <a:tc>
                  <a:txBody>
                    <a:bodyPr/>
                    <a:lstStyle/>
                    <a:p>
                      <a:pPr lvl="0" algn="ctr" defTabSz="457200">
                        <a:defRPr sz="1800" b="0" i="0">
                          <a:solidFill>
                            <a:srgbClr val="000000"/>
                          </a:solidFill>
                        </a:defRPr>
                      </a:pPr>
                      <a:r>
                        <a:rPr sz="1300"/>
                        <a:t>TITLE</a:t>
                      </a:r>
                    </a:p>
                  </a:txBody>
                  <a:tcPr marL="25400" marR="25400" marT="2540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000000"/>
                      </a:solidFill>
                      <a:miter lim="400000"/>
                    </a:lnB>
                    <a:noFill/>
                  </a:tcPr>
                </a:tc>
                <a:tc>
                  <a:txBody>
                    <a:bodyPr/>
                    <a:lstStyle/>
                    <a:p>
                      <a:pPr lvl="0" algn="ctr" defTabSz="457200">
                        <a:defRPr sz="1800" b="0" i="0">
                          <a:solidFill>
                            <a:srgbClr val="000000"/>
                          </a:solidFill>
                        </a:defRPr>
                      </a:pPr>
                      <a:r>
                        <a:rPr sz="1300">
                          <a:solidFill>
                            <a:srgbClr val="5652FF"/>
                          </a:solidFill>
                        </a:rPr>
                        <a:t>NAME OF JOURNAL</a:t>
                      </a:r>
                    </a:p>
                  </a:txBody>
                  <a:tcPr marL="25400" marR="25400" marT="2540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000000"/>
                      </a:solidFill>
                      <a:miter lim="400000"/>
                    </a:lnB>
                    <a:noFill/>
                  </a:tcPr>
                </a:tc>
                <a:tc>
                  <a:txBody>
                    <a:bodyPr/>
                    <a:lstStyle/>
                    <a:p>
                      <a:pPr lvl="0" algn="ctr" defTabSz="457200">
                        <a:defRPr sz="1800" b="0" i="0">
                          <a:solidFill>
                            <a:srgbClr val="000000"/>
                          </a:solidFill>
                        </a:defRPr>
                      </a:pPr>
                      <a:r>
                        <a:rPr sz="1300" b="1"/>
                        <a:t>AUTHORS</a:t>
                      </a:r>
                    </a:p>
                  </a:txBody>
                  <a:tcPr marL="25400" marR="25400" marT="2540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000000"/>
                      </a:solidFill>
                      <a:miter lim="400000"/>
                    </a:lnB>
                    <a:noFill/>
                  </a:tcPr>
                </a:tc>
              </a:tr>
              <a:tr h="533400">
                <a:tc>
                  <a:txBody>
                    <a:bodyPr/>
                    <a:lstStyle/>
                    <a:p>
                      <a:pPr lvl="0" algn="l" defTabSz="457200">
                        <a:defRPr sz="1800" b="0" i="0"/>
                      </a:pPr>
                      <a:r>
                        <a:rPr sz="1300"/>
                        <a:t>Nonparametric estimation of the conditional extreme-value index with random covariates and censoring</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solidFill>
                            <a:srgbClr val="5652FF"/>
                          </a:solidFill>
                        </a:rPr>
                        <a:t>Journal of Statistical Planning and Inference, 2015</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t>Ndao, P., Diop, A., Dupuy, J.-F. </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711200">
                <a:tc>
                  <a:txBody>
                    <a:bodyPr/>
                    <a:lstStyle/>
                    <a:p>
                      <a:pPr lvl="0" algn="l" defTabSz="457200">
                        <a:defRPr sz="1800" b="0" i="0"/>
                      </a:pPr>
                      <a:r>
                        <a:rPr sz="1300"/>
                        <a:t>Simulation-based inference in a zero-inflated Bernoulli regression model.</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solidFill>
                            <a:srgbClr val="5652FF"/>
                          </a:solidFill>
                        </a:rPr>
                        <a:t>Communications in Statistics - Simulation and Computation, 2014</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t>Diop, A. Diop, A. Dupuy, J.-F</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654089">
                <a:tc>
                  <a:txBody>
                    <a:bodyPr/>
                    <a:lstStyle/>
                    <a:p>
                      <a:pPr lvl="0" algn="l" defTabSz="457200">
                        <a:defRPr sz="1800" b="0" i="0"/>
                      </a:pPr>
                      <a:r>
                        <a:rPr sz="1300"/>
                        <a:t>Nonparametric estimation of the conditional tail index and extreme quantiles under random censoring</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solidFill>
                            <a:srgbClr val="5652FF"/>
                          </a:solidFill>
                        </a:rPr>
                        <a:t>Computational Statistics and Data Analysis, 2014</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t>Ndao, P., Diop, A. and Dupuy, J.F</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541833">
                <a:tc>
                  <a:txBody>
                    <a:bodyPr/>
                    <a:lstStyle/>
                    <a:p>
                      <a:pPr lvl="0" algn="l" defTabSz="457200">
                        <a:defRPr sz="1800" b="0" i="0"/>
                      </a:pPr>
                      <a:r>
                        <a:rPr sz="1300"/>
                        <a:t>A mixture integer-valued GARCH model</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solidFill>
                            <a:srgbClr val="5652FF"/>
                          </a:solidFill>
                        </a:rPr>
                        <a:t>REVSTAT-Statistical, 2014</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t>Diop, M.L., Diop, A. and Diongue, A.K</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533400">
                <a:tc>
                  <a:txBody>
                    <a:bodyPr/>
                    <a:lstStyle/>
                    <a:p>
                      <a:pPr lvl="0" algn="l" defTabSz="457200">
                        <a:defRPr sz="1800" b="0" i="0"/>
                      </a:pPr>
                      <a:r>
                        <a:rPr sz="1300"/>
                        <a:t>Consistency of a nonparametric conditional mode estimator for random fields</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solidFill>
                            <a:srgbClr val="5652FF"/>
                          </a:solidFill>
                        </a:rPr>
                        <a:t>Statistical Methods and Applications, 2014</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t>Dabo-Niang, S., Ould-Abdi, S. A., Ould-Abdi, A. and Diop, A</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678100">
                <a:tc>
                  <a:txBody>
                    <a:bodyPr/>
                    <a:lstStyle/>
                    <a:p>
                      <a:pPr lvl="0" algn="l" defTabSz="457200">
                        <a:defRPr sz="1800" b="0" i="0"/>
                      </a:pPr>
                      <a:r>
                        <a:rPr sz="1300"/>
                        <a:t>Seasonal dynamics of </a:t>
                      </a:r>
                      <a:r>
                        <a:rPr sz="1300" i="1"/>
                        <a:t>Culicoides</a:t>
                      </a:r>
                      <a:r>
                        <a:rPr sz="1300"/>
                        <a:t> (Diptera: Ceratopogonidae) biting midges, potential vectors of African horse sickness and bluetongue viruses in the Niayes area of Senegal. </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solidFill>
                            <a:srgbClr val="5652FF"/>
                          </a:solidFill>
                        </a:rPr>
                        <a:t>Parasit Vectors, 2014</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t>Diarra M, Fall M, Fall AG, </a:t>
                      </a:r>
                      <a:r>
                        <a:rPr sz="1300" b="1"/>
                        <a:t>Diop A</a:t>
                      </a:r>
                      <a:r>
                        <a:rPr sz="1300"/>
                        <a:t>, Seck MT, Garros C, Balenghien T, Allène X, Rakotoarivony I, Lancelot R, Mall I, Bakhoum MT, Dosum AM, Ndao M, Bouyer J, Guis H.</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533400">
                <a:tc>
                  <a:txBody>
                    <a:bodyPr/>
                    <a:lstStyle/>
                    <a:p>
                      <a:pPr lvl="0" algn="l" defTabSz="457200">
                        <a:defRPr sz="1800" b="0" i="0"/>
                      </a:pPr>
                      <a:r>
                        <a:rPr sz="1300"/>
                        <a:t>Modelling the abundances of two major </a:t>
                      </a:r>
                      <a:r>
                        <a:rPr sz="1300" i="1"/>
                        <a:t>Culicoides </a:t>
                      </a:r>
                      <a:r>
                        <a:rPr sz="1300"/>
                        <a:t>(Diptera: Ceratopogonidae) species in the Niayes area of Senegal</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solidFill>
                            <a:srgbClr val="5652FF"/>
                          </a:solidFill>
                        </a:rPr>
                        <a:t>Plosone, 2015</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t>Diarra M, Fall M, Lancelot R, Diop A, Fall AG, Dicko A, Seck MT, Garros C, Balenghien T, Allène X, Rakotoarivony I, Mall I, Bakhoum MT, Ndao M, Bouyer J, Guis H.</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bl>
          </a:graphicData>
        </a:graphic>
      </p:graphicFrame>
    </p:spTree>
  </p:cSld>
  <p:clrMapOvr>
    <a:masterClrMapping/>
  </p:clrMapOvr>
  <p:transition xmlns:p14="http://schemas.microsoft.com/office/powerpoint/2010/mai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p:cNvSpPr>
          <p:nvPr>
            <p:ph type="sldNum" sz="quarter" idx="2"/>
          </p:nvPr>
        </p:nvSpPr>
        <p:spPr>
          <a:xfrm>
            <a:off x="8077200" y="6221730"/>
            <a:ext cx="2133600" cy="269240"/>
          </a:xfrm>
          <a:prstGeom prst="rect">
            <a:avLst/>
          </a:prstGeom>
          <a:extLst>
            <a:ext uri="{C572A759-6A51-4108-AA02-DFA0A04FC94B}">
              <ma14:wrappingTextBoxFlag xmlns:ma14="http://schemas.microsoft.com/office/mac/drawingml/2011/main" val="1"/>
            </a:ext>
          </a:extLst>
        </p:spPr>
        <p:txBody>
          <a:bodyPr>
            <a:normAutofit/>
          </a:bodyPr>
          <a:lstStyle/>
          <a:p>
            <a:pPr lvl="0">
              <a:defRPr sz="1800"/>
            </a:pPr>
            <a:fld id="{86CB4B4D-7CA3-9044-876B-883B54F8677D}" type="slidenum">
              <a:rPr sz="1200"/>
              <a:t>11</a:t>
            </a:fld>
            <a:endParaRPr sz="1200"/>
          </a:p>
        </p:txBody>
      </p:sp>
      <p:sp>
        <p:nvSpPr>
          <p:cNvPr id="123" name="Shape 123"/>
          <p:cNvSpPr>
            <a:spLocks noGrp="1"/>
          </p:cNvSpPr>
          <p:nvPr>
            <p:ph type="title"/>
          </p:nvPr>
        </p:nvSpPr>
        <p:spPr>
          <a:xfrm>
            <a:off x="838200" y="365125"/>
            <a:ext cx="8845749" cy="484617"/>
          </a:xfrm>
          <a:prstGeom prst="rect">
            <a:avLst/>
          </a:prstGeom>
        </p:spPr>
        <p:txBody>
          <a:bodyPr/>
          <a:lstStyle>
            <a:lvl1pPr algn="l" defTabSz="722376">
              <a:lnSpc>
                <a:spcPct val="90000"/>
              </a:lnSpc>
              <a:defRPr sz="2528" b="0">
                <a:solidFill>
                  <a:srgbClr val="000000"/>
                </a:solidFill>
                <a:latin typeface="Calibri Light"/>
                <a:ea typeface="Calibri Light"/>
                <a:cs typeface="Calibri Light"/>
                <a:sym typeface="Calibri Light"/>
              </a:defRPr>
            </a:lvl1pPr>
          </a:lstStyle>
          <a:p>
            <a:pPr lvl="0">
              <a:defRPr sz="1800"/>
            </a:pPr>
            <a:r>
              <a:rPr sz="2528"/>
              <a:t>Research- Published Articles – DLR 2.6 - Statistics &amp; Proba</a:t>
            </a:r>
          </a:p>
        </p:txBody>
      </p:sp>
      <p:graphicFrame>
        <p:nvGraphicFramePr>
          <p:cNvPr id="124" name="Table 124"/>
          <p:cNvGraphicFramePr/>
          <p:nvPr/>
        </p:nvGraphicFramePr>
        <p:xfrm>
          <a:off x="1187450" y="1270000"/>
          <a:ext cx="10195420" cy="4938453"/>
        </p:xfrm>
        <a:graphic>
          <a:graphicData uri="http://schemas.openxmlformats.org/drawingml/2006/table">
            <a:tbl>
              <a:tblPr firstRow="1">
                <a:tableStyleId>{4C3C2611-4C71-4FC5-86AE-919BDF0F9419}</a:tableStyleId>
              </a:tblPr>
              <a:tblGrid>
                <a:gridCol w="3892897"/>
                <a:gridCol w="2729160"/>
                <a:gridCol w="3573363"/>
              </a:tblGrid>
              <a:tr h="339824">
                <a:tc>
                  <a:txBody>
                    <a:bodyPr/>
                    <a:lstStyle/>
                    <a:p>
                      <a:pPr lvl="0" algn="ctr" defTabSz="457200">
                        <a:defRPr sz="1800" b="0" i="0">
                          <a:solidFill>
                            <a:srgbClr val="000000"/>
                          </a:solidFill>
                        </a:defRPr>
                      </a:pPr>
                      <a:r>
                        <a:rPr sz="1300"/>
                        <a:t>TITLE</a:t>
                      </a:r>
                    </a:p>
                  </a:txBody>
                  <a:tcPr marL="25400" marR="25400" marT="2540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000000"/>
                      </a:solidFill>
                      <a:miter lim="400000"/>
                    </a:lnB>
                    <a:noFill/>
                  </a:tcPr>
                </a:tc>
                <a:tc>
                  <a:txBody>
                    <a:bodyPr/>
                    <a:lstStyle/>
                    <a:p>
                      <a:pPr lvl="0" algn="ctr" defTabSz="457200">
                        <a:defRPr sz="1800" b="0" i="0">
                          <a:solidFill>
                            <a:srgbClr val="000000"/>
                          </a:solidFill>
                        </a:defRPr>
                      </a:pPr>
                      <a:r>
                        <a:rPr sz="1300">
                          <a:solidFill>
                            <a:srgbClr val="5652FF"/>
                          </a:solidFill>
                        </a:rPr>
                        <a:t>NAME OF JOURNAL</a:t>
                      </a:r>
                    </a:p>
                  </a:txBody>
                  <a:tcPr marL="25400" marR="25400" marT="2540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000000"/>
                      </a:solidFill>
                      <a:miter lim="400000"/>
                    </a:lnB>
                    <a:noFill/>
                  </a:tcPr>
                </a:tc>
                <a:tc>
                  <a:txBody>
                    <a:bodyPr/>
                    <a:lstStyle/>
                    <a:p>
                      <a:pPr lvl="0" algn="ctr" defTabSz="457200">
                        <a:defRPr sz="1800" b="0" i="0">
                          <a:solidFill>
                            <a:srgbClr val="000000"/>
                          </a:solidFill>
                        </a:defRPr>
                      </a:pPr>
                      <a:r>
                        <a:rPr sz="1300" b="1"/>
                        <a:t>AUTHORS</a:t>
                      </a:r>
                    </a:p>
                  </a:txBody>
                  <a:tcPr marL="25400" marR="25400" marT="2540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000000"/>
                      </a:solidFill>
                      <a:miter lim="400000"/>
                    </a:lnB>
                    <a:noFill/>
                  </a:tcPr>
                </a:tc>
              </a:tr>
              <a:tr h="533400">
                <a:tc>
                  <a:txBody>
                    <a:bodyPr/>
                    <a:lstStyle/>
                    <a:p>
                      <a:pPr lvl="0" algn="l" defTabSz="457200">
                        <a:defRPr sz="1800" b="0" i="0"/>
                      </a:pPr>
                      <a:r>
                        <a:rPr sz="1300"/>
                        <a:t>Culicoides (Diptera: Ceratopogonidae) midges, the vectors of African horse sickness virus - a host/vector contact study in the Niayes area of Senegal.</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solidFill>
                            <a:srgbClr val="5652FF"/>
                          </a:solidFill>
                        </a:rPr>
                        <a:t>Parasit Vectors, 2015</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ctr" defTabSz="457200">
                        <a:defRPr sz="1800" b="0" i="0"/>
                      </a:pPr>
                      <a:r>
                        <a:rPr sz="1300"/>
                        <a:t>Fall M, Diarra M, Fall A.G, Balenghien T, Seck M.T, Bouyer J, Garros C, Gimonneau G, Allène X, Mall I,</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711200">
                <a:tc>
                  <a:txBody>
                    <a:bodyPr/>
                    <a:lstStyle/>
                    <a:p>
                      <a:pPr lvl="0" algn="l" defTabSz="457200">
                        <a:defRPr sz="1800" b="0" i="0"/>
                      </a:pPr>
                      <a:r>
                        <a:rPr sz="1300"/>
                        <a:t>Soil suitability for the production of rice, groundnut, and cassava in the peri-urban Niayes zone, Senegal</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solidFill>
                            <a:srgbClr val="5652FF"/>
                          </a:solidFill>
                        </a:rPr>
                        <a:t>Soil &amp; Tillage Research, 2015</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ctr" defTabSz="457200">
                        <a:defRPr sz="1800" b="0" i="0"/>
                      </a:pPr>
                      <a:r>
                        <a:rPr sz="1300"/>
                        <a:t>M. D. Diallo, S. A. Wood, A. Diallo, M. Mahatma-Saleh, O. Ndiaye, A. K. Tine, T. Ngamba, M. Guissé, S. Seck, A. Diop, A. Guissé</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654089">
                <a:tc>
                  <a:txBody>
                    <a:bodyPr/>
                    <a:lstStyle/>
                    <a:p>
                      <a:pPr lvl="0" algn="l" defTabSz="457200">
                        <a:defRPr sz="1800" b="0" i="0"/>
                      </a:pPr>
                      <a:r>
                        <a:rPr sz="1300"/>
                        <a:t>ETUDE COMPARATIVE DE LA SALINITE DE L’EAU ET DES SOLS DANS LA ZONE NORD DES NIAYES (SENEGAL)</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solidFill>
                            <a:srgbClr val="5652FF"/>
                          </a:solidFill>
                        </a:rPr>
                        <a:t>African Crops Science Journal, 2015</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t>M.D. DIALLO, O. NDIAYE, M. MAHAMAT SALEH, A. TINE, A. DIOP and A. GUISSE</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678259">
                <a:tc>
                  <a:txBody>
                    <a:bodyPr/>
                    <a:lstStyle/>
                    <a:p>
                      <a:pPr lvl="0" algn="l" defTabSz="457200">
                        <a:defRPr sz="1800" b="0" i="0"/>
                      </a:pPr>
                      <a:r>
                        <a:rPr sz="1300"/>
                        <a:t>Influence de la décomposition de la nécro-masse des espèces végétales tropicales sur le pH et la structure génétique des communautés bactériennes d’un sol ferrugineux tropical au Sénégal</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solidFill>
                            <a:srgbClr val="5652FF"/>
                          </a:solidFill>
                        </a:rPr>
                        <a:t>Journal of Applied Biosciences, 2015</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t>M. D. Diallo, M. M. Saleh, O. Ndiaye, A. Diop, A. Guisse</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533400">
                <a:tc>
                  <a:txBody>
                    <a:bodyPr/>
                    <a:lstStyle/>
                    <a:p>
                      <a:pPr lvl="0" algn="l" defTabSz="457200">
                        <a:defRPr sz="1800" b="0" i="0"/>
                      </a:pPr>
                      <a:r>
                        <a:rPr sz="1300"/>
                        <a:t>High Moments Jarque-Bera Tests for Arbitrary Distribution Functions</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solidFill>
                            <a:srgbClr val="5652FF"/>
                          </a:solidFill>
                        </a:rPr>
                        <a:t>Applied Mathematics, 2015</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ctr" defTabSz="457200">
                        <a:defRPr sz="1800" b="0" i="0"/>
                      </a:pPr>
                      <a:r>
                        <a:rPr sz="1300"/>
                        <a:t>Gane Samb Lo, Oumar Thiam, Mohamed Cheikh Haidara</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678100">
                <a:tc>
                  <a:txBody>
                    <a:bodyPr/>
                    <a:lstStyle/>
                    <a:p>
                      <a:pPr lvl="0" algn="l" defTabSz="457200">
                        <a:defRPr sz="1800" b="0" i="0"/>
                      </a:pPr>
                      <a:r>
                        <a:rPr sz="1300"/>
                        <a:t>Functional Weak Laws for the Weighted Mean Losses or Gains and Applications</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solidFill>
                            <a:srgbClr val="5652FF"/>
                          </a:solidFill>
                        </a:rPr>
                        <a:t>Applied Mathematics, 2015</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ctr" defTabSz="457200">
                        <a:defRPr sz="1800" b="0" i="0"/>
                      </a:pPr>
                      <a:r>
                        <a:rPr sz="1300"/>
                        <a:t>Gane Samb Lo, Serigne Touba Sall, Pape Djiby Mergane</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533400">
                <a:tc>
                  <a:txBody>
                    <a:bodyPr/>
                    <a:lstStyle/>
                    <a:p>
                      <a:pPr lvl="0" algn="l" defTabSz="457200">
                        <a:defRPr sz="1800" b="0" i="0"/>
                      </a:pPr>
                      <a:r>
                        <a:rPr sz="1300"/>
                        <a:t>Probabilistic, statistical and algorithmic aspects of the similarity of texts and application to Gospels comparison</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solidFill>
                            <a:srgbClr val="5652FF"/>
                          </a:solidFill>
                        </a:rPr>
                        <a:t>Journal of Data Analysis and Information Processing, to appear</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ctr" defTabSz="457200">
                        <a:defRPr sz="1800" b="0" i="0"/>
                      </a:pPr>
                      <a:r>
                        <a:rPr sz="1300"/>
                        <a:t>Gane Samb Lo, Soumaila dembelé</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bl>
          </a:graphicData>
        </a:graphic>
      </p:graphicFrame>
    </p:spTree>
  </p:cSld>
  <p:clrMapOvr>
    <a:masterClrMapping/>
  </p:clrMapOvr>
  <p:transition xmlns:p14="http://schemas.microsoft.com/office/powerpoint/2010/mai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p:nvPr/>
        </p:nvSpPr>
        <p:spPr>
          <a:xfrm>
            <a:off x="8077200" y="6405705"/>
            <a:ext cx="2133600" cy="266413"/>
          </a:xfrm>
          <a:prstGeom prst="rect">
            <a:avLst/>
          </a:prstGeom>
          <a:ln w="12700">
            <a:miter lim="400000"/>
          </a:ln>
          <a:extLst>
            <a:ext uri="{C572A759-6A51-4108-AA02-DFA0A04FC94B}">
              <ma14:wrappingTextBoxFlag xmlns:ma14="http://schemas.microsoft.com/office/mac/drawingml/2011/main" val="1"/>
            </a:ext>
          </a:extLst>
        </p:spPr>
        <p:txBody>
          <a:bodyPr lIns="46798" tIns="46798" rIns="46798" bIns="46798" anchor="ctr">
            <a:spAutoFit/>
          </a:bodyPr>
          <a:lstStyle>
            <a:lvl1pPr algn="r">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898989"/>
                </a:solidFill>
                <a:latin typeface="Arial"/>
                <a:ea typeface="Arial"/>
                <a:cs typeface="Arial"/>
                <a:sym typeface="Arial"/>
              </a:defRPr>
            </a:lvl1pPr>
          </a:lstStyle>
          <a:p>
            <a:pPr lvl="0">
              <a:defRPr sz="1800">
                <a:solidFill>
                  <a:srgbClr val="000000"/>
                </a:solidFill>
              </a:defRPr>
            </a:pPr>
            <a:r>
              <a:rPr sz="1200">
                <a:solidFill>
                  <a:srgbClr val="898989"/>
                </a:solidFill>
              </a:rPr>
              <a:t>5</a:t>
            </a:r>
          </a:p>
        </p:txBody>
      </p:sp>
      <p:sp>
        <p:nvSpPr>
          <p:cNvPr id="127" name="Shape 127"/>
          <p:cNvSpPr>
            <a:spLocks noGrp="1"/>
          </p:cNvSpPr>
          <p:nvPr>
            <p:ph type="sldNum" sz="quarter" idx="2"/>
          </p:nvPr>
        </p:nvSpPr>
        <p:spPr>
          <a:xfrm>
            <a:off x="8077200" y="6221730"/>
            <a:ext cx="2133600" cy="269240"/>
          </a:xfrm>
          <a:prstGeom prst="rect">
            <a:avLst/>
          </a:prstGeom>
          <a:extLst>
            <a:ext uri="{C572A759-6A51-4108-AA02-DFA0A04FC94B}">
              <ma14:wrappingTextBoxFlag xmlns:ma14="http://schemas.microsoft.com/office/mac/drawingml/2011/main" val="1"/>
            </a:ext>
          </a:extLst>
        </p:spPr>
        <p:txBody>
          <a:bodyPr>
            <a:normAutofit/>
          </a:bodyPr>
          <a:lstStyle/>
          <a:p>
            <a:pPr lvl="0">
              <a:defRPr sz="1800"/>
            </a:pPr>
            <a:fld id="{86CB4B4D-7CA3-9044-876B-883B54F8677D}" type="slidenum">
              <a:rPr sz="1200"/>
              <a:t>12</a:t>
            </a:fld>
            <a:endParaRPr sz="1200"/>
          </a:p>
        </p:txBody>
      </p:sp>
      <p:sp>
        <p:nvSpPr>
          <p:cNvPr id="128" name="Shape 128"/>
          <p:cNvSpPr>
            <a:spLocks noGrp="1"/>
          </p:cNvSpPr>
          <p:nvPr>
            <p:ph type="title"/>
          </p:nvPr>
        </p:nvSpPr>
        <p:spPr>
          <a:xfrm>
            <a:off x="838200" y="365125"/>
            <a:ext cx="8845749" cy="484617"/>
          </a:xfrm>
          <a:prstGeom prst="rect">
            <a:avLst/>
          </a:prstGeom>
        </p:spPr>
        <p:txBody>
          <a:bodyPr/>
          <a:lstStyle>
            <a:lvl1pPr algn="l" defTabSz="722376">
              <a:lnSpc>
                <a:spcPct val="90000"/>
              </a:lnSpc>
              <a:defRPr sz="2528" b="0">
                <a:solidFill>
                  <a:srgbClr val="000000"/>
                </a:solidFill>
                <a:latin typeface="Calibri Light"/>
                <a:ea typeface="Calibri Light"/>
                <a:cs typeface="Calibri Light"/>
                <a:sym typeface="Calibri Light"/>
              </a:defRPr>
            </a:lvl1pPr>
          </a:lstStyle>
          <a:p>
            <a:pPr lvl="0">
              <a:defRPr sz="1800"/>
            </a:pPr>
            <a:r>
              <a:rPr sz="2528"/>
              <a:t>Research- Published Articles – DLR 2.6 - Statistics &amp; Proba</a:t>
            </a:r>
          </a:p>
        </p:txBody>
      </p:sp>
      <p:graphicFrame>
        <p:nvGraphicFramePr>
          <p:cNvPr id="129" name="Table 129"/>
          <p:cNvGraphicFramePr/>
          <p:nvPr/>
        </p:nvGraphicFramePr>
        <p:xfrm>
          <a:off x="1187450" y="1270000"/>
          <a:ext cx="10396348" cy="5132793"/>
        </p:xfrm>
        <a:graphic>
          <a:graphicData uri="http://schemas.openxmlformats.org/drawingml/2006/table">
            <a:tbl>
              <a:tblPr firstRow="1">
                <a:tableStyleId>{4C3C2611-4C71-4FC5-86AE-919BDF0F9419}</a:tableStyleId>
              </a:tblPr>
              <a:tblGrid>
                <a:gridCol w="3896717"/>
                <a:gridCol w="3522315"/>
                <a:gridCol w="2977316"/>
              </a:tblGrid>
              <a:tr h="339824">
                <a:tc>
                  <a:txBody>
                    <a:bodyPr/>
                    <a:lstStyle/>
                    <a:p>
                      <a:pPr lvl="0" algn="ctr" defTabSz="457200">
                        <a:defRPr sz="1800" b="0" i="0">
                          <a:solidFill>
                            <a:srgbClr val="000000"/>
                          </a:solidFill>
                        </a:defRPr>
                      </a:pPr>
                      <a:r>
                        <a:rPr sz="1300"/>
                        <a:t>TITLE</a:t>
                      </a:r>
                    </a:p>
                  </a:txBody>
                  <a:tcPr marL="25400" marR="25400" marT="2540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000000"/>
                      </a:solidFill>
                      <a:miter lim="400000"/>
                    </a:lnB>
                    <a:noFill/>
                  </a:tcPr>
                </a:tc>
                <a:tc>
                  <a:txBody>
                    <a:bodyPr/>
                    <a:lstStyle/>
                    <a:p>
                      <a:pPr lvl="0" algn="ctr" defTabSz="457200">
                        <a:defRPr sz="1800" b="0" i="0">
                          <a:solidFill>
                            <a:srgbClr val="000000"/>
                          </a:solidFill>
                        </a:defRPr>
                      </a:pPr>
                      <a:r>
                        <a:rPr sz="1300">
                          <a:solidFill>
                            <a:srgbClr val="5652FF"/>
                          </a:solidFill>
                        </a:rPr>
                        <a:t>NAME OF JOURNAL</a:t>
                      </a:r>
                    </a:p>
                  </a:txBody>
                  <a:tcPr marL="25400" marR="25400" marT="2540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000000"/>
                      </a:solidFill>
                      <a:miter lim="400000"/>
                    </a:lnB>
                    <a:noFill/>
                  </a:tcPr>
                </a:tc>
                <a:tc>
                  <a:txBody>
                    <a:bodyPr/>
                    <a:lstStyle/>
                    <a:p>
                      <a:pPr lvl="0" algn="ctr" defTabSz="457200">
                        <a:defRPr sz="1800" b="0" i="0">
                          <a:solidFill>
                            <a:srgbClr val="000000"/>
                          </a:solidFill>
                        </a:defRPr>
                      </a:pPr>
                      <a:r>
                        <a:rPr sz="1300" b="1"/>
                        <a:t>AUTHORS</a:t>
                      </a:r>
                    </a:p>
                  </a:txBody>
                  <a:tcPr marL="25400" marR="25400" marT="2540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000000"/>
                      </a:solidFill>
                      <a:miter lim="400000"/>
                    </a:lnB>
                    <a:noFill/>
                  </a:tcPr>
                </a:tc>
              </a:tr>
              <a:tr h="533400">
                <a:tc>
                  <a:txBody>
                    <a:bodyPr/>
                    <a:lstStyle/>
                    <a:p>
                      <a:pPr lvl="0" algn="l" defTabSz="457200">
                        <a:defRPr sz="1800" b="0" i="0"/>
                      </a:pPr>
                      <a:r>
                        <a:rPr sz="1300"/>
                        <a:t>A general strong law of large numbers and applications to associated sequences and to extreme value theory</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solidFill>
                            <a:srgbClr val="5652FF"/>
                          </a:solidFill>
                        </a:rPr>
                        <a:t>Annales Mathematicae et Informaticae, to appear</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ctr" defTabSz="457200">
                        <a:defRPr sz="1800" b="0" i="0"/>
                      </a:pPr>
                      <a:r>
                        <a:rPr sz="1300"/>
                        <a:t>Gane Samb Lo, Harouna Sangharé</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384919">
                <a:tc>
                  <a:txBody>
                    <a:bodyPr/>
                    <a:lstStyle/>
                    <a:p>
                      <a:pPr lvl="0" algn="l" defTabSz="457200">
                        <a:defRPr sz="1800" b="0" i="0"/>
                      </a:pPr>
                      <a:r>
                        <a:rPr sz="1300"/>
                        <a:t>Generalized Fractional BSDE with non Lipschitz coefficients</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solidFill>
                            <a:srgbClr val="5652FF"/>
                          </a:solidFill>
                        </a:rPr>
                        <a:t>AfriKa Mathematica, 2015</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ctr" defTabSz="457200">
                        <a:defRPr sz="1800" b="0" i="0"/>
                      </a:pPr>
                      <a:r>
                        <a:rPr sz="1300"/>
                        <a:t>Sadibou Aïdara, Ahmadou Bamba Sow</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528230">
                <a:tc>
                  <a:txBody>
                    <a:bodyPr/>
                    <a:lstStyle/>
                    <a:p>
                      <a:pPr lvl="0" algn="l" defTabSz="457200">
                        <a:defRPr sz="1800" b="0" i="0"/>
                      </a:pPr>
                      <a:r>
                        <a:rPr sz="1300"/>
                        <a:t>Anticipated BDSDE driven by Lévy process with non Lipschitz coefficients</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solidFill>
                            <a:srgbClr val="5652FF"/>
                          </a:solidFill>
                        </a:rPr>
                        <a:t>Random Operators and Stochastic Equations, 2015</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ctr" defTabSz="457200">
                        <a:defRPr sz="1800" b="0" i="0"/>
                      </a:pPr>
                      <a:r>
                        <a:rPr sz="1300"/>
                        <a:t>Sadibou Aïdara, Ahmadou Bamba Sow</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678259">
                <a:tc>
                  <a:txBody>
                    <a:bodyPr/>
                    <a:lstStyle/>
                    <a:p>
                      <a:pPr lvl="0" algn="l" defTabSz="457200">
                        <a:defRPr sz="1800" b="0" i="0"/>
                      </a:pPr>
                      <a:r>
                        <a:rPr sz="1300"/>
                        <a:t>Modelling Internally Displaced Persons’ (IDPs) Time to Resuming their Ancestral Homes after IDPs’ Camps in Northern Uganda Using Parametric Methods </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solidFill>
                            <a:srgbClr val="5652FF"/>
                          </a:solidFill>
                        </a:rPr>
                        <a:t>International Journal of Science and Research, 2014 </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t>Joseph Okello Omwonylee, Abdou Ka. Diongue, Leo Odiwuor Odongo</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533400">
                <a:tc>
                  <a:txBody>
                    <a:bodyPr/>
                    <a:lstStyle/>
                    <a:p>
                      <a:pPr lvl="0" algn="l" defTabSz="457200">
                        <a:defRPr sz="1800" b="0" i="0"/>
                      </a:pPr>
                      <a:r>
                        <a:rPr sz="1300"/>
                        <a:t>Parametric Models and Future Event Prediction Base on Right Censored Data</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solidFill>
                            <a:srgbClr val="5652FF"/>
                          </a:solidFill>
                        </a:rPr>
                        <a:t>American Journal of mathematics and statistics, 2014</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u="sng"/>
                        <a:t>Joseph Okello Omwonylee</a:t>
                      </a:r>
                      <a:r>
                        <a:rPr sz="1300"/>
                        <a:t>, Abdou Ka. Diongue</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368300">
                <a:tc>
                  <a:txBody>
                    <a:bodyPr/>
                    <a:lstStyle/>
                    <a:p>
                      <a:pPr lvl="0" algn="l" defTabSz="457200">
                        <a:defRPr sz="1800" b="0" i="0"/>
                      </a:pPr>
                      <a:r>
                        <a:rPr sz="1300"/>
                        <a:t>Modeling and Forecasting Gambia’s Inflation Rates,</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solidFill>
                            <a:srgbClr val="5652FF"/>
                          </a:solidFill>
                        </a:rPr>
                        <a:t>International Journal of Economics and Finance, 2014</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t>Joseph Okello Omwonylee, Abdou Ka. Diongue, Leo Odiwuor Odongo</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533400">
                <a:tc>
                  <a:txBody>
                    <a:bodyPr/>
                    <a:lstStyle/>
                    <a:p>
                      <a:pPr lvl="0" algn="l" defTabSz="457200">
                        <a:defRPr sz="1800" b="0" i="0"/>
                      </a:pPr>
                      <a:r>
                        <a:rPr sz="1300"/>
                        <a:t>Estimation for seasonal  fractional ARIMA with stable innovations via the empirical characteristic function method</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solidFill>
                            <a:srgbClr val="5652FF"/>
                          </a:solidFill>
                        </a:rPr>
                        <a:t>Statistics, 2015</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t>Mor Ndongo, Abdou Kâ Diongue, Aliou Diop, Simplice Dossou-Gbete</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437009">
                <a:tc>
                  <a:txBody>
                    <a:bodyPr/>
                    <a:lstStyle/>
                    <a:p>
                      <a:pPr lvl="0" algn="l" defTabSz="457200">
                        <a:defRPr sz="1800" b="0" i="0"/>
                      </a:pPr>
                      <a:r>
                        <a:rPr sz="1300"/>
                        <a:t>Analysis of missing data in sero-epidemiological study</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solidFill>
                            <a:srgbClr val="5652FF"/>
                          </a:solidFill>
                        </a:rPr>
                        <a:t>African  Journal of Applied Statistic, 2015</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t>Oumy Niass, Abdou Ka Diongue, Aissatou Touré</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533400">
                <a:tc>
                  <a:txBody>
                    <a:bodyPr/>
                    <a:lstStyle/>
                    <a:p>
                      <a:pPr lvl="0" algn="l" defTabSz="457200">
                        <a:defRPr sz="1800" b="0" i="0"/>
                      </a:pPr>
                      <a:r>
                        <a:rPr sz="1300"/>
                        <a:t>A general strong law of large numbers and applications to associated sequences and to extreme value theory</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solidFill>
                            <a:srgbClr val="5652FF"/>
                          </a:solidFill>
                        </a:rPr>
                        <a:t>Annales Mathematicae et Informaticae, to appear</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ctr" defTabSz="457200">
                        <a:defRPr sz="1800" b="0" i="0"/>
                      </a:pPr>
                      <a:r>
                        <a:rPr sz="1300"/>
                        <a:t>Gane Samb Lo, Harouna Sangharé</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bl>
          </a:graphicData>
        </a:graphic>
      </p:graphicFrame>
    </p:spTree>
  </p:cSld>
  <p:clrMapOvr>
    <a:masterClrMapping/>
  </p:clrMapOvr>
  <p:transition xmlns:p14="http://schemas.microsoft.com/office/powerpoint/2010/mai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p:nvPr/>
        </p:nvSpPr>
        <p:spPr>
          <a:xfrm>
            <a:off x="8077200" y="6405705"/>
            <a:ext cx="2133600" cy="266413"/>
          </a:xfrm>
          <a:prstGeom prst="rect">
            <a:avLst/>
          </a:prstGeom>
          <a:ln w="12700">
            <a:miter lim="400000"/>
          </a:ln>
          <a:extLst>
            <a:ext uri="{C572A759-6A51-4108-AA02-DFA0A04FC94B}">
              <ma14:wrappingTextBoxFlag xmlns:ma14="http://schemas.microsoft.com/office/mac/drawingml/2011/main" val="1"/>
            </a:ext>
          </a:extLst>
        </p:spPr>
        <p:txBody>
          <a:bodyPr lIns="46798" tIns="46798" rIns="46798" bIns="46798" anchor="ctr">
            <a:spAutoFit/>
          </a:bodyPr>
          <a:lstStyle>
            <a:lvl1pPr algn="r">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898989"/>
                </a:solidFill>
                <a:latin typeface="Arial"/>
                <a:ea typeface="Arial"/>
                <a:cs typeface="Arial"/>
                <a:sym typeface="Arial"/>
              </a:defRPr>
            </a:lvl1pPr>
          </a:lstStyle>
          <a:p>
            <a:pPr lvl="0">
              <a:defRPr sz="1800">
                <a:solidFill>
                  <a:srgbClr val="000000"/>
                </a:solidFill>
              </a:defRPr>
            </a:pPr>
            <a:r>
              <a:rPr sz="1200">
                <a:solidFill>
                  <a:srgbClr val="898989"/>
                </a:solidFill>
              </a:rPr>
              <a:t>5</a:t>
            </a:r>
          </a:p>
        </p:txBody>
      </p:sp>
      <p:sp>
        <p:nvSpPr>
          <p:cNvPr id="132" name="Shape 132"/>
          <p:cNvSpPr>
            <a:spLocks noGrp="1"/>
          </p:cNvSpPr>
          <p:nvPr>
            <p:ph type="sldNum" sz="quarter" idx="2"/>
          </p:nvPr>
        </p:nvSpPr>
        <p:spPr>
          <a:xfrm>
            <a:off x="8077200" y="6221730"/>
            <a:ext cx="2133600" cy="269240"/>
          </a:xfrm>
          <a:prstGeom prst="rect">
            <a:avLst/>
          </a:prstGeom>
          <a:extLst>
            <a:ext uri="{C572A759-6A51-4108-AA02-DFA0A04FC94B}">
              <ma14:wrappingTextBoxFlag xmlns:ma14="http://schemas.microsoft.com/office/mac/drawingml/2011/main" val="1"/>
            </a:ext>
          </a:extLst>
        </p:spPr>
        <p:txBody>
          <a:bodyPr>
            <a:normAutofit/>
          </a:bodyPr>
          <a:lstStyle/>
          <a:p>
            <a:pPr lvl="0">
              <a:defRPr sz="1800"/>
            </a:pPr>
            <a:fld id="{86CB4B4D-7CA3-9044-876B-883B54F8677D}" type="slidenum">
              <a:rPr sz="1200"/>
              <a:t>13</a:t>
            </a:fld>
            <a:endParaRPr sz="1200"/>
          </a:p>
        </p:txBody>
      </p:sp>
      <p:sp>
        <p:nvSpPr>
          <p:cNvPr id="133" name="Shape 133"/>
          <p:cNvSpPr>
            <a:spLocks noGrp="1"/>
          </p:cNvSpPr>
          <p:nvPr>
            <p:ph type="title"/>
          </p:nvPr>
        </p:nvSpPr>
        <p:spPr>
          <a:xfrm>
            <a:off x="838200" y="365125"/>
            <a:ext cx="8845749" cy="484617"/>
          </a:xfrm>
          <a:prstGeom prst="rect">
            <a:avLst/>
          </a:prstGeom>
        </p:spPr>
        <p:txBody>
          <a:bodyPr/>
          <a:lstStyle>
            <a:lvl1pPr algn="l" defTabSz="722376">
              <a:lnSpc>
                <a:spcPct val="90000"/>
              </a:lnSpc>
              <a:defRPr sz="2528" b="0">
                <a:solidFill>
                  <a:srgbClr val="000000"/>
                </a:solidFill>
                <a:latin typeface="Calibri Light"/>
                <a:ea typeface="Calibri Light"/>
                <a:cs typeface="Calibri Light"/>
                <a:sym typeface="Calibri Light"/>
              </a:defRPr>
            </a:lvl1pPr>
          </a:lstStyle>
          <a:p>
            <a:pPr lvl="0">
              <a:defRPr sz="1800"/>
            </a:pPr>
            <a:r>
              <a:rPr sz="2528"/>
              <a:t>Research- Published Articles – DLR 2.6 - Mathematics</a:t>
            </a:r>
          </a:p>
        </p:txBody>
      </p:sp>
      <p:graphicFrame>
        <p:nvGraphicFramePr>
          <p:cNvPr id="134" name="Table 134"/>
          <p:cNvGraphicFramePr/>
          <p:nvPr/>
        </p:nvGraphicFramePr>
        <p:xfrm>
          <a:off x="1187450" y="1270000"/>
          <a:ext cx="10893831" cy="5087341"/>
        </p:xfrm>
        <a:graphic>
          <a:graphicData uri="http://schemas.openxmlformats.org/drawingml/2006/table">
            <a:tbl>
              <a:tblPr firstRow="1">
                <a:tableStyleId>{4C3C2611-4C71-4FC5-86AE-919BDF0F9419}</a:tableStyleId>
              </a:tblPr>
              <a:tblGrid>
                <a:gridCol w="4394200"/>
                <a:gridCol w="3522315"/>
                <a:gridCol w="2977316"/>
              </a:tblGrid>
              <a:tr h="339824">
                <a:tc>
                  <a:txBody>
                    <a:bodyPr/>
                    <a:lstStyle/>
                    <a:p>
                      <a:pPr lvl="0" algn="ctr" defTabSz="457200">
                        <a:defRPr sz="1800" b="0" i="0">
                          <a:solidFill>
                            <a:srgbClr val="000000"/>
                          </a:solidFill>
                        </a:defRPr>
                      </a:pPr>
                      <a:r>
                        <a:rPr sz="1300"/>
                        <a:t>TITLE</a:t>
                      </a:r>
                    </a:p>
                  </a:txBody>
                  <a:tcPr marL="25400" marR="25400" marT="2540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000000"/>
                      </a:solidFill>
                      <a:miter lim="400000"/>
                    </a:lnB>
                    <a:noFill/>
                  </a:tcPr>
                </a:tc>
                <a:tc>
                  <a:txBody>
                    <a:bodyPr/>
                    <a:lstStyle/>
                    <a:p>
                      <a:pPr lvl="0" algn="ctr" defTabSz="457200">
                        <a:defRPr sz="1800" b="0" i="0">
                          <a:solidFill>
                            <a:srgbClr val="000000"/>
                          </a:solidFill>
                        </a:defRPr>
                      </a:pPr>
                      <a:r>
                        <a:rPr sz="1300">
                          <a:solidFill>
                            <a:srgbClr val="5652FF"/>
                          </a:solidFill>
                        </a:rPr>
                        <a:t>NAME OF JOURNAL</a:t>
                      </a:r>
                    </a:p>
                  </a:txBody>
                  <a:tcPr marL="25400" marR="25400" marT="2540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000000"/>
                      </a:solidFill>
                      <a:miter lim="400000"/>
                    </a:lnB>
                    <a:noFill/>
                  </a:tcPr>
                </a:tc>
                <a:tc>
                  <a:txBody>
                    <a:bodyPr/>
                    <a:lstStyle/>
                    <a:p>
                      <a:pPr lvl="0" algn="ctr" defTabSz="457200">
                        <a:defRPr sz="1800" b="0" i="0">
                          <a:solidFill>
                            <a:srgbClr val="000000"/>
                          </a:solidFill>
                        </a:defRPr>
                      </a:pPr>
                      <a:r>
                        <a:rPr sz="1300" b="1"/>
                        <a:t>AUTHORS</a:t>
                      </a:r>
                    </a:p>
                  </a:txBody>
                  <a:tcPr marL="25400" marR="25400" marT="2540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000000"/>
                      </a:solidFill>
                      <a:miter lim="400000"/>
                    </a:lnB>
                    <a:noFill/>
                  </a:tcPr>
                </a:tc>
              </a:tr>
              <a:tr h="533400">
                <a:tc>
                  <a:txBody>
                    <a:bodyPr/>
                    <a:lstStyle/>
                    <a:p>
                      <a:pPr lvl="0" algn="l" defTabSz="457200">
                        <a:defRPr sz="1800" b="0" i="0"/>
                      </a:pPr>
                      <a:r>
                        <a:rPr sz="1300"/>
                        <a:t>A path convergence theorem and construction of fixed points for nonexpansive mappings in certain Banach spaces</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solidFill>
                            <a:srgbClr val="5652FF"/>
                          </a:solidFill>
                        </a:rPr>
                        <a:t>Carpathian Journal of Mathematics, 2015</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t>T.M. M. Sow, N. Djitté and </a:t>
                      </a:r>
                      <a:r>
                        <a:rPr sz="1300" u="sng"/>
                        <a:t>C.E. Chidume</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384919">
                <a:tc>
                  <a:txBody>
                    <a:bodyPr/>
                    <a:lstStyle/>
                    <a:p>
                      <a:pPr lvl="0" algn="l" defTabSz="457200">
                        <a:defRPr sz="1800" b="0" i="0"/>
                      </a:pPr>
                      <a:r>
                        <a:rPr sz="1300"/>
                        <a:t>Strong convergence theorems for a common fixed point of finite family of multivalued mappings in certain Banach spaces</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solidFill>
                            <a:srgbClr val="5652FF"/>
                          </a:solidFill>
                        </a:rPr>
                        <a:t>Int. Journal of Math. Anal., 2015</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t>T.M. M. Sow, M. Sene, and N. Djitté</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528230">
                <a:tc>
                  <a:txBody>
                    <a:bodyPr/>
                    <a:lstStyle/>
                    <a:p>
                      <a:pPr lvl="0" algn="l" defTabSz="457200">
                        <a:defRPr sz="1800" b="0" i="0"/>
                      </a:pPr>
                      <a:r>
                        <a:rPr sz="1300"/>
                        <a:t>Approximation of common fixed point of a finite family of multivalued mappings</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solidFill>
                            <a:srgbClr val="5652FF"/>
                          </a:solidFill>
                          <a:latin typeface="Candara"/>
                          <a:ea typeface="Candara"/>
                          <a:cs typeface="Candara"/>
                          <a:sym typeface="Candara"/>
                        </a:rPr>
                        <a:t>Pacific Journal of Optimization, 2015</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t>C. Diop, M. Sene, N. Djitté,</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546447">
                <a:tc>
                  <a:txBody>
                    <a:bodyPr/>
                    <a:lstStyle/>
                    <a:p>
                      <a:pPr lvl="0" algn="l" defTabSz="457200">
                        <a:defRPr sz="1800" b="0" i="0"/>
                      </a:pPr>
                      <a:r>
                        <a:rPr sz="1300"/>
                        <a:t>Iterative algorithm for zeros of multivalued
accretive operators in certain Banach spaces</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solidFill>
                            <a:srgbClr val="5652FF"/>
                          </a:solidFill>
                          <a:latin typeface="Candara"/>
                          <a:ea typeface="Candara"/>
                          <a:cs typeface="Candara"/>
                          <a:sym typeface="Candara"/>
                        </a:rPr>
                        <a:t>Afrika Matematika, 2015</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u="sng"/>
                        <a:t>C.E. Chidume</a:t>
                      </a:r>
                      <a:r>
                        <a:rPr sz="1300"/>
                        <a:t>, N. Djitte, M sene</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533400">
                <a:tc>
                  <a:txBody>
                    <a:bodyPr/>
                    <a:lstStyle/>
                    <a:p>
                      <a:pPr lvl="0" algn="l" defTabSz="457200">
                        <a:defRPr sz="1800" b="0" i="0"/>
                      </a:pPr>
                      <a:r>
                        <a:rPr sz="1300"/>
                        <a:t>Iterative algorithms for a finite family of multivalued quasi-nonexpansive mappings</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solidFill>
                            <a:srgbClr val="5652FF"/>
                          </a:solidFill>
                          <a:latin typeface="Candara"/>
                          <a:ea typeface="Candara"/>
                          <a:cs typeface="Candara"/>
                          <a:sym typeface="Candara"/>
                        </a:rPr>
                        <a:t>Advances in Numerical Analysis, 2014</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t>M. Sene, C. Diop and N. Djitté,</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368300">
                <a:tc>
                  <a:txBody>
                    <a:bodyPr/>
                    <a:lstStyle/>
                    <a:p>
                      <a:pPr lvl="0" algn="l" defTabSz="457200">
                        <a:defRPr sz="1800" b="0" i="0"/>
                      </a:pPr>
                      <a:r>
                        <a:rPr sz="1300"/>
                        <a:t>A Krasnoselkii type algorithm approximating a common fixed point of a finite family of multivalued strictly pseudo-contractive mappings in Hilber spaces</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solidFill>
                            <a:srgbClr val="5652FF"/>
                          </a:solidFill>
                          <a:latin typeface="Candara"/>
                          <a:ea typeface="Candara"/>
                          <a:cs typeface="Candara"/>
                          <a:sym typeface="Candara"/>
                        </a:rPr>
                        <a:t>J. Maths. Sci. Adv. Appl., 2014</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t>M. Sene, P. Faye and N. Djitté,</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533400">
                <a:tc>
                  <a:txBody>
                    <a:bodyPr/>
                    <a:lstStyle/>
                    <a:p>
                      <a:pPr lvl="0" algn="l" defTabSz="457200">
                        <a:defRPr sz="1800" b="0" i="0"/>
                      </a:pPr>
                      <a:r>
                        <a:rPr sz="1300"/>
                        <a:t>Iterative algorithm for fixed points of multi-valued pseudo-contractive mappings in Banach spaces</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solidFill>
                            <a:srgbClr val="5652FF"/>
                          </a:solidFill>
                          <a:latin typeface="Candara"/>
                          <a:ea typeface="Candara"/>
                          <a:cs typeface="Candara"/>
                          <a:sym typeface="Candara"/>
                        </a:rPr>
                        <a:t>Journal of Nonlinear and Convex Analysis, 2014</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u="sng"/>
                        <a:t>C.O. Chidume</a:t>
                      </a:r>
                      <a:r>
                        <a:rPr sz="1300"/>
                        <a:t>, N.Djitte &amp; M.S. Minjirbir</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437009">
                <a:tc>
                  <a:txBody>
                    <a:bodyPr/>
                    <a:lstStyle/>
                    <a:p>
                      <a:pPr lvl="0" algn="l" defTabSz="457200">
                        <a:defRPr sz="1800" b="0" i="0"/>
                      </a:pPr>
                      <a:r>
                        <a:rPr sz="1300">
                          <a:solidFill>
                            <a:srgbClr val="333333"/>
                          </a:solidFill>
                        </a:rPr>
                        <a:t>Strongly Hopfian and Strongly Cohopfian Objects in the Category of Complexes of Left A-Modules,</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solidFill>
                            <a:srgbClr val="5652FF"/>
                          </a:solidFill>
                        </a:rPr>
                        <a:t>Journal Of Mathematics Research, vol. 6, No. 3, 2015</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solidFill>
                            <a:srgbClr val="333333"/>
                          </a:solidFill>
                        </a:rPr>
                        <a:t>El H. O. Diallo, </a:t>
                      </a:r>
                      <a:r>
                        <a:rPr sz="1300" u="sng">
                          <a:solidFill>
                            <a:srgbClr val="333333"/>
                          </a:solidFill>
                        </a:rPr>
                        <a:t>M. Ben MAAOUIA</a:t>
                      </a:r>
                      <a:r>
                        <a:rPr sz="1300">
                          <a:solidFill>
                            <a:srgbClr val="333333"/>
                          </a:solidFill>
                        </a:rPr>
                        <a:t> and M. SANGHARE</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533400">
                <a:tc>
                  <a:txBody>
                    <a:bodyPr/>
                    <a:lstStyle/>
                    <a:p>
                      <a:pPr lvl="0" algn="l" defTabSz="457200">
                        <a:defRPr sz="1800" b="0" i="0"/>
                      </a:pPr>
                      <a:r>
                        <a:rPr sz="1300">
                          <a:solidFill>
                            <a:srgbClr val="333333"/>
                          </a:solidFill>
                        </a:rPr>
                        <a:t>Graduation of module of fraction on a graded domain ring not necessarily commutative" </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solidFill>
                            <a:srgbClr val="5652FF"/>
                          </a:solidFill>
                        </a:rPr>
                        <a:t>International Journal of Algebra, 2015</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u="sng">
                          <a:solidFill>
                            <a:srgbClr val="333333"/>
                          </a:solidFill>
                        </a:rPr>
                        <a:t>A. OULD CHBIH, M. BEN MAAOUIA</a:t>
                      </a:r>
                      <a:r>
                        <a:rPr sz="1300">
                          <a:solidFill>
                            <a:srgbClr val="333333"/>
                          </a:solidFill>
                        </a:rPr>
                        <a:t> and M. SANGHARE</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bl>
          </a:graphicData>
        </a:graphic>
      </p:graphicFrame>
    </p:spTree>
  </p:cSld>
  <p:clrMapOvr>
    <a:masterClrMapping/>
  </p:clrMapOvr>
  <p:transition xmlns:p14="http://schemas.microsoft.com/office/powerpoint/2010/mai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p:nvPr/>
        </p:nvSpPr>
        <p:spPr>
          <a:xfrm>
            <a:off x="8077200" y="6405705"/>
            <a:ext cx="2133600" cy="266413"/>
          </a:xfrm>
          <a:prstGeom prst="rect">
            <a:avLst/>
          </a:prstGeom>
          <a:ln w="12700">
            <a:miter lim="400000"/>
          </a:ln>
          <a:extLst>
            <a:ext uri="{C572A759-6A51-4108-AA02-DFA0A04FC94B}">
              <ma14:wrappingTextBoxFlag xmlns:ma14="http://schemas.microsoft.com/office/mac/drawingml/2011/main" val="1"/>
            </a:ext>
          </a:extLst>
        </p:spPr>
        <p:txBody>
          <a:bodyPr lIns="46798" tIns="46798" rIns="46798" bIns="46798" anchor="ctr">
            <a:spAutoFit/>
          </a:bodyPr>
          <a:lstStyle>
            <a:lvl1pPr algn="r">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898989"/>
                </a:solidFill>
                <a:latin typeface="Arial"/>
                <a:ea typeface="Arial"/>
                <a:cs typeface="Arial"/>
                <a:sym typeface="Arial"/>
              </a:defRPr>
            </a:lvl1pPr>
          </a:lstStyle>
          <a:p>
            <a:pPr lvl="0">
              <a:defRPr sz="1800">
                <a:solidFill>
                  <a:srgbClr val="000000"/>
                </a:solidFill>
              </a:defRPr>
            </a:pPr>
            <a:r>
              <a:rPr sz="1200">
                <a:solidFill>
                  <a:srgbClr val="898989"/>
                </a:solidFill>
              </a:rPr>
              <a:t>5</a:t>
            </a:r>
          </a:p>
        </p:txBody>
      </p:sp>
      <p:sp>
        <p:nvSpPr>
          <p:cNvPr id="137" name="Shape 137"/>
          <p:cNvSpPr>
            <a:spLocks noGrp="1"/>
          </p:cNvSpPr>
          <p:nvPr>
            <p:ph type="sldNum" sz="quarter" idx="2"/>
          </p:nvPr>
        </p:nvSpPr>
        <p:spPr>
          <a:xfrm>
            <a:off x="8077200" y="6221730"/>
            <a:ext cx="2133600" cy="269240"/>
          </a:xfrm>
          <a:prstGeom prst="rect">
            <a:avLst/>
          </a:prstGeom>
          <a:extLst>
            <a:ext uri="{C572A759-6A51-4108-AA02-DFA0A04FC94B}">
              <ma14:wrappingTextBoxFlag xmlns:ma14="http://schemas.microsoft.com/office/mac/drawingml/2011/main" val="1"/>
            </a:ext>
          </a:extLst>
        </p:spPr>
        <p:txBody>
          <a:bodyPr>
            <a:normAutofit/>
          </a:bodyPr>
          <a:lstStyle/>
          <a:p>
            <a:pPr lvl="0">
              <a:defRPr sz="1800"/>
            </a:pPr>
            <a:fld id="{86CB4B4D-7CA3-9044-876B-883B54F8677D}" type="slidenum">
              <a:rPr sz="1200"/>
              <a:t>14</a:t>
            </a:fld>
            <a:endParaRPr sz="1200"/>
          </a:p>
        </p:txBody>
      </p:sp>
      <p:sp>
        <p:nvSpPr>
          <p:cNvPr id="138" name="Shape 138"/>
          <p:cNvSpPr>
            <a:spLocks noGrp="1"/>
          </p:cNvSpPr>
          <p:nvPr>
            <p:ph type="title"/>
          </p:nvPr>
        </p:nvSpPr>
        <p:spPr>
          <a:xfrm>
            <a:off x="838200" y="365125"/>
            <a:ext cx="8845749" cy="484617"/>
          </a:xfrm>
          <a:prstGeom prst="rect">
            <a:avLst/>
          </a:prstGeom>
        </p:spPr>
        <p:txBody>
          <a:bodyPr/>
          <a:lstStyle>
            <a:lvl1pPr algn="l" defTabSz="722376">
              <a:lnSpc>
                <a:spcPct val="90000"/>
              </a:lnSpc>
              <a:defRPr sz="2528" b="0">
                <a:solidFill>
                  <a:srgbClr val="000000"/>
                </a:solidFill>
                <a:latin typeface="Calibri Light"/>
                <a:ea typeface="Calibri Light"/>
                <a:cs typeface="Calibri Light"/>
                <a:sym typeface="Calibri Light"/>
              </a:defRPr>
            </a:lvl1pPr>
          </a:lstStyle>
          <a:p>
            <a:pPr lvl="0">
              <a:defRPr sz="1800"/>
            </a:pPr>
            <a:r>
              <a:rPr sz="2528"/>
              <a:t>Research- Published Articles – DLR 2.6 - Computer science</a:t>
            </a:r>
          </a:p>
        </p:txBody>
      </p:sp>
      <p:graphicFrame>
        <p:nvGraphicFramePr>
          <p:cNvPr id="139" name="Table 139"/>
          <p:cNvGraphicFramePr/>
          <p:nvPr/>
        </p:nvGraphicFramePr>
        <p:xfrm>
          <a:off x="1187450" y="1270000"/>
          <a:ext cx="11085968" cy="5899974"/>
        </p:xfrm>
        <a:graphic>
          <a:graphicData uri="http://schemas.openxmlformats.org/drawingml/2006/table">
            <a:tbl>
              <a:tblPr firstRow="1">
                <a:tableStyleId>{4C3C2611-4C71-4FC5-86AE-919BDF0F9419}</a:tableStyleId>
              </a:tblPr>
              <a:tblGrid>
                <a:gridCol w="4193133"/>
                <a:gridCol w="3915519"/>
                <a:gridCol w="2977316"/>
              </a:tblGrid>
              <a:tr h="317079">
                <a:tc>
                  <a:txBody>
                    <a:bodyPr/>
                    <a:lstStyle/>
                    <a:p>
                      <a:pPr lvl="0" algn="ctr" defTabSz="457200">
                        <a:defRPr sz="1800" b="0" i="0">
                          <a:solidFill>
                            <a:srgbClr val="000000"/>
                          </a:solidFill>
                        </a:defRPr>
                      </a:pPr>
                      <a:r>
                        <a:rPr sz="1200"/>
                        <a:t>TITLE</a:t>
                      </a:r>
                    </a:p>
                  </a:txBody>
                  <a:tcPr marL="25400" marR="25400" marT="2540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000000"/>
                      </a:solidFill>
                      <a:miter lim="400000"/>
                    </a:lnB>
                    <a:noFill/>
                  </a:tcPr>
                </a:tc>
                <a:tc>
                  <a:txBody>
                    <a:bodyPr/>
                    <a:lstStyle/>
                    <a:p>
                      <a:pPr lvl="0" algn="ctr" defTabSz="457200">
                        <a:defRPr sz="1800" b="0" i="0">
                          <a:solidFill>
                            <a:srgbClr val="000000"/>
                          </a:solidFill>
                        </a:defRPr>
                      </a:pPr>
                      <a:r>
                        <a:rPr sz="1200">
                          <a:solidFill>
                            <a:srgbClr val="5652FF"/>
                          </a:solidFill>
                        </a:rPr>
                        <a:t>NAME OF JOURNAL</a:t>
                      </a:r>
                    </a:p>
                  </a:txBody>
                  <a:tcPr marL="25400" marR="25400" marT="2540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000000"/>
                      </a:solidFill>
                      <a:miter lim="400000"/>
                    </a:lnB>
                    <a:noFill/>
                  </a:tcPr>
                </a:tc>
                <a:tc>
                  <a:txBody>
                    <a:bodyPr/>
                    <a:lstStyle/>
                    <a:p>
                      <a:pPr lvl="0" algn="ctr" defTabSz="457200">
                        <a:defRPr sz="1800" b="0" i="0">
                          <a:solidFill>
                            <a:srgbClr val="000000"/>
                          </a:solidFill>
                        </a:defRPr>
                      </a:pPr>
                      <a:r>
                        <a:rPr sz="1200" b="1"/>
                        <a:t>AUTHORS</a:t>
                      </a:r>
                    </a:p>
                  </a:txBody>
                  <a:tcPr marL="25400" marR="25400" marT="2540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000000"/>
                      </a:solidFill>
                      <a:miter lim="400000"/>
                    </a:lnB>
                    <a:noFill/>
                  </a:tcPr>
                </a:tc>
              </a:tr>
              <a:tr h="391049">
                <a:tc>
                  <a:txBody>
                    <a:bodyPr/>
                    <a:lstStyle/>
                    <a:p>
                      <a:pPr lvl="0" algn="l" defTabSz="457200">
                        <a:defRPr sz="1800" b="0" i="0"/>
                      </a:pPr>
                      <a:r>
                        <a:rPr sz="1200"/>
                        <a:t>Contextual preference mining for user profile construction</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200" u="sng">
                          <a:solidFill>
                            <a:srgbClr val="0000FF"/>
                          </a:solidFill>
                        </a:rPr>
                        <a:t>Information Systems </a:t>
                      </a:r>
                      <a:r>
                        <a:rPr sz="1200">
                          <a:solidFill>
                            <a:srgbClr val="0000FF"/>
                          </a:solidFill>
                        </a:rPr>
                        <a:t>(2015), pp. 182-199</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200"/>
                        <a:t>Sandra de Amo, M. S. Diallo, </a:t>
                      </a:r>
                      <a:r>
                        <a:rPr sz="1200" u="sng"/>
                        <a:t>C. T. Diop</a:t>
                      </a:r>
                      <a:r>
                        <a:rPr sz="1200"/>
                        <a:t>, A. Giacometti, D. Li, A. Soulet </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469900">
                <a:tc>
                  <a:txBody>
                    <a:bodyPr/>
                    <a:lstStyle/>
                    <a:p>
                      <a:pPr lvl="0" algn="l" defTabSz="457200">
                        <a:defRPr sz="1800" b="0" i="0"/>
                      </a:pPr>
                      <a:r>
                        <a:rPr sz="1200"/>
                        <a:t>Greedy Algorithms for Target Coverage Lifetime Management Problem in Wireless Sensor Networks,  </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200"/>
                        <a:t>International Journal of Control and Automation (IJCA), vol. 8, no. 2, pp. 232-250, 2015 </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200"/>
                        <a:t>B. Diop, D. Diongue and O. Thiare</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492876">
                <a:tc>
                  <a:txBody>
                    <a:bodyPr/>
                    <a:lstStyle/>
                    <a:p>
                      <a:pPr lvl="0" algn="l" defTabSz="457200">
                        <a:defRPr sz="1800" b="0" i="0"/>
                      </a:pPr>
                      <a:r>
                        <a:rPr sz="1200"/>
                        <a:t>An Energy Efficient Self-Healing Mechanism for Long Life Wireless Sensor Net- works </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200"/>
                        <a:t>Lectures Notes in Electrical Engineering (LNEE), vol. 313, pp. 599-605, Springer- Verlag, 2015 </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200"/>
                        <a:t>Dame Diongue and Ousmane Thiare </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469900">
                <a:tc>
                  <a:txBody>
                    <a:bodyPr/>
                    <a:lstStyle/>
                    <a:p>
                      <a:pPr lvl="0" algn="l" defTabSz="457200">
                        <a:defRPr sz="1800" b="0" i="0"/>
                      </a:pPr>
                      <a:r>
                        <a:rPr sz="1200">
                          <a:latin typeface="Avenir Book"/>
                          <a:ea typeface="Avenir Book"/>
                          <a:cs typeface="Avenir Book"/>
                          <a:sym typeface="Avenir Book"/>
                        </a:rPr>
                        <a:t>Découverte de motifs fréquents guidée par une ontologie</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200"/>
                        <a:t>Revue ARIMA, Numéro spécial CNRIA’2015, A paraître</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200" u="sng"/>
                        <a:t>Y. Traore</a:t>
                      </a:r>
                      <a:r>
                        <a:rPr sz="1200"/>
                        <a:t>, C. T. Diop, </a:t>
                      </a:r>
                      <a:r>
                        <a:rPr sz="1200" u="sng"/>
                        <a:t>M. Sadouanouan</a:t>
                      </a:r>
                      <a:r>
                        <a:rPr sz="1200"/>
                        <a:t>, M. Lo and </a:t>
                      </a:r>
                      <a:r>
                        <a:rPr sz="1200" u="sng"/>
                        <a:t>S. Ouaro</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497699">
                <a:tc>
                  <a:txBody>
                    <a:bodyPr/>
                    <a:lstStyle/>
                    <a:p>
                      <a:pPr lvl="0" algn="l" defTabSz="457200">
                        <a:defRPr sz="1800" b="0" i="0"/>
                      </a:pPr>
                      <a:r>
                        <a:rPr sz="1200"/>
                        <a:t> Construction d'une ontologie de domaine et d'une ontologie des processus de la propagation des maladies infectieuses.</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200"/>
                        <a:t> Revue d'Intelligence Artificielle 28(2-3): 167-190, 2014</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200"/>
                        <a:t> G. Camara, S. Desprès, M. Lo, R. Djedidi</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469900">
                <a:tc>
                  <a:txBody>
                    <a:bodyPr/>
                    <a:lstStyle/>
                    <a:p>
                      <a:pPr lvl="0" algn="just" defTabSz="449580">
                        <a:defRPr sz="1800" b="0" i="0"/>
                      </a:pPr>
                      <a:r>
                        <a:rPr sz="1200">
                          <a:uFill>
                            <a:solidFill/>
                          </a:uFill>
                          <a:latin typeface="Avenir Book"/>
                          <a:ea typeface="Avenir Book"/>
                          <a:cs typeface="Avenir Book"/>
                          <a:sym typeface="Avenir Book"/>
                        </a:rPr>
                        <a:t>Formalisation des processus de la veille épidémiologique des maladies infectieuses.</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just"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200"/>
                        <a:t>Revue d'Intelligence Artificielle 29(3-4): 399-423 (2015)</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AAAAAA"/>
                      </a:solidFill>
                      <a:miter lim="400000"/>
                    </a:lnB>
                    <a:noFill/>
                  </a:tcPr>
                </a:tc>
                <a:tc>
                  <a:txBody>
                    <a:bodyPr/>
                    <a:lstStyle/>
                    <a:p>
                      <a:pPr lvl="0" algn="just" defTabSz="449580">
                        <a:defRPr sz="1800" b="0" i="0"/>
                      </a:pPr>
                      <a:r>
                        <a:rPr sz="1200">
                          <a:uFill>
                            <a:solidFill/>
                          </a:uFill>
                          <a:latin typeface="Avenir Book"/>
                          <a:ea typeface="Avenir Book"/>
                          <a:cs typeface="Avenir Book"/>
                          <a:sym typeface="Avenir Book"/>
                        </a:rPr>
                        <a:t>G. Camara, S. Desprès, M. Lo</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419100">
                <a:tc>
                  <a:txBody>
                    <a:bodyPr/>
                    <a:lstStyle/>
                    <a:p>
                      <a:pPr lvl="0" algn="l" defTabSz="457200">
                        <a:defRPr sz="1800" b="0" i="0"/>
                      </a:pPr>
                      <a:r>
                        <a:rPr sz="1200"/>
                        <a:t>Real-world Deployment of a Smart and Green Wireless Sensor Network for Intrusion Detection</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200"/>
                        <a:t>IJCSI International Journal of Computer Science Issues, Volume 12, Issue 6, November 2015,</a:t>
                      </a:r>
                    </a:p>
                  </a:txBody>
                  <a:tcPr marL="25400" marR="25400" marT="25400" marB="25400" anchor="b" horzOverflow="overflow">
                    <a:lnL w="12700">
                      <a:solidFill>
                        <a:srgbClr val="000000"/>
                      </a:solidFill>
                      <a:miter lim="400000"/>
                    </a:lnL>
                    <a:lnR w="12700">
                      <a:solidFill>
                        <a:srgbClr val="000000"/>
                      </a:solidFill>
                      <a:miter lim="400000"/>
                    </a:lnR>
                    <a:lnT w="12700">
                      <a:solidFill>
                        <a:srgbClr val="AAAAAA"/>
                      </a:solidFill>
                      <a:miter lim="400000"/>
                    </a:lnT>
                    <a:lnB w="12700">
                      <a:solidFill>
                        <a:srgbClr val="000000"/>
                      </a:solidFill>
                      <a:miter lim="400000"/>
                    </a:lnB>
                    <a:noFill/>
                  </a:tcPr>
                </a:tc>
                <a:tc>
                  <a:txBody>
                    <a:bodyPr/>
                    <a:lstStyle/>
                    <a:p>
                      <a:pPr lvl="0" algn="l" defTabSz="457200">
                        <a:defRPr sz="1800" b="0" i="0"/>
                      </a:pPr>
                      <a:r>
                        <a:rPr sz="1200"/>
                        <a:t>Maïssa Mbaye, Mohamed Aymen Chalouf, Francine Krief and Martin Peres</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730579">
                <a:tc>
                  <a:txBody>
                    <a:bodyPr/>
                    <a:lstStyle/>
                    <a:p>
                      <a:pPr lvl="0" algn="just" defTabSz="449580">
                        <a:defRPr sz="1800" b="0" i="0"/>
                      </a:pPr>
                      <a:r>
                        <a:rPr sz="1200">
                          <a:solidFill>
                            <a:srgbClr val="161266"/>
                          </a:solidFill>
                          <a:uFill>
                            <a:solidFill/>
                          </a:uFill>
                          <a:latin typeface="Courier"/>
                          <a:ea typeface="Courier"/>
                          <a:cs typeface="Courier"/>
                          <a:sym typeface="Courier"/>
                        </a:rPr>
                        <a:t>Building a Schistosomiasis Process Ontology for an Epidemiological Monitoring System.</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just" defTabSz="449580">
                        <a:defRPr sz="1800" b="0" i="0"/>
                      </a:pPr>
                      <a:r>
                        <a:rPr sz="1200">
                          <a:solidFill>
                            <a:srgbClr val="161266"/>
                          </a:solidFill>
                          <a:uFill>
                            <a:solidFill/>
                          </a:uFill>
                          <a:latin typeface="Courier"/>
                          <a:ea typeface="Courier"/>
                          <a:cs typeface="Courier"/>
                          <a:sym typeface="Courier"/>
                        </a:rPr>
                        <a:t>Recent Advances in Knowledge Engineering: Paradigms and Applications, Innovations in Intelligent Machines (4),Volume 514, pp 75-99 C. and Jain, L. Eds., Springer-Verlag, 2014. </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just" defTabSz="449580">
                        <a:defRPr sz="1800" b="0" i="0"/>
                      </a:pPr>
                      <a:r>
                        <a:rPr sz="1200">
                          <a:solidFill>
                            <a:srgbClr val="161266"/>
                          </a:solidFill>
                          <a:uFill>
                            <a:solidFill/>
                          </a:uFill>
                          <a:latin typeface="Courier"/>
                          <a:ea typeface="Courier"/>
                          <a:cs typeface="Courier"/>
                          <a:sym typeface="Courier"/>
                        </a:rPr>
                        <a:t>G. Camara, S. Despres, R. Djedidi, M. Lo</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769971">
                <a:tc>
                  <a:txBody>
                    <a:bodyPr/>
                    <a:lstStyle/>
                    <a:p>
                      <a:pPr lvl="0" algn="l" defTabSz="457200">
                        <a:defRPr sz="1800" b="0" i="0"/>
                      </a:pPr>
                      <a:r>
                        <a:rPr sz="1200">
                          <a:solidFill>
                            <a:srgbClr val="161266"/>
                          </a:solidFill>
                        </a:rPr>
                        <a:t>Towards an Ontology-Based Framework for Data Integration: Application to Agriculture and Health Domains in Senegal</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just" defTabSz="449580">
                        <a:spcBef>
                          <a:spcPts val="600"/>
                        </a:spcBef>
                        <a:defRPr sz="1800" b="0" i="0"/>
                      </a:pPr>
                      <a:r>
                        <a:rPr sz="1200">
                          <a:solidFill>
                            <a:srgbClr val="161266"/>
                          </a:solidFill>
                          <a:uFill>
                            <a:solidFill/>
                          </a:uFill>
                          <a:latin typeface="Courier"/>
                          <a:ea typeface="Courier"/>
                          <a:cs typeface="Courier"/>
                          <a:sym typeface="Courier"/>
                        </a:rPr>
                        <a:t>Computing in Research and Development in Africa : Benefits, Trends, Challenges and Solutions, pp 41-57, Springer International Publishing, 2015.</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200">
                          <a:solidFill>
                            <a:srgbClr val="161266"/>
                          </a:solidFill>
                        </a:rPr>
                        <a:t>M. Lo, G. Camara, C. A. T. Niang, S. M. Ndiaye, O. Sall </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497699">
                <a:tc>
                  <a:txBody>
                    <a:bodyPr/>
                    <a:lstStyle/>
                    <a:p>
                      <a:pPr lvl="0" algn="l" defTabSz="457200">
                        <a:defRPr sz="1800" b="0" i="0"/>
                      </a:pPr>
                      <a:r>
                        <a:rPr sz="1200" b="1">
                          <a:solidFill>
                            <a:srgbClr val="161266"/>
                          </a:solidFill>
                        </a:rPr>
                        <a:t>Une approche à base d’agents particule pour les processus biologiques d’agrégation</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just" defTabSz="457200">
                        <a:defRPr sz="1800" b="0" i="0"/>
                      </a:pPr>
                      <a:r>
                        <a:rPr sz="1200">
                          <a:solidFill>
                            <a:srgbClr val="161266"/>
                          </a:solidFill>
                        </a:rPr>
                        <a:t>"Modéliser &amp; simuler.</a:t>
                      </a:r>
                      <a:r>
                        <a:rPr sz="1200">
                          <a:solidFill>
                            <a:srgbClr val="161266"/>
                          </a:solidFill>
                          <a:latin typeface="MS Gothic"/>
                          <a:ea typeface="MS Gothic"/>
                          <a:cs typeface="MS Gothic"/>
                          <a:sym typeface="MS Gothic"/>
                        </a:rPr>
                        <a:t> </a:t>
                      </a:r>
                      <a:r>
                        <a:rPr sz="1200">
                          <a:solidFill>
                            <a:srgbClr val="161266"/>
                          </a:solidFill>
                        </a:rPr>
                        <a:t>Epistémologies et pratiques de la modélisation et de la simulation", tome 2, Paris, Editions Matériologiques, 2014. pp. 665-685.</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200">
                          <a:solidFill>
                            <a:srgbClr val="161266"/>
                          </a:solidFill>
                        </a:rPr>
                        <a:t>Dembele, J.M., Cambier, C.</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bl>
          </a:graphicData>
        </a:graphic>
      </p:graphicFrame>
    </p:spTree>
  </p:cSld>
  <p:clrMapOvr>
    <a:masterClrMapping/>
  </p:clrMapOvr>
  <p:transition xmlns:p14="http://schemas.microsoft.com/office/powerpoint/2010/mai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p:nvPr/>
        </p:nvSpPr>
        <p:spPr>
          <a:xfrm>
            <a:off x="8077200" y="6405705"/>
            <a:ext cx="2133600" cy="266413"/>
          </a:xfrm>
          <a:prstGeom prst="rect">
            <a:avLst/>
          </a:prstGeom>
          <a:ln w="12700">
            <a:miter lim="400000"/>
          </a:ln>
          <a:extLst>
            <a:ext uri="{C572A759-6A51-4108-AA02-DFA0A04FC94B}">
              <ma14:wrappingTextBoxFlag xmlns:ma14="http://schemas.microsoft.com/office/mac/drawingml/2011/main" val="1"/>
            </a:ext>
          </a:extLst>
        </p:spPr>
        <p:txBody>
          <a:bodyPr lIns="46798" tIns="46798" rIns="46798" bIns="46798" anchor="ctr">
            <a:spAutoFit/>
          </a:bodyPr>
          <a:lstStyle>
            <a:lvl1pPr algn="r">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898989"/>
                </a:solidFill>
                <a:latin typeface="Arial"/>
                <a:ea typeface="Arial"/>
                <a:cs typeface="Arial"/>
                <a:sym typeface="Arial"/>
              </a:defRPr>
            </a:lvl1pPr>
          </a:lstStyle>
          <a:p>
            <a:pPr lvl="0">
              <a:defRPr sz="1800">
                <a:solidFill>
                  <a:srgbClr val="000000"/>
                </a:solidFill>
              </a:defRPr>
            </a:pPr>
            <a:r>
              <a:rPr sz="1200">
                <a:solidFill>
                  <a:srgbClr val="898989"/>
                </a:solidFill>
              </a:rPr>
              <a:t>5</a:t>
            </a:r>
          </a:p>
        </p:txBody>
      </p:sp>
      <p:sp>
        <p:nvSpPr>
          <p:cNvPr id="142" name="Shape 142"/>
          <p:cNvSpPr>
            <a:spLocks noGrp="1"/>
          </p:cNvSpPr>
          <p:nvPr>
            <p:ph type="sldNum" sz="quarter" idx="2"/>
          </p:nvPr>
        </p:nvSpPr>
        <p:spPr>
          <a:xfrm>
            <a:off x="8077200" y="6221730"/>
            <a:ext cx="2133600" cy="269240"/>
          </a:xfrm>
          <a:prstGeom prst="rect">
            <a:avLst/>
          </a:prstGeom>
          <a:extLst>
            <a:ext uri="{C572A759-6A51-4108-AA02-DFA0A04FC94B}">
              <ma14:wrappingTextBoxFlag xmlns:ma14="http://schemas.microsoft.com/office/mac/drawingml/2011/main" val="1"/>
            </a:ext>
          </a:extLst>
        </p:spPr>
        <p:txBody>
          <a:bodyPr>
            <a:normAutofit/>
          </a:bodyPr>
          <a:lstStyle/>
          <a:p>
            <a:pPr lvl="0">
              <a:defRPr sz="1800"/>
            </a:pPr>
            <a:fld id="{86CB4B4D-7CA3-9044-876B-883B54F8677D}" type="slidenum">
              <a:rPr sz="1200"/>
              <a:t>15</a:t>
            </a:fld>
            <a:endParaRPr sz="1200"/>
          </a:p>
        </p:txBody>
      </p:sp>
      <p:sp>
        <p:nvSpPr>
          <p:cNvPr id="143" name="Shape 143"/>
          <p:cNvSpPr>
            <a:spLocks noGrp="1"/>
          </p:cNvSpPr>
          <p:nvPr>
            <p:ph type="title"/>
          </p:nvPr>
        </p:nvSpPr>
        <p:spPr>
          <a:xfrm>
            <a:off x="838200" y="365125"/>
            <a:ext cx="8845749" cy="484617"/>
          </a:xfrm>
          <a:prstGeom prst="rect">
            <a:avLst/>
          </a:prstGeom>
        </p:spPr>
        <p:txBody>
          <a:bodyPr/>
          <a:lstStyle>
            <a:lvl1pPr algn="l" defTabSz="722376">
              <a:lnSpc>
                <a:spcPct val="90000"/>
              </a:lnSpc>
              <a:defRPr sz="2528" b="0">
                <a:solidFill>
                  <a:srgbClr val="000000"/>
                </a:solidFill>
                <a:latin typeface="Calibri Light"/>
                <a:ea typeface="Calibri Light"/>
                <a:cs typeface="Calibri Light"/>
                <a:sym typeface="Calibri Light"/>
              </a:defRPr>
            </a:lvl1pPr>
          </a:lstStyle>
          <a:p>
            <a:pPr lvl="0">
              <a:defRPr sz="1800"/>
            </a:pPr>
            <a:r>
              <a:rPr sz="2528"/>
              <a:t>Research- Published Articles – DLR 2.6 - Computer science</a:t>
            </a:r>
          </a:p>
        </p:txBody>
      </p:sp>
      <p:graphicFrame>
        <p:nvGraphicFramePr>
          <p:cNvPr id="144" name="Table 144"/>
          <p:cNvGraphicFramePr/>
          <p:nvPr/>
        </p:nvGraphicFramePr>
        <p:xfrm>
          <a:off x="1187450" y="1270000"/>
          <a:ext cx="10930542" cy="5250245"/>
        </p:xfrm>
        <a:graphic>
          <a:graphicData uri="http://schemas.openxmlformats.org/drawingml/2006/table">
            <a:tbl>
              <a:tblPr firstRow="1">
                <a:tableStyleId>{4C3C2611-4C71-4FC5-86AE-919BDF0F9419}</a:tableStyleId>
              </a:tblPr>
              <a:tblGrid>
                <a:gridCol w="3911600"/>
                <a:gridCol w="4041626"/>
                <a:gridCol w="2977316"/>
              </a:tblGrid>
              <a:tr h="317079">
                <a:tc>
                  <a:txBody>
                    <a:bodyPr/>
                    <a:lstStyle/>
                    <a:p>
                      <a:pPr lvl="0" algn="ctr" defTabSz="457200">
                        <a:defRPr sz="1800" b="0" i="0">
                          <a:solidFill>
                            <a:srgbClr val="000000"/>
                          </a:solidFill>
                        </a:defRPr>
                      </a:pPr>
                      <a:r>
                        <a:rPr sz="1200"/>
                        <a:t>TITLE</a:t>
                      </a:r>
                    </a:p>
                  </a:txBody>
                  <a:tcPr marL="25400" marR="25400" marT="2540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000000"/>
                      </a:solidFill>
                      <a:miter lim="400000"/>
                    </a:lnB>
                    <a:noFill/>
                  </a:tcPr>
                </a:tc>
                <a:tc>
                  <a:txBody>
                    <a:bodyPr/>
                    <a:lstStyle/>
                    <a:p>
                      <a:pPr lvl="0" algn="ctr" defTabSz="457200">
                        <a:defRPr sz="1800" b="0" i="0">
                          <a:solidFill>
                            <a:srgbClr val="000000"/>
                          </a:solidFill>
                        </a:defRPr>
                      </a:pPr>
                      <a:r>
                        <a:rPr sz="1200">
                          <a:solidFill>
                            <a:srgbClr val="5652FF"/>
                          </a:solidFill>
                        </a:rPr>
                        <a:t>NAME OF JOURNAL</a:t>
                      </a:r>
                    </a:p>
                  </a:txBody>
                  <a:tcPr marL="25400" marR="25400" marT="2540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000000"/>
                      </a:solidFill>
                      <a:miter lim="400000"/>
                    </a:lnB>
                    <a:noFill/>
                  </a:tcPr>
                </a:tc>
                <a:tc>
                  <a:txBody>
                    <a:bodyPr/>
                    <a:lstStyle/>
                    <a:p>
                      <a:pPr lvl="0" algn="ctr" defTabSz="457200">
                        <a:defRPr sz="1800" b="0" i="0">
                          <a:solidFill>
                            <a:srgbClr val="000000"/>
                          </a:solidFill>
                        </a:defRPr>
                      </a:pPr>
                      <a:r>
                        <a:rPr sz="1200" b="1"/>
                        <a:t>AUTHORS</a:t>
                      </a:r>
                    </a:p>
                  </a:txBody>
                  <a:tcPr marL="25400" marR="25400" marT="2540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000000"/>
                      </a:solidFill>
                      <a:miter lim="400000"/>
                    </a:lnB>
                    <a:noFill/>
                  </a:tcPr>
                </a:tc>
              </a:tr>
              <a:tr h="391049">
                <a:tc>
                  <a:txBody>
                    <a:bodyPr/>
                    <a:lstStyle/>
                    <a:p>
                      <a:pPr lvl="0" algn="l" defTabSz="457200">
                        <a:defRPr sz="1800" b="0" i="0"/>
                      </a:pPr>
                      <a:r>
                        <a:rPr sz="1200"/>
                        <a:t>Autonomic Management using Self-Stabilization for Hierarchical and Distributed Middleware </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200"/>
                        <a:t>IEEE International Conference on Dependable, Autonomic and Secure Computing (IEEE/DASC 2015) </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200"/>
                        <a:t>M. D. Faye, Eddy Caron and O. Thiare </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519211">
                <a:tc>
                  <a:txBody>
                    <a:bodyPr/>
                    <a:lstStyle/>
                    <a:p>
                      <a:pPr lvl="0" algn="l" defTabSz="457200">
                        <a:defRPr sz="1800" b="0" i="0"/>
                      </a:pPr>
                      <a:r>
                        <a:rPr sz="1200"/>
                        <a:t>Handling Voice in LTE </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200"/>
                        <a:t>IEEE International Conference on Computer, Communication, and Control Technology (IEEE/I4CT 2015)</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200"/>
                        <a:t>A. A. El Arby and Ousmane Thiare, </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494159">
                <a:tc>
                  <a:txBody>
                    <a:bodyPr/>
                    <a:lstStyle/>
                    <a:p>
                      <a:pPr lvl="0" algn="l" defTabSz="457200">
                        <a:defRPr sz="1800" b="0" i="0"/>
                      </a:pPr>
                      <a:r>
                        <a:rPr sz="1200"/>
                        <a:t>Managing Target Coverage Lifetime in Wireless Sensor Networks with Greedy Set Cover </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200"/>
                        <a:t>IEEE International Conference on Multimedia, Computer Graphics and Broadcasting (IEEE/MulGraB 2014)</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200"/>
                        <a:t>Babacar Diop, Dame Diongue and Ousmane Thiare</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391049">
                <a:tc>
                  <a:txBody>
                    <a:bodyPr/>
                    <a:lstStyle/>
                    <a:p>
                      <a:pPr lvl="0" algn="l" defTabSz="457200">
                        <a:defRPr sz="1800" b="0" i="0"/>
                      </a:pPr>
                      <a:r>
                        <a:rPr sz="1200"/>
                        <a:t>Target Coverage Management in Wireless Sensor Networks </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200"/>
                        <a:t>IEEE International Conference on Wireless Sensors (IEEE/ICWiSE 2014)</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200"/>
                        <a:t>Babacar Diop, Dame Diongue and Ousmane Thiare</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596900">
                <a:tc>
                  <a:txBody>
                    <a:bodyPr/>
                    <a:lstStyle/>
                    <a:p>
                      <a:pPr lvl="0" algn="l" defTabSz="457200">
                        <a:defRPr sz="1800" b="0" i="0"/>
                      </a:pPr>
                      <a:r>
                        <a:rPr sz="1200"/>
                        <a:t>A Weight-based Greedy Algorithm for Target Coverage Problem in Wireless Sensor Networks </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200"/>
                        <a:t>IEEE International Conference on Computer, Communication, and Control Technology (IEEE/I4CT 2014)</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200"/>
                        <a:t>Babacar Diop, Dame Diongue and Ousmane Thiare</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419100">
                <a:tc>
                  <a:txBody>
                    <a:bodyPr/>
                    <a:lstStyle/>
                    <a:p>
                      <a:pPr lvl="0" algn="l" defTabSz="457200">
                        <a:defRPr sz="1800" b="0" i="0"/>
                      </a:pPr>
                      <a:r>
                        <a:rPr sz="1200"/>
                        <a:t>An Hybrid Scheduling Algorithm for Wireless Sensor Networks </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200"/>
                        <a:t>IEEE International Conference on Computer Communication and Informatics (IEEE/ICCCI 2014),</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200"/>
                        <a:t>Dame Diongue and Ousmane Thiare </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446539">
                <a:tc>
                  <a:txBody>
                    <a:bodyPr/>
                    <a:lstStyle/>
                    <a:p>
                      <a:pPr lvl="0" algn="l" defTabSz="457200">
                        <a:defRPr sz="1800" b="0" i="0"/>
                      </a:pPr>
                      <a:r>
                        <a:rPr sz="1200"/>
                        <a:t>A Cloud-based Architecture for Network Attack Signature Learning</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200"/>
                        <a:t>IEEE COMSOC &amp; IFIP TC6.5 WG Conference, NTMS 2015 on New technologies Network and Security, 2015</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AAAAAA"/>
                      </a:solidFill>
                      <a:miter lim="400000"/>
                    </a:lnB>
                    <a:noFill/>
                  </a:tcPr>
                </a:tc>
                <a:tc>
                  <a:txBody>
                    <a:bodyPr/>
                    <a:lstStyle/>
                    <a:p>
                      <a:pPr lvl="0" algn="l" defTabSz="457200">
                        <a:defRPr sz="1800" b="0" i="0"/>
                      </a:pPr>
                      <a:r>
                        <a:rPr sz="1200"/>
                        <a:t>Omessaad Hamd, Maïssa Mbaye, Francine Krief</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514183">
                <a:tc>
                  <a:txBody>
                    <a:bodyPr/>
                    <a:lstStyle/>
                    <a:p>
                      <a:pPr lvl="0" algn="l" defTabSz="449580">
                        <a:defRPr sz="1800" b="0" i="0"/>
                      </a:pPr>
                      <a:r>
                        <a:rPr sz="1200">
                          <a:uFill>
                            <a:solidFill/>
                          </a:uFill>
                          <a:latin typeface="Cambria"/>
                          <a:ea typeface="Cambria"/>
                          <a:cs typeface="Cambria"/>
                          <a:sym typeface="Cambria"/>
                        </a:rPr>
                        <a:t>Vers un système iconique d’aide à la décision pour les praticiens de la médecine traditionnelle</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200"/>
                        <a:t>13th African Conference on Research in Computer Science and Applied Mathematics (CARI 2016), to appear</a:t>
                      </a:r>
                    </a:p>
                  </a:txBody>
                  <a:tcPr marL="25400" marR="25400" marT="25400" marB="25400" anchor="ctr" horzOverflow="overflow">
                    <a:lnL w="12700">
                      <a:solidFill>
                        <a:srgbClr val="000000"/>
                      </a:solidFill>
                      <a:miter lim="400000"/>
                    </a:lnL>
                    <a:lnR w="12700">
                      <a:solidFill>
                        <a:srgbClr val="000000"/>
                      </a:solidFill>
                      <a:miter lim="400000"/>
                    </a:lnR>
                    <a:lnT w="12700">
                      <a:solidFill>
                        <a:srgbClr val="AAAAAA"/>
                      </a:solidFill>
                      <a:miter lim="400000"/>
                    </a:lnT>
                    <a:lnB w="12700">
                      <a:solidFill>
                        <a:srgbClr val="000000"/>
                      </a:solidFill>
                      <a:miter lim="400000"/>
                    </a:lnB>
                    <a:noFill/>
                  </a:tcPr>
                </a:tc>
                <a:tc>
                  <a:txBody>
                    <a:bodyPr/>
                    <a:lstStyle/>
                    <a:p>
                      <a:pPr lvl="0" algn="l" defTabSz="457200">
                        <a:defRPr sz="1800" b="0" i="0"/>
                      </a:pPr>
                      <a:r>
                        <a:rPr sz="1200"/>
                        <a:t>A. KOUAME, K. M. BROU, M. LO, J. B. LAMY</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510514">
                <a:tc>
                  <a:txBody>
                    <a:bodyPr/>
                    <a:lstStyle/>
                    <a:p>
                      <a:pPr lvl="0" algn="l" defTabSz="457200">
                        <a:defRPr sz="1800" b="0" i="0"/>
                      </a:pPr>
                      <a:r>
                        <a:rPr sz="1200" b="1">
                          <a:solidFill>
                            <a:srgbClr val="333333"/>
                          </a:solidFill>
                        </a:rPr>
                        <a:t>An agent-particle on GPU for deterministic convection-diffusion.</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200">
                          <a:solidFill>
                            <a:srgbClr val="333333"/>
                          </a:solidFill>
                        </a:rPr>
                        <a:t>IEEE 2nd World Conference on complex systems (WCCS14). ISBN: 978-1-4799-4648-8. pp 575 - 580.</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200">
                          <a:solidFill>
                            <a:srgbClr val="333333"/>
                          </a:solidFill>
                        </a:rPr>
                        <a:t>Ka, C. O., Cambier, C., Dembele, J.M., Lo, M.</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497699">
                <a:tc>
                  <a:txBody>
                    <a:bodyPr/>
                    <a:lstStyle/>
                    <a:p>
                      <a:pPr lvl="0" algn="l" defTabSz="457200">
                        <a:defRPr sz="1800" b="0" i="0"/>
                      </a:pPr>
                      <a:r>
                        <a:rPr sz="1200" b="1">
                          <a:solidFill>
                            <a:srgbClr val="333333"/>
                          </a:solidFill>
                        </a:rPr>
                        <a:t>Multi-Agent Simulation of Water Contact's Patterns in relation to Schistosomiasis A BDI Architecture Using Kernel Functions</a:t>
                      </a:r>
                      <a:r>
                        <a:rPr sz="1200">
                          <a:solidFill>
                            <a:srgbClr val="333333"/>
                          </a:solidFill>
                        </a:rPr>
                        <a:t>.</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200">
                          <a:solidFill>
                            <a:srgbClr val="333333"/>
                          </a:solidFill>
                        </a:rPr>
                        <a:t>IEEE 2nd World Conference on complex systems (WCCS14). ISBN:978-1-4799-4648-8. pp 536 – 541.</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200">
                          <a:solidFill>
                            <a:srgbClr val="333333"/>
                          </a:solidFill>
                        </a:rPr>
                        <a:t>Cissé, P. A., Dembele, J.M., Cambier, C., Lo, M.,</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bl>
          </a:graphicData>
        </a:graphic>
      </p:graphicFrame>
    </p:spTree>
  </p:cSld>
  <p:clrMapOvr>
    <a:masterClrMapping/>
  </p:clrMapOvr>
  <p:transition xmlns:p14="http://schemas.microsoft.com/office/powerpoint/2010/mai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p:nvPr/>
        </p:nvSpPr>
        <p:spPr>
          <a:xfrm>
            <a:off x="8077200" y="6405705"/>
            <a:ext cx="2133600" cy="266413"/>
          </a:xfrm>
          <a:prstGeom prst="rect">
            <a:avLst/>
          </a:prstGeom>
          <a:ln w="12700">
            <a:miter lim="400000"/>
          </a:ln>
          <a:extLst>
            <a:ext uri="{C572A759-6A51-4108-AA02-DFA0A04FC94B}">
              <ma14:wrappingTextBoxFlag xmlns:ma14="http://schemas.microsoft.com/office/mac/drawingml/2011/main" val="1"/>
            </a:ext>
          </a:extLst>
        </p:spPr>
        <p:txBody>
          <a:bodyPr lIns="46798" tIns="46798" rIns="46798" bIns="46798" anchor="ctr">
            <a:spAutoFit/>
          </a:bodyPr>
          <a:lstStyle>
            <a:lvl1pPr algn="r">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898989"/>
                </a:solidFill>
                <a:latin typeface="Arial"/>
                <a:ea typeface="Arial"/>
                <a:cs typeface="Arial"/>
                <a:sym typeface="Arial"/>
              </a:defRPr>
            </a:lvl1pPr>
          </a:lstStyle>
          <a:p>
            <a:pPr lvl="0">
              <a:defRPr sz="1800">
                <a:solidFill>
                  <a:srgbClr val="000000"/>
                </a:solidFill>
              </a:defRPr>
            </a:pPr>
            <a:r>
              <a:rPr sz="1200">
                <a:solidFill>
                  <a:srgbClr val="898989"/>
                </a:solidFill>
              </a:rPr>
              <a:t>5</a:t>
            </a:r>
          </a:p>
        </p:txBody>
      </p:sp>
      <p:sp>
        <p:nvSpPr>
          <p:cNvPr id="147" name="Shape 147"/>
          <p:cNvSpPr>
            <a:spLocks noGrp="1"/>
          </p:cNvSpPr>
          <p:nvPr>
            <p:ph type="sldNum" sz="quarter" idx="2"/>
          </p:nvPr>
        </p:nvSpPr>
        <p:spPr>
          <a:xfrm>
            <a:off x="8077200" y="6221730"/>
            <a:ext cx="2133600" cy="269240"/>
          </a:xfrm>
          <a:prstGeom prst="rect">
            <a:avLst/>
          </a:prstGeom>
          <a:extLst>
            <a:ext uri="{C572A759-6A51-4108-AA02-DFA0A04FC94B}">
              <ma14:wrappingTextBoxFlag xmlns:ma14="http://schemas.microsoft.com/office/mac/drawingml/2011/main" val="1"/>
            </a:ext>
          </a:extLst>
        </p:spPr>
        <p:txBody>
          <a:bodyPr>
            <a:normAutofit/>
          </a:bodyPr>
          <a:lstStyle/>
          <a:p>
            <a:pPr lvl="0">
              <a:defRPr sz="1800"/>
            </a:pPr>
            <a:fld id="{86CB4B4D-7CA3-9044-876B-883B54F8677D}" type="slidenum">
              <a:rPr sz="1200"/>
              <a:t>16</a:t>
            </a:fld>
            <a:endParaRPr sz="1200"/>
          </a:p>
        </p:txBody>
      </p:sp>
      <p:sp>
        <p:nvSpPr>
          <p:cNvPr id="148" name="Shape 148"/>
          <p:cNvSpPr>
            <a:spLocks noGrp="1"/>
          </p:cNvSpPr>
          <p:nvPr>
            <p:ph type="title"/>
          </p:nvPr>
        </p:nvSpPr>
        <p:spPr>
          <a:xfrm>
            <a:off x="838200" y="365125"/>
            <a:ext cx="8845749" cy="484617"/>
          </a:xfrm>
          <a:prstGeom prst="rect">
            <a:avLst/>
          </a:prstGeom>
        </p:spPr>
        <p:txBody>
          <a:bodyPr/>
          <a:lstStyle>
            <a:lvl1pPr algn="l" defTabSz="722376">
              <a:lnSpc>
                <a:spcPct val="90000"/>
              </a:lnSpc>
              <a:defRPr sz="2528" b="0">
                <a:solidFill>
                  <a:srgbClr val="000000"/>
                </a:solidFill>
                <a:latin typeface="Calibri Light"/>
                <a:ea typeface="Calibri Light"/>
                <a:cs typeface="Calibri Light"/>
                <a:sym typeface="Calibri Light"/>
              </a:defRPr>
            </a:lvl1pPr>
          </a:lstStyle>
          <a:p>
            <a:pPr lvl="0">
              <a:defRPr sz="1800"/>
            </a:pPr>
            <a:r>
              <a:rPr sz="2528"/>
              <a:t>Research- Published Articles – DLR 2.6 - Engineering</a:t>
            </a:r>
          </a:p>
        </p:txBody>
      </p:sp>
      <p:graphicFrame>
        <p:nvGraphicFramePr>
          <p:cNvPr id="149" name="Table 149"/>
          <p:cNvGraphicFramePr/>
          <p:nvPr/>
        </p:nvGraphicFramePr>
        <p:xfrm>
          <a:off x="1187450" y="1270000"/>
          <a:ext cx="10411231" cy="5134459"/>
        </p:xfrm>
        <a:graphic>
          <a:graphicData uri="http://schemas.openxmlformats.org/drawingml/2006/table">
            <a:tbl>
              <a:tblPr firstRow="1">
                <a:tableStyleId>{4C3C2611-4C71-4FC5-86AE-919BDF0F9419}</a:tableStyleId>
              </a:tblPr>
              <a:tblGrid>
                <a:gridCol w="3911600"/>
                <a:gridCol w="3522315"/>
                <a:gridCol w="2977316"/>
              </a:tblGrid>
              <a:tr h="664799">
                <a:tc>
                  <a:txBody>
                    <a:bodyPr/>
                    <a:lstStyle/>
                    <a:p>
                      <a:pPr lvl="0" algn="ctr" defTabSz="457200">
                        <a:defRPr sz="1800" b="0" i="0">
                          <a:solidFill>
                            <a:srgbClr val="000000"/>
                          </a:solidFill>
                        </a:defRPr>
                      </a:pPr>
                      <a:r>
                        <a:rPr sz="1300"/>
                        <a:t>TITLE</a:t>
                      </a:r>
                    </a:p>
                  </a:txBody>
                  <a:tcPr marL="25400" marR="25400" marT="2540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000000"/>
                      </a:solidFill>
                      <a:miter lim="400000"/>
                    </a:lnB>
                    <a:noFill/>
                  </a:tcPr>
                </a:tc>
                <a:tc>
                  <a:txBody>
                    <a:bodyPr/>
                    <a:lstStyle/>
                    <a:p>
                      <a:pPr lvl="0" algn="ctr" defTabSz="457200">
                        <a:defRPr sz="1800" b="0" i="0">
                          <a:solidFill>
                            <a:srgbClr val="000000"/>
                          </a:solidFill>
                        </a:defRPr>
                      </a:pPr>
                      <a:r>
                        <a:rPr sz="1300">
                          <a:solidFill>
                            <a:srgbClr val="5652FF"/>
                          </a:solidFill>
                        </a:rPr>
                        <a:t>NAME OF JOURNAL</a:t>
                      </a:r>
                    </a:p>
                  </a:txBody>
                  <a:tcPr marL="25400" marR="25400" marT="2540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000000"/>
                      </a:solidFill>
                      <a:miter lim="400000"/>
                    </a:lnB>
                    <a:noFill/>
                  </a:tcPr>
                </a:tc>
                <a:tc>
                  <a:txBody>
                    <a:bodyPr/>
                    <a:lstStyle/>
                    <a:p>
                      <a:pPr lvl="0" algn="ctr" defTabSz="457200">
                        <a:defRPr sz="1800" b="0" i="0">
                          <a:solidFill>
                            <a:srgbClr val="000000"/>
                          </a:solidFill>
                        </a:defRPr>
                      </a:pPr>
                      <a:r>
                        <a:rPr sz="1300" b="1"/>
                        <a:t>AUTHORS</a:t>
                      </a:r>
                    </a:p>
                  </a:txBody>
                  <a:tcPr marL="25400" marR="25400" marT="2540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000000"/>
                      </a:solidFill>
                      <a:miter lim="400000"/>
                    </a:lnB>
                    <a:noFill/>
                  </a:tcPr>
                </a:tc>
              </a:tr>
              <a:tr h="819886">
                <a:tc>
                  <a:txBody>
                    <a:bodyPr/>
                    <a:lstStyle/>
                    <a:p>
                      <a:pPr lvl="0" algn="l" defTabSz="457200">
                        <a:defRPr sz="1800" b="0" i="0"/>
                      </a:pPr>
                      <a:r>
                        <a:rPr sz="1300"/>
                        <a:t> Diachronic Monitoring of Surface Energy Fluxes by Remote Detection in the Northen-est of Niger National W Park</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solidFill>
                            <a:srgbClr val="5652FF"/>
                          </a:solidFill>
                        </a:rPr>
                        <a:t>Journal of Engineering Research and Technology, 1(4) , 143-149   </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just" defTabSz="457200">
                        <a:defRPr sz="1800" b="0" i="0"/>
                      </a:pPr>
                      <a:r>
                        <a:rPr sz="1300"/>
                        <a:t>H. Arouna Saley, O. Diop, A. S. Maiga</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753018">
                <a:tc>
                  <a:txBody>
                    <a:bodyPr/>
                    <a:lstStyle/>
                    <a:p>
                      <a:pPr lvl="0" algn="l" defTabSz="457200">
                        <a:defRPr sz="1800" b="0" i="0"/>
                      </a:pPr>
                      <a:r>
                        <a:rPr sz="1300"/>
                        <a:t>Thinning the active layer of TFTs. </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solidFill>
                            <a:srgbClr val="5652FF"/>
                          </a:solidFill>
                        </a:rPr>
                        <a:t> ECS Transactions, 64 (10) 9-16 </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just" defTabSz="457200">
                        <a:defRPr sz="1800" b="0" i="0"/>
                      </a:pPr>
                      <a:r>
                        <a:rPr sz="1300"/>
                        <a:t>M.L. Samb, H. Dong, E. Jacques, G. Sissoko, A. Seidou-Maiga, T. Mohammed- Brahim</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1033379">
                <a:tc>
                  <a:txBody>
                    <a:bodyPr/>
                    <a:lstStyle/>
                    <a:p>
                      <a:pPr lvl="0" algn="l" defTabSz="457200">
                        <a:defRPr sz="1800" b="0" i="0"/>
                      </a:pPr>
                      <a:r>
                        <a:rPr sz="1300"/>
                        <a:t>Antireflection Coatings Combining Silicon Nitride with Silicon Nanoparticles</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solidFill>
                            <a:srgbClr val="5652FF"/>
                          </a:solidFill>
                        </a:rPr>
                        <a:t> Journal of Engineering Research and Technology, 1(2), 72-78</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just" defTabSz="457200">
                        <a:defRPr sz="1800" b="0" i="0"/>
                      </a:pPr>
                      <a:r>
                        <a:rPr sz="1300"/>
                        <a:t>M. Beye, F. Ndiaye, and A. S. Maiga</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819886">
                <a:tc>
                  <a:txBody>
                    <a:bodyPr/>
                    <a:lstStyle/>
                    <a:p>
                      <a:pPr lvl="0" algn="l" defTabSz="457200">
                        <a:defRPr sz="1800" b="0" i="0"/>
                      </a:pPr>
                      <a:r>
                        <a:rPr sz="1300"/>
                        <a:t>Modelling of polyccrytalline photovoltaic module based on climatic conditions in Niger. </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solidFill>
                            <a:srgbClr val="5652FF"/>
                          </a:solidFill>
                        </a:rPr>
                        <a:t>ICCMREA </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just" defTabSz="457200">
                        <a:defRPr sz="1800" b="0" i="0"/>
                      </a:pPr>
                      <a:r>
                        <a:rPr sz="1300"/>
                        <a:t>Fatou NDIAYE, Moustapha SENE, Amadou S. MAIGA , Modou BEYE</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1043491">
                <a:tc>
                  <a:txBody>
                    <a:bodyPr/>
                    <a:lstStyle/>
                    <a:p>
                      <a:pPr lvl="0" algn="l" defTabSz="457200">
                        <a:defRPr sz="1800" b="0" i="0"/>
                      </a:pPr>
                      <a:r>
                        <a:rPr sz="1300"/>
                        <a:t>Effects of climatic conditions on a polycrystalline photovoltaic module in Niger</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solidFill>
                            <a:srgbClr val="5652FF"/>
                          </a:solidFill>
                        </a:rPr>
                        <a:t>International Letters of Chemistry, Physics and Astronomy Vol. 55  pp 60-66</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just" defTabSz="457200">
                        <a:defRPr sz="1800" b="0" i="0"/>
                      </a:pPr>
                      <a:r>
                        <a:rPr sz="1300"/>
                        <a:t>Fatou NDIAYE, Moustapha SENE, Amadou S. MAIGA , Modou BEYE</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bl>
          </a:graphicData>
        </a:graphic>
      </p:graphicFrame>
    </p:spTree>
  </p:cSld>
  <p:clrMapOvr>
    <a:masterClrMapping/>
  </p:clrMapOvr>
  <p:transition xmlns:p14="http://schemas.microsoft.com/office/powerpoint/2010/mai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sldNum" sz="quarter" idx="2"/>
          </p:nvPr>
        </p:nvSpPr>
        <p:spPr>
          <a:xfrm>
            <a:off x="8077200" y="6221730"/>
            <a:ext cx="2133600" cy="269240"/>
          </a:xfrm>
          <a:prstGeom prst="rect">
            <a:avLst/>
          </a:prstGeom>
          <a:extLst>
            <a:ext uri="{C572A759-6A51-4108-AA02-DFA0A04FC94B}">
              <ma14:wrappingTextBoxFlag xmlns:ma14="http://schemas.microsoft.com/office/mac/drawingml/2011/main" val="1"/>
            </a:ext>
          </a:extLst>
        </p:spPr>
        <p:txBody>
          <a:bodyPr>
            <a:normAutofit/>
          </a:bodyPr>
          <a:lstStyle/>
          <a:p>
            <a:pPr lvl="0">
              <a:defRPr sz="1800"/>
            </a:pPr>
            <a:fld id="{86CB4B4D-7CA3-9044-876B-883B54F8677D}" type="slidenum">
              <a:rPr sz="1200"/>
              <a:t>17</a:t>
            </a:fld>
            <a:endParaRPr sz="1200"/>
          </a:p>
        </p:txBody>
      </p:sp>
      <p:pic>
        <p:nvPicPr>
          <p:cNvPr id="152" name="image36.png" descr="http://www.webrankinfo.com/dossiers/wp-content/uploads/logo-google-2015-640x320.png"/>
          <p:cNvPicPr/>
          <p:nvPr/>
        </p:nvPicPr>
        <p:blipFill>
          <a:blip r:embed="rId2">
            <a:extLst/>
          </a:blip>
          <a:stretch>
            <a:fillRect/>
          </a:stretch>
        </p:blipFill>
        <p:spPr>
          <a:xfrm>
            <a:off x="2262412" y="2832483"/>
            <a:ext cx="1487491" cy="743746"/>
          </a:xfrm>
          <a:prstGeom prst="rect">
            <a:avLst/>
          </a:prstGeom>
          <a:ln w="12700">
            <a:miter lim="400000"/>
          </a:ln>
        </p:spPr>
      </p:pic>
      <p:pic>
        <p:nvPicPr>
          <p:cNvPr id="153" name="image38.png" descr="https://upload.wikimedia.org/wikipedia/en/thumb/0/01/Atos.svg/800px-Atos.svg.png"/>
          <p:cNvPicPr/>
          <p:nvPr/>
        </p:nvPicPr>
        <p:blipFill>
          <a:blip r:embed="rId3">
            <a:extLst/>
          </a:blip>
          <a:stretch>
            <a:fillRect/>
          </a:stretch>
        </p:blipFill>
        <p:spPr>
          <a:xfrm>
            <a:off x="4744342" y="2819349"/>
            <a:ext cx="1828801" cy="612649"/>
          </a:xfrm>
          <a:prstGeom prst="rect">
            <a:avLst/>
          </a:prstGeom>
          <a:ln w="12700">
            <a:miter lim="400000"/>
          </a:ln>
        </p:spPr>
      </p:pic>
      <p:pic>
        <p:nvPicPr>
          <p:cNvPr id="154" name="image39.png"/>
          <p:cNvPicPr/>
          <p:nvPr/>
        </p:nvPicPr>
        <p:blipFill>
          <a:blip r:embed="rId4">
            <a:extLst/>
          </a:blip>
          <a:stretch>
            <a:fillRect/>
          </a:stretch>
        </p:blipFill>
        <p:spPr>
          <a:xfrm>
            <a:off x="7567583" y="2761081"/>
            <a:ext cx="1736429" cy="674098"/>
          </a:xfrm>
          <a:prstGeom prst="rect">
            <a:avLst/>
          </a:prstGeom>
          <a:ln w="12700">
            <a:miter lim="400000"/>
          </a:ln>
        </p:spPr>
      </p:pic>
      <p:pic>
        <p:nvPicPr>
          <p:cNvPr id="155" name="image32.jpg" descr="http://www.camnet.cm/uploads/news/id4246/chaka-compos.jpg"/>
          <p:cNvPicPr/>
          <p:nvPr/>
        </p:nvPicPr>
        <p:blipFill>
          <a:blip r:embed="rId5">
            <a:extLst/>
          </a:blip>
          <a:stretch>
            <a:fillRect/>
          </a:stretch>
        </p:blipFill>
        <p:spPr>
          <a:xfrm>
            <a:off x="2172719" y="4024183"/>
            <a:ext cx="1666876" cy="952501"/>
          </a:xfrm>
          <a:prstGeom prst="rect">
            <a:avLst/>
          </a:prstGeom>
          <a:ln w="12700">
            <a:miter lim="400000"/>
          </a:ln>
        </p:spPr>
      </p:pic>
      <p:pic>
        <p:nvPicPr>
          <p:cNvPr id="156" name="image33.png" descr="http://www.catalyst-us.com/images/logo.png"/>
          <p:cNvPicPr/>
          <p:nvPr/>
        </p:nvPicPr>
        <p:blipFill>
          <a:blip r:embed="rId6">
            <a:extLst/>
          </a:blip>
          <a:stretch>
            <a:fillRect/>
          </a:stretch>
        </p:blipFill>
        <p:spPr>
          <a:xfrm>
            <a:off x="4053478" y="4228283"/>
            <a:ext cx="2134223" cy="544301"/>
          </a:xfrm>
          <a:prstGeom prst="rect">
            <a:avLst/>
          </a:prstGeom>
          <a:ln w="12700">
            <a:miter lim="400000"/>
          </a:ln>
        </p:spPr>
      </p:pic>
      <p:pic>
        <p:nvPicPr>
          <p:cNvPr id="157" name="image34.png" descr="https://lh3.googleusercontent.com/-5Gz_uztDeGY/UweT71QMWyI/AAAAAAAAAB4/LwS83jPaz2I/Logos-20130613-NETICOA-SN-600x300.png"/>
          <p:cNvPicPr/>
          <p:nvPr/>
        </p:nvPicPr>
        <p:blipFill>
          <a:blip r:embed="rId7">
            <a:extLst/>
          </a:blip>
          <a:stretch>
            <a:fillRect/>
          </a:stretch>
        </p:blipFill>
        <p:spPr>
          <a:xfrm>
            <a:off x="6357734" y="3708345"/>
            <a:ext cx="1584177" cy="1584177"/>
          </a:xfrm>
          <a:prstGeom prst="rect">
            <a:avLst/>
          </a:prstGeom>
          <a:ln w="12700">
            <a:miter lim="400000"/>
          </a:ln>
        </p:spPr>
      </p:pic>
      <p:pic>
        <p:nvPicPr>
          <p:cNvPr id="158" name="image35.png" descr="https://upload.wikimedia.org/wikipedia/commons/thumb/c/c8/Orange_logo.svg/langfr-110px-Orange_logo.svg.png"/>
          <p:cNvPicPr/>
          <p:nvPr/>
        </p:nvPicPr>
        <p:blipFill>
          <a:blip r:embed="rId8">
            <a:extLst/>
          </a:blip>
          <a:stretch>
            <a:fillRect/>
          </a:stretch>
        </p:blipFill>
        <p:spPr>
          <a:xfrm>
            <a:off x="8607895" y="4040540"/>
            <a:ext cx="701972" cy="701973"/>
          </a:xfrm>
          <a:prstGeom prst="rect">
            <a:avLst/>
          </a:prstGeom>
          <a:ln w="12700">
            <a:miter lim="400000"/>
          </a:ln>
        </p:spPr>
      </p:pic>
      <p:pic>
        <p:nvPicPr>
          <p:cNvPr id="159" name="image40.png"/>
          <p:cNvPicPr/>
          <p:nvPr/>
        </p:nvPicPr>
        <p:blipFill>
          <a:blip r:embed="rId9">
            <a:extLst/>
          </a:blip>
          <a:stretch>
            <a:fillRect/>
          </a:stretch>
        </p:blipFill>
        <p:spPr>
          <a:xfrm>
            <a:off x="3769328" y="1442036"/>
            <a:ext cx="1536055" cy="1064624"/>
          </a:xfrm>
          <a:prstGeom prst="rect">
            <a:avLst/>
          </a:prstGeom>
          <a:ln w="12700">
            <a:miter lim="400000"/>
          </a:ln>
        </p:spPr>
      </p:pic>
      <p:pic>
        <p:nvPicPr>
          <p:cNvPr id="160" name="image41.gif" descr="http://www.ppzs.org/var/ppzs/storage/images/media/images/logo/logo-cse/32064-1-fre-FR/logo-cse.gif"/>
          <p:cNvPicPr/>
          <p:nvPr/>
        </p:nvPicPr>
        <p:blipFill>
          <a:blip r:embed="rId10">
            <a:extLst/>
          </a:blip>
          <a:stretch>
            <a:fillRect/>
          </a:stretch>
        </p:blipFill>
        <p:spPr>
          <a:xfrm>
            <a:off x="5600210" y="1442036"/>
            <a:ext cx="1562101" cy="581027"/>
          </a:xfrm>
          <a:prstGeom prst="rect">
            <a:avLst/>
          </a:prstGeom>
          <a:ln w="12700">
            <a:miter lim="400000"/>
          </a:ln>
        </p:spPr>
      </p:pic>
      <p:pic>
        <p:nvPicPr>
          <p:cNvPr id="161" name="image42.png" descr="http://www.pasteur.fr/sites/www.pasteur.fr/files/logo_institut_pasteur_rvb_0.png"/>
          <p:cNvPicPr/>
          <p:nvPr/>
        </p:nvPicPr>
        <p:blipFill>
          <a:blip r:embed="rId11">
            <a:extLst/>
          </a:blip>
          <a:stretch>
            <a:fillRect/>
          </a:stretch>
        </p:blipFill>
        <p:spPr>
          <a:xfrm>
            <a:off x="1474913" y="1442036"/>
            <a:ext cx="2094427" cy="942493"/>
          </a:xfrm>
          <a:prstGeom prst="rect">
            <a:avLst/>
          </a:prstGeom>
          <a:ln w="12700">
            <a:miter lim="400000"/>
          </a:ln>
        </p:spPr>
      </p:pic>
      <p:pic>
        <p:nvPicPr>
          <p:cNvPr id="162" name="image43.png" descr="http://www.onesenegal.com/public/listing/e6/0d/0dd9_396e.png?c=f7b9"/>
          <p:cNvPicPr/>
          <p:nvPr/>
        </p:nvPicPr>
        <p:blipFill>
          <a:blip r:embed="rId12">
            <a:extLst/>
          </a:blip>
          <a:stretch>
            <a:fillRect/>
          </a:stretch>
        </p:blipFill>
        <p:spPr>
          <a:xfrm>
            <a:off x="7674512" y="1442036"/>
            <a:ext cx="1073208" cy="713684"/>
          </a:xfrm>
          <a:prstGeom prst="rect">
            <a:avLst/>
          </a:prstGeom>
          <a:ln w="12700">
            <a:miter lim="400000"/>
          </a:ln>
        </p:spPr>
      </p:pic>
      <p:sp>
        <p:nvSpPr>
          <p:cNvPr id="163" name="Shape 163"/>
          <p:cNvSpPr/>
          <p:nvPr/>
        </p:nvSpPr>
        <p:spPr>
          <a:xfrm>
            <a:off x="8747720" y="1442036"/>
            <a:ext cx="1584178" cy="6248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500"/>
              </a:spcBef>
              <a:defRPr>
                <a:latin typeface="Arial Narrow"/>
                <a:ea typeface="Arial Narrow"/>
                <a:cs typeface="Arial Narrow"/>
                <a:sym typeface="Arial Narrow"/>
              </a:defRPr>
            </a:lvl1pPr>
          </a:lstStyle>
          <a:p>
            <a:pPr lvl="0"/>
            <a:r>
              <a:t>Ministère en charge des TIC</a:t>
            </a:r>
          </a:p>
        </p:txBody>
      </p:sp>
      <p:sp>
        <p:nvSpPr>
          <p:cNvPr id="164" name="Shape 164"/>
          <p:cNvSpPr/>
          <p:nvPr/>
        </p:nvSpPr>
        <p:spPr>
          <a:xfrm>
            <a:off x="5566161" y="2036843"/>
            <a:ext cx="1596150" cy="4978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just">
              <a:spcBef>
                <a:spcPts val="500"/>
              </a:spcBef>
              <a:defRPr sz="1400">
                <a:latin typeface="Arial Narrow"/>
                <a:ea typeface="Arial Narrow"/>
                <a:cs typeface="Arial Narrow"/>
                <a:sym typeface="Arial Narrow"/>
              </a:defRPr>
            </a:lvl1pPr>
          </a:lstStyle>
          <a:p>
            <a:pPr lvl="0">
              <a:defRPr sz="1800"/>
            </a:pPr>
            <a:r>
              <a:rPr sz="1400"/>
              <a:t>CENTRE DE SUIVI ECOLOGIQUE (CSE)</a:t>
            </a:r>
          </a:p>
        </p:txBody>
      </p:sp>
      <p:sp>
        <p:nvSpPr>
          <p:cNvPr id="165" name="Shape 165"/>
          <p:cNvSpPr>
            <a:spLocks noGrp="1"/>
          </p:cNvSpPr>
          <p:nvPr>
            <p:ph type="title"/>
          </p:nvPr>
        </p:nvSpPr>
        <p:spPr>
          <a:xfrm>
            <a:off x="838200" y="399622"/>
            <a:ext cx="10515600" cy="484617"/>
          </a:xfrm>
          <a:prstGeom prst="rect">
            <a:avLst/>
          </a:prstGeom>
        </p:spPr>
        <p:txBody>
          <a:bodyPr/>
          <a:lstStyle>
            <a:lvl1pPr algn="l" defTabSz="722376">
              <a:lnSpc>
                <a:spcPct val="90000"/>
              </a:lnSpc>
              <a:defRPr sz="2528">
                <a:solidFill>
                  <a:srgbClr val="000000"/>
                </a:solidFill>
                <a:latin typeface="Calibri Light"/>
                <a:ea typeface="Calibri Light"/>
                <a:cs typeface="Calibri Light"/>
                <a:sym typeface="Calibri Light"/>
              </a:defRPr>
            </a:lvl1pPr>
          </a:lstStyle>
          <a:p>
            <a:pPr lvl="0">
              <a:defRPr sz="1800" b="0"/>
            </a:pPr>
            <a:r>
              <a:rPr sz="2528" b="1"/>
              <a:t>Private Sector and non-academic structures partners</a:t>
            </a:r>
          </a:p>
        </p:txBody>
      </p:sp>
      <p:sp>
        <p:nvSpPr>
          <p:cNvPr id="166" name="Shape 166"/>
          <p:cNvSpPr>
            <a:spLocks noGrp="1"/>
          </p:cNvSpPr>
          <p:nvPr>
            <p:ph type="body" idx="1"/>
          </p:nvPr>
        </p:nvSpPr>
        <p:spPr>
          <a:xfrm>
            <a:off x="2984500" y="5152118"/>
            <a:ext cx="5018286" cy="1124497"/>
          </a:xfrm>
          <a:prstGeom prst="rect">
            <a:avLst/>
          </a:prstGeom>
        </p:spPr>
        <p:txBody>
          <a:bodyPr lIns="45719" tIns="45719" rIns="45719" bIns="45719"/>
          <a:lstStyle/>
          <a:p>
            <a:pPr marL="487679" lvl="1" indent="-198119" defTabSz="694944">
              <a:lnSpc>
                <a:spcPct val="120000"/>
              </a:lnSpc>
              <a:buFontTx/>
              <a:buChar char="•"/>
              <a:defRPr sz="1800">
                <a:solidFill>
                  <a:srgbClr val="000000"/>
                </a:solidFill>
              </a:defRPr>
            </a:pPr>
            <a:r>
              <a:rPr sz="2432">
                <a:latin typeface="Calibri"/>
                <a:ea typeface="Calibri"/>
                <a:cs typeface="Calibri"/>
                <a:sym typeface="Calibri"/>
              </a:rPr>
              <a:t>Hopital le Dantec de Dakar</a:t>
            </a:r>
          </a:p>
          <a:p>
            <a:pPr marL="487679" lvl="1" indent="-198119" defTabSz="694944">
              <a:lnSpc>
                <a:spcPct val="120000"/>
              </a:lnSpc>
              <a:buFontTx/>
              <a:buChar char="•"/>
              <a:defRPr sz="1800">
                <a:solidFill>
                  <a:srgbClr val="000000"/>
                </a:solidFill>
              </a:defRPr>
            </a:pPr>
            <a:r>
              <a:rPr sz="2432">
                <a:latin typeface="Calibri"/>
                <a:ea typeface="Calibri"/>
                <a:cs typeface="Calibri"/>
                <a:sym typeface="Calibri"/>
              </a:rPr>
              <a:t>Hopital Régional de Saint-Louis </a:t>
            </a:r>
          </a:p>
        </p:txBody>
      </p:sp>
    </p:spTree>
  </p:cSld>
  <p:clrMapOvr>
    <a:masterClrMapping/>
  </p:clrMapOvr>
  <p:transition xmlns:p14="http://schemas.microsoft.com/office/powerpoint/2010/mai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p:cNvSpPr>
          <p:nvPr>
            <p:ph type="sldNum" sz="quarter" idx="2"/>
          </p:nvPr>
        </p:nvSpPr>
        <p:spPr>
          <a:xfrm>
            <a:off x="8077200" y="6221730"/>
            <a:ext cx="2133600" cy="269240"/>
          </a:xfrm>
          <a:prstGeom prst="rect">
            <a:avLst/>
          </a:prstGeom>
          <a:extLst>
            <a:ext uri="{C572A759-6A51-4108-AA02-DFA0A04FC94B}">
              <ma14:wrappingTextBoxFlag xmlns:ma14="http://schemas.microsoft.com/office/mac/drawingml/2011/main" val="1"/>
            </a:ext>
          </a:extLst>
        </p:spPr>
        <p:txBody>
          <a:bodyPr>
            <a:normAutofit/>
          </a:bodyPr>
          <a:lstStyle/>
          <a:p>
            <a:pPr lvl="0">
              <a:defRPr sz="1800"/>
            </a:pPr>
            <a:fld id="{86CB4B4D-7CA3-9044-876B-883B54F8677D}" type="slidenum">
              <a:rPr sz="1200"/>
              <a:t>18</a:t>
            </a:fld>
            <a:endParaRPr sz="1200"/>
          </a:p>
        </p:txBody>
      </p:sp>
      <p:sp>
        <p:nvSpPr>
          <p:cNvPr id="169" name="Shape 169"/>
          <p:cNvSpPr>
            <a:spLocks noGrp="1"/>
          </p:cNvSpPr>
          <p:nvPr>
            <p:ph type="body" idx="1"/>
          </p:nvPr>
        </p:nvSpPr>
        <p:spPr>
          <a:xfrm>
            <a:off x="622300" y="1881809"/>
            <a:ext cx="10515600" cy="4351339"/>
          </a:xfrm>
          <a:prstGeom prst="rect">
            <a:avLst/>
          </a:prstGeom>
        </p:spPr>
        <p:txBody>
          <a:bodyPr lIns="50800" tIns="50800" rIns="50800" bIns="50800"/>
          <a:lstStyle/>
          <a:p>
            <a:pPr marL="0" lvl="0" indent="0" defTabSz="722376">
              <a:lnSpc>
                <a:spcPct val="81000"/>
              </a:lnSpc>
              <a:buSzTx/>
              <a:buFontTx/>
              <a:buNone/>
              <a:defRPr sz="1800">
                <a:solidFill>
                  <a:srgbClr val="000000"/>
                </a:solidFill>
              </a:defRPr>
            </a:pPr>
            <a:r>
              <a:rPr sz="2054" b="1" u="sng">
                <a:latin typeface="Calibri"/>
                <a:ea typeface="Calibri"/>
                <a:cs typeface="Calibri"/>
                <a:sym typeface="Calibri"/>
              </a:rPr>
              <a:t>Research activities :</a:t>
            </a:r>
          </a:p>
          <a:p>
            <a:pPr marL="506930" lvl="1" indent="-205940" defTabSz="722376">
              <a:buFontTx/>
              <a:buChar char="•"/>
              <a:defRPr sz="1800">
                <a:solidFill>
                  <a:srgbClr val="000000"/>
                </a:solidFill>
              </a:defRPr>
            </a:pPr>
            <a:r>
              <a:rPr sz="2054">
                <a:latin typeface="Calibri"/>
                <a:ea typeface="Calibri"/>
                <a:cs typeface="Calibri"/>
                <a:sym typeface="Calibri"/>
              </a:rPr>
              <a:t>Modélisation mathématique de l’acquisition de l’immunité du paludisme et l’impact des interventions </a:t>
            </a:r>
          </a:p>
          <a:p>
            <a:pPr marL="506930" lvl="1" indent="-205940" defTabSz="722376">
              <a:buFontTx/>
              <a:buChar char="•"/>
              <a:defRPr sz="1800">
                <a:solidFill>
                  <a:srgbClr val="000000"/>
                </a:solidFill>
              </a:defRPr>
            </a:pPr>
            <a:r>
              <a:rPr sz="2054">
                <a:latin typeface="Calibri"/>
                <a:ea typeface="Calibri"/>
                <a:cs typeface="Calibri"/>
                <a:sym typeface="Calibri"/>
              </a:rPr>
              <a:t>Etude de l’effet des protocoles d’intervention sur le paludisme</a:t>
            </a:r>
          </a:p>
          <a:p>
            <a:pPr marL="506930" lvl="1" indent="-205940" defTabSz="722376">
              <a:buFontTx/>
              <a:buChar char="•"/>
              <a:defRPr sz="1800">
                <a:solidFill>
                  <a:srgbClr val="000000"/>
                </a:solidFill>
              </a:defRPr>
            </a:pPr>
            <a:r>
              <a:rPr sz="2054">
                <a:latin typeface="Calibri"/>
                <a:ea typeface="Calibri"/>
                <a:cs typeface="Calibri"/>
                <a:sym typeface="Calibri"/>
              </a:rPr>
              <a:t>Modélisation de la rage</a:t>
            </a:r>
          </a:p>
          <a:p>
            <a:pPr marL="506930" lvl="1" indent="-205940" defTabSz="722376">
              <a:buFontTx/>
              <a:buChar char="•"/>
              <a:defRPr sz="1800">
                <a:solidFill>
                  <a:srgbClr val="000000"/>
                </a:solidFill>
              </a:defRPr>
            </a:pPr>
            <a:r>
              <a:rPr sz="2054">
                <a:latin typeface="Calibri"/>
                <a:ea typeface="Calibri"/>
                <a:cs typeface="Calibri"/>
                <a:sym typeface="Calibri"/>
              </a:rPr>
              <a:t>Impact du climat sur l’agriculture</a:t>
            </a:r>
          </a:p>
          <a:p>
            <a:pPr marL="0" lvl="0" indent="0" defTabSz="722376">
              <a:lnSpc>
                <a:spcPct val="81000"/>
              </a:lnSpc>
              <a:buSzTx/>
              <a:buFontTx/>
              <a:buNone/>
              <a:defRPr sz="1800">
                <a:solidFill>
                  <a:srgbClr val="000000"/>
                </a:solidFill>
              </a:defRPr>
            </a:pPr>
            <a:endParaRPr sz="2054">
              <a:latin typeface="Calibri"/>
              <a:ea typeface="Calibri"/>
              <a:cs typeface="Calibri"/>
              <a:sym typeface="Calibri"/>
            </a:endParaRPr>
          </a:p>
          <a:p>
            <a:pPr marL="0" lvl="0" indent="0" defTabSz="722376">
              <a:lnSpc>
                <a:spcPct val="81000"/>
              </a:lnSpc>
              <a:buSzTx/>
              <a:buFontTx/>
              <a:buNone/>
              <a:defRPr sz="1800">
                <a:solidFill>
                  <a:srgbClr val="000000"/>
                </a:solidFill>
              </a:defRPr>
            </a:pPr>
            <a:r>
              <a:rPr sz="2054" b="1" u="sng">
                <a:latin typeface="Calibri"/>
                <a:ea typeface="Calibri"/>
                <a:cs typeface="Calibri"/>
                <a:sym typeface="Calibri"/>
              </a:rPr>
              <a:t>Results :</a:t>
            </a:r>
          </a:p>
          <a:p>
            <a:pPr marL="0" lvl="1" indent="180594" defTabSz="722376">
              <a:lnSpc>
                <a:spcPct val="81000"/>
              </a:lnSpc>
              <a:buSzTx/>
              <a:buFontTx/>
              <a:buNone/>
              <a:defRPr sz="1800">
                <a:solidFill>
                  <a:srgbClr val="000000"/>
                </a:solidFill>
              </a:defRPr>
            </a:pPr>
            <a:r>
              <a:rPr sz="2054">
                <a:latin typeface="Calibri"/>
                <a:ea typeface="Calibri"/>
                <a:cs typeface="Calibri"/>
                <a:sym typeface="Calibri"/>
              </a:rPr>
              <a:t>Research school in BioInformatique with IPD at UGB, September 2016, 13 Ph D students in short-course term</a:t>
            </a:r>
          </a:p>
          <a:p>
            <a:pPr marL="0" lvl="2" indent="361188" defTabSz="722376">
              <a:lnSpc>
                <a:spcPct val="81000"/>
              </a:lnSpc>
              <a:buSzTx/>
              <a:buFontTx/>
              <a:buNone/>
              <a:defRPr sz="1800">
                <a:solidFill>
                  <a:srgbClr val="000000"/>
                </a:solidFill>
              </a:defRPr>
            </a:pPr>
            <a:endParaRPr sz="2054">
              <a:latin typeface="Calibri"/>
              <a:ea typeface="Calibri"/>
              <a:cs typeface="Calibri"/>
              <a:sym typeface="Calibri"/>
            </a:endParaRPr>
          </a:p>
        </p:txBody>
      </p:sp>
      <p:sp>
        <p:nvSpPr>
          <p:cNvPr id="170" name="Shape 170"/>
          <p:cNvSpPr>
            <a:spLocks noGrp="1"/>
          </p:cNvSpPr>
          <p:nvPr>
            <p:ph type="title"/>
          </p:nvPr>
        </p:nvSpPr>
        <p:spPr>
          <a:xfrm>
            <a:off x="838200" y="446556"/>
            <a:ext cx="10515600" cy="484617"/>
          </a:xfrm>
          <a:prstGeom prst="rect">
            <a:avLst/>
          </a:prstGeom>
        </p:spPr>
        <p:txBody>
          <a:bodyPr/>
          <a:lstStyle/>
          <a:p>
            <a:pPr lvl="0" algn="l" defTabSz="713231">
              <a:lnSpc>
                <a:spcPct val="90000"/>
              </a:lnSpc>
              <a:defRPr sz="1800" b="0">
                <a:solidFill>
                  <a:srgbClr val="000000"/>
                </a:solidFill>
              </a:defRPr>
            </a:pPr>
            <a:r>
              <a:rPr sz="2496" b="1">
                <a:latin typeface="Calibri Light"/>
                <a:ea typeface="Calibri Light"/>
                <a:cs typeface="Calibri Light"/>
                <a:sym typeface="Calibri Light"/>
              </a:rPr>
              <a:t>Research activities with Private Sector and non-academic structures</a:t>
            </a:r>
          </a:p>
        </p:txBody>
      </p:sp>
      <p:pic>
        <p:nvPicPr>
          <p:cNvPr id="171" name="image42.png" descr="http://www.pasteur.fr/sites/www.pasteur.fr/files/logo_institut_pasteur_rvb_0.png"/>
          <p:cNvPicPr/>
          <p:nvPr/>
        </p:nvPicPr>
        <p:blipFill>
          <a:blip r:embed="rId2">
            <a:extLst/>
          </a:blip>
          <a:stretch>
            <a:fillRect/>
          </a:stretch>
        </p:blipFill>
        <p:spPr>
          <a:xfrm>
            <a:off x="687513" y="960568"/>
            <a:ext cx="2094427" cy="942493"/>
          </a:xfrm>
          <a:prstGeom prst="rect">
            <a:avLst/>
          </a:prstGeom>
          <a:ln w="12700">
            <a:miter lim="400000"/>
          </a:ln>
        </p:spPr>
      </p:pic>
      <p:pic>
        <p:nvPicPr>
          <p:cNvPr id="172" name="image40.png"/>
          <p:cNvPicPr/>
          <p:nvPr/>
        </p:nvPicPr>
        <p:blipFill>
          <a:blip r:embed="rId3">
            <a:extLst/>
          </a:blip>
          <a:stretch>
            <a:fillRect/>
          </a:stretch>
        </p:blipFill>
        <p:spPr>
          <a:xfrm>
            <a:off x="3540728" y="1022936"/>
            <a:ext cx="1536055" cy="1064624"/>
          </a:xfrm>
          <a:prstGeom prst="rect">
            <a:avLst/>
          </a:prstGeom>
          <a:ln w="12700">
            <a:miter lim="400000"/>
          </a:ln>
        </p:spPr>
      </p:pic>
      <p:pic>
        <p:nvPicPr>
          <p:cNvPr id="173" name="image41.gif" descr="http://www.ppzs.org/var/ppzs/storage/images/media/images/logo/logo-cse/32064-1-fre-FR/logo-cse.gif"/>
          <p:cNvPicPr/>
          <p:nvPr/>
        </p:nvPicPr>
        <p:blipFill>
          <a:blip r:embed="rId4">
            <a:extLst/>
          </a:blip>
          <a:stretch>
            <a:fillRect/>
          </a:stretch>
        </p:blipFill>
        <p:spPr>
          <a:xfrm>
            <a:off x="5371610" y="1022936"/>
            <a:ext cx="1562101" cy="581027"/>
          </a:xfrm>
          <a:prstGeom prst="rect">
            <a:avLst/>
          </a:prstGeom>
          <a:ln w="12700">
            <a:miter lim="400000"/>
          </a:ln>
        </p:spPr>
      </p:pic>
      <p:sp>
        <p:nvSpPr>
          <p:cNvPr id="174" name="Shape 174"/>
          <p:cNvSpPr/>
          <p:nvPr/>
        </p:nvSpPr>
        <p:spPr>
          <a:xfrm>
            <a:off x="5337561" y="1617743"/>
            <a:ext cx="1596150" cy="4978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just">
              <a:spcBef>
                <a:spcPts val="500"/>
              </a:spcBef>
              <a:defRPr sz="1400">
                <a:latin typeface="Arial Narrow"/>
                <a:ea typeface="Arial Narrow"/>
                <a:cs typeface="Arial Narrow"/>
                <a:sym typeface="Arial Narrow"/>
              </a:defRPr>
            </a:lvl1pPr>
          </a:lstStyle>
          <a:p>
            <a:pPr lvl="0">
              <a:defRPr sz="1800"/>
            </a:pPr>
            <a:r>
              <a:rPr sz="1400"/>
              <a:t>CENTRE DE SUIVI ECOLOGIQUE (CSE)</a:t>
            </a:r>
          </a:p>
        </p:txBody>
      </p:sp>
      <p:sp>
        <p:nvSpPr>
          <p:cNvPr id="175" name="Shape 175"/>
          <p:cNvSpPr/>
          <p:nvPr/>
        </p:nvSpPr>
        <p:spPr>
          <a:xfrm>
            <a:off x="7194488" y="1068352"/>
            <a:ext cx="2707432" cy="6409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p>
            <a:pPr lvl="1" indent="171450" defTabSz="685800">
              <a:lnSpc>
                <a:spcPct val="120000"/>
              </a:lnSpc>
              <a:spcBef>
                <a:spcPts val="700"/>
              </a:spcBef>
            </a:pPr>
            <a:r>
              <a:rPr sz="2400"/>
              <a:t>Hopital le Dantec</a:t>
            </a:r>
          </a:p>
        </p:txBody>
      </p:sp>
    </p:spTree>
  </p:cSld>
  <p:clrMapOvr>
    <a:masterClrMapping/>
  </p:clrMapOvr>
  <p:transition xmlns:p14="http://schemas.microsoft.com/office/powerpoint/2010/main" spd="med">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p:cNvSpPr>
          <p:nvPr>
            <p:ph type="sldNum" sz="quarter" idx="2"/>
          </p:nvPr>
        </p:nvSpPr>
        <p:spPr>
          <a:xfrm>
            <a:off x="8077200" y="6221730"/>
            <a:ext cx="2133600" cy="269240"/>
          </a:xfrm>
          <a:prstGeom prst="rect">
            <a:avLst/>
          </a:prstGeom>
          <a:extLst>
            <a:ext uri="{C572A759-6A51-4108-AA02-DFA0A04FC94B}">
              <ma14:wrappingTextBoxFlag xmlns:ma14="http://schemas.microsoft.com/office/mac/drawingml/2011/main" val="1"/>
            </a:ext>
          </a:extLst>
        </p:spPr>
        <p:txBody>
          <a:bodyPr>
            <a:normAutofit/>
          </a:bodyPr>
          <a:lstStyle/>
          <a:p>
            <a:pPr lvl="0">
              <a:defRPr sz="1800"/>
            </a:pPr>
            <a:fld id="{86CB4B4D-7CA3-9044-876B-883B54F8677D}" type="slidenum">
              <a:rPr sz="1200"/>
              <a:t>19</a:t>
            </a:fld>
            <a:endParaRPr sz="1200"/>
          </a:p>
        </p:txBody>
      </p:sp>
      <p:sp>
        <p:nvSpPr>
          <p:cNvPr id="178" name="Shape 178"/>
          <p:cNvSpPr>
            <a:spLocks noGrp="1"/>
          </p:cNvSpPr>
          <p:nvPr>
            <p:ph type="body" idx="1"/>
          </p:nvPr>
        </p:nvSpPr>
        <p:spPr>
          <a:xfrm>
            <a:off x="622300" y="1881809"/>
            <a:ext cx="10947401" cy="2171693"/>
          </a:xfrm>
          <a:prstGeom prst="rect">
            <a:avLst/>
          </a:prstGeom>
        </p:spPr>
        <p:txBody>
          <a:bodyPr lIns="50800" tIns="50800" rIns="50800" bIns="50800"/>
          <a:lstStyle/>
          <a:p>
            <a:pPr marL="0" lvl="0" indent="0" defTabSz="466344">
              <a:lnSpc>
                <a:spcPct val="81000"/>
              </a:lnSpc>
              <a:spcBef>
                <a:spcPts val="500"/>
              </a:spcBef>
              <a:buSzTx/>
              <a:buFontTx/>
              <a:buNone/>
              <a:defRPr sz="1800">
                <a:solidFill>
                  <a:srgbClr val="000000"/>
                </a:solidFill>
              </a:defRPr>
            </a:pPr>
            <a:r>
              <a:rPr sz="1377" b="1" u="sng">
                <a:latin typeface="Calibri"/>
                <a:ea typeface="Calibri"/>
                <a:cs typeface="Calibri"/>
                <a:sym typeface="Calibri"/>
              </a:rPr>
              <a:t>Results (cont.):</a:t>
            </a:r>
          </a:p>
          <a:p>
            <a:pPr marL="0" lvl="0" indent="0" defTabSz="466344">
              <a:lnSpc>
                <a:spcPct val="81000"/>
              </a:lnSpc>
              <a:spcBef>
                <a:spcPts val="500"/>
              </a:spcBef>
              <a:buSzTx/>
              <a:buFontTx/>
              <a:buNone/>
              <a:defRPr sz="1800">
                <a:solidFill>
                  <a:srgbClr val="000000"/>
                </a:solidFill>
              </a:defRPr>
            </a:pPr>
            <a:endParaRPr sz="1377">
              <a:latin typeface="Calibri"/>
              <a:ea typeface="Calibri"/>
              <a:cs typeface="Calibri"/>
              <a:sym typeface="Calibri"/>
            </a:endParaRPr>
          </a:p>
          <a:p>
            <a:pPr marL="132948" lvl="0" indent="-132948" defTabSz="466344">
              <a:lnSpc>
                <a:spcPct val="81000"/>
              </a:lnSpc>
              <a:spcBef>
                <a:spcPts val="500"/>
              </a:spcBef>
              <a:buSzPct val="60000"/>
              <a:buFontTx/>
              <a:buBlip>
                <a:blip r:embed="rId2"/>
              </a:buBlip>
              <a:defRPr sz="1800">
                <a:solidFill>
                  <a:srgbClr val="000000"/>
                </a:solidFill>
              </a:defRPr>
            </a:pPr>
            <a:r>
              <a:rPr sz="1377" b="1">
                <a:latin typeface="Calibri"/>
                <a:ea typeface="Calibri"/>
                <a:cs typeface="Calibri"/>
                <a:sym typeface="Calibri"/>
              </a:rPr>
              <a:t> Ph D thesis co-supervised in progress </a:t>
            </a:r>
          </a:p>
          <a:p>
            <a:pPr marL="327258" lvl="1" indent="-132948" defTabSz="466344">
              <a:spcBef>
                <a:spcPts val="500"/>
              </a:spcBef>
              <a:buFontTx/>
              <a:buChar char="•"/>
              <a:defRPr sz="1800">
                <a:solidFill>
                  <a:srgbClr val="000000"/>
                </a:solidFill>
              </a:defRPr>
            </a:pPr>
            <a:r>
              <a:rPr sz="1377" i="1">
                <a:latin typeface="Calibri"/>
                <a:ea typeface="Calibri"/>
                <a:cs typeface="Calibri"/>
                <a:sym typeface="Calibri"/>
              </a:rPr>
              <a:t>Oumy Niass</a:t>
            </a:r>
            <a:r>
              <a:rPr sz="1377">
                <a:latin typeface="Calibri"/>
                <a:ea typeface="Calibri"/>
                <a:cs typeface="Calibri"/>
                <a:sym typeface="Calibri"/>
              </a:rPr>
              <a:t>, Modélisation mathématique de l'acquisition de l'immunité du paludisme et l'impact des interventions dans le contexte Dielmo-Ndiop; Encadrement Pr Aliou DIOP (UGB) et Aissatou Touré (IPD). Soutenance prévue en 2016.</a:t>
            </a:r>
          </a:p>
          <a:p>
            <a:pPr marL="327258" lvl="1" indent="-132948" defTabSz="466344">
              <a:spcBef>
                <a:spcPts val="500"/>
              </a:spcBef>
              <a:buFontTx/>
              <a:buChar char="•"/>
              <a:defRPr sz="1800">
                <a:solidFill>
                  <a:srgbClr val="000000"/>
                </a:solidFill>
              </a:defRPr>
            </a:pPr>
            <a:r>
              <a:rPr sz="1377" i="1">
                <a:latin typeface="Calibri"/>
                <a:ea typeface="Calibri"/>
                <a:cs typeface="Calibri"/>
                <a:sym typeface="Calibri"/>
              </a:rPr>
              <a:t>Cheikh Talla</a:t>
            </a:r>
            <a:r>
              <a:rPr sz="1377">
                <a:latin typeface="Calibri"/>
                <a:ea typeface="Calibri"/>
                <a:cs typeface="Calibri"/>
                <a:sym typeface="Calibri"/>
              </a:rPr>
              <a:t>, Modélisation de la dynamique spatio-temporelle de l’abondance des deux principaux vecteurs de la fièvre de la vallée du Rift à Barkédji. Encadrement Pr Aliou DIOP (UGB) et Dr Mawlouth Diallo (IPD). Soutenanvce prévue en Juillet 2016.</a:t>
            </a:r>
          </a:p>
          <a:p>
            <a:pPr marL="0" lvl="0" indent="0" defTabSz="466344">
              <a:lnSpc>
                <a:spcPct val="81000"/>
              </a:lnSpc>
              <a:spcBef>
                <a:spcPts val="500"/>
              </a:spcBef>
              <a:buSzTx/>
              <a:buNone/>
              <a:defRPr sz="1800">
                <a:solidFill>
                  <a:srgbClr val="000000"/>
                </a:solidFill>
              </a:defRPr>
            </a:pPr>
            <a:endParaRPr sz="1377">
              <a:latin typeface="Calibri"/>
              <a:ea typeface="Calibri"/>
              <a:cs typeface="Calibri"/>
              <a:sym typeface="Calibri"/>
            </a:endParaRPr>
          </a:p>
          <a:p>
            <a:pPr marL="132948" lvl="0" indent="-132948" defTabSz="466344">
              <a:lnSpc>
                <a:spcPct val="81000"/>
              </a:lnSpc>
              <a:spcBef>
                <a:spcPts val="500"/>
              </a:spcBef>
              <a:buSzPct val="60000"/>
              <a:buFontTx/>
              <a:buBlip>
                <a:blip r:embed="rId2"/>
              </a:buBlip>
              <a:defRPr sz="1800">
                <a:solidFill>
                  <a:srgbClr val="000000"/>
                </a:solidFill>
              </a:defRPr>
            </a:pPr>
            <a:r>
              <a:rPr sz="1377" b="1">
                <a:latin typeface="Calibri"/>
                <a:ea typeface="Calibri"/>
                <a:cs typeface="Calibri"/>
                <a:sym typeface="Calibri"/>
              </a:rPr>
              <a:t> Co-Publications </a:t>
            </a:r>
          </a:p>
        </p:txBody>
      </p:sp>
      <p:sp>
        <p:nvSpPr>
          <p:cNvPr id="179" name="Shape 179"/>
          <p:cNvSpPr>
            <a:spLocks noGrp="1"/>
          </p:cNvSpPr>
          <p:nvPr>
            <p:ph type="title"/>
          </p:nvPr>
        </p:nvSpPr>
        <p:spPr>
          <a:xfrm>
            <a:off x="838200" y="446556"/>
            <a:ext cx="10515600" cy="484617"/>
          </a:xfrm>
          <a:prstGeom prst="rect">
            <a:avLst/>
          </a:prstGeom>
        </p:spPr>
        <p:txBody>
          <a:bodyPr/>
          <a:lstStyle/>
          <a:p>
            <a:pPr lvl="0" algn="l" defTabSz="713231">
              <a:lnSpc>
                <a:spcPct val="90000"/>
              </a:lnSpc>
              <a:defRPr sz="1800" b="0">
                <a:solidFill>
                  <a:srgbClr val="000000"/>
                </a:solidFill>
              </a:defRPr>
            </a:pPr>
            <a:r>
              <a:rPr sz="2496" b="1">
                <a:latin typeface="Calibri Light"/>
                <a:ea typeface="Calibri Light"/>
                <a:cs typeface="Calibri Light"/>
                <a:sym typeface="Calibri Light"/>
              </a:rPr>
              <a:t>Research activities with Private Sector and non-academic structures</a:t>
            </a:r>
          </a:p>
        </p:txBody>
      </p:sp>
      <p:pic>
        <p:nvPicPr>
          <p:cNvPr id="180" name="image42.png" descr="http://www.pasteur.fr/sites/www.pasteur.fr/files/logo_institut_pasteur_rvb_0.png"/>
          <p:cNvPicPr/>
          <p:nvPr/>
        </p:nvPicPr>
        <p:blipFill>
          <a:blip r:embed="rId3">
            <a:extLst/>
          </a:blip>
          <a:stretch>
            <a:fillRect/>
          </a:stretch>
        </p:blipFill>
        <p:spPr>
          <a:xfrm>
            <a:off x="687513" y="960568"/>
            <a:ext cx="2094427" cy="942493"/>
          </a:xfrm>
          <a:prstGeom prst="rect">
            <a:avLst/>
          </a:prstGeom>
          <a:ln w="12700">
            <a:miter lim="400000"/>
          </a:ln>
        </p:spPr>
      </p:pic>
      <p:pic>
        <p:nvPicPr>
          <p:cNvPr id="181" name="image40.png"/>
          <p:cNvPicPr/>
          <p:nvPr/>
        </p:nvPicPr>
        <p:blipFill>
          <a:blip r:embed="rId4">
            <a:extLst/>
          </a:blip>
          <a:stretch>
            <a:fillRect/>
          </a:stretch>
        </p:blipFill>
        <p:spPr>
          <a:xfrm>
            <a:off x="3540728" y="1022936"/>
            <a:ext cx="1536055" cy="1064624"/>
          </a:xfrm>
          <a:prstGeom prst="rect">
            <a:avLst/>
          </a:prstGeom>
          <a:ln w="12700">
            <a:miter lim="400000"/>
          </a:ln>
        </p:spPr>
      </p:pic>
      <p:pic>
        <p:nvPicPr>
          <p:cNvPr id="182" name="image41.gif" descr="http://www.ppzs.org/var/ppzs/storage/images/media/images/logo/logo-cse/32064-1-fre-FR/logo-cse.gif"/>
          <p:cNvPicPr/>
          <p:nvPr/>
        </p:nvPicPr>
        <p:blipFill>
          <a:blip r:embed="rId5">
            <a:extLst/>
          </a:blip>
          <a:stretch>
            <a:fillRect/>
          </a:stretch>
        </p:blipFill>
        <p:spPr>
          <a:xfrm>
            <a:off x="5371610" y="1022936"/>
            <a:ext cx="1562101" cy="581027"/>
          </a:xfrm>
          <a:prstGeom prst="rect">
            <a:avLst/>
          </a:prstGeom>
          <a:ln w="12700">
            <a:miter lim="400000"/>
          </a:ln>
        </p:spPr>
      </p:pic>
      <p:sp>
        <p:nvSpPr>
          <p:cNvPr id="183" name="Shape 183"/>
          <p:cNvSpPr/>
          <p:nvPr/>
        </p:nvSpPr>
        <p:spPr>
          <a:xfrm>
            <a:off x="5337561" y="1617743"/>
            <a:ext cx="1596150" cy="4978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just">
              <a:spcBef>
                <a:spcPts val="500"/>
              </a:spcBef>
              <a:defRPr sz="1400">
                <a:latin typeface="Arial Narrow"/>
                <a:ea typeface="Arial Narrow"/>
                <a:cs typeface="Arial Narrow"/>
                <a:sym typeface="Arial Narrow"/>
              </a:defRPr>
            </a:lvl1pPr>
          </a:lstStyle>
          <a:p>
            <a:pPr lvl="0">
              <a:defRPr sz="1800"/>
            </a:pPr>
            <a:r>
              <a:rPr sz="1400"/>
              <a:t>CENTRE DE SUIVI ECOLOGIQUE (CSE)</a:t>
            </a:r>
          </a:p>
        </p:txBody>
      </p:sp>
      <p:sp>
        <p:nvSpPr>
          <p:cNvPr id="184" name="Shape 184"/>
          <p:cNvSpPr/>
          <p:nvPr/>
        </p:nvSpPr>
        <p:spPr>
          <a:xfrm>
            <a:off x="7194487" y="1068352"/>
            <a:ext cx="2707433" cy="64090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p>
            <a:pPr lvl="1" indent="171450" defTabSz="685800">
              <a:lnSpc>
                <a:spcPct val="120000"/>
              </a:lnSpc>
              <a:spcBef>
                <a:spcPts val="700"/>
              </a:spcBef>
            </a:pPr>
            <a:r>
              <a:rPr sz="2400"/>
              <a:t>Hopital le Dantec</a:t>
            </a:r>
          </a:p>
        </p:txBody>
      </p:sp>
      <p:graphicFrame>
        <p:nvGraphicFramePr>
          <p:cNvPr id="185" name="Table 185"/>
          <p:cNvGraphicFramePr/>
          <p:nvPr/>
        </p:nvGraphicFramePr>
        <p:xfrm>
          <a:off x="996950" y="4038600"/>
          <a:ext cx="10570318" cy="2208569"/>
        </p:xfrm>
        <a:graphic>
          <a:graphicData uri="http://schemas.openxmlformats.org/drawingml/2006/table">
            <a:tbl>
              <a:tblPr>
                <a:tableStyleId>{4C3C2611-4C71-4FC5-86AE-919BDF0F9419}</a:tableStyleId>
              </a:tblPr>
              <a:tblGrid>
                <a:gridCol w="4267795"/>
                <a:gridCol w="2729160"/>
                <a:gridCol w="3573363"/>
              </a:tblGrid>
              <a:tr h="711200">
                <a:tc>
                  <a:txBody>
                    <a:bodyPr/>
                    <a:lstStyle/>
                    <a:p>
                      <a:pPr lvl="0" algn="l" defTabSz="457200">
                        <a:defRPr sz="1800" b="0" i="0"/>
                      </a:pPr>
                      <a:r>
                        <a:rPr sz="1300"/>
                        <a:t>Soil suitability for the production of rice, groundnut, and cassava in the peri-urban Niayes zone, Senegal</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solidFill>
                            <a:srgbClr val="5652FF"/>
                          </a:solidFill>
                        </a:rPr>
                        <a:t>Soil &amp; Tillage Research, 2015</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ctr" defTabSz="457200">
                        <a:defRPr sz="1800" b="0" i="0"/>
                      </a:pPr>
                      <a:r>
                        <a:rPr sz="1300"/>
                        <a:t>M. D. Diallo, S. A. Wood, A. Diallo, M. Mahatma-Saleh, O. Ndiaye, A. K. Tine, T. Ngamba, M. Guissé, S. Seck, A. Diop, A. Guissé</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654089">
                <a:tc>
                  <a:txBody>
                    <a:bodyPr/>
                    <a:lstStyle/>
                    <a:p>
                      <a:pPr lvl="0" algn="l" defTabSz="457200">
                        <a:defRPr sz="1800" b="0" i="0"/>
                      </a:pPr>
                      <a:r>
                        <a:rPr sz="1300"/>
                        <a:t>ETUDE COMPARATIVE DE LA SALINITE DE L’EAU ET DES SOLS DANS LA ZONE NORD DES NIAYES (SENEGAL)</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solidFill>
                            <a:srgbClr val="5652FF"/>
                          </a:solidFill>
                        </a:rPr>
                        <a:t>African Crops Science Journal, 2015</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t>M.D. DIALLO, O. NDIAYE, M. MAHAMAT SALEH, A. TINE, A. DIOP and A. GUISSE</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678259">
                <a:tc>
                  <a:txBody>
                    <a:bodyPr/>
                    <a:lstStyle/>
                    <a:p>
                      <a:pPr lvl="0" algn="l" defTabSz="457200">
                        <a:defRPr sz="1800" b="0" i="0"/>
                      </a:pPr>
                      <a:r>
                        <a:rPr sz="1300"/>
                        <a:t>Influence de la décomposition de la nécro-masse des espèces végétales tropicales sur le pH et la structure génétique des communautés bactériennes d’un sol ferrugineux tropical au Sénégal</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solidFill>
                            <a:srgbClr val="5652FF"/>
                          </a:solidFill>
                        </a:rPr>
                        <a:t>Journal of Applied Biosciences, 2015</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t>M. D. Diallo, M. M. Saleh, O. Ndiaye, A. Diop, A. Guisse</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bl>
          </a:graphicData>
        </a:graphic>
      </p:graphicFrame>
    </p:spTree>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image2.png" descr="http://fast.fonts.net/FontsCom/Live/static/Content/img/letters.png?1429715982"/>
          <p:cNvPicPr/>
          <p:nvPr/>
        </p:nvPicPr>
        <p:blipFill>
          <a:blip r:embed="rId2">
            <a:extLst/>
          </a:blip>
          <a:stretch>
            <a:fillRect/>
          </a:stretch>
        </p:blipFill>
        <p:spPr>
          <a:xfrm>
            <a:off x="1545285" y="789436"/>
            <a:ext cx="9141298" cy="3857971"/>
          </a:xfrm>
          <a:prstGeom prst="rect">
            <a:avLst/>
          </a:prstGeom>
          <a:ln w="12700">
            <a:miter lim="400000"/>
          </a:ln>
        </p:spPr>
      </p:pic>
      <p:sp>
        <p:nvSpPr>
          <p:cNvPr id="69" name="Shape 69"/>
          <p:cNvSpPr>
            <a:spLocks noGrp="1"/>
          </p:cNvSpPr>
          <p:nvPr>
            <p:ph type="title"/>
          </p:nvPr>
        </p:nvSpPr>
        <p:spPr>
          <a:xfrm>
            <a:off x="869876" y="2689683"/>
            <a:ext cx="9352310" cy="3383832"/>
          </a:xfrm>
          <a:prstGeom prst="rect">
            <a:avLst/>
          </a:prstGeom>
        </p:spPr>
        <p:txBody>
          <a:bodyPr/>
          <a:lstStyle/>
          <a:p>
            <a:pPr lvl="0" algn="l">
              <a:defRPr sz="1800">
                <a:solidFill>
                  <a:srgbClr val="000000"/>
                </a:solidFill>
              </a:defRPr>
            </a:pPr>
            <a:r>
              <a:rPr sz="2400" b="1">
                <a:solidFill>
                  <a:srgbClr val="215968"/>
                </a:solidFill>
                <a:latin typeface="Segoe UI"/>
                <a:ea typeface="Segoe UI"/>
                <a:cs typeface="Segoe UI"/>
                <a:sym typeface="Segoe UI"/>
              </a:rPr>
              <a:t>AFRICAN CENTRE OF EXCELLENCE IN MATHEMATICS, COMPUTER SCIENCE and  ICT</a:t>
            </a:r>
            <a:br>
              <a:rPr sz="2400" b="1">
                <a:solidFill>
                  <a:srgbClr val="215968"/>
                </a:solidFill>
                <a:latin typeface="Segoe UI"/>
                <a:ea typeface="Segoe UI"/>
                <a:cs typeface="Segoe UI"/>
                <a:sym typeface="Segoe UI"/>
              </a:rPr>
            </a:br>
            <a:endParaRPr sz="2400" b="1">
              <a:solidFill>
                <a:srgbClr val="215968"/>
              </a:solidFill>
              <a:latin typeface="Segoe UI"/>
              <a:ea typeface="Segoe UI"/>
              <a:cs typeface="Segoe UI"/>
              <a:sym typeface="Segoe UI"/>
            </a:endParaRPr>
          </a:p>
          <a:p>
            <a:pPr lvl="0" algn="l">
              <a:defRPr sz="1800">
                <a:solidFill>
                  <a:srgbClr val="000000"/>
                </a:solidFill>
              </a:defRPr>
            </a:pPr>
            <a:r>
              <a:rPr sz="2400" b="1" i="1">
                <a:solidFill>
                  <a:srgbClr val="E46C0A"/>
                </a:solidFill>
                <a:latin typeface="Segoe UI"/>
                <a:ea typeface="Segoe UI"/>
                <a:cs typeface="Segoe UI"/>
                <a:sym typeface="Segoe UI"/>
              </a:rPr>
              <a:t>Pr. Moussa LO</a:t>
            </a:r>
            <a:br>
              <a:rPr sz="2400" b="1" i="1">
                <a:solidFill>
                  <a:srgbClr val="E46C0A"/>
                </a:solidFill>
                <a:latin typeface="Segoe UI"/>
                <a:ea typeface="Segoe UI"/>
                <a:cs typeface="Segoe UI"/>
                <a:sym typeface="Segoe UI"/>
              </a:rPr>
            </a:br>
            <a:endParaRPr sz="2400" b="1" i="1">
              <a:solidFill>
                <a:srgbClr val="E46C0A"/>
              </a:solidFill>
              <a:latin typeface="Segoe UI"/>
              <a:ea typeface="Segoe UI"/>
              <a:cs typeface="Segoe UI"/>
              <a:sym typeface="Segoe UI"/>
            </a:endParaRPr>
          </a:p>
          <a:p>
            <a:pPr lvl="0" algn="l">
              <a:defRPr sz="1800">
                <a:solidFill>
                  <a:srgbClr val="000000"/>
                </a:solidFill>
              </a:defRPr>
            </a:pPr>
            <a:r>
              <a:rPr sz="2400">
                <a:solidFill>
                  <a:srgbClr val="215968"/>
                </a:solidFill>
              </a:rPr>
              <a:t>5th ACE WORKSHOP </a:t>
            </a:r>
            <a:br>
              <a:rPr sz="2400">
                <a:solidFill>
                  <a:srgbClr val="215968"/>
                </a:solidFill>
              </a:rPr>
            </a:br>
            <a:r>
              <a:rPr sz="2400">
                <a:solidFill>
                  <a:srgbClr val="215968"/>
                </a:solidFill>
              </a:rPr>
              <a:t>Accra, 16-20 May 2016</a:t>
            </a:r>
          </a:p>
        </p:txBody>
      </p:sp>
      <p:pic>
        <p:nvPicPr>
          <p:cNvPr id="70" name="image3.png"/>
          <p:cNvPicPr/>
          <p:nvPr/>
        </p:nvPicPr>
        <p:blipFill>
          <a:blip r:embed="rId3">
            <a:extLst/>
          </a:blip>
          <a:stretch>
            <a:fillRect/>
          </a:stretch>
        </p:blipFill>
        <p:spPr>
          <a:xfrm>
            <a:off x="5733727" y="263655"/>
            <a:ext cx="2304257" cy="1201689"/>
          </a:xfrm>
          <a:prstGeom prst="rect">
            <a:avLst/>
          </a:prstGeom>
          <a:ln w="12700">
            <a:miter lim="400000"/>
          </a:ln>
        </p:spPr>
      </p:pic>
      <p:pic>
        <p:nvPicPr>
          <p:cNvPr id="71" name="image3.png" descr="http://concoursn.com/wp-content/uploads/2016/01/LUFR-SJP-de-lUGB-recrute-un-Assistant.png"/>
          <p:cNvPicPr/>
          <p:nvPr/>
        </p:nvPicPr>
        <p:blipFill>
          <a:blip r:embed="rId4">
            <a:extLst/>
          </a:blip>
          <a:stretch>
            <a:fillRect/>
          </a:stretch>
        </p:blipFill>
        <p:spPr>
          <a:xfrm>
            <a:off x="8841933" y="768578"/>
            <a:ext cx="2348206" cy="2313072"/>
          </a:xfrm>
          <a:prstGeom prst="rect">
            <a:avLst/>
          </a:prstGeom>
          <a:ln w="12700">
            <a:miter lim="400000"/>
          </a:ln>
        </p:spPr>
      </p:pic>
      <p:pic>
        <p:nvPicPr>
          <p:cNvPr id="72" name="image4.jpg" descr="C:\Users\dell latitude\Downloads\logo-mesr.jpg"/>
          <p:cNvPicPr/>
          <p:nvPr/>
        </p:nvPicPr>
        <p:blipFill>
          <a:blip r:embed="rId5">
            <a:extLst/>
          </a:blip>
          <a:stretch>
            <a:fillRect/>
          </a:stretch>
        </p:blipFill>
        <p:spPr>
          <a:xfrm>
            <a:off x="2268532" y="226171"/>
            <a:ext cx="2661246" cy="1195051"/>
          </a:xfrm>
          <a:prstGeom prst="rect">
            <a:avLst/>
          </a:prstGeom>
          <a:ln w="12700">
            <a:miter lim="400000"/>
          </a:ln>
        </p:spPr>
      </p:pic>
      <p:sp>
        <p:nvSpPr>
          <p:cNvPr id="73" name="Shape 73"/>
          <p:cNvSpPr/>
          <p:nvPr/>
        </p:nvSpPr>
        <p:spPr>
          <a:xfrm>
            <a:off x="2387452" y="1926714"/>
            <a:ext cx="5334348" cy="1"/>
          </a:xfrm>
          <a:prstGeom prst="line">
            <a:avLst/>
          </a:prstGeom>
          <a:ln w="50800">
            <a:solidFill>
              <a:srgbClr val="93CDDD"/>
            </a:solidFill>
          </a:ln>
        </p:spPr>
        <p:txBody>
          <a:bodyPr lIns="0" tIns="0" rIns="0" bIns="0"/>
          <a:lstStyle/>
          <a:p>
            <a:pPr lvl="0" defTabSz="457200">
              <a:defRPr sz="1200">
                <a:latin typeface="+mj-lt"/>
                <a:ea typeface="+mj-ea"/>
                <a:cs typeface="+mj-cs"/>
                <a:sym typeface="Helvetica"/>
              </a:defRPr>
            </a:pPr>
            <a:endParaRPr/>
          </a:p>
        </p:txBody>
      </p:sp>
      <p:sp>
        <p:nvSpPr>
          <p:cNvPr id="74" name="Shape 74"/>
          <p:cNvSpPr/>
          <p:nvPr/>
        </p:nvSpPr>
        <p:spPr>
          <a:xfrm>
            <a:off x="4863876" y="6093431"/>
            <a:ext cx="5334349" cy="4597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1" indent="457198">
              <a:lnSpc>
                <a:spcPct val="120000"/>
              </a:lnSpc>
              <a:spcBef>
                <a:spcPts val="600"/>
              </a:spcBef>
              <a:tabLst>
                <a:tab pos="901700" algn="l"/>
                <a:tab pos="1816100" algn="l"/>
                <a:tab pos="2730500" algn="l"/>
                <a:tab pos="3644900" algn="l"/>
                <a:tab pos="4559300" algn="l"/>
                <a:tab pos="5473700" algn="l"/>
                <a:tab pos="6388100" algn="l"/>
                <a:tab pos="7302500" algn="l"/>
                <a:tab pos="8216900" algn="l"/>
                <a:tab pos="9131300" algn="l"/>
                <a:tab pos="10045700" algn="l"/>
              </a:tabLst>
            </a:pPr>
            <a:r>
              <a:rPr sz="2400" b="1">
                <a:solidFill>
                  <a:srgbClr val="808080"/>
                </a:solidFill>
                <a:latin typeface="Consolas"/>
                <a:ea typeface="Consolas"/>
                <a:cs typeface="Consolas"/>
                <a:sym typeface="Consolas"/>
              </a:rPr>
              <a:t>http://www.ceamitic.sn</a:t>
            </a:r>
            <a:r>
              <a:rPr sz="2400" b="1">
                <a:solidFill>
                  <a:srgbClr val="660066"/>
                </a:solidFill>
                <a:latin typeface="Consolas"/>
                <a:ea typeface="Consolas"/>
                <a:cs typeface="Consolas"/>
                <a:sym typeface="Consolas"/>
              </a:rPr>
              <a:t> </a:t>
            </a:r>
          </a:p>
        </p:txBody>
      </p:sp>
    </p:spTree>
  </p:cSld>
  <p:clrMapOvr>
    <a:masterClrMapping/>
  </p:clrMapOvr>
  <p:transition xmlns:p14="http://schemas.microsoft.com/office/powerpoint/2010/mai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p:cNvSpPr>
          <p:nvPr>
            <p:ph type="sldNum" sz="quarter" idx="2"/>
          </p:nvPr>
        </p:nvSpPr>
        <p:spPr>
          <a:xfrm>
            <a:off x="8077200" y="6221730"/>
            <a:ext cx="2133600" cy="269240"/>
          </a:xfrm>
          <a:prstGeom prst="rect">
            <a:avLst/>
          </a:prstGeom>
          <a:extLst>
            <a:ext uri="{C572A759-6A51-4108-AA02-DFA0A04FC94B}">
              <ma14:wrappingTextBoxFlag xmlns:ma14="http://schemas.microsoft.com/office/mac/drawingml/2011/main" val="1"/>
            </a:ext>
          </a:extLst>
        </p:spPr>
        <p:txBody>
          <a:bodyPr>
            <a:normAutofit/>
          </a:bodyPr>
          <a:lstStyle/>
          <a:p>
            <a:pPr lvl="0">
              <a:defRPr sz="1800"/>
            </a:pPr>
            <a:fld id="{86CB4B4D-7CA3-9044-876B-883B54F8677D}" type="slidenum">
              <a:rPr sz="1200"/>
              <a:t>20</a:t>
            </a:fld>
            <a:endParaRPr sz="1200"/>
          </a:p>
        </p:txBody>
      </p:sp>
      <p:sp>
        <p:nvSpPr>
          <p:cNvPr id="188" name="Shape 188"/>
          <p:cNvSpPr>
            <a:spLocks noGrp="1"/>
          </p:cNvSpPr>
          <p:nvPr>
            <p:ph type="title"/>
          </p:nvPr>
        </p:nvSpPr>
        <p:spPr>
          <a:xfrm>
            <a:off x="838199" y="347985"/>
            <a:ext cx="8776942" cy="484617"/>
          </a:xfrm>
          <a:prstGeom prst="rect">
            <a:avLst/>
          </a:prstGeom>
        </p:spPr>
        <p:txBody>
          <a:bodyPr/>
          <a:lstStyle>
            <a:lvl1pPr algn="l" defTabSz="530351">
              <a:lnSpc>
                <a:spcPct val="90000"/>
              </a:lnSpc>
              <a:defRPr sz="1856">
                <a:solidFill>
                  <a:srgbClr val="000000"/>
                </a:solidFill>
                <a:latin typeface="Calibri Light"/>
                <a:ea typeface="Calibri Light"/>
                <a:cs typeface="Calibri Light"/>
                <a:sym typeface="Calibri Light"/>
              </a:defRPr>
            </a:lvl1pPr>
          </a:lstStyle>
          <a:p>
            <a:pPr lvl="0">
              <a:defRPr sz="1800" b="0"/>
            </a:pPr>
            <a:r>
              <a:rPr sz="1856" b="1"/>
              <a:t>On going research projects with Private Sector and non-academic structures</a:t>
            </a:r>
          </a:p>
        </p:txBody>
      </p:sp>
      <p:sp>
        <p:nvSpPr>
          <p:cNvPr id="189" name="Shape 189"/>
          <p:cNvSpPr>
            <a:spLocks noGrp="1"/>
          </p:cNvSpPr>
          <p:nvPr>
            <p:ph type="body" idx="1"/>
          </p:nvPr>
        </p:nvSpPr>
        <p:spPr>
          <a:xfrm>
            <a:off x="660400" y="729135"/>
            <a:ext cx="10748765" cy="5596062"/>
          </a:xfrm>
          <a:prstGeom prst="rect">
            <a:avLst/>
          </a:prstGeom>
        </p:spPr>
        <p:txBody>
          <a:bodyPr lIns="45719" tIns="45719" rIns="45719" bIns="45719"/>
          <a:lstStyle/>
          <a:p>
            <a:pPr marL="137160" lvl="0" indent="-137160" defTabSz="548640">
              <a:lnSpc>
                <a:spcPct val="81000"/>
              </a:lnSpc>
              <a:spcBef>
                <a:spcPts val="600"/>
              </a:spcBef>
              <a:defRPr sz="1800">
                <a:solidFill>
                  <a:srgbClr val="000000"/>
                </a:solidFill>
              </a:defRPr>
            </a:pPr>
            <a:r>
              <a:rPr sz="1500" b="1">
                <a:latin typeface="+mn-lt"/>
                <a:ea typeface="+mn-ea"/>
                <a:cs typeface="+mn-cs"/>
                <a:sym typeface="Avenir Roman"/>
              </a:rPr>
              <a:t>Apport de la télédétection et la modélisation à l’estimation superficies cultivées et des rendements agricoles pour une meilleure évaluation de la vulnérabilité du système agricole dans le contexte des changements climatiques.</a:t>
            </a:r>
          </a:p>
          <a:p>
            <a:pPr marL="0" lvl="0" indent="0" defTabSz="274320">
              <a:spcBef>
                <a:spcPts val="0"/>
              </a:spcBef>
              <a:buSzTx/>
              <a:buFontTx/>
              <a:buNone/>
              <a:defRPr sz="1800">
                <a:solidFill>
                  <a:srgbClr val="000000"/>
                </a:solidFill>
              </a:defRPr>
            </a:pPr>
            <a:endParaRPr sz="1500">
              <a:solidFill>
                <a:srgbClr val="252525"/>
              </a:solidFill>
              <a:latin typeface="+mn-lt"/>
              <a:ea typeface="+mn-ea"/>
              <a:cs typeface="+mn-cs"/>
              <a:sym typeface="Avenir Roman"/>
            </a:endParaRPr>
          </a:p>
          <a:p>
            <a:pPr marL="153543" marR="427863" lvl="0" indent="-153923" algn="just" defTabSz="274320">
              <a:spcBef>
                <a:spcPts val="1200"/>
              </a:spcBef>
              <a:buSzTx/>
              <a:buFontTx/>
              <a:buNone/>
              <a:defRPr sz="1800">
                <a:solidFill>
                  <a:srgbClr val="000000"/>
                </a:solidFill>
              </a:defRPr>
            </a:pPr>
            <a:r>
              <a:rPr sz="1500">
                <a:solidFill>
                  <a:srgbClr val="008080"/>
                </a:solidFill>
                <a:latin typeface="+mn-lt"/>
                <a:ea typeface="+mn-ea"/>
                <a:cs typeface="+mn-cs"/>
                <a:sym typeface="Avenir Roman"/>
              </a:rPr>
              <a:t>Partenaires </a:t>
            </a:r>
            <a:r>
              <a:rPr sz="1500">
                <a:solidFill>
                  <a:srgbClr val="298098"/>
                </a:solidFill>
                <a:latin typeface="+mn-lt"/>
                <a:ea typeface="+mn-ea"/>
                <a:cs typeface="+mn-cs"/>
                <a:sym typeface="Avenir Roman"/>
              </a:rPr>
              <a:t>:</a:t>
            </a:r>
            <a:r>
              <a:rPr sz="1500">
                <a:solidFill>
                  <a:srgbClr val="252525"/>
                </a:solidFill>
                <a:latin typeface="+mn-lt"/>
                <a:ea typeface="+mn-ea"/>
                <a:cs typeface="+mn-cs"/>
                <a:sym typeface="Avenir Roman"/>
              </a:rPr>
              <a:t> </a:t>
            </a:r>
            <a:r>
              <a:rPr sz="1500" b="1">
                <a:solidFill>
                  <a:srgbClr val="871E31"/>
                </a:solidFill>
                <a:latin typeface="+mn-lt"/>
                <a:ea typeface="+mn-ea"/>
                <a:cs typeface="+mn-cs"/>
                <a:sym typeface="Avenir Roman"/>
              </a:rPr>
              <a:t>Centre de Suivi Ecologique, ANACIM</a:t>
            </a:r>
            <a:r>
              <a:rPr sz="1500">
                <a:solidFill>
                  <a:srgbClr val="252525"/>
                </a:solidFill>
                <a:latin typeface="+mn-lt"/>
                <a:ea typeface="+mn-ea"/>
                <a:cs typeface="+mn-cs"/>
                <a:sym typeface="Avenir Roman"/>
              </a:rPr>
              <a:t>, UGB</a:t>
            </a:r>
          </a:p>
          <a:p>
            <a:pPr marL="137160" lvl="0" indent="-137160" defTabSz="548640">
              <a:lnSpc>
                <a:spcPct val="81000"/>
              </a:lnSpc>
              <a:spcBef>
                <a:spcPts val="600"/>
              </a:spcBef>
              <a:defRPr sz="1800">
                <a:solidFill>
                  <a:srgbClr val="000000"/>
                </a:solidFill>
              </a:defRPr>
            </a:pPr>
            <a:endParaRPr sz="1500">
              <a:latin typeface="+mn-lt"/>
              <a:ea typeface="+mn-ea"/>
              <a:cs typeface="+mn-cs"/>
              <a:sym typeface="Avenir Roman"/>
            </a:endParaRPr>
          </a:p>
          <a:p>
            <a:pPr marL="137160" lvl="0" indent="-137160" defTabSz="274320">
              <a:spcBef>
                <a:spcPts val="0"/>
              </a:spcBef>
              <a:defRPr sz="1800">
                <a:solidFill>
                  <a:srgbClr val="000000"/>
                </a:solidFill>
              </a:defRPr>
            </a:pPr>
            <a:r>
              <a:rPr sz="1500" b="1">
                <a:solidFill>
                  <a:srgbClr val="252525"/>
                </a:solidFill>
                <a:latin typeface="+mn-lt"/>
                <a:ea typeface="+mn-ea"/>
                <a:cs typeface="+mn-cs"/>
                <a:sym typeface="Avenir Roman"/>
              </a:rPr>
              <a:t>Une plateforme de simulation à base d'agents pour sensibilisation dans le cadre du contrôle et de la prévention de la propagation d'une épidémie : cas de la méningite au Burkina Faso.</a:t>
            </a:r>
          </a:p>
          <a:p>
            <a:pPr marL="0" lvl="0" indent="0" defTabSz="274320">
              <a:spcBef>
                <a:spcPts val="0"/>
              </a:spcBef>
              <a:buSzTx/>
              <a:buFontTx/>
              <a:buNone/>
              <a:defRPr sz="1800">
                <a:solidFill>
                  <a:srgbClr val="000000"/>
                </a:solidFill>
              </a:defRPr>
            </a:pPr>
            <a:endParaRPr sz="1500">
              <a:solidFill>
                <a:srgbClr val="252525"/>
              </a:solidFill>
              <a:latin typeface="+mn-lt"/>
              <a:ea typeface="+mn-ea"/>
              <a:cs typeface="+mn-cs"/>
              <a:sym typeface="Avenir Roman"/>
            </a:endParaRPr>
          </a:p>
          <a:p>
            <a:pPr marL="0" lvl="0" indent="0" defTabSz="274320">
              <a:spcBef>
                <a:spcPts val="0"/>
              </a:spcBef>
              <a:buSzTx/>
              <a:buFontTx/>
              <a:buNone/>
              <a:defRPr sz="1800">
                <a:solidFill>
                  <a:srgbClr val="000000"/>
                </a:solidFill>
              </a:defRPr>
            </a:pPr>
            <a:r>
              <a:rPr sz="1500">
                <a:solidFill>
                  <a:srgbClr val="008080"/>
                </a:solidFill>
                <a:latin typeface="+mn-lt"/>
                <a:ea typeface="+mn-ea"/>
                <a:cs typeface="+mn-cs"/>
                <a:sym typeface="Avenir Roman"/>
              </a:rPr>
              <a:t>Partenaires :</a:t>
            </a:r>
            <a:r>
              <a:rPr sz="1500">
                <a:solidFill>
                  <a:srgbClr val="252525"/>
                </a:solidFill>
                <a:latin typeface="+mn-lt"/>
                <a:ea typeface="+mn-ea"/>
                <a:cs typeface="+mn-cs"/>
                <a:sym typeface="Avenir Roman"/>
              </a:rPr>
              <a:t> Université Polytechnique de Bobo, Université de Ouagadougou, </a:t>
            </a:r>
            <a:r>
              <a:rPr sz="1500" b="1">
                <a:solidFill>
                  <a:srgbClr val="84203D"/>
                </a:solidFill>
                <a:latin typeface="+mn-lt"/>
                <a:ea typeface="+mn-ea"/>
                <a:cs typeface="+mn-cs"/>
                <a:sym typeface="Avenir Roman"/>
              </a:rPr>
              <a:t>Centre de recherche en santé de N</a:t>
            </a:r>
            <a:r>
              <a:rPr sz="1500" b="1">
                <a:solidFill>
                  <a:srgbClr val="80242B"/>
                </a:solidFill>
                <a:latin typeface="+mn-lt"/>
                <a:ea typeface="+mn-ea"/>
                <a:cs typeface="+mn-cs"/>
                <a:sym typeface="Avenir Roman"/>
              </a:rPr>
              <a:t>ouna</a:t>
            </a:r>
            <a:r>
              <a:rPr sz="1500">
                <a:solidFill>
                  <a:srgbClr val="252525"/>
                </a:solidFill>
                <a:latin typeface="+mn-lt"/>
                <a:ea typeface="+mn-ea"/>
                <a:cs typeface="+mn-cs"/>
                <a:sym typeface="Avenir Roman"/>
              </a:rPr>
              <a:t>, Université Gaston Berger, Université Alioune Diop de Bambey</a:t>
            </a:r>
          </a:p>
          <a:p>
            <a:pPr marL="0" lvl="0" indent="0" defTabSz="274320">
              <a:spcBef>
                <a:spcPts val="0"/>
              </a:spcBef>
              <a:buSzTx/>
              <a:buFontTx/>
              <a:buNone/>
              <a:defRPr sz="1800">
                <a:solidFill>
                  <a:srgbClr val="000000"/>
                </a:solidFill>
              </a:defRPr>
            </a:pPr>
            <a:endParaRPr sz="1500">
              <a:solidFill>
                <a:srgbClr val="252525"/>
              </a:solidFill>
              <a:latin typeface="+mn-lt"/>
              <a:ea typeface="+mn-ea"/>
              <a:cs typeface="+mn-cs"/>
              <a:sym typeface="Avenir Roman"/>
            </a:endParaRPr>
          </a:p>
          <a:p>
            <a:pPr marL="137160" lvl="0" indent="-137160" defTabSz="274320">
              <a:spcBef>
                <a:spcPts val="0"/>
              </a:spcBef>
              <a:defRPr sz="1800">
                <a:solidFill>
                  <a:srgbClr val="000000"/>
                </a:solidFill>
              </a:defRPr>
            </a:pPr>
            <a:r>
              <a:rPr sz="1500" b="1">
                <a:solidFill>
                  <a:srgbClr val="252525"/>
                </a:solidFill>
                <a:latin typeface="+mn-lt"/>
                <a:ea typeface="+mn-ea"/>
                <a:cs typeface="+mn-cs"/>
                <a:sym typeface="Avenir Roman"/>
              </a:rPr>
              <a:t>SIMENS Système d’Information Medical National pour le Sénégal.</a:t>
            </a:r>
          </a:p>
          <a:p>
            <a:pPr marL="0" lvl="0" indent="0" defTabSz="274320">
              <a:spcBef>
                <a:spcPts val="0"/>
              </a:spcBef>
              <a:buSzTx/>
              <a:buFontTx/>
              <a:buNone/>
              <a:defRPr sz="1800">
                <a:solidFill>
                  <a:srgbClr val="000000"/>
                </a:solidFill>
              </a:defRPr>
            </a:pPr>
            <a:endParaRPr sz="1500">
              <a:solidFill>
                <a:srgbClr val="252525"/>
              </a:solidFill>
              <a:latin typeface="+mn-lt"/>
              <a:ea typeface="+mn-ea"/>
              <a:cs typeface="+mn-cs"/>
              <a:sym typeface="Avenir Roman"/>
            </a:endParaRPr>
          </a:p>
          <a:p>
            <a:pPr marL="0" lvl="0" indent="0" defTabSz="274320">
              <a:spcBef>
                <a:spcPts val="0"/>
              </a:spcBef>
              <a:buSzTx/>
              <a:buFontTx/>
              <a:buNone/>
              <a:defRPr sz="1800">
                <a:solidFill>
                  <a:srgbClr val="000000"/>
                </a:solidFill>
              </a:defRPr>
            </a:pPr>
            <a:r>
              <a:rPr sz="1500">
                <a:solidFill>
                  <a:srgbClr val="008080"/>
                </a:solidFill>
                <a:latin typeface="+mn-lt"/>
                <a:ea typeface="+mn-ea"/>
                <a:cs typeface="+mn-cs"/>
                <a:sym typeface="Avenir Roman"/>
              </a:rPr>
              <a:t>Partenaires :</a:t>
            </a:r>
            <a:r>
              <a:rPr sz="1500">
                <a:solidFill>
                  <a:srgbClr val="252525"/>
                </a:solidFill>
                <a:latin typeface="+mn-lt"/>
                <a:ea typeface="+mn-ea"/>
                <a:cs typeface="+mn-cs"/>
                <a:sym typeface="Avenir Roman"/>
              </a:rPr>
              <a:t> </a:t>
            </a:r>
            <a:r>
              <a:rPr sz="1500" b="1">
                <a:solidFill>
                  <a:srgbClr val="721623"/>
                </a:solidFill>
                <a:latin typeface="+mn-lt"/>
                <a:ea typeface="+mn-ea"/>
                <a:cs typeface="+mn-cs"/>
                <a:sym typeface="Avenir Roman"/>
              </a:rPr>
              <a:t>Centre Hospitalier Régional de Saint-Louis,</a:t>
            </a:r>
            <a:r>
              <a:rPr sz="1500">
                <a:solidFill>
                  <a:srgbClr val="252525"/>
                </a:solidFill>
                <a:latin typeface="+mn-lt"/>
                <a:ea typeface="+mn-ea"/>
                <a:cs typeface="+mn-cs"/>
                <a:sym typeface="Avenir Roman"/>
              </a:rPr>
              <a:t> Polyclinique de l’UGB, </a:t>
            </a:r>
            <a:r>
              <a:rPr sz="1500" b="1">
                <a:solidFill>
                  <a:srgbClr val="862732"/>
                </a:solidFill>
                <a:latin typeface="+mn-lt"/>
                <a:ea typeface="+mn-ea"/>
                <a:cs typeface="+mn-cs"/>
                <a:sym typeface="Avenir Roman"/>
              </a:rPr>
              <a:t>Centre de recherche et de prise en charge ambulatoire de la drépanocytose (CERPAD) / Fondation Pierre Fabre</a:t>
            </a:r>
          </a:p>
          <a:p>
            <a:pPr marL="0" lvl="0" indent="0" defTabSz="274320">
              <a:spcBef>
                <a:spcPts val="0"/>
              </a:spcBef>
              <a:buSzTx/>
              <a:buFontTx/>
              <a:buNone/>
              <a:defRPr sz="1800">
                <a:solidFill>
                  <a:srgbClr val="000000"/>
                </a:solidFill>
              </a:defRPr>
            </a:pPr>
            <a:endParaRPr sz="1500">
              <a:solidFill>
                <a:srgbClr val="252525"/>
              </a:solidFill>
              <a:latin typeface="+mn-lt"/>
              <a:ea typeface="+mn-ea"/>
              <a:cs typeface="+mn-cs"/>
              <a:sym typeface="Avenir Roman"/>
            </a:endParaRPr>
          </a:p>
          <a:p>
            <a:pPr marL="150394" lvl="0" indent="-150394" defTabSz="274320">
              <a:spcBef>
                <a:spcPts val="0"/>
              </a:spcBef>
              <a:buFontTx/>
              <a:defRPr sz="1800">
                <a:solidFill>
                  <a:srgbClr val="000000"/>
                </a:solidFill>
              </a:defRPr>
            </a:pPr>
            <a:r>
              <a:rPr sz="1500" b="1">
                <a:solidFill>
                  <a:srgbClr val="252525"/>
                </a:solidFill>
                <a:latin typeface="+mn-lt"/>
                <a:ea typeface="+mn-ea"/>
                <a:cs typeface="+mn-cs"/>
                <a:sym typeface="Avenir Roman"/>
              </a:rPr>
              <a:t>WAZIUP Open Innovation Platform for IOT-Big Data in Sub-Saharan Africa</a:t>
            </a:r>
          </a:p>
          <a:p>
            <a:pPr marL="0" lvl="0" indent="0" defTabSz="274320">
              <a:spcBef>
                <a:spcPts val="0"/>
              </a:spcBef>
              <a:buSzTx/>
              <a:buFontTx/>
              <a:buNone/>
              <a:defRPr sz="1800">
                <a:solidFill>
                  <a:srgbClr val="000000"/>
                </a:solidFill>
              </a:defRPr>
            </a:pPr>
            <a:endParaRPr sz="1500">
              <a:solidFill>
                <a:srgbClr val="252525"/>
              </a:solidFill>
              <a:latin typeface="+mn-lt"/>
              <a:ea typeface="+mn-ea"/>
              <a:cs typeface="+mn-cs"/>
              <a:sym typeface="Avenir Roman"/>
            </a:endParaRPr>
          </a:p>
          <a:p>
            <a:pPr marL="153543" marR="427863" lvl="0" indent="-153923" algn="just" defTabSz="274320">
              <a:spcBef>
                <a:spcPts val="1200"/>
              </a:spcBef>
              <a:buSzTx/>
              <a:buFontTx/>
              <a:buNone/>
              <a:defRPr sz="1800">
                <a:solidFill>
                  <a:srgbClr val="000000"/>
                </a:solidFill>
              </a:defRPr>
            </a:pPr>
            <a:r>
              <a:rPr sz="1500">
                <a:solidFill>
                  <a:srgbClr val="008080"/>
                </a:solidFill>
                <a:latin typeface="+mn-lt"/>
                <a:ea typeface="+mn-ea"/>
                <a:cs typeface="+mn-cs"/>
                <a:sym typeface="Avenir Roman"/>
              </a:rPr>
              <a:t>Partenaires : </a:t>
            </a:r>
            <a:r>
              <a:rPr sz="1500">
                <a:solidFill>
                  <a:srgbClr val="252525"/>
                </a:solidFill>
                <a:latin typeface="+mn-lt"/>
                <a:ea typeface="+mn-ea"/>
                <a:cs typeface="+mn-cs"/>
                <a:sym typeface="Avenir Roman"/>
              </a:rPr>
              <a:t>Université Gaston Berger, Easy Global Market SAS, Université de Pau, Unparallel Innovation LDA, Innotec21 GMBH, </a:t>
            </a:r>
            <a:r>
              <a:rPr sz="1500" b="1">
                <a:solidFill>
                  <a:srgbClr val="6B1A17"/>
                </a:solidFill>
                <a:latin typeface="+mn-lt"/>
                <a:ea typeface="+mn-ea"/>
                <a:cs typeface="+mn-cs"/>
                <a:sym typeface="Avenir Roman"/>
              </a:rPr>
              <a:t>Coders4Africa Senegal, CTIC Dakar,</a:t>
            </a:r>
            <a:r>
              <a:rPr sz="1500">
                <a:solidFill>
                  <a:srgbClr val="252525"/>
                </a:solidFill>
                <a:latin typeface="+mn-lt"/>
                <a:ea typeface="+mn-ea"/>
                <a:cs typeface="+mn-cs"/>
                <a:sym typeface="Avenir Roman"/>
              </a:rPr>
              <a:t> Université Polytechnique de Bobo Dioulasso, Ispace Foundation, Farmerline Ltd, L'Africaine D'architecture</a:t>
            </a:r>
          </a:p>
        </p:txBody>
      </p:sp>
    </p:spTree>
  </p:cSld>
  <p:clrMapOvr>
    <a:masterClrMapping/>
  </p:clrMapOvr>
  <p:transition xmlns:p14="http://schemas.microsoft.com/office/powerpoint/2010/mai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p:cNvSpPr>
          <p:nvPr>
            <p:ph type="sldNum" sz="quarter" idx="2"/>
          </p:nvPr>
        </p:nvSpPr>
        <p:spPr>
          <a:xfrm>
            <a:off x="8077200" y="6221730"/>
            <a:ext cx="2133600" cy="269240"/>
          </a:xfrm>
          <a:prstGeom prst="rect">
            <a:avLst/>
          </a:prstGeom>
          <a:extLst>
            <a:ext uri="{C572A759-6A51-4108-AA02-DFA0A04FC94B}">
              <ma14:wrappingTextBoxFlag xmlns:ma14="http://schemas.microsoft.com/office/mac/drawingml/2011/main" val="1"/>
            </a:ext>
          </a:extLst>
        </p:spPr>
        <p:txBody>
          <a:bodyPr>
            <a:normAutofit/>
          </a:bodyPr>
          <a:lstStyle/>
          <a:p>
            <a:pPr lvl="0">
              <a:defRPr sz="1800"/>
            </a:pPr>
            <a:fld id="{86CB4B4D-7CA3-9044-876B-883B54F8677D}" type="slidenum">
              <a:rPr sz="1200"/>
              <a:t>21</a:t>
            </a:fld>
            <a:endParaRPr sz="1200"/>
          </a:p>
        </p:txBody>
      </p:sp>
      <p:sp>
        <p:nvSpPr>
          <p:cNvPr id="192" name="Shape 192"/>
          <p:cNvSpPr>
            <a:spLocks noGrp="1"/>
          </p:cNvSpPr>
          <p:nvPr>
            <p:ph type="title"/>
          </p:nvPr>
        </p:nvSpPr>
        <p:spPr>
          <a:xfrm>
            <a:off x="838200" y="365125"/>
            <a:ext cx="9781828" cy="484617"/>
          </a:xfrm>
          <a:prstGeom prst="rect">
            <a:avLst/>
          </a:prstGeom>
        </p:spPr>
        <p:txBody>
          <a:bodyPr/>
          <a:lstStyle>
            <a:lvl1pPr algn="l" defTabSz="676655">
              <a:lnSpc>
                <a:spcPct val="90000"/>
              </a:lnSpc>
              <a:defRPr sz="2516">
                <a:solidFill>
                  <a:srgbClr val="000000"/>
                </a:solidFill>
                <a:latin typeface="Calibri Light"/>
                <a:ea typeface="Calibri Light"/>
                <a:cs typeface="Calibri Light"/>
                <a:sym typeface="Calibri Light"/>
              </a:defRPr>
            </a:lvl1pPr>
          </a:lstStyle>
          <a:p>
            <a:pPr lvl="0">
              <a:defRPr sz="1800" b="0"/>
            </a:pPr>
            <a:r>
              <a:rPr sz="2516" b="1"/>
              <a:t>Main Programming Challenges</a:t>
            </a:r>
          </a:p>
        </p:txBody>
      </p:sp>
      <p:sp>
        <p:nvSpPr>
          <p:cNvPr id="193" name="Shape 193"/>
          <p:cNvSpPr>
            <a:spLocks noGrp="1"/>
          </p:cNvSpPr>
          <p:nvPr>
            <p:ph type="body" idx="1"/>
          </p:nvPr>
        </p:nvSpPr>
        <p:spPr>
          <a:xfrm>
            <a:off x="673100" y="994305"/>
            <a:ext cx="10515600" cy="4881747"/>
          </a:xfrm>
          <a:prstGeom prst="rect">
            <a:avLst/>
          </a:prstGeom>
        </p:spPr>
        <p:txBody>
          <a:bodyPr lIns="45719" tIns="45719" rIns="45719" bIns="45719"/>
          <a:lstStyle/>
          <a:p>
            <a:pPr marL="176021" lvl="0" indent="-176021" defTabSz="704087">
              <a:lnSpc>
                <a:spcPct val="120000"/>
              </a:lnSpc>
              <a:defRPr sz="1800">
                <a:solidFill>
                  <a:srgbClr val="000000"/>
                </a:solidFill>
              </a:defRPr>
            </a:pPr>
            <a:r>
              <a:rPr sz="2156" b="1">
                <a:latin typeface="Calibri"/>
                <a:ea typeface="Calibri"/>
                <a:cs typeface="Calibri"/>
                <a:sym typeface="Calibri"/>
              </a:rPr>
              <a:t>Accreditation</a:t>
            </a:r>
          </a:p>
          <a:p>
            <a:pPr marL="528065" lvl="1" indent="-176021" defTabSz="704087">
              <a:lnSpc>
                <a:spcPct val="120000"/>
              </a:lnSpc>
              <a:buBlip>
                <a:blip r:embed="rId2"/>
              </a:buBlip>
              <a:defRPr sz="1800">
                <a:solidFill>
                  <a:srgbClr val="000000"/>
                </a:solidFill>
              </a:defRPr>
            </a:pPr>
            <a:r>
              <a:rPr sz="2002">
                <a:latin typeface="Calibri"/>
                <a:ea typeface="Calibri"/>
                <a:cs typeface="Calibri"/>
                <a:sym typeface="Calibri"/>
              </a:rPr>
              <a:t>National accreditation is on going</a:t>
            </a:r>
          </a:p>
          <a:p>
            <a:pPr marL="528065" lvl="1" indent="-176021" defTabSz="704087">
              <a:lnSpc>
                <a:spcPct val="120000"/>
              </a:lnSpc>
              <a:buBlip>
                <a:blip r:embed="rId2"/>
              </a:buBlip>
              <a:defRPr sz="1800">
                <a:solidFill>
                  <a:srgbClr val="000000"/>
                </a:solidFill>
              </a:defRPr>
            </a:pPr>
            <a:r>
              <a:rPr sz="2002">
                <a:latin typeface="Calibri"/>
                <a:ea typeface="Calibri"/>
                <a:cs typeface="Calibri"/>
                <a:sym typeface="Calibri"/>
              </a:rPr>
              <a:t>Manifestation of interest for HCERES accreditation</a:t>
            </a:r>
          </a:p>
          <a:p>
            <a:pPr marL="176021" lvl="0" indent="-176021" defTabSz="704087">
              <a:lnSpc>
                <a:spcPct val="120000"/>
              </a:lnSpc>
              <a:defRPr sz="1800">
                <a:solidFill>
                  <a:srgbClr val="000000"/>
                </a:solidFill>
              </a:defRPr>
            </a:pPr>
            <a:r>
              <a:rPr sz="2156" b="1">
                <a:latin typeface="Calibri"/>
                <a:ea typeface="Calibri"/>
                <a:cs typeface="Calibri"/>
                <a:sym typeface="Calibri"/>
              </a:rPr>
              <a:t>More research activities with private sector and technology transfert</a:t>
            </a:r>
          </a:p>
          <a:p>
            <a:pPr marL="528065" lvl="1" indent="-176021" defTabSz="704087">
              <a:lnSpc>
                <a:spcPct val="120000"/>
              </a:lnSpc>
              <a:buChar char="➡"/>
              <a:defRPr sz="1800">
                <a:solidFill>
                  <a:srgbClr val="000000"/>
                </a:solidFill>
              </a:defRPr>
            </a:pPr>
            <a:r>
              <a:rPr sz="2002">
                <a:latin typeface="Calibri"/>
                <a:ea typeface="Calibri"/>
                <a:cs typeface="Calibri"/>
                <a:sym typeface="Calibri"/>
              </a:rPr>
              <a:t>encourage collaboration between academics and non academic (particularly private sector) to propose joint research programs </a:t>
            </a:r>
          </a:p>
          <a:p>
            <a:pPr marL="528065" lvl="1" indent="-176021" defTabSz="704087">
              <a:lnSpc>
                <a:spcPct val="120000"/>
              </a:lnSpc>
              <a:buChar char="➡"/>
              <a:defRPr sz="1800">
                <a:solidFill>
                  <a:srgbClr val="000000"/>
                </a:solidFill>
              </a:defRPr>
            </a:pPr>
            <a:r>
              <a:rPr sz="2002">
                <a:latin typeface="Calibri"/>
                <a:ea typeface="Calibri"/>
                <a:cs typeface="Calibri"/>
                <a:sym typeface="Calibri"/>
              </a:rPr>
              <a:t>develop innovative projects (Ex.: « Saint-Louis numerique 2025 »)</a:t>
            </a:r>
          </a:p>
          <a:p>
            <a:pPr marL="176021" lvl="0" indent="-176021" defTabSz="704087">
              <a:lnSpc>
                <a:spcPct val="120000"/>
              </a:lnSpc>
              <a:defRPr sz="1800">
                <a:solidFill>
                  <a:srgbClr val="000000"/>
                </a:solidFill>
              </a:defRPr>
            </a:pPr>
            <a:r>
              <a:rPr sz="2002" b="1">
                <a:latin typeface="Calibri"/>
                <a:ea typeface="Calibri"/>
                <a:cs typeface="Calibri"/>
                <a:sym typeface="Calibri"/>
              </a:rPr>
              <a:t>Revenue generation </a:t>
            </a:r>
          </a:p>
          <a:p>
            <a:pPr marL="528065" lvl="1" indent="-176021" defTabSz="704087">
              <a:lnSpc>
                <a:spcPct val="120000"/>
              </a:lnSpc>
              <a:buChar char="➡"/>
              <a:defRPr sz="1800">
                <a:solidFill>
                  <a:srgbClr val="000000"/>
                </a:solidFill>
              </a:defRPr>
            </a:pPr>
            <a:r>
              <a:rPr sz="2002">
                <a:latin typeface="Calibri"/>
                <a:ea typeface="Calibri"/>
                <a:cs typeface="Calibri"/>
                <a:sym typeface="Calibri"/>
              </a:rPr>
              <a:t> students scholarships</a:t>
            </a:r>
          </a:p>
          <a:p>
            <a:pPr marL="528065" lvl="1" indent="-176021" defTabSz="704087">
              <a:lnSpc>
                <a:spcPct val="120000"/>
              </a:lnSpc>
              <a:buChar char="➡"/>
              <a:defRPr sz="1800">
                <a:solidFill>
                  <a:srgbClr val="000000"/>
                </a:solidFill>
              </a:defRPr>
            </a:pPr>
            <a:r>
              <a:rPr sz="2002">
                <a:latin typeface="Calibri"/>
                <a:ea typeface="Calibri"/>
                <a:cs typeface="Calibri"/>
                <a:sym typeface="Calibri"/>
              </a:rPr>
              <a:t> competitive research funding</a:t>
            </a:r>
          </a:p>
          <a:p>
            <a:pPr marL="528065" lvl="1" indent="-176021" defTabSz="704087">
              <a:lnSpc>
                <a:spcPct val="120000"/>
              </a:lnSpc>
              <a:buChar char="➡"/>
              <a:defRPr sz="1800">
                <a:solidFill>
                  <a:srgbClr val="000000"/>
                </a:solidFill>
              </a:defRPr>
            </a:pPr>
            <a:r>
              <a:rPr sz="2002">
                <a:latin typeface="Calibri"/>
                <a:ea typeface="Calibri"/>
                <a:cs typeface="Calibri"/>
                <a:sym typeface="Calibri"/>
              </a:rPr>
              <a:t> funds from private sector </a:t>
            </a:r>
          </a:p>
        </p:txBody>
      </p:sp>
    </p:spTree>
  </p:cSld>
  <p:clrMapOvr>
    <a:masterClrMapping/>
  </p:clrMapOvr>
  <p:transition xmlns:p14="http://schemas.microsoft.com/office/powerpoint/2010/mai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p:cNvSpPr>
          <p:nvPr>
            <p:ph type="sldNum" sz="quarter" idx="2"/>
          </p:nvPr>
        </p:nvSpPr>
        <p:spPr>
          <a:xfrm>
            <a:off x="8077200" y="6221730"/>
            <a:ext cx="2133600" cy="269240"/>
          </a:xfrm>
          <a:prstGeom prst="rect">
            <a:avLst/>
          </a:prstGeom>
          <a:extLst>
            <a:ext uri="{C572A759-6A51-4108-AA02-DFA0A04FC94B}">
              <ma14:wrappingTextBoxFlag xmlns:ma14="http://schemas.microsoft.com/office/mac/drawingml/2011/main" val="1"/>
            </a:ext>
          </a:extLst>
        </p:spPr>
        <p:txBody>
          <a:bodyPr>
            <a:normAutofit/>
          </a:bodyPr>
          <a:lstStyle/>
          <a:p>
            <a:pPr lvl="0">
              <a:defRPr sz="1800"/>
            </a:pPr>
            <a:fld id="{86CB4B4D-7CA3-9044-876B-883B54F8677D}" type="slidenum">
              <a:rPr sz="1200"/>
              <a:t>22</a:t>
            </a:fld>
            <a:endParaRPr sz="1200"/>
          </a:p>
        </p:txBody>
      </p:sp>
      <p:sp>
        <p:nvSpPr>
          <p:cNvPr id="196" name="Shape 196"/>
          <p:cNvSpPr>
            <a:spLocks noGrp="1"/>
          </p:cNvSpPr>
          <p:nvPr>
            <p:ph type="title"/>
          </p:nvPr>
        </p:nvSpPr>
        <p:spPr>
          <a:xfrm>
            <a:off x="838200" y="365125"/>
            <a:ext cx="10515600" cy="1325563"/>
          </a:xfrm>
          <a:prstGeom prst="rect">
            <a:avLst/>
          </a:prstGeom>
        </p:spPr>
        <p:txBody>
          <a:bodyPr/>
          <a:lstStyle>
            <a:lvl1pPr algn="l">
              <a:lnSpc>
                <a:spcPct val="90000"/>
              </a:lnSpc>
              <a:defRPr b="0">
                <a:solidFill>
                  <a:srgbClr val="000000"/>
                </a:solidFill>
                <a:latin typeface="Calibri Light"/>
                <a:ea typeface="Calibri Light"/>
                <a:cs typeface="Calibri Light"/>
                <a:sym typeface="Calibri Light"/>
              </a:defRPr>
            </a:lvl1pPr>
          </a:lstStyle>
          <a:p>
            <a:pPr lvl="0">
              <a:defRPr sz="1800"/>
            </a:pPr>
            <a:r>
              <a:rPr sz="4400"/>
              <a:t>Main Program Management Challenges </a:t>
            </a:r>
          </a:p>
        </p:txBody>
      </p:sp>
      <p:sp>
        <p:nvSpPr>
          <p:cNvPr id="197" name="Shape 197"/>
          <p:cNvSpPr>
            <a:spLocks noGrp="1"/>
          </p:cNvSpPr>
          <p:nvPr>
            <p:ph type="body" idx="1"/>
          </p:nvPr>
        </p:nvSpPr>
        <p:spPr>
          <a:xfrm>
            <a:off x="838200" y="1825625"/>
            <a:ext cx="10515600" cy="4351338"/>
          </a:xfrm>
          <a:prstGeom prst="rect">
            <a:avLst/>
          </a:prstGeom>
        </p:spPr>
        <p:txBody>
          <a:bodyPr lIns="45719" tIns="45719" rIns="45719" bIns="45719"/>
          <a:lstStyle/>
          <a:p>
            <a:pPr marL="228600" lvl="0" indent="-228600">
              <a:lnSpc>
                <a:spcPct val="150000"/>
              </a:lnSpc>
              <a:spcBef>
                <a:spcPts val="1000"/>
              </a:spcBef>
              <a:defRPr sz="1800">
                <a:solidFill>
                  <a:srgbClr val="000000"/>
                </a:solidFill>
              </a:defRPr>
            </a:pPr>
            <a:r>
              <a:rPr sz="2800">
                <a:latin typeface="Calibri"/>
                <a:ea typeface="Calibri"/>
                <a:cs typeface="Calibri"/>
                <a:sym typeface="Calibri"/>
              </a:rPr>
              <a:t>Financial management software (tom-pro) acquisition</a:t>
            </a:r>
          </a:p>
          <a:p>
            <a:pPr marL="228600" lvl="0" indent="-228600">
              <a:lnSpc>
                <a:spcPct val="150000"/>
              </a:lnSpc>
              <a:spcBef>
                <a:spcPts val="1000"/>
              </a:spcBef>
              <a:defRPr sz="1800">
                <a:solidFill>
                  <a:srgbClr val="000000"/>
                </a:solidFill>
              </a:defRPr>
            </a:pPr>
            <a:r>
              <a:rPr sz="2800">
                <a:latin typeface="Calibri"/>
                <a:ea typeface="Calibri"/>
                <a:cs typeface="Calibri"/>
                <a:sym typeface="Calibri"/>
              </a:rPr>
              <a:t>How manage the financial aspects for research projects leaded by foreign partners ?</a:t>
            </a:r>
          </a:p>
          <a:p>
            <a:pPr marL="228600" lvl="0" indent="-228600">
              <a:lnSpc>
                <a:spcPct val="150000"/>
              </a:lnSpc>
              <a:spcBef>
                <a:spcPts val="1000"/>
              </a:spcBef>
              <a:defRPr sz="1800">
                <a:solidFill>
                  <a:srgbClr val="000000"/>
                </a:solidFill>
              </a:defRPr>
            </a:pPr>
            <a:r>
              <a:rPr sz="2800">
                <a:latin typeface="Calibri"/>
                <a:ea typeface="Calibri"/>
                <a:cs typeface="Calibri"/>
                <a:sym typeface="Calibri"/>
              </a:rPr>
              <a:t>Get next (second) disbursement ?</a:t>
            </a:r>
          </a:p>
          <a:p>
            <a:pPr marL="0" lvl="1" indent="457200">
              <a:lnSpc>
                <a:spcPct val="150000"/>
              </a:lnSpc>
              <a:spcBef>
                <a:spcPts val="500"/>
              </a:spcBef>
              <a:buSzTx/>
              <a:buNone/>
              <a:defRPr sz="1800">
                <a:solidFill>
                  <a:srgbClr val="000000"/>
                </a:solidFill>
              </a:defRPr>
            </a:pPr>
            <a:r>
              <a:rPr sz="2400">
                <a:latin typeface="Calibri"/>
                <a:ea typeface="Calibri"/>
                <a:cs typeface="Calibri"/>
                <a:sym typeface="Calibri"/>
              </a:rPr>
              <a:t> </a:t>
            </a:r>
          </a:p>
          <a:p>
            <a:pPr marL="0" lvl="2" indent="914400">
              <a:lnSpc>
                <a:spcPct val="150000"/>
              </a:lnSpc>
              <a:spcBef>
                <a:spcPts val="500"/>
              </a:spcBef>
              <a:buSzTx/>
              <a:buNone/>
              <a:defRPr sz="1800">
                <a:solidFill>
                  <a:srgbClr val="000000"/>
                </a:solidFill>
              </a:defRPr>
            </a:pPr>
            <a:r>
              <a:rPr sz="2000">
                <a:latin typeface="Calibri"/>
                <a:ea typeface="Calibri"/>
                <a:cs typeface="Calibri"/>
                <a:sym typeface="Calibri"/>
              </a:rPr>
              <a:t> </a:t>
            </a:r>
          </a:p>
        </p:txBody>
      </p:sp>
    </p:spTree>
  </p:cSld>
  <p:clrMapOvr>
    <a:masterClrMapping/>
  </p:clrMapOvr>
  <p:transition xmlns:p14="http://schemas.microsoft.com/office/powerpoint/2010/mai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p:cNvSpPr>
          <p:nvPr>
            <p:ph type="sldNum" sz="quarter" idx="2"/>
          </p:nvPr>
        </p:nvSpPr>
        <p:spPr>
          <a:xfrm>
            <a:off x="8077200" y="6221730"/>
            <a:ext cx="2133600" cy="269240"/>
          </a:xfrm>
          <a:prstGeom prst="rect">
            <a:avLst/>
          </a:prstGeom>
          <a:extLst>
            <a:ext uri="{C572A759-6A51-4108-AA02-DFA0A04FC94B}">
              <ma14:wrappingTextBoxFlag xmlns:ma14="http://schemas.microsoft.com/office/mac/drawingml/2011/main" val="1"/>
            </a:ext>
          </a:extLst>
        </p:spPr>
        <p:txBody>
          <a:bodyPr>
            <a:normAutofit/>
          </a:bodyPr>
          <a:lstStyle/>
          <a:p>
            <a:pPr lvl="0">
              <a:defRPr sz="1800"/>
            </a:pPr>
            <a:fld id="{86CB4B4D-7CA3-9044-876B-883B54F8677D}" type="slidenum">
              <a:rPr sz="1200"/>
              <a:t>23</a:t>
            </a:fld>
            <a:endParaRPr sz="1200"/>
          </a:p>
        </p:txBody>
      </p:sp>
      <p:sp>
        <p:nvSpPr>
          <p:cNvPr id="200" name="Shape 200"/>
          <p:cNvSpPr>
            <a:spLocks noGrp="1"/>
          </p:cNvSpPr>
          <p:nvPr>
            <p:ph type="title"/>
          </p:nvPr>
        </p:nvSpPr>
        <p:spPr>
          <a:xfrm>
            <a:off x="838200" y="365125"/>
            <a:ext cx="10515600" cy="1325563"/>
          </a:xfrm>
          <a:prstGeom prst="rect">
            <a:avLst/>
          </a:prstGeom>
        </p:spPr>
        <p:txBody>
          <a:bodyPr/>
          <a:lstStyle>
            <a:lvl1pPr algn="l">
              <a:lnSpc>
                <a:spcPct val="90000"/>
              </a:lnSpc>
              <a:defRPr b="0">
                <a:solidFill>
                  <a:srgbClr val="000000"/>
                </a:solidFill>
                <a:latin typeface="Calibri Light"/>
                <a:ea typeface="Calibri Light"/>
                <a:cs typeface="Calibri Light"/>
                <a:sym typeface="Calibri Light"/>
              </a:defRPr>
            </a:lvl1pPr>
          </a:lstStyle>
          <a:p>
            <a:pPr lvl="0">
              <a:defRPr sz="1800"/>
            </a:pPr>
            <a:r>
              <a:rPr sz="4400"/>
              <a:t>Main Goal/Hope for the next meeting </a:t>
            </a:r>
          </a:p>
        </p:txBody>
      </p:sp>
      <p:sp>
        <p:nvSpPr>
          <p:cNvPr id="201" name="Shape 201"/>
          <p:cNvSpPr>
            <a:spLocks noGrp="1"/>
          </p:cNvSpPr>
          <p:nvPr>
            <p:ph type="body" idx="1"/>
          </p:nvPr>
        </p:nvSpPr>
        <p:spPr>
          <a:xfrm>
            <a:off x="838200" y="1825625"/>
            <a:ext cx="10515600" cy="3609331"/>
          </a:xfrm>
          <a:prstGeom prst="rect">
            <a:avLst/>
          </a:prstGeom>
        </p:spPr>
        <p:txBody>
          <a:bodyPr lIns="45719" tIns="45719" rIns="45719" bIns="45719"/>
          <a:lstStyle/>
          <a:p>
            <a:pPr marL="196596" lvl="0" indent="-196596" defTabSz="786384">
              <a:lnSpc>
                <a:spcPct val="150000"/>
              </a:lnSpc>
              <a:spcBef>
                <a:spcPts val="800"/>
              </a:spcBef>
              <a:defRPr sz="1800">
                <a:solidFill>
                  <a:srgbClr val="000000"/>
                </a:solidFill>
              </a:defRPr>
            </a:pPr>
            <a:r>
              <a:rPr sz="2494">
                <a:latin typeface="Calibri"/>
                <a:ea typeface="Calibri"/>
                <a:cs typeface="Calibri"/>
                <a:sym typeface="Calibri"/>
              </a:rPr>
              <a:t>Start the new New Interuniversity Master Programs</a:t>
            </a:r>
          </a:p>
          <a:p>
            <a:pPr marL="196596" lvl="0" indent="-196596" defTabSz="786384">
              <a:lnSpc>
                <a:spcPct val="150000"/>
              </a:lnSpc>
              <a:spcBef>
                <a:spcPts val="800"/>
              </a:spcBef>
              <a:defRPr sz="1800">
                <a:solidFill>
                  <a:srgbClr val="000000"/>
                </a:solidFill>
              </a:defRPr>
            </a:pPr>
            <a:r>
              <a:rPr sz="2494">
                <a:latin typeface="Calibri"/>
                <a:ea typeface="Calibri"/>
                <a:cs typeface="Calibri"/>
                <a:sym typeface="Calibri"/>
              </a:rPr>
              <a:t>Succeed DLI 2.8</a:t>
            </a:r>
          </a:p>
          <a:p>
            <a:pPr marL="196596" lvl="0" indent="-196596" defTabSz="786384">
              <a:lnSpc>
                <a:spcPct val="150000"/>
              </a:lnSpc>
              <a:spcBef>
                <a:spcPts val="800"/>
              </a:spcBef>
              <a:defRPr sz="1800">
                <a:solidFill>
                  <a:srgbClr val="000000"/>
                </a:solidFill>
              </a:defRPr>
            </a:pPr>
            <a:r>
              <a:rPr sz="2494">
                <a:latin typeface="Calibri"/>
                <a:ea typeface="Calibri"/>
                <a:cs typeface="Calibri"/>
                <a:sym typeface="Calibri"/>
              </a:rPr>
              <a:t>National accreditation for 2 Master (ANAQ-SUP) and start the international HCERES accreditation </a:t>
            </a:r>
          </a:p>
          <a:p>
            <a:pPr marL="0" lvl="1" indent="393192" defTabSz="786384">
              <a:lnSpc>
                <a:spcPct val="150000"/>
              </a:lnSpc>
              <a:spcBef>
                <a:spcPts val="400"/>
              </a:spcBef>
              <a:buSzTx/>
              <a:buNone/>
              <a:defRPr sz="1800">
                <a:solidFill>
                  <a:srgbClr val="000000"/>
                </a:solidFill>
              </a:defRPr>
            </a:pPr>
            <a:r>
              <a:rPr sz="2494">
                <a:latin typeface="Calibri"/>
                <a:ea typeface="Calibri"/>
                <a:cs typeface="Calibri"/>
                <a:sym typeface="Calibri"/>
              </a:rPr>
              <a:t> </a:t>
            </a:r>
          </a:p>
          <a:p>
            <a:pPr marL="0" lvl="2" indent="786384" defTabSz="786384">
              <a:lnSpc>
                <a:spcPct val="150000"/>
              </a:lnSpc>
              <a:spcBef>
                <a:spcPts val="400"/>
              </a:spcBef>
              <a:buSzTx/>
              <a:buNone/>
              <a:defRPr sz="1800">
                <a:solidFill>
                  <a:srgbClr val="000000"/>
                </a:solidFill>
              </a:defRPr>
            </a:pPr>
            <a:r>
              <a:rPr sz="2494">
                <a:latin typeface="Calibri"/>
                <a:ea typeface="Calibri"/>
                <a:cs typeface="Calibri"/>
                <a:sym typeface="Calibri"/>
              </a:rPr>
              <a:t> </a:t>
            </a:r>
          </a:p>
        </p:txBody>
      </p:sp>
    </p:spTree>
  </p:cSld>
  <p:clrMapOvr>
    <a:masterClrMapping/>
  </p:clrMapOvr>
  <p:transition xmlns:p14="http://schemas.microsoft.com/office/powerpoint/2010/mai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image2.png"/>
          <p:cNvPicPr/>
          <p:nvPr/>
        </p:nvPicPr>
        <p:blipFill>
          <a:blip r:embed="rId2">
            <a:extLst/>
          </a:blip>
          <a:stretch>
            <a:fillRect/>
          </a:stretch>
        </p:blipFill>
        <p:spPr>
          <a:xfrm>
            <a:off x="1709737" y="4479925"/>
            <a:ext cx="1520826" cy="1463675"/>
          </a:xfrm>
          <a:prstGeom prst="rect">
            <a:avLst/>
          </a:prstGeom>
          <a:ln w="12700">
            <a:miter lim="400000"/>
          </a:ln>
        </p:spPr>
      </p:pic>
      <p:pic>
        <p:nvPicPr>
          <p:cNvPr id="204" name="image53.jpeg"/>
          <p:cNvPicPr/>
          <p:nvPr/>
        </p:nvPicPr>
        <p:blipFill>
          <a:blip r:embed="rId3">
            <a:extLst/>
          </a:blip>
          <a:stretch>
            <a:fillRect/>
          </a:stretch>
        </p:blipFill>
        <p:spPr>
          <a:xfrm>
            <a:off x="7772400" y="2819400"/>
            <a:ext cx="2247900" cy="444500"/>
          </a:xfrm>
          <a:prstGeom prst="rect">
            <a:avLst/>
          </a:prstGeom>
          <a:ln w="12700">
            <a:miter lim="400000"/>
          </a:ln>
        </p:spPr>
      </p:pic>
      <p:pic>
        <p:nvPicPr>
          <p:cNvPr id="205" name="image54.png"/>
          <p:cNvPicPr/>
          <p:nvPr/>
        </p:nvPicPr>
        <p:blipFill>
          <a:blip r:embed="rId4">
            <a:extLst/>
          </a:blip>
          <a:stretch>
            <a:fillRect/>
          </a:stretch>
        </p:blipFill>
        <p:spPr>
          <a:xfrm>
            <a:off x="8551861" y="4479925"/>
            <a:ext cx="1371602" cy="1341438"/>
          </a:xfrm>
          <a:prstGeom prst="rect">
            <a:avLst/>
          </a:prstGeom>
          <a:ln w="12700">
            <a:miter lim="400000"/>
          </a:ln>
        </p:spPr>
      </p:pic>
      <p:sp>
        <p:nvSpPr>
          <p:cNvPr id="206" name="Shape 206"/>
          <p:cNvSpPr/>
          <p:nvPr/>
        </p:nvSpPr>
        <p:spPr>
          <a:xfrm>
            <a:off x="3347193" y="4513262"/>
            <a:ext cx="5088038" cy="201108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1" indent="457198">
              <a:lnSpc>
                <a:spcPct val="120000"/>
              </a:lnSpc>
              <a:spcBef>
                <a:spcPts val="600"/>
              </a:spcBef>
              <a:tabLst>
                <a:tab pos="901700" algn="l"/>
                <a:tab pos="1816100" algn="l"/>
                <a:tab pos="2730500" algn="l"/>
                <a:tab pos="3644900" algn="l"/>
                <a:tab pos="4559300" algn="l"/>
                <a:tab pos="5473700" algn="l"/>
                <a:tab pos="6388100" algn="l"/>
                <a:tab pos="7302500" algn="l"/>
                <a:tab pos="8216900" algn="l"/>
                <a:tab pos="9131300" algn="l"/>
                <a:tab pos="10045700" algn="l"/>
              </a:tabLst>
            </a:pPr>
            <a:endParaRPr sz="2400">
              <a:latin typeface="Franklin Gothic Book"/>
              <a:ea typeface="Franklin Gothic Book"/>
              <a:cs typeface="Franklin Gothic Book"/>
              <a:sym typeface="Franklin Gothic Book"/>
            </a:endParaRPr>
          </a:p>
          <a:p>
            <a:pPr lvl="1" indent="457198">
              <a:lnSpc>
                <a:spcPct val="120000"/>
              </a:lnSpc>
              <a:spcBef>
                <a:spcPts val="600"/>
              </a:spcBef>
              <a:tabLst>
                <a:tab pos="901700" algn="l"/>
                <a:tab pos="1816100" algn="l"/>
                <a:tab pos="2730500" algn="l"/>
                <a:tab pos="3644900" algn="l"/>
                <a:tab pos="4559300" algn="l"/>
                <a:tab pos="5473700" algn="l"/>
                <a:tab pos="6388100" algn="l"/>
                <a:tab pos="7302500" algn="l"/>
                <a:tab pos="8216900" algn="l"/>
                <a:tab pos="9131300" algn="l"/>
                <a:tab pos="10045700" algn="l"/>
              </a:tabLst>
            </a:pPr>
            <a:r>
              <a:rPr sz="2400" b="1">
                <a:latin typeface="Franklin Gothic Book"/>
                <a:ea typeface="Franklin Gothic Book"/>
                <a:cs typeface="Franklin Gothic Book"/>
                <a:sym typeface="Franklin Gothic Book"/>
              </a:rPr>
              <a:t>Web :</a:t>
            </a:r>
            <a:r>
              <a:rPr sz="2400" b="1">
                <a:latin typeface="Consolas"/>
                <a:ea typeface="Consolas"/>
                <a:cs typeface="Consolas"/>
                <a:sym typeface="Consolas"/>
              </a:rPr>
              <a:t> </a:t>
            </a:r>
            <a:r>
              <a:rPr sz="2400" b="1">
                <a:solidFill>
                  <a:srgbClr val="660066"/>
                </a:solidFill>
                <a:latin typeface="Consolas"/>
                <a:ea typeface="Consolas"/>
                <a:cs typeface="Consolas"/>
                <a:sym typeface="Consolas"/>
              </a:rPr>
              <a:t>www.ceamitic.sn </a:t>
            </a:r>
          </a:p>
          <a:p>
            <a:pPr lvl="1" indent="457198">
              <a:lnSpc>
                <a:spcPct val="120000"/>
              </a:lnSpc>
              <a:spcBef>
                <a:spcPts val="600"/>
              </a:spcBef>
              <a:tabLst>
                <a:tab pos="901700" algn="l"/>
                <a:tab pos="1816100" algn="l"/>
                <a:tab pos="2730500" algn="l"/>
                <a:tab pos="3644900" algn="l"/>
                <a:tab pos="4559300" algn="l"/>
                <a:tab pos="5473700" algn="l"/>
                <a:tab pos="6388100" algn="l"/>
                <a:tab pos="7302500" algn="l"/>
                <a:tab pos="8216900" algn="l"/>
                <a:tab pos="9131300" algn="l"/>
                <a:tab pos="10045700" algn="l"/>
              </a:tabLst>
            </a:pPr>
            <a:r>
              <a:rPr sz="2400" b="1">
                <a:latin typeface="Franklin Gothic Book"/>
                <a:ea typeface="Franklin Gothic Book"/>
                <a:cs typeface="Franklin Gothic Book"/>
                <a:sym typeface="Franklin Gothic Book"/>
              </a:rPr>
              <a:t>Email :</a:t>
            </a:r>
            <a:r>
              <a:rPr sz="2400" b="1">
                <a:solidFill>
                  <a:srgbClr val="4B1F6F"/>
                </a:solidFill>
                <a:latin typeface="Franklin Gothic Book"/>
                <a:ea typeface="Franklin Gothic Book"/>
                <a:cs typeface="Franklin Gothic Book"/>
                <a:sym typeface="Franklin Gothic Book"/>
              </a:rPr>
              <a:t> </a:t>
            </a:r>
            <a:r>
              <a:rPr u="sng">
                <a:solidFill>
                  <a:srgbClr val="0563C1"/>
                </a:solidFill>
                <a:uFill>
                  <a:solidFill>
                    <a:srgbClr val="0563C1"/>
                  </a:solidFill>
                </a:uFill>
                <a:hlinkClick r:id="rId5"/>
              </a:rPr>
              <a:t>ceamitic@ugb.edu.sn</a:t>
            </a:r>
            <a:endParaRPr sz="2400" b="1">
              <a:solidFill>
                <a:srgbClr val="4B1F6F"/>
              </a:solidFill>
              <a:latin typeface="Consolas"/>
              <a:ea typeface="Consolas"/>
              <a:cs typeface="Consolas"/>
              <a:sym typeface="Consolas"/>
            </a:endParaRPr>
          </a:p>
          <a:p>
            <a:pPr lvl="2">
              <a:lnSpc>
                <a:spcPct val="120000"/>
              </a:lnSpc>
              <a:spcBef>
                <a:spcPts val="600"/>
              </a:spcBef>
              <a:tabLst>
                <a:tab pos="901700" algn="l"/>
                <a:tab pos="1816100" algn="l"/>
                <a:tab pos="2730500" algn="l"/>
                <a:tab pos="3644900" algn="l"/>
                <a:tab pos="4559300" algn="l"/>
                <a:tab pos="5473700" algn="l"/>
                <a:tab pos="6388100" algn="l"/>
                <a:tab pos="7302500" algn="l"/>
                <a:tab pos="8216900" algn="l"/>
                <a:tab pos="9131300" algn="l"/>
                <a:tab pos="10045700" algn="l"/>
              </a:tabLst>
            </a:pPr>
            <a:r>
              <a:rPr sz="2400">
                <a:solidFill>
                  <a:srgbClr val="800000"/>
                </a:solidFill>
                <a:latin typeface="Franklin Gothic Book"/>
                <a:ea typeface="Franklin Gothic Book"/>
                <a:cs typeface="Franklin Gothic Book"/>
                <a:sym typeface="Franklin Gothic Book"/>
              </a:rPr>
              <a:t> </a:t>
            </a:r>
          </a:p>
        </p:txBody>
      </p:sp>
      <p:sp>
        <p:nvSpPr>
          <p:cNvPr id="207" name="Shape 207"/>
          <p:cNvSpPr>
            <a:spLocks noGrp="1"/>
          </p:cNvSpPr>
          <p:nvPr>
            <p:ph type="title"/>
          </p:nvPr>
        </p:nvSpPr>
        <p:spPr>
          <a:xfrm>
            <a:off x="1701800" y="1011609"/>
            <a:ext cx="8229600" cy="1143001"/>
          </a:xfrm>
          <a:prstGeom prst="rect">
            <a:avLst/>
          </a:prstGeom>
        </p:spPr>
        <p:txBody>
          <a:bodyPr/>
          <a:lstStyle/>
          <a:p>
            <a:pPr lvl="0">
              <a:defRPr sz="1800" b="0">
                <a:solidFill>
                  <a:srgbClr val="000000"/>
                </a:solidFill>
              </a:defRPr>
            </a:pPr>
            <a:r>
              <a:rPr sz="4400" b="1">
                <a:solidFill>
                  <a:srgbClr val="31859C"/>
                </a:solidFill>
              </a:rPr>
              <a:t>Thank you for your attention</a:t>
            </a:r>
          </a:p>
        </p:txBody>
      </p:sp>
      <p:pic>
        <p:nvPicPr>
          <p:cNvPr id="208" name="image3.png"/>
          <p:cNvPicPr/>
          <p:nvPr/>
        </p:nvPicPr>
        <p:blipFill>
          <a:blip r:embed="rId6">
            <a:extLst/>
          </a:blip>
          <a:stretch>
            <a:fillRect/>
          </a:stretch>
        </p:blipFill>
        <p:spPr>
          <a:xfrm>
            <a:off x="4586234" y="3048000"/>
            <a:ext cx="2764235" cy="1572365"/>
          </a:xfrm>
          <a:prstGeom prst="rect">
            <a:avLst/>
          </a:prstGeom>
          <a:ln w="12700">
            <a:miter lim="400000"/>
          </a:ln>
        </p:spPr>
      </p:pic>
      <p:sp>
        <p:nvSpPr>
          <p:cNvPr id="209" name="Shape 209"/>
          <p:cNvSpPr>
            <a:spLocks noGrp="1"/>
          </p:cNvSpPr>
          <p:nvPr>
            <p:ph type="sldNum" sz="quarter" idx="2"/>
          </p:nvPr>
        </p:nvSpPr>
        <p:spPr>
          <a:xfrm>
            <a:off x="8077200" y="6221730"/>
            <a:ext cx="2133600" cy="269240"/>
          </a:xfrm>
          <a:prstGeom prst="rect">
            <a:avLst/>
          </a:prstGeom>
          <a:extLst>
            <a:ext uri="{C572A759-6A51-4108-AA02-DFA0A04FC94B}">
              <ma14:wrappingTextBoxFlag xmlns:ma14="http://schemas.microsoft.com/office/mac/drawingml/2011/main" val="1"/>
            </a:ext>
          </a:extLst>
        </p:spPr>
        <p:txBody>
          <a:bodyPr>
            <a:normAutofit/>
          </a:bodyPr>
          <a:lstStyle/>
          <a:p>
            <a:pPr lvl="0">
              <a:defRPr sz="1800"/>
            </a:pPr>
            <a:fld id="{86CB4B4D-7CA3-9044-876B-883B54F8677D}" type="slidenum">
              <a:rPr sz="1200"/>
              <a:t>24</a:t>
            </a:fld>
            <a:endParaRPr sz="1200"/>
          </a:p>
        </p:txBody>
      </p:sp>
      <p:pic>
        <p:nvPicPr>
          <p:cNvPr id="210" name="image55.jpg" descr="http://www.mesr.gouv.sn/wp-content/uploads/2016/01/logo-mesr.jpg"/>
          <p:cNvPicPr/>
          <p:nvPr/>
        </p:nvPicPr>
        <p:blipFill>
          <a:blip r:embed="rId7">
            <a:extLst/>
          </a:blip>
          <a:stretch>
            <a:fillRect/>
          </a:stretch>
        </p:blipFill>
        <p:spPr>
          <a:xfrm>
            <a:off x="1919536" y="2619374"/>
            <a:ext cx="2286001" cy="857251"/>
          </a:xfrm>
          <a:prstGeom prst="rect">
            <a:avLst/>
          </a:prstGeom>
          <a:ln w="12700">
            <a:miter lim="400000"/>
          </a:ln>
        </p:spPr>
      </p:pic>
    </p:spTree>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image2.png" descr="http://fast.fonts.net/FontsCom/Live/static/Content/img/letters.png?1429715982"/>
          <p:cNvPicPr/>
          <p:nvPr/>
        </p:nvPicPr>
        <p:blipFill>
          <a:blip r:embed="rId2">
            <a:extLst/>
          </a:blip>
          <a:stretch>
            <a:fillRect/>
          </a:stretch>
        </p:blipFill>
        <p:spPr>
          <a:xfrm>
            <a:off x="1545285" y="789436"/>
            <a:ext cx="9141298" cy="3857971"/>
          </a:xfrm>
          <a:prstGeom prst="rect">
            <a:avLst/>
          </a:prstGeom>
          <a:ln w="12700">
            <a:miter lim="400000"/>
          </a:ln>
        </p:spPr>
      </p:pic>
      <p:pic>
        <p:nvPicPr>
          <p:cNvPr id="77" name="image3.png"/>
          <p:cNvPicPr/>
          <p:nvPr/>
        </p:nvPicPr>
        <p:blipFill>
          <a:blip r:embed="rId3">
            <a:extLst/>
          </a:blip>
          <a:stretch>
            <a:fillRect/>
          </a:stretch>
        </p:blipFill>
        <p:spPr>
          <a:xfrm>
            <a:off x="5733727" y="263655"/>
            <a:ext cx="1424727" cy="743007"/>
          </a:xfrm>
          <a:prstGeom prst="rect">
            <a:avLst/>
          </a:prstGeom>
          <a:ln w="12700">
            <a:miter lim="400000"/>
          </a:ln>
        </p:spPr>
      </p:pic>
      <p:pic>
        <p:nvPicPr>
          <p:cNvPr id="78" name="image3.png" descr="http://concoursn.com/wp-content/uploads/2016/01/LUFR-SJP-de-lUGB-recrute-un-Assistant.png"/>
          <p:cNvPicPr/>
          <p:nvPr/>
        </p:nvPicPr>
        <p:blipFill>
          <a:blip r:embed="rId4">
            <a:extLst/>
          </a:blip>
          <a:stretch>
            <a:fillRect/>
          </a:stretch>
        </p:blipFill>
        <p:spPr>
          <a:xfrm>
            <a:off x="9357246" y="263655"/>
            <a:ext cx="754292" cy="743007"/>
          </a:xfrm>
          <a:prstGeom prst="rect">
            <a:avLst/>
          </a:prstGeom>
          <a:ln w="12700">
            <a:miter lim="400000"/>
          </a:ln>
        </p:spPr>
      </p:pic>
      <p:pic>
        <p:nvPicPr>
          <p:cNvPr id="79" name="image4.jpg" descr="C:\Users\dell latitude\Downloads\logo-mesr.jpg"/>
          <p:cNvPicPr/>
          <p:nvPr/>
        </p:nvPicPr>
        <p:blipFill>
          <a:blip r:embed="rId5">
            <a:extLst/>
          </a:blip>
          <a:stretch>
            <a:fillRect/>
          </a:stretch>
        </p:blipFill>
        <p:spPr>
          <a:xfrm>
            <a:off x="2268533" y="226171"/>
            <a:ext cx="1513370" cy="679589"/>
          </a:xfrm>
          <a:prstGeom prst="rect">
            <a:avLst/>
          </a:prstGeom>
          <a:ln w="12700">
            <a:miter lim="400000"/>
          </a:ln>
        </p:spPr>
      </p:pic>
      <p:sp>
        <p:nvSpPr>
          <p:cNvPr id="80" name="Shape 80"/>
          <p:cNvSpPr/>
          <p:nvPr/>
        </p:nvSpPr>
        <p:spPr>
          <a:xfrm>
            <a:off x="2387451" y="1926714"/>
            <a:ext cx="5334348" cy="1"/>
          </a:xfrm>
          <a:prstGeom prst="line">
            <a:avLst/>
          </a:prstGeom>
          <a:ln w="50800">
            <a:solidFill>
              <a:srgbClr val="93CDDD"/>
            </a:solidFill>
          </a:ln>
        </p:spPr>
        <p:txBody>
          <a:bodyPr lIns="0" tIns="0" rIns="0" bIns="0"/>
          <a:lstStyle/>
          <a:p>
            <a:pPr lvl="0" defTabSz="457200">
              <a:defRPr sz="1200">
                <a:latin typeface="+mj-lt"/>
                <a:ea typeface="+mj-ea"/>
                <a:cs typeface="+mj-cs"/>
                <a:sym typeface="Helvetica"/>
              </a:defRPr>
            </a:pPr>
            <a:endParaRPr/>
          </a:p>
        </p:txBody>
      </p:sp>
      <p:sp>
        <p:nvSpPr>
          <p:cNvPr id="81" name="Shape 81"/>
          <p:cNvSpPr/>
          <p:nvPr/>
        </p:nvSpPr>
        <p:spPr>
          <a:xfrm>
            <a:off x="4863876" y="6093431"/>
            <a:ext cx="5334349" cy="4597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1" indent="457198">
              <a:lnSpc>
                <a:spcPct val="120000"/>
              </a:lnSpc>
              <a:spcBef>
                <a:spcPts val="600"/>
              </a:spcBef>
              <a:tabLst>
                <a:tab pos="901700" algn="l"/>
                <a:tab pos="1816100" algn="l"/>
                <a:tab pos="2730500" algn="l"/>
                <a:tab pos="3644900" algn="l"/>
                <a:tab pos="4559300" algn="l"/>
                <a:tab pos="5473700" algn="l"/>
                <a:tab pos="6388100" algn="l"/>
                <a:tab pos="7302500" algn="l"/>
                <a:tab pos="8216900" algn="l"/>
                <a:tab pos="9131300" algn="l"/>
                <a:tab pos="10045700" algn="l"/>
              </a:tabLst>
            </a:pPr>
            <a:r>
              <a:rPr sz="2400" b="1">
                <a:solidFill>
                  <a:srgbClr val="808080"/>
                </a:solidFill>
                <a:latin typeface="Consolas"/>
                <a:ea typeface="Consolas"/>
                <a:cs typeface="Consolas"/>
                <a:sym typeface="Consolas"/>
              </a:rPr>
              <a:t>http://www.ceamitic.sn</a:t>
            </a:r>
            <a:r>
              <a:rPr sz="2400" b="1">
                <a:solidFill>
                  <a:srgbClr val="660066"/>
                </a:solidFill>
                <a:latin typeface="Consolas"/>
                <a:ea typeface="Consolas"/>
                <a:cs typeface="Consolas"/>
                <a:sym typeface="Consolas"/>
              </a:rPr>
              <a:t> </a:t>
            </a:r>
          </a:p>
        </p:txBody>
      </p:sp>
      <p:sp>
        <p:nvSpPr>
          <p:cNvPr id="82" name="Shape 82"/>
          <p:cNvSpPr>
            <a:spLocks noGrp="1"/>
          </p:cNvSpPr>
          <p:nvPr>
            <p:ph type="title"/>
          </p:nvPr>
        </p:nvSpPr>
        <p:spPr>
          <a:xfrm>
            <a:off x="1188290" y="1026429"/>
            <a:ext cx="10515601" cy="855118"/>
          </a:xfrm>
          <a:prstGeom prst="rect">
            <a:avLst/>
          </a:prstGeom>
        </p:spPr>
        <p:txBody>
          <a:bodyPr/>
          <a:lstStyle>
            <a:lvl1pPr algn="l" defTabSz="457200">
              <a:defRPr sz="4200">
                <a:solidFill>
                  <a:srgbClr val="000000"/>
                </a:solidFill>
                <a:latin typeface="+mj-lt"/>
                <a:ea typeface="+mj-ea"/>
                <a:cs typeface="+mj-cs"/>
                <a:sym typeface="Helvetica"/>
              </a:defRPr>
            </a:lvl1pPr>
          </a:lstStyle>
          <a:p>
            <a:pPr lvl="0">
              <a:defRPr sz="1800"/>
            </a:pPr>
            <a:r>
              <a:rPr sz="4200"/>
              <a:t>Center Team in Accra</a:t>
            </a:r>
          </a:p>
        </p:txBody>
      </p:sp>
      <p:sp>
        <p:nvSpPr>
          <p:cNvPr id="83" name="Shape 83"/>
          <p:cNvSpPr>
            <a:spLocks noGrp="1"/>
          </p:cNvSpPr>
          <p:nvPr>
            <p:ph type="body" idx="1"/>
          </p:nvPr>
        </p:nvSpPr>
        <p:spPr>
          <a:xfrm>
            <a:off x="1219200" y="2432207"/>
            <a:ext cx="9141298" cy="3181131"/>
          </a:xfrm>
          <a:prstGeom prst="rect">
            <a:avLst/>
          </a:prstGeom>
        </p:spPr>
        <p:txBody>
          <a:bodyPr/>
          <a:lstStyle/>
          <a:p>
            <a:pPr marL="203454" lvl="0" indent="-203454" algn="l" defTabSz="813816">
              <a:lnSpc>
                <a:spcPct val="90000"/>
              </a:lnSpc>
              <a:spcBef>
                <a:spcPts val="800"/>
              </a:spcBef>
              <a:buSzPct val="100000"/>
              <a:buFont typeface="Arial"/>
              <a:buChar char="•"/>
              <a:defRPr sz="1800">
                <a:solidFill>
                  <a:srgbClr val="000000"/>
                </a:solidFill>
              </a:defRPr>
            </a:pPr>
            <a:r>
              <a:rPr sz="2492">
                <a:solidFill>
                  <a:srgbClr val="5A3494"/>
                </a:solidFill>
                <a:latin typeface="Calibri"/>
                <a:ea typeface="Calibri"/>
                <a:cs typeface="Calibri"/>
                <a:sym typeface="Calibri"/>
              </a:rPr>
              <a:t>Pr Baydallaye KANE, </a:t>
            </a:r>
            <a:r>
              <a:rPr sz="2492" i="1">
                <a:solidFill>
                  <a:srgbClr val="5A3494"/>
                </a:solidFill>
                <a:latin typeface="Calibri"/>
                <a:ea typeface="Calibri"/>
                <a:cs typeface="Calibri"/>
                <a:sym typeface="Calibri"/>
              </a:rPr>
              <a:t>Rector (VC)</a:t>
            </a:r>
            <a:endParaRPr sz="2492">
              <a:solidFill>
                <a:srgbClr val="5A3494"/>
              </a:solidFill>
              <a:latin typeface="Calibri"/>
              <a:ea typeface="Calibri"/>
              <a:cs typeface="Calibri"/>
              <a:sym typeface="Calibri"/>
            </a:endParaRPr>
          </a:p>
          <a:p>
            <a:pPr marL="203454" lvl="0" indent="-203454" algn="l" defTabSz="813816">
              <a:lnSpc>
                <a:spcPct val="90000"/>
              </a:lnSpc>
              <a:spcBef>
                <a:spcPts val="800"/>
              </a:spcBef>
              <a:buSzPct val="100000"/>
              <a:buFont typeface="Arial"/>
              <a:buChar char="•"/>
              <a:defRPr sz="1800">
                <a:solidFill>
                  <a:srgbClr val="000000"/>
                </a:solidFill>
              </a:defRPr>
            </a:pPr>
            <a:r>
              <a:rPr sz="2492">
                <a:latin typeface="Calibri"/>
                <a:ea typeface="Calibri"/>
                <a:cs typeface="Calibri"/>
                <a:sym typeface="Calibri"/>
              </a:rPr>
              <a:t>Pr Moussa LO, </a:t>
            </a:r>
            <a:r>
              <a:rPr sz="2492" i="1">
                <a:latin typeface="Calibri"/>
                <a:ea typeface="Calibri"/>
                <a:cs typeface="Calibri"/>
                <a:sym typeface="Calibri"/>
              </a:rPr>
              <a:t>Center Leader</a:t>
            </a:r>
          </a:p>
          <a:p>
            <a:pPr marL="203454" lvl="0" indent="-203454" algn="l" defTabSz="813816">
              <a:lnSpc>
                <a:spcPct val="90000"/>
              </a:lnSpc>
              <a:spcBef>
                <a:spcPts val="800"/>
              </a:spcBef>
              <a:buSzPct val="100000"/>
              <a:buFont typeface="Arial"/>
              <a:buChar char="•"/>
              <a:defRPr sz="1800">
                <a:solidFill>
                  <a:srgbClr val="000000"/>
                </a:solidFill>
              </a:defRPr>
            </a:pPr>
            <a:r>
              <a:rPr sz="2492">
                <a:latin typeface="Calibri"/>
                <a:ea typeface="Calibri"/>
                <a:cs typeface="Calibri"/>
                <a:sym typeface="Calibri"/>
              </a:rPr>
              <a:t>Pr Amadou S. H. MAIGA, </a:t>
            </a:r>
            <a:r>
              <a:rPr sz="2492" i="1">
                <a:latin typeface="Calibri"/>
                <a:ea typeface="Calibri"/>
                <a:cs typeface="Calibri"/>
                <a:sym typeface="Calibri"/>
              </a:rPr>
              <a:t>Deputy Leader</a:t>
            </a:r>
            <a:endParaRPr sz="2492">
              <a:latin typeface="Calibri"/>
              <a:ea typeface="Calibri"/>
              <a:cs typeface="Calibri"/>
              <a:sym typeface="Calibri"/>
            </a:endParaRPr>
          </a:p>
          <a:p>
            <a:pPr marL="203454" lvl="0" indent="-203454" algn="l" defTabSz="813816">
              <a:lnSpc>
                <a:spcPct val="90000"/>
              </a:lnSpc>
              <a:spcBef>
                <a:spcPts val="800"/>
              </a:spcBef>
              <a:buSzPct val="100000"/>
              <a:buFont typeface="Arial"/>
              <a:buChar char="•"/>
              <a:defRPr sz="1800">
                <a:solidFill>
                  <a:srgbClr val="000000"/>
                </a:solidFill>
              </a:defRPr>
            </a:pPr>
            <a:r>
              <a:rPr sz="2492">
                <a:latin typeface="Calibri"/>
                <a:ea typeface="Calibri"/>
                <a:cs typeface="Calibri"/>
                <a:sym typeface="Calibri"/>
              </a:rPr>
              <a:t>Mme Ndeye Aminata Diagne SY, </a:t>
            </a:r>
            <a:r>
              <a:rPr sz="2492" i="1">
                <a:latin typeface="Calibri"/>
                <a:ea typeface="Calibri"/>
                <a:cs typeface="Calibri"/>
                <a:sym typeface="Calibri"/>
              </a:rPr>
              <a:t>Monitoring &amp; Evaluation </a:t>
            </a:r>
            <a:endParaRPr sz="2492">
              <a:latin typeface="Calibri"/>
              <a:ea typeface="Calibri"/>
              <a:cs typeface="Calibri"/>
              <a:sym typeface="Calibri"/>
            </a:endParaRPr>
          </a:p>
          <a:p>
            <a:pPr marL="203454" lvl="0" indent="-203454" algn="l" defTabSz="813816">
              <a:lnSpc>
                <a:spcPct val="90000"/>
              </a:lnSpc>
              <a:spcBef>
                <a:spcPts val="800"/>
              </a:spcBef>
              <a:buSzPct val="100000"/>
              <a:buFont typeface="Arial"/>
              <a:buChar char="•"/>
              <a:defRPr sz="1800">
                <a:solidFill>
                  <a:srgbClr val="000000"/>
                </a:solidFill>
              </a:defRPr>
            </a:pPr>
            <a:r>
              <a:rPr sz="2492">
                <a:latin typeface="Calibri"/>
                <a:ea typeface="Calibri"/>
                <a:cs typeface="Calibri"/>
                <a:sym typeface="Calibri"/>
              </a:rPr>
              <a:t>M. Ibrahima NDIAYE, </a:t>
            </a:r>
            <a:r>
              <a:rPr sz="2492" i="1">
                <a:latin typeface="Calibri"/>
                <a:ea typeface="Calibri"/>
                <a:cs typeface="Calibri"/>
                <a:sym typeface="Calibri"/>
              </a:rPr>
              <a:t>Financial Management</a:t>
            </a:r>
            <a:endParaRPr sz="2492">
              <a:latin typeface="Calibri"/>
              <a:ea typeface="Calibri"/>
              <a:cs typeface="Calibri"/>
              <a:sym typeface="Calibri"/>
            </a:endParaRPr>
          </a:p>
          <a:p>
            <a:pPr marL="203454" lvl="0" indent="-203454" algn="l" defTabSz="813816">
              <a:lnSpc>
                <a:spcPct val="90000"/>
              </a:lnSpc>
              <a:spcBef>
                <a:spcPts val="800"/>
              </a:spcBef>
              <a:buSzPct val="100000"/>
              <a:buFont typeface="Arial"/>
              <a:buChar char="•"/>
              <a:defRPr sz="1800">
                <a:solidFill>
                  <a:srgbClr val="000000"/>
                </a:solidFill>
              </a:defRPr>
            </a:pPr>
            <a:r>
              <a:rPr sz="2492">
                <a:latin typeface="Calibri"/>
                <a:ea typeface="Calibri"/>
                <a:cs typeface="Calibri"/>
                <a:sym typeface="Calibri"/>
              </a:rPr>
              <a:t>M. Mame Mor DIOP, </a:t>
            </a:r>
            <a:r>
              <a:rPr sz="2492" i="1">
                <a:latin typeface="Calibri"/>
                <a:ea typeface="Calibri"/>
                <a:cs typeface="Calibri"/>
                <a:sym typeface="Calibri"/>
              </a:rPr>
              <a:t>Procurement</a:t>
            </a:r>
            <a:endParaRPr sz="2492">
              <a:latin typeface="Calibri"/>
              <a:ea typeface="Calibri"/>
              <a:cs typeface="Calibri"/>
              <a:sym typeface="Calibri"/>
            </a:endParaRPr>
          </a:p>
          <a:p>
            <a:pPr marL="203454" lvl="0" indent="-203454" algn="l" defTabSz="813816">
              <a:lnSpc>
                <a:spcPct val="90000"/>
              </a:lnSpc>
              <a:spcBef>
                <a:spcPts val="800"/>
              </a:spcBef>
              <a:buSzPct val="100000"/>
              <a:buFont typeface="Arial"/>
              <a:buChar char="•"/>
              <a:defRPr sz="1800">
                <a:solidFill>
                  <a:srgbClr val="000000"/>
                </a:solidFill>
              </a:defRPr>
            </a:pPr>
            <a:r>
              <a:rPr sz="2492">
                <a:latin typeface="Calibri"/>
                <a:ea typeface="Calibri"/>
                <a:cs typeface="Calibri"/>
                <a:sym typeface="Calibri"/>
              </a:rPr>
              <a:t>M. Taib FALL, </a:t>
            </a:r>
            <a:r>
              <a:rPr sz="2492" i="1">
                <a:latin typeface="Calibri"/>
                <a:ea typeface="Calibri"/>
                <a:cs typeface="Calibri"/>
                <a:sym typeface="Calibri"/>
              </a:rPr>
              <a:t>Students monitoring and Partnership </a:t>
            </a:r>
            <a:r>
              <a:rPr sz="2492">
                <a:latin typeface="Calibri"/>
                <a:ea typeface="Calibri"/>
                <a:cs typeface="Calibri"/>
                <a:sym typeface="Calibri"/>
              </a:rPr>
              <a:t> </a:t>
            </a:r>
          </a:p>
        </p:txBody>
      </p:sp>
    </p:spTree>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title"/>
          </p:nvPr>
        </p:nvSpPr>
        <p:spPr>
          <a:xfrm>
            <a:off x="1981200" y="274638"/>
            <a:ext cx="8229600" cy="1143001"/>
          </a:xfrm>
          <a:prstGeom prst="rect">
            <a:avLst/>
          </a:prstGeom>
        </p:spPr>
        <p:txBody>
          <a:bodyPr/>
          <a:lstStyle/>
          <a:p>
            <a:pPr lvl="0">
              <a:defRPr sz="1800" b="0">
                <a:solidFill>
                  <a:srgbClr val="000000"/>
                </a:solidFill>
              </a:defRPr>
            </a:pPr>
            <a:r>
              <a:rPr sz="4400" b="1">
                <a:solidFill>
                  <a:srgbClr val="31859C"/>
                </a:solidFill>
              </a:rPr>
              <a:t>CEA-MITIC : General objective</a:t>
            </a:r>
          </a:p>
        </p:txBody>
      </p:sp>
      <p:pic>
        <p:nvPicPr>
          <p:cNvPr id="86" name="image9.png"/>
          <p:cNvPicPr/>
          <p:nvPr/>
        </p:nvPicPr>
        <p:blipFill>
          <a:blip r:embed="rId2">
            <a:extLst/>
          </a:blip>
          <a:stretch>
            <a:fillRect/>
          </a:stretch>
        </p:blipFill>
        <p:spPr>
          <a:xfrm>
            <a:off x="3287688" y="2708919"/>
            <a:ext cx="6034088" cy="3584578"/>
          </a:xfrm>
          <a:prstGeom prst="rect">
            <a:avLst/>
          </a:prstGeom>
          <a:ln w="12700">
            <a:miter lim="400000"/>
          </a:ln>
          <a:effectLst>
            <a:outerShdw blurRad="292100" dist="139700" dir="2700000" rotWithShape="0">
              <a:srgbClr val="333333">
                <a:alpha val="64999"/>
              </a:srgbClr>
            </a:outerShdw>
          </a:effectLst>
        </p:spPr>
      </p:pic>
      <p:sp>
        <p:nvSpPr>
          <p:cNvPr id="87" name="Shape 87"/>
          <p:cNvSpPr>
            <a:spLocks noGrp="1"/>
          </p:cNvSpPr>
          <p:nvPr>
            <p:ph type="body" idx="1"/>
          </p:nvPr>
        </p:nvSpPr>
        <p:spPr>
          <a:xfrm>
            <a:off x="1981200" y="1600200"/>
            <a:ext cx="8229600" cy="4525963"/>
          </a:xfrm>
          <a:prstGeom prst="rect">
            <a:avLst/>
          </a:prstGeom>
        </p:spPr>
        <p:txBody>
          <a:bodyPr/>
          <a:lstStyle>
            <a:lvl1pPr marL="214312" indent="-214312" algn="just">
              <a:spcBef>
                <a:spcPts val="400"/>
              </a:spcBef>
              <a:defRPr sz="2000"/>
            </a:lvl1pPr>
          </a:lstStyle>
          <a:p>
            <a:pPr lvl="0">
              <a:defRPr sz="1800">
                <a:solidFill>
                  <a:srgbClr val="000000"/>
                </a:solidFill>
              </a:defRPr>
            </a:pPr>
            <a:r>
              <a:rPr sz="2000">
                <a:solidFill>
                  <a:srgbClr val="0D0D0D"/>
                </a:solidFill>
              </a:rPr>
              <a:t>Change the jobs access dynamics by achieving education and connecting all stakeholders customers and service providers in the fields of mathematics, computer science and ICT.</a:t>
            </a:r>
          </a:p>
        </p:txBody>
      </p:sp>
      <p:sp>
        <p:nvSpPr>
          <p:cNvPr id="88" name="Shape 88"/>
          <p:cNvSpPr>
            <a:spLocks noGrp="1"/>
          </p:cNvSpPr>
          <p:nvPr>
            <p:ph type="sldNum" sz="quarter" idx="2"/>
          </p:nvPr>
        </p:nvSpPr>
        <p:spPr>
          <a:xfrm>
            <a:off x="8077200" y="6221730"/>
            <a:ext cx="2133600" cy="269240"/>
          </a:xfrm>
          <a:prstGeom prst="rect">
            <a:avLst/>
          </a:prstGeom>
          <a:extLst>
            <a:ext uri="{C572A759-6A51-4108-AA02-DFA0A04FC94B}">
              <ma14:wrappingTextBoxFlag xmlns:ma14="http://schemas.microsoft.com/office/mac/drawingml/2011/main" val="1"/>
            </a:ext>
          </a:extLst>
        </p:spPr>
        <p:txBody>
          <a:bodyPr>
            <a:normAutofit/>
          </a:bodyPr>
          <a:lstStyle/>
          <a:p>
            <a:pPr lvl="0">
              <a:defRPr sz="1800"/>
            </a:pPr>
            <a:fld id="{86CB4B4D-7CA3-9044-876B-883B54F8677D}" type="slidenum">
              <a:rPr sz="1200"/>
              <a:t>4</a:t>
            </a:fld>
            <a:endParaRPr sz="1200"/>
          </a:p>
        </p:txBody>
      </p:sp>
    </p:spTree>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a:spLocks noGrp="1"/>
          </p:cNvSpPr>
          <p:nvPr>
            <p:ph type="title"/>
          </p:nvPr>
        </p:nvSpPr>
        <p:spPr>
          <a:xfrm>
            <a:off x="1981200" y="274638"/>
            <a:ext cx="8229600" cy="1143001"/>
          </a:xfrm>
          <a:prstGeom prst="rect">
            <a:avLst/>
          </a:prstGeom>
        </p:spPr>
        <p:txBody>
          <a:bodyPr/>
          <a:lstStyle/>
          <a:p>
            <a:pPr lvl="0" defTabSz="877823">
              <a:defRPr sz="1800" b="0">
                <a:solidFill>
                  <a:srgbClr val="000000"/>
                </a:solidFill>
              </a:defRPr>
            </a:pPr>
            <a:r>
              <a:rPr sz="4224" b="1">
                <a:solidFill>
                  <a:srgbClr val="31859C"/>
                </a:solidFill>
              </a:rPr>
              <a:t>CEA-MITIC : Specific objectives</a:t>
            </a:r>
          </a:p>
        </p:txBody>
      </p:sp>
      <p:sp>
        <p:nvSpPr>
          <p:cNvPr id="91" name="Shape 91"/>
          <p:cNvSpPr>
            <a:spLocks noGrp="1"/>
          </p:cNvSpPr>
          <p:nvPr>
            <p:ph type="body" idx="1"/>
          </p:nvPr>
        </p:nvSpPr>
        <p:spPr>
          <a:xfrm>
            <a:off x="1981200" y="1600200"/>
            <a:ext cx="8229600" cy="4525963"/>
          </a:xfrm>
          <a:prstGeom prst="rect">
            <a:avLst/>
          </a:prstGeom>
        </p:spPr>
        <p:txBody>
          <a:bodyPr/>
          <a:lstStyle/>
          <a:p>
            <a:pPr marL="530929" lvl="0" indent="-530929" algn="just">
              <a:lnSpc>
                <a:spcPct val="150000"/>
              </a:lnSpc>
              <a:buClr>
                <a:srgbClr val="000000"/>
              </a:buClr>
              <a:tabLst>
                <a:tab pos="901700" algn="l"/>
                <a:tab pos="1816100" algn="l"/>
                <a:tab pos="2730500" algn="l"/>
                <a:tab pos="3644900" algn="l"/>
                <a:tab pos="4559300" algn="l"/>
                <a:tab pos="5473700" algn="l"/>
                <a:tab pos="6388100" algn="l"/>
                <a:tab pos="7302500" algn="l"/>
                <a:tab pos="8216900" algn="l"/>
                <a:tab pos="9131300" algn="l"/>
                <a:tab pos="10045700" algn="l"/>
              </a:tabLst>
              <a:defRPr sz="1800">
                <a:solidFill>
                  <a:srgbClr val="000000"/>
                </a:solidFill>
              </a:defRPr>
            </a:pPr>
            <a:r>
              <a:rPr sz="2400">
                <a:solidFill>
                  <a:srgbClr val="0D0D0D"/>
                </a:solidFill>
              </a:rPr>
              <a:t>Contribute to increase the number and level of Master and PhD curriculums in Maths, Computer Science and   ICT</a:t>
            </a:r>
            <a:endParaRPr>
              <a:solidFill>
                <a:srgbClr val="0D0D0D"/>
              </a:solidFill>
            </a:endParaRPr>
          </a:p>
          <a:p>
            <a:pPr marL="930979" lvl="1" indent="-530929" algn="just">
              <a:lnSpc>
                <a:spcPct val="150000"/>
              </a:lnSpc>
              <a:buClr>
                <a:srgbClr val="000000"/>
              </a:buClr>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800">
                <a:solidFill>
                  <a:srgbClr val="000000"/>
                </a:solidFill>
              </a:defRPr>
            </a:pPr>
            <a:r>
              <a:rPr sz="2400" b="1">
                <a:solidFill>
                  <a:srgbClr val="0D0D0D"/>
                </a:solidFill>
              </a:rPr>
              <a:t>Challenge</a:t>
            </a:r>
            <a:r>
              <a:rPr sz="2400">
                <a:solidFill>
                  <a:srgbClr val="0D0D0D"/>
                </a:solidFill>
              </a:rPr>
              <a:t> : Train more students and better training quality</a:t>
            </a:r>
          </a:p>
          <a:p>
            <a:pPr marL="0" lvl="0" indent="0" algn="just">
              <a:lnSpc>
                <a:spcPct val="150000"/>
              </a:lnSpc>
              <a:buSzTx/>
              <a:buNone/>
              <a:tabLst>
                <a:tab pos="901700" algn="l"/>
                <a:tab pos="1816100" algn="l"/>
                <a:tab pos="2730500" algn="l"/>
                <a:tab pos="3644900" algn="l"/>
                <a:tab pos="4559300" algn="l"/>
                <a:tab pos="5473700" algn="l"/>
                <a:tab pos="6388100" algn="l"/>
                <a:tab pos="7302500" algn="l"/>
                <a:tab pos="8216900" algn="l"/>
                <a:tab pos="9131300" algn="l"/>
                <a:tab pos="10045700" algn="l"/>
              </a:tabLst>
              <a:defRPr sz="1800">
                <a:solidFill>
                  <a:srgbClr val="000000"/>
                </a:solidFill>
              </a:defRPr>
            </a:pPr>
            <a:r>
              <a:rPr sz="2800">
                <a:solidFill>
                  <a:srgbClr val="0D0D0D"/>
                </a:solidFill>
                <a:latin typeface="Wingdings"/>
                <a:ea typeface="Wingdings"/>
                <a:cs typeface="Wingdings"/>
                <a:sym typeface="Wingdings"/>
              </a:rPr>
              <a:t>➔</a:t>
            </a:r>
            <a:r>
              <a:rPr sz="2800">
                <a:solidFill>
                  <a:srgbClr val="0D0D0D"/>
                </a:solidFill>
              </a:rPr>
              <a:t>Produce innovative technologies locally through research.</a:t>
            </a:r>
          </a:p>
        </p:txBody>
      </p:sp>
      <p:sp>
        <p:nvSpPr>
          <p:cNvPr id="92" name="Shape 92"/>
          <p:cNvSpPr/>
          <p:nvPr/>
        </p:nvSpPr>
        <p:spPr>
          <a:xfrm>
            <a:off x="8077200" y="6405705"/>
            <a:ext cx="2133600" cy="266413"/>
          </a:xfrm>
          <a:prstGeom prst="rect">
            <a:avLst/>
          </a:prstGeom>
          <a:ln w="12700">
            <a:miter lim="400000"/>
          </a:ln>
          <a:extLst>
            <a:ext uri="{C572A759-6A51-4108-AA02-DFA0A04FC94B}">
              <ma14:wrappingTextBoxFlag xmlns:ma14="http://schemas.microsoft.com/office/mac/drawingml/2011/main" val="1"/>
            </a:ext>
          </a:extLst>
        </p:spPr>
        <p:txBody>
          <a:bodyPr lIns="46798" tIns="46798" rIns="46798" bIns="46798" anchor="ctr">
            <a:spAutoFit/>
          </a:bodyPr>
          <a:lstStyle>
            <a:lvl1pPr algn="r">
              <a:tabLst>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898989"/>
                </a:solidFill>
                <a:latin typeface="Arial"/>
                <a:ea typeface="Arial"/>
                <a:cs typeface="Arial"/>
                <a:sym typeface="Arial"/>
              </a:defRPr>
            </a:lvl1pPr>
          </a:lstStyle>
          <a:p>
            <a:pPr lvl="0">
              <a:defRPr sz="1800">
                <a:solidFill>
                  <a:srgbClr val="000000"/>
                </a:solidFill>
              </a:defRPr>
            </a:pPr>
            <a:r>
              <a:rPr sz="1200">
                <a:solidFill>
                  <a:srgbClr val="898989"/>
                </a:solidFill>
              </a:rPr>
              <a:t>5</a:t>
            </a:r>
          </a:p>
        </p:txBody>
      </p:sp>
    </p:spTree>
  </p:cSld>
  <p:clrMapOvr>
    <a:masterClrMapping/>
  </p:clrMapOvr>
  <p:transition xmlns:p14="http://schemas.microsoft.com/office/powerpoint/2010/main" spd="med">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94"/>
          <p:cNvSpPr>
            <a:spLocks noGrp="1"/>
          </p:cNvSpPr>
          <p:nvPr>
            <p:ph type="title"/>
          </p:nvPr>
        </p:nvSpPr>
        <p:spPr>
          <a:xfrm>
            <a:off x="1981200" y="274638"/>
            <a:ext cx="8229600" cy="5420073"/>
          </a:xfrm>
          <a:prstGeom prst="rect">
            <a:avLst/>
          </a:prstGeom>
        </p:spPr>
        <p:txBody>
          <a:bodyPr/>
          <a:lstStyle/>
          <a:p>
            <a:pPr lvl="0">
              <a:defRPr sz="1800" b="0">
                <a:solidFill>
                  <a:srgbClr val="000000"/>
                </a:solidFill>
              </a:defRPr>
            </a:pPr>
            <a:r>
              <a:rPr sz="4400" b="1">
                <a:solidFill>
                  <a:srgbClr val="9C6E09"/>
                </a:solidFill>
              </a:rPr>
              <a:t>CEA-MITIC :</a:t>
            </a:r>
            <a:r>
              <a:rPr sz="4400" b="1">
                <a:solidFill>
                  <a:srgbClr val="31859C"/>
                </a:solidFill>
              </a:rPr>
              <a:t> Program Activities and their </a:t>
            </a:r>
            <a:br>
              <a:rPr sz="4400" b="1">
                <a:solidFill>
                  <a:srgbClr val="31859C"/>
                </a:solidFill>
              </a:rPr>
            </a:br>
            <a:r>
              <a:rPr sz="4400" b="1">
                <a:solidFill>
                  <a:srgbClr val="31859C"/>
                </a:solidFill>
              </a:rPr>
              <a:t>DLR for the DLI 2.6 and results on private sector.</a:t>
            </a:r>
          </a:p>
        </p:txBody>
      </p:sp>
      <p:sp>
        <p:nvSpPr>
          <p:cNvPr id="95" name="Shape 95"/>
          <p:cNvSpPr>
            <a:spLocks noGrp="1"/>
          </p:cNvSpPr>
          <p:nvPr>
            <p:ph type="sldNum" sz="quarter" idx="2"/>
          </p:nvPr>
        </p:nvSpPr>
        <p:spPr>
          <a:xfrm>
            <a:off x="8077200" y="6221730"/>
            <a:ext cx="2133600" cy="269240"/>
          </a:xfrm>
          <a:prstGeom prst="rect">
            <a:avLst/>
          </a:prstGeom>
          <a:extLst>
            <a:ext uri="{C572A759-6A51-4108-AA02-DFA0A04FC94B}">
              <ma14:wrappingTextBoxFlag xmlns:ma14="http://schemas.microsoft.com/office/mac/drawingml/2011/main" val="1"/>
            </a:ext>
          </a:extLst>
        </p:spPr>
        <p:txBody>
          <a:bodyPr>
            <a:normAutofit/>
          </a:bodyPr>
          <a:lstStyle/>
          <a:p>
            <a:pPr lvl="0">
              <a:defRPr sz="1800"/>
            </a:pPr>
            <a:fld id="{86CB4B4D-7CA3-9044-876B-883B54F8677D}" type="slidenum">
              <a:rPr sz="1200"/>
              <a:t>6</a:t>
            </a:fld>
            <a:endParaRPr sz="1200"/>
          </a:p>
        </p:txBody>
      </p:sp>
    </p:spTree>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hape 97"/>
          <p:cNvSpPr>
            <a:spLocks noGrp="1"/>
          </p:cNvSpPr>
          <p:nvPr>
            <p:ph type="title"/>
          </p:nvPr>
        </p:nvSpPr>
        <p:spPr>
          <a:xfrm>
            <a:off x="1981200" y="274638"/>
            <a:ext cx="8229600" cy="1143001"/>
          </a:xfrm>
          <a:prstGeom prst="rect">
            <a:avLst/>
          </a:prstGeom>
        </p:spPr>
        <p:txBody>
          <a:bodyPr/>
          <a:lstStyle>
            <a:lvl1pPr defTabSz="886968">
              <a:defRPr sz="3686"/>
            </a:lvl1pPr>
          </a:lstStyle>
          <a:p>
            <a:pPr lvl="0">
              <a:defRPr sz="1800" b="0">
                <a:solidFill>
                  <a:srgbClr val="000000"/>
                </a:solidFill>
              </a:defRPr>
            </a:pPr>
            <a:r>
              <a:rPr sz="3686" b="1">
                <a:solidFill>
                  <a:srgbClr val="31859C"/>
                </a:solidFill>
              </a:rPr>
              <a:t>CEA-MITIC Priority Research Topics</a:t>
            </a:r>
          </a:p>
        </p:txBody>
      </p:sp>
      <p:sp>
        <p:nvSpPr>
          <p:cNvPr id="98" name="Shape 98"/>
          <p:cNvSpPr>
            <a:spLocks noGrp="1"/>
          </p:cNvSpPr>
          <p:nvPr>
            <p:ph type="body" idx="1"/>
          </p:nvPr>
        </p:nvSpPr>
        <p:spPr>
          <a:xfrm>
            <a:off x="1981200" y="1600200"/>
            <a:ext cx="8229600" cy="4525963"/>
          </a:xfrm>
          <a:prstGeom prst="rect">
            <a:avLst/>
          </a:prstGeom>
        </p:spPr>
        <p:txBody>
          <a:bodyPr/>
          <a:lstStyle/>
          <a:p>
            <a:pPr lvl="0"/>
            <a:endParaRPr/>
          </a:p>
        </p:txBody>
      </p:sp>
      <p:grpSp>
        <p:nvGrpSpPr>
          <p:cNvPr id="101" name="Group 101"/>
          <p:cNvGrpSpPr/>
          <p:nvPr/>
        </p:nvGrpSpPr>
        <p:grpSpPr>
          <a:xfrm>
            <a:off x="1847527" y="1484783"/>
            <a:ext cx="4320482" cy="2016225"/>
            <a:chOff x="0" y="0"/>
            <a:chExt cx="4320480" cy="2016224"/>
          </a:xfrm>
        </p:grpSpPr>
        <p:sp>
          <p:nvSpPr>
            <p:cNvPr id="99" name="Shape 99"/>
            <p:cNvSpPr/>
            <p:nvPr/>
          </p:nvSpPr>
          <p:spPr>
            <a:xfrm>
              <a:off x="-1" y="-1"/>
              <a:ext cx="4320482" cy="2016226"/>
            </a:xfrm>
            <a:prstGeom prst="rect">
              <a:avLst/>
            </a:prstGeom>
            <a:solidFill>
              <a:srgbClr val="31859C"/>
            </a:solidFill>
            <a:ln w="12700" cap="flat">
              <a:noFill/>
              <a:miter lim="400000"/>
            </a:ln>
            <a:effectLst/>
          </p:spPr>
          <p:txBody>
            <a:bodyPr wrap="square" lIns="0" tIns="0" rIns="0" bIns="0" numCol="1" anchor="ctr">
              <a:noAutofit/>
            </a:bodyPr>
            <a:lstStyle/>
            <a:p>
              <a:pPr lvl="0">
                <a:defRPr>
                  <a:solidFill>
                    <a:srgbClr val="FFFFFF"/>
                  </a:solidFill>
                  <a:latin typeface="Arial Bold"/>
                  <a:ea typeface="Arial Bold"/>
                  <a:cs typeface="Arial Bold"/>
                  <a:sym typeface="Arial Bold"/>
                </a:defRPr>
              </a:pPr>
              <a:endParaRPr/>
            </a:p>
          </p:txBody>
        </p:sp>
        <p:sp>
          <p:nvSpPr>
            <p:cNvPr id="100" name="Shape 100"/>
            <p:cNvSpPr/>
            <p:nvPr/>
          </p:nvSpPr>
          <p:spPr>
            <a:xfrm>
              <a:off x="-1" y="426381"/>
              <a:ext cx="4320482" cy="11634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r>
                <a:rPr sz="2800">
                  <a:solidFill>
                    <a:srgbClr val="FFFFFF"/>
                  </a:solidFill>
                  <a:latin typeface="Arial Bold"/>
                  <a:ea typeface="Arial Bold"/>
                  <a:cs typeface="Arial Bold"/>
                  <a:sym typeface="Arial Bold"/>
                </a:rPr>
                <a:t>Complex Systems Modelling</a:t>
              </a:r>
              <a:endParaRPr sz="2800">
                <a:solidFill>
                  <a:srgbClr val="FFFFFF"/>
                </a:solidFill>
              </a:endParaRPr>
            </a:p>
            <a:p>
              <a:pPr lvl="0"/>
              <a:r>
                <a:rPr>
                  <a:solidFill>
                    <a:srgbClr val="FFFFFF"/>
                  </a:solidFill>
                  <a:latin typeface="Arial Bold"/>
                  <a:ea typeface="Arial Bold"/>
                  <a:cs typeface="Arial Bold"/>
                  <a:sym typeface="Arial Bold"/>
                </a:rPr>
                <a:t>(Health, Environment, Epidemiology) </a:t>
              </a:r>
            </a:p>
          </p:txBody>
        </p:sp>
      </p:grpSp>
      <p:grpSp>
        <p:nvGrpSpPr>
          <p:cNvPr id="104" name="Group 104"/>
          <p:cNvGrpSpPr/>
          <p:nvPr/>
        </p:nvGrpSpPr>
        <p:grpSpPr>
          <a:xfrm>
            <a:off x="6384032" y="1484783"/>
            <a:ext cx="4104457" cy="2016225"/>
            <a:chOff x="0" y="0"/>
            <a:chExt cx="4104456" cy="2016224"/>
          </a:xfrm>
        </p:grpSpPr>
        <p:sp>
          <p:nvSpPr>
            <p:cNvPr id="102" name="Shape 102"/>
            <p:cNvSpPr/>
            <p:nvPr/>
          </p:nvSpPr>
          <p:spPr>
            <a:xfrm>
              <a:off x="-1" y="-1"/>
              <a:ext cx="4104458" cy="2016226"/>
            </a:xfrm>
            <a:prstGeom prst="rect">
              <a:avLst/>
            </a:prstGeom>
            <a:solidFill>
              <a:srgbClr val="E46C0A"/>
            </a:solidFill>
            <a:ln w="12700" cap="flat">
              <a:noFill/>
              <a:miter lim="400000"/>
            </a:ln>
            <a:effectLst/>
          </p:spPr>
          <p:txBody>
            <a:bodyPr wrap="square" lIns="0" tIns="0" rIns="0" bIns="0" numCol="1" anchor="ctr">
              <a:noAutofit/>
            </a:bodyPr>
            <a:lstStyle/>
            <a:p>
              <a:pPr lvl="0">
                <a:defRPr sz="2800">
                  <a:solidFill>
                    <a:srgbClr val="FFFFFF"/>
                  </a:solidFill>
                  <a:latin typeface="Arial Bold"/>
                  <a:ea typeface="Arial Bold"/>
                  <a:cs typeface="Arial Bold"/>
                  <a:sym typeface="Arial Bold"/>
                </a:defRPr>
              </a:pPr>
              <a:endParaRPr/>
            </a:p>
          </p:txBody>
        </p:sp>
        <p:sp>
          <p:nvSpPr>
            <p:cNvPr id="103" name="Shape 103"/>
            <p:cNvSpPr/>
            <p:nvPr/>
          </p:nvSpPr>
          <p:spPr>
            <a:xfrm>
              <a:off x="-1" y="225258"/>
              <a:ext cx="4104458" cy="15657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r>
                <a:rPr sz="2800">
                  <a:solidFill>
                    <a:srgbClr val="FFFFFF"/>
                  </a:solidFill>
                  <a:latin typeface="Arial Bold"/>
                  <a:ea typeface="Arial Bold"/>
                  <a:cs typeface="Arial Bold"/>
                  <a:sym typeface="Arial Bold"/>
                </a:rPr>
                <a:t>Secured Network and Systems with Mobility</a:t>
              </a:r>
              <a:endParaRPr sz="2800">
                <a:solidFill>
                  <a:srgbClr val="FFFFFF"/>
                </a:solidFill>
              </a:endParaRPr>
            </a:p>
            <a:p>
              <a:pPr lvl="0"/>
              <a:r>
                <a:rPr>
                  <a:solidFill>
                    <a:srgbClr val="FFFFFF"/>
                  </a:solidFill>
                  <a:latin typeface="Arial Bold"/>
                  <a:ea typeface="Arial Bold"/>
                  <a:cs typeface="Arial Bold"/>
                  <a:sym typeface="Arial Bold"/>
                </a:rPr>
                <a:t>(Networking, Security, WSN, IoT, Remote Sensing) </a:t>
              </a:r>
              <a:r>
                <a:rPr sz="2800">
                  <a:solidFill>
                    <a:srgbClr val="FFFFFF"/>
                  </a:solidFill>
                  <a:latin typeface="Arial Bold"/>
                  <a:ea typeface="Arial Bold"/>
                  <a:cs typeface="Arial Bold"/>
                  <a:sym typeface="Arial Bold"/>
                </a:rPr>
                <a:t> </a:t>
              </a:r>
            </a:p>
          </p:txBody>
        </p:sp>
      </p:grpSp>
      <p:pic>
        <p:nvPicPr>
          <p:cNvPr id="105" name="image16.png" descr="http://1.bp.blogspot.com/-eayY0kxb2jM/T4862fAq3FI/AAAAAAAAAFg/FFHOW-OKVoA/s1600/Bilharziose.png"/>
          <p:cNvPicPr/>
          <p:nvPr/>
        </p:nvPicPr>
        <p:blipFill>
          <a:blip r:embed="rId2">
            <a:extLst/>
          </a:blip>
          <a:stretch>
            <a:fillRect/>
          </a:stretch>
        </p:blipFill>
        <p:spPr>
          <a:xfrm>
            <a:off x="1877903" y="3578411"/>
            <a:ext cx="4218098" cy="3090949"/>
          </a:xfrm>
          <a:prstGeom prst="rect">
            <a:avLst/>
          </a:prstGeom>
          <a:ln w="12700">
            <a:miter lim="400000"/>
          </a:ln>
        </p:spPr>
      </p:pic>
      <p:pic>
        <p:nvPicPr>
          <p:cNvPr id="106" name="image17.png" descr="http://4.bp.blogspot.com/-G7km-qeCSxE/UJNbY0K694I/AAAAAAAAALE/EHOfOUAyiCI/s1600/lpwsnESS.png"/>
          <p:cNvPicPr/>
          <p:nvPr/>
        </p:nvPicPr>
        <p:blipFill>
          <a:blip r:embed="rId3">
            <a:extLst/>
          </a:blip>
          <a:stretch>
            <a:fillRect/>
          </a:stretch>
        </p:blipFill>
        <p:spPr>
          <a:xfrm>
            <a:off x="6257194" y="3578411"/>
            <a:ext cx="4234285" cy="2627748"/>
          </a:xfrm>
          <a:prstGeom prst="rect">
            <a:avLst/>
          </a:prstGeom>
          <a:ln w="12700">
            <a:miter lim="400000"/>
          </a:ln>
        </p:spPr>
      </p:pic>
      <p:sp>
        <p:nvSpPr>
          <p:cNvPr id="107" name="Shape 107"/>
          <p:cNvSpPr/>
          <p:nvPr/>
        </p:nvSpPr>
        <p:spPr>
          <a:xfrm>
            <a:off x="6762746" y="6426753"/>
            <a:ext cx="3223182" cy="26425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r>
              <a:rPr sz="1200">
                <a:latin typeface="Arial"/>
                <a:ea typeface="Arial"/>
                <a:cs typeface="Arial"/>
                <a:sym typeface="Arial"/>
              </a:rPr>
              <a:t>* Images are copyrighted by their owners</a:t>
            </a:r>
          </a:p>
        </p:txBody>
      </p:sp>
      <p:sp>
        <p:nvSpPr>
          <p:cNvPr id="108" name="Shape 108"/>
          <p:cNvSpPr>
            <a:spLocks noGrp="1"/>
          </p:cNvSpPr>
          <p:nvPr>
            <p:ph type="sldNum" sz="quarter" idx="2"/>
          </p:nvPr>
        </p:nvSpPr>
        <p:spPr>
          <a:xfrm>
            <a:off x="8077200" y="6221730"/>
            <a:ext cx="2133600" cy="269240"/>
          </a:xfrm>
          <a:prstGeom prst="rect">
            <a:avLst/>
          </a:prstGeom>
          <a:extLst>
            <a:ext uri="{C572A759-6A51-4108-AA02-DFA0A04FC94B}">
              <ma14:wrappingTextBoxFlag xmlns:ma14="http://schemas.microsoft.com/office/mac/drawingml/2011/main" val="1"/>
            </a:ext>
          </a:extLst>
        </p:spPr>
        <p:txBody>
          <a:bodyPr>
            <a:normAutofit/>
          </a:bodyPr>
          <a:lstStyle/>
          <a:p>
            <a:pPr lvl="0">
              <a:defRPr sz="1800"/>
            </a:pPr>
            <a:fld id="{86CB4B4D-7CA3-9044-876B-883B54F8677D}" type="slidenum">
              <a:rPr sz="1200"/>
              <a:t>7</a:t>
            </a:fld>
            <a:endParaRPr sz="1200"/>
          </a:p>
        </p:txBody>
      </p:sp>
    </p:spTree>
  </p:cSld>
  <p:clrMapOvr>
    <a:masterClrMapping/>
  </p:clrMapOvr>
  <p:transition xmlns:p14="http://schemas.microsoft.com/office/powerpoint/2010/mai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p:cNvSpPr>
          <p:nvPr>
            <p:ph type="sldNum" sz="quarter" idx="2"/>
          </p:nvPr>
        </p:nvSpPr>
        <p:spPr>
          <a:xfrm>
            <a:off x="8077200" y="6221730"/>
            <a:ext cx="2133600" cy="269240"/>
          </a:xfrm>
          <a:prstGeom prst="rect">
            <a:avLst/>
          </a:prstGeom>
          <a:extLst>
            <a:ext uri="{C572A759-6A51-4108-AA02-DFA0A04FC94B}">
              <ma14:wrappingTextBoxFlag xmlns:ma14="http://schemas.microsoft.com/office/mac/drawingml/2011/main" val="1"/>
            </a:ext>
          </a:extLst>
        </p:spPr>
        <p:txBody>
          <a:bodyPr>
            <a:normAutofit/>
          </a:bodyPr>
          <a:lstStyle/>
          <a:p>
            <a:pPr lvl="0">
              <a:defRPr sz="1800"/>
            </a:pPr>
            <a:fld id="{86CB4B4D-7CA3-9044-876B-883B54F8677D}" type="slidenum">
              <a:rPr sz="1200"/>
              <a:t>8</a:t>
            </a:fld>
            <a:endParaRPr sz="1200"/>
          </a:p>
        </p:txBody>
      </p:sp>
      <p:sp>
        <p:nvSpPr>
          <p:cNvPr id="111" name="Shape 111"/>
          <p:cNvSpPr>
            <a:spLocks noGrp="1"/>
          </p:cNvSpPr>
          <p:nvPr>
            <p:ph type="title"/>
          </p:nvPr>
        </p:nvSpPr>
        <p:spPr>
          <a:xfrm>
            <a:off x="838200" y="365124"/>
            <a:ext cx="8845749" cy="484618"/>
          </a:xfrm>
          <a:prstGeom prst="rect">
            <a:avLst/>
          </a:prstGeom>
        </p:spPr>
        <p:txBody>
          <a:bodyPr/>
          <a:lstStyle>
            <a:lvl1pPr algn="l" defTabSz="722376">
              <a:lnSpc>
                <a:spcPct val="90000"/>
              </a:lnSpc>
              <a:defRPr sz="2528" b="0">
                <a:solidFill>
                  <a:srgbClr val="000000"/>
                </a:solidFill>
                <a:latin typeface="Calibri Light"/>
                <a:ea typeface="Calibri Light"/>
                <a:cs typeface="Calibri Light"/>
                <a:sym typeface="Calibri Light"/>
              </a:defRPr>
            </a:lvl1pPr>
          </a:lstStyle>
          <a:p>
            <a:pPr lvl="0">
              <a:defRPr sz="1800"/>
            </a:pPr>
            <a:r>
              <a:rPr sz="2528"/>
              <a:t>Research- Published Articles – DLR 2.6 - Statistics &amp; Proba</a:t>
            </a:r>
          </a:p>
        </p:txBody>
      </p:sp>
      <p:graphicFrame>
        <p:nvGraphicFramePr>
          <p:cNvPr id="112" name="Table 112"/>
          <p:cNvGraphicFramePr/>
          <p:nvPr/>
        </p:nvGraphicFramePr>
        <p:xfrm>
          <a:off x="1187450" y="1270000"/>
          <a:ext cx="9816980" cy="4661672"/>
        </p:xfrm>
        <a:graphic>
          <a:graphicData uri="http://schemas.openxmlformats.org/drawingml/2006/table">
            <a:tbl>
              <a:tblPr firstRow="1">
                <a:tableStyleId>{4C3C2611-4C71-4FC5-86AE-919BDF0F9419}</a:tableStyleId>
              </a:tblPr>
              <a:tblGrid>
                <a:gridCol w="3581400"/>
                <a:gridCol w="3258264"/>
                <a:gridCol w="2977316"/>
              </a:tblGrid>
              <a:tr h="339824">
                <a:tc>
                  <a:txBody>
                    <a:bodyPr/>
                    <a:lstStyle/>
                    <a:p>
                      <a:pPr lvl="0" algn="ctr" defTabSz="457200">
                        <a:defRPr sz="1800" b="0" i="0">
                          <a:solidFill>
                            <a:srgbClr val="000000"/>
                          </a:solidFill>
                        </a:defRPr>
                      </a:pPr>
                      <a:r>
                        <a:rPr sz="1300" b="1"/>
                        <a:t>TITLE	</a:t>
                      </a:r>
                      <a:r>
                        <a:rPr sz="1300">
                          <a:solidFill>
                            <a:srgbClr val="5652FF"/>
                          </a:solidFill>
                        </a:rPr>
                        <a:t>	</a:t>
                      </a:r>
                    </a:p>
                  </a:txBody>
                  <a:tcPr marL="25400" marR="25400" marT="2540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000000"/>
                      </a:solidFill>
                      <a:miter lim="400000"/>
                    </a:lnB>
                    <a:noFill/>
                  </a:tcPr>
                </a:tc>
                <a:tc>
                  <a:txBody>
                    <a:bodyPr/>
                    <a:lstStyle/>
                    <a:p>
                      <a:pPr lvl="0" algn="ctr" defTabSz="457200">
                        <a:defRPr sz="1800" b="0" i="0">
                          <a:solidFill>
                            <a:srgbClr val="000000"/>
                          </a:solidFill>
                        </a:defRPr>
                      </a:pPr>
                      <a:r>
                        <a:rPr sz="1300">
                          <a:solidFill>
                            <a:srgbClr val="5652FF"/>
                          </a:solidFill>
                        </a:rPr>
                        <a:t>NAME OF JOURNAL</a:t>
                      </a:r>
                    </a:p>
                  </a:txBody>
                  <a:tcPr marL="25400" marR="25400" marT="2540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000000"/>
                      </a:solidFill>
                      <a:miter lim="400000"/>
                    </a:lnB>
                    <a:noFill/>
                  </a:tcPr>
                </a:tc>
                <a:tc>
                  <a:txBody>
                    <a:bodyPr/>
                    <a:lstStyle/>
                    <a:p>
                      <a:pPr lvl="0" algn="ctr" defTabSz="457200">
                        <a:defRPr sz="1800" b="0" i="0">
                          <a:solidFill>
                            <a:srgbClr val="000000"/>
                          </a:solidFill>
                        </a:defRPr>
                      </a:pPr>
                      <a:r>
                        <a:rPr sz="1300" b="1"/>
                        <a:t>AUTHORS</a:t>
                      </a:r>
                    </a:p>
                  </a:txBody>
                  <a:tcPr marL="25400" marR="25400" marT="2540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000000"/>
                      </a:solidFill>
                      <a:miter lim="400000"/>
                    </a:lnB>
                    <a:noFill/>
                  </a:tcPr>
                </a:tc>
              </a:tr>
              <a:tr h="533400">
                <a:tc>
                  <a:txBody>
                    <a:bodyPr/>
                    <a:lstStyle/>
                    <a:p>
                      <a:pPr lvl="0" algn="l" defTabSz="457200">
                        <a:defRPr sz="1800" b="0" i="0"/>
                      </a:pPr>
                      <a:r>
                        <a:rPr sz="1300"/>
                        <a:t>Retarded evolution systems driven by fractional Brownian motion with Hurst parameter H&gt;1/2. </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solidFill>
                            <a:srgbClr val="5652FF"/>
                          </a:solidFill>
                        </a:rPr>
                        <a:t>Nonlinear Analysis, 97 (2014), 15–29.</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t>Diop, Mamadou A.; Garrido-Atienza, María J. </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711200">
                <a:tc>
                  <a:txBody>
                    <a:bodyPr/>
                    <a:lstStyle/>
                    <a:p>
                      <a:pPr lvl="0" algn="l" defTabSz="457200">
                        <a:defRPr sz="1800" b="0" i="0"/>
                      </a:pPr>
                      <a:r>
                        <a:rPr sz="1300"/>
                        <a:t>Exponential stability for some stochastic neutral partial functional integrodifferential equations with delays and Poisson jumps.</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solidFill>
                            <a:srgbClr val="5652FF"/>
                          </a:solidFill>
                        </a:rPr>
                        <a:t>Semigroup Forum 88 (2014), no. 3, 595–609.</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t>Diop, Mamadou Abdoul; Ezzinbi, Khalil; Lo, Modou</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654089">
                <a:tc>
                  <a:txBody>
                    <a:bodyPr/>
                    <a:lstStyle/>
                    <a:p>
                      <a:pPr lvl="0" algn="l" defTabSz="457200">
                        <a:defRPr sz="1800" b="0" i="0"/>
                      </a:pPr>
                      <a:r>
                        <a:rPr sz="1300"/>
                        <a:t>Probabilistic approach to homogenization of a non-divergence form semilinear PDE with non-periodic coefficients.</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solidFill>
                            <a:srgbClr val="5652FF"/>
                          </a:solidFill>
                        </a:rPr>
                        <a:t>Bulletin des Sciences Mathématiques 138 (2014), no. 4, 483–509</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t>Bahlali, K.; Diop, M. A.; Elouaflin, A.; Said, A. </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678259">
                <a:tc>
                  <a:txBody>
                    <a:bodyPr/>
                    <a:lstStyle/>
                    <a:p>
                      <a:pPr lvl="0" algn="l" defTabSz="457200">
                        <a:defRPr sz="1800" b="0" i="0"/>
                      </a:pPr>
                      <a:r>
                        <a:rPr sz="1300"/>
                        <a:t>Existence and exponential stability for some stochastic neutral partial functional integrodifferential equations.</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solidFill>
                            <a:srgbClr val="5652FF"/>
                          </a:solidFill>
                        </a:rPr>
                        <a:t>Random Operator and Stochastic  Equations 22 (2014), no. 2, 73–83. </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t>Diop, Mamadou Abdoul; Ezzinbi, Khalil; Lo, Modou</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533400">
                <a:tc>
                  <a:txBody>
                    <a:bodyPr/>
                    <a:lstStyle/>
                    <a:p>
                      <a:pPr lvl="0" algn="l" defTabSz="457200">
                        <a:defRPr sz="1800" b="0" i="0"/>
                      </a:pPr>
                      <a:r>
                        <a:rPr sz="1300"/>
                        <a:t>Asymptotic stability of impulsive stochastic partial integrodifferential equations with delays.</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solidFill>
                            <a:srgbClr val="5652FF"/>
                          </a:solidFill>
                        </a:rPr>
                        <a:t>Stochastics 86 (2014)</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t>Diop, Mamadou Abdoul; Ezzinbi, Khalil; Lo, Modou</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678100">
                <a:tc>
                  <a:txBody>
                    <a:bodyPr/>
                    <a:lstStyle/>
                    <a:p>
                      <a:pPr lvl="0" algn="l" defTabSz="457200">
                        <a:defRPr sz="1800" b="0" i="0"/>
                      </a:pPr>
                      <a:r>
                        <a:rPr sz="1300"/>
                        <a:t>Asymptotic behavior of neutral stochastic partial functional integro-differential equations driven by a fractional Brownian motion.</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solidFill>
                            <a:srgbClr val="5652FF"/>
                          </a:solidFill>
                        </a:rPr>
                        <a:t>Journal of Nonlinear Sciences and Applications 7 (2014), no. 6, 407–421</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t>Caraballo, Tomás; Diop, Mamadou Abdoul; Ndiaye, Abdoul Aziz</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533400">
                <a:tc>
                  <a:txBody>
                    <a:bodyPr/>
                    <a:lstStyle/>
                    <a:p>
                      <a:pPr lvl="0" algn="l" defTabSz="457200">
                        <a:defRPr sz="1800" b="0" i="0"/>
                      </a:pPr>
                      <a:r>
                        <a:rPr sz="1300"/>
                        <a:t>Fixed points and exponential stability for stochastic partial integro-differential equations with delays.</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solidFill>
                            <a:srgbClr val="5652FF"/>
                          </a:solidFill>
                        </a:rPr>
                        <a:t>Adv. Dyn. Syst. Appl. 9 (2014), no. 2, 133–147</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t>Caraballo, Tomás; Diop, Mamadou Abdoul; Ndoye, Ahmet Seyni</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bl>
          </a:graphicData>
        </a:graphic>
      </p:graphicFrame>
    </p:spTree>
  </p:cSld>
  <p:clrMapOvr>
    <a:masterClrMapping/>
  </p:clrMapOvr>
  <p:transition xmlns:p14="http://schemas.microsoft.com/office/powerpoint/2010/mai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a:spLocks noGrp="1"/>
          </p:cNvSpPr>
          <p:nvPr>
            <p:ph type="sldNum" sz="quarter" idx="2"/>
          </p:nvPr>
        </p:nvSpPr>
        <p:spPr>
          <a:xfrm>
            <a:off x="8077200" y="6221730"/>
            <a:ext cx="2133600" cy="269240"/>
          </a:xfrm>
          <a:prstGeom prst="rect">
            <a:avLst/>
          </a:prstGeom>
          <a:extLst>
            <a:ext uri="{C572A759-6A51-4108-AA02-DFA0A04FC94B}">
              <ma14:wrappingTextBoxFlag xmlns:ma14="http://schemas.microsoft.com/office/mac/drawingml/2011/main" val="1"/>
            </a:ext>
          </a:extLst>
        </p:spPr>
        <p:txBody>
          <a:bodyPr>
            <a:normAutofit/>
          </a:bodyPr>
          <a:lstStyle/>
          <a:p>
            <a:pPr lvl="0">
              <a:defRPr sz="1800"/>
            </a:pPr>
            <a:fld id="{86CB4B4D-7CA3-9044-876B-883B54F8677D}" type="slidenum">
              <a:rPr sz="1200"/>
              <a:t>9</a:t>
            </a:fld>
            <a:endParaRPr sz="1200"/>
          </a:p>
        </p:txBody>
      </p:sp>
      <p:sp>
        <p:nvSpPr>
          <p:cNvPr id="115" name="Shape 115"/>
          <p:cNvSpPr>
            <a:spLocks noGrp="1"/>
          </p:cNvSpPr>
          <p:nvPr>
            <p:ph type="title"/>
          </p:nvPr>
        </p:nvSpPr>
        <p:spPr>
          <a:xfrm>
            <a:off x="838200" y="365125"/>
            <a:ext cx="8845749" cy="484617"/>
          </a:xfrm>
          <a:prstGeom prst="rect">
            <a:avLst/>
          </a:prstGeom>
        </p:spPr>
        <p:txBody>
          <a:bodyPr/>
          <a:lstStyle>
            <a:lvl1pPr algn="l" defTabSz="722376">
              <a:lnSpc>
                <a:spcPct val="90000"/>
              </a:lnSpc>
              <a:defRPr sz="2528" b="0">
                <a:solidFill>
                  <a:srgbClr val="000000"/>
                </a:solidFill>
                <a:latin typeface="Calibri Light"/>
                <a:ea typeface="Calibri Light"/>
                <a:cs typeface="Calibri Light"/>
                <a:sym typeface="Calibri Light"/>
              </a:defRPr>
            </a:lvl1pPr>
          </a:lstStyle>
          <a:p>
            <a:pPr lvl="0">
              <a:defRPr sz="1800"/>
            </a:pPr>
            <a:r>
              <a:rPr sz="2528"/>
              <a:t>Research- Published Articles – DLR 2.6 - Statistics &amp; Proba</a:t>
            </a:r>
          </a:p>
        </p:txBody>
      </p:sp>
      <p:graphicFrame>
        <p:nvGraphicFramePr>
          <p:cNvPr id="116" name="Table 116"/>
          <p:cNvGraphicFramePr/>
          <p:nvPr/>
        </p:nvGraphicFramePr>
        <p:xfrm>
          <a:off x="1187450" y="1270000"/>
          <a:ext cx="10803002" cy="5092430"/>
        </p:xfrm>
        <a:graphic>
          <a:graphicData uri="http://schemas.openxmlformats.org/drawingml/2006/table">
            <a:tbl>
              <a:tblPr firstRow="1">
                <a:tableStyleId>{4C3C2611-4C71-4FC5-86AE-919BDF0F9419}</a:tableStyleId>
              </a:tblPr>
              <a:tblGrid>
                <a:gridCol w="3941117"/>
                <a:gridCol w="3585526"/>
                <a:gridCol w="3276359"/>
              </a:tblGrid>
              <a:tr h="339824">
                <a:tc>
                  <a:txBody>
                    <a:bodyPr/>
                    <a:lstStyle/>
                    <a:p>
                      <a:pPr lvl="0" algn="ctr" defTabSz="457200">
                        <a:defRPr sz="1800" b="0" i="0">
                          <a:solidFill>
                            <a:srgbClr val="000000"/>
                          </a:solidFill>
                        </a:defRPr>
                      </a:pPr>
                      <a:r>
                        <a:rPr sz="1300"/>
                        <a:t>TITLE</a:t>
                      </a:r>
                    </a:p>
                  </a:txBody>
                  <a:tcPr marL="25400" marR="25400" marT="2540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000000"/>
                      </a:solidFill>
                      <a:miter lim="400000"/>
                    </a:lnB>
                    <a:noFill/>
                  </a:tcPr>
                </a:tc>
                <a:tc>
                  <a:txBody>
                    <a:bodyPr/>
                    <a:lstStyle/>
                    <a:p>
                      <a:pPr lvl="0" algn="ctr" defTabSz="457200">
                        <a:defRPr sz="1800" b="0" i="0">
                          <a:solidFill>
                            <a:srgbClr val="000000"/>
                          </a:solidFill>
                        </a:defRPr>
                      </a:pPr>
                      <a:r>
                        <a:rPr sz="1300">
                          <a:solidFill>
                            <a:srgbClr val="5652FF"/>
                          </a:solidFill>
                        </a:rPr>
                        <a:t>NAME OF JOURNAL</a:t>
                      </a:r>
                    </a:p>
                  </a:txBody>
                  <a:tcPr marL="25400" marR="25400" marT="2540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000000"/>
                      </a:solidFill>
                      <a:miter lim="400000"/>
                    </a:lnB>
                    <a:noFill/>
                  </a:tcPr>
                </a:tc>
                <a:tc>
                  <a:txBody>
                    <a:bodyPr/>
                    <a:lstStyle/>
                    <a:p>
                      <a:pPr lvl="0" algn="ctr" defTabSz="457200">
                        <a:defRPr sz="1800" b="0" i="0">
                          <a:solidFill>
                            <a:srgbClr val="000000"/>
                          </a:solidFill>
                        </a:defRPr>
                      </a:pPr>
                      <a:r>
                        <a:rPr sz="1300" b="1"/>
                        <a:t>AUTHORS</a:t>
                      </a:r>
                    </a:p>
                  </a:txBody>
                  <a:tcPr marL="25400" marR="25400" marT="25400" marB="25400"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000000"/>
                      </a:solidFill>
                      <a:miter lim="400000"/>
                    </a:lnB>
                    <a:noFill/>
                  </a:tcPr>
                </a:tc>
              </a:tr>
              <a:tr h="533400">
                <a:tc>
                  <a:txBody>
                    <a:bodyPr/>
                    <a:lstStyle/>
                    <a:p>
                      <a:pPr lvl="0" algn="l" defTabSz="457200">
                        <a:defRPr sz="1800" b="0" i="0"/>
                      </a:pPr>
                      <a:r>
                        <a:rPr sz="1300"/>
                        <a:t>Existence results for time-dependent stochastic neutral functional integrodifferential equations driven by a fractional Brownian motion.</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solidFill>
                            <a:srgbClr val="5652FF"/>
                          </a:solidFill>
                        </a:rPr>
                        <a:t>Journal of Numerics Mathematics and Stochastic 6 (2014), no. 1, 84–99</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t>Caraballo, T.; Diop, M. A.; Ndiaye, A. A.</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641498">
                <a:tc>
                  <a:txBody>
                    <a:bodyPr/>
                    <a:lstStyle/>
                    <a:p>
                      <a:pPr lvl="0" algn="l" defTabSz="457200">
                        <a:defRPr sz="1800" b="0" i="0"/>
                      </a:pPr>
                      <a:r>
                        <a:rPr sz="1300"/>
                        <a:t>Asymptotic stability of neutral stochastic functional integro-differential equations.</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solidFill>
                            <a:srgbClr val="5652FF"/>
                          </a:solidFill>
                        </a:rPr>
                        <a:t>Electronic Communications in Probability 20 (2015)</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t>Caraballo, Tomás; Diop, Mamadou A. Diop</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654089">
                <a:tc>
                  <a:txBody>
                    <a:bodyPr/>
                    <a:lstStyle/>
                    <a:p>
                      <a:pPr lvl="0" algn="l" defTabSz="457200">
                        <a:defRPr sz="1800" b="0" i="0"/>
                      </a:pPr>
                      <a:r>
                        <a:rPr sz="1300"/>
                        <a:t>Exponential behavior of solutions to stochastic integrodifferential equations with distributed delays.</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solidFill>
                            <a:srgbClr val="5652FF"/>
                          </a:solidFill>
                        </a:rPr>
                        <a:t>Stochastic Analysis and Applications 33 (2015), no. 3, 399–412</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t>Caraballo, Tomás; Diop, Mamadou Abdoul; Ndiaye, Abdoul Aziz</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678259">
                <a:tc>
                  <a:txBody>
                    <a:bodyPr/>
                    <a:lstStyle/>
                    <a:p>
                      <a:pPr lvl="0" algn="l" defTabSz="457200">
                        <a:defRPr sz="1800" b="0" i="0"/>
                      </a:pPr>
                      <a:r>
                        <a:rPr sz="1300"/>
                        <a:t>Existence and stability for impulsive neutral stochastic integrodifferential equations with infinite delays. Gulf J. Math.</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solidFill>
                            <a:srgbClr val="5652FF"/>
                          </a:solidFill>
                        </a:rPr>
                        <a:t>Gulf Journal of Mathematics 3 (2015), no. 3, 68–84</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t>Mamadou Abdoul Diop; </a:t>
                      </a:r>
                      <a:r>
                        <a:rPr sz="1300" u="sng"/>
                        <a:t>Mahamat Mahamat Zene</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533400">
                <a:tc>
                  <a:txBody>
                    <a:bodyPr/>
                    <a:lstStyle/>
                    <a:p>
                      <a:pPr lvl="0" algn="l" defTabSz="457200">
                        <a:defRPr sz="1800" b="0" i="0"/>
                      </a:pPr>
                      <a:r>
                        <a:rPr sz="1300"/>
                        <a:t>Measure theory and S2-pseudo almost periodic and automorphic process: application to stochastic evolution equations.</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solidFill>
                            <a:srgbClr val="5652FF"/>
                          </a:solidFill>
                        </a:rPr>
                        <a:t>Afrika Mathematika 26 (2015), no. 5-6, 779–812</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t>Diop, Mamadou Abdoul; </a:t>
                      </a:r>
                      <a:r>
                        <a:rPr sz="1300" u="sng"/>
                        <a:t>Ezzinbi, Khalil</a:t>
                      </a:r>
                      <a:r>
                        <a:rPr sz="1300"/>
                        <a:t>; Mbaye, Mamadou Moustapha</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678100">
                <a:tc>
                  <a:txBody>
                    <a:bodyPr/>
                    <a:lstStyle/>
                    <a:p>
                      <a:pPr lvl="0" algn="l" defTabSz="457200">
                        <a:defRPr sz="1800" b="0" i="0"/>
                      </a:pPr>
                      <a:r>
                        <a:rPr sz="1300"/>
                        <a:t>Existence and global attractiveness of a pseudo almost periodic solution in p-th mean sense for stochastic evolution equation driven by a fractional Brownian motion</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solidFill>
                            <a:srgbClr val="5652FF"/>
                          </a:solidFill>
                        </a:rPr>
                        <a:t> Stochastics, An International Journal of Probability and Stochastic Processes: formerly Stochastics and Stochastics Reports, DOI: 10.1080/17442508.2015.1026345</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t>Diop, Mamadou Abdoul; Ezzinbi, Khalil; Mbaye, Mamadou Moustapha</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533400">
                <a:tc>
                  <a:txBody>
                    <a:bodyPr/>
                    <a:lstStyle/>
                    <a:p>
                      <a:pPr lvl="0" algn="l" defTabSz="457200">
                        <a:defRPr sz="1800" b="0" i="0"/>
                      </a:pPr>
                      <a:r>
                        <a:rPr sz="1300"/>
                        <a:t>On the asymptotic stability of impulsive neutral stochastic partial integrodifferential equations with variable delays and Poisson jumps</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solidFill>
                            <a:srgbClr val="5652FF"/>
                          </a:solidFill>
                        </a:rPr>
                        <a:t>Afrika Mathematika (2015-05-01): 1-14 , May 01, 2015</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lvl="0" algn="l" defTabSz="457200">
                        <a:defRPr sz="1800" b="0" i="0"/>
                      </a:pPr>
                      <a:r>
                        <a:rPr sz="1300"/>
                        <a:t>Mamadou Abdoul Diop; </a:t>
                      </a:r>
                      <a:r>
                        <a:rPr sz="1300" u="sng"/>
                        <a:t>Mahamat Mahamat Zene</a:t>
                      </a:r>
                    </a:p>
                  </a:txBody>
                  <a:tcPr marL="25400" marR="25400" marT="25400" marB="254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bl>
          </a:graphicData>
        </a:graphic>
      </p:graphicFrame>
    </p:spTree>
  </p:cSld>
  <p:clrMapOvr>
    <a:masterClrMapping/>
  </p:clrMapOvr>
  <p:transition xmlns:p14="http://schemas.microsoft.com/office/powerpoint/2010/mai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5B9BD5"/>
          </a:solidFill>
          <a:prstDash val="solid"/>
          <a:miter lim="800000"/>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5B9BD5"/>
          </a:solidFill>
          <a:prstDash val="solid"/>
          <a:miter lim="8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5B9BD5"/>
          </a:solidFill>
          <a:prstDash val="solid"/>
          <a:miter lim="800000"/>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5B9BD5"/>
          </a:solidFill>
          <a:prstDash val="solid"/>
          <a:miter lim="8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3790</Words>
  <Application>Microsoft Macintosh PowerPoint</Application>
  <PresentationFormat>Custom</PresentationFormat>
  <Paragraphs>382</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Default</vt:lpstr>
      <vt:lpstr>PowerPoint Presentation</vt:lpstr>
      <vt:lpstr>AFRICAN CENTRE OF EXCELLENCE IN MATHEMATICS, COMPUTER SCIENCE and  ICT  Pr. Moussa LO  5th ACE WORKSHOP  Accra, 16-20 May 2016</vt:lpstr>
      <vt:lpstr>Center Team in Accra</vt:lpstr>
      <vt:lpstr>CEA-MITIC : General objective</vt:lpstr>
      <vt:lpstr>CEA-MITIC : Specific objectives</vt:lpstr>
      <vt:lpstr>CEA-MITIC : Program Activities and their  DLR for the DLI 2.6 and results on private sector.</vt:lpstr>
      <vt:lpstr>CEA-MITIC Priority Research Topics</vt:lpstr>
      <vt:lpstr>Research- Published Articles – DLR 2.6 - Statistics &amp; Proba</vt:lpstr>
      <vt:lpstr>Research- Published Articles – DLR 2.6 - Statistics &amp; Proba</vt:lpstr>
      <vt:lpstr>Research- Published Articles – DLR 2.6 - Statistics &amp; Proba</vt:lpstr>
      <vt:lpstr>Research- Published Articles – DLR 2.6 - Statistics &amp; Proba</vt:lpstr>
      <vt:lpstr>Research- Published Articles – DLR 2.6 - Statistics &amp; Proba</vt:lpstr>
      <vt:lpstr>Research- Published Articles – DLR 2.6 - Mathematics</vt:lpstr>
      <vt:lpstr>Research- Published Articles – DLR 2.6 - Computer science</vt:lpstr>
      <vt:lpstr>Research- Published Articles – DLR 2.6 - Computer science</vt:lpstr>
      <vt:lpstr>Research- Published Articles – DLR 2.6 - Engineering</vt:lpstr>
      <vt:lpstr>Private Sector and non-academic structures partners</vt:lpstr>
      <vt:lpstr>Research activities with Private Sector and non-academic structures</vt:lpstr>
      <vt:lpstr>Research activities with Private Sector and non-academic structures</vt:lpstr>
      <vt:lpstr>On going research projects with Private Sector and non-academic structures</vt:lpstr>
      <vt:lpstr>Main Programming Challenges</vt:lpstr>
      <vt:lpstr>Main Program Management Challenges </vt:lpstr>
      <vt:lpstr>Main Goal/Hope for the next meeting </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idris assani</cp:lastModifiedBy>
  <cp:revision>1</cp:revision>
  <dcterms:modified xsi:type="dcterms:W3CDTF">2016-05-17T17:34:04Z</dcterms:modified>
</cp:coreProperties>
</file>