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82" r:id="rId5"/>
    <p:sldId id="259" r:id="rId6"/>
    <p:sldId id="286" r:id="rId7"/>
    <p:sldId id="285" r:id="rId8"/>
    <p:sldId id="289" r:id="rId9"/>
    <p:sldId id="281" r:id="rId10"/>
    <p:sldId id="263" r:id="rId11"/>
    <p:sldId id="264" r:id="rId12"/>
    <p:sldId id="265" r:id="rId13"/>
    <p:sldId id="288" r:id="rId14"/>
    <p:sldId id="266" r:id="rId15"/>
    <p:sldId id="283" r:id="rId16"/>
    <p:sldId id="270" r:id="rId17"/>
    <p:sldId id="287" r:id="rId18"/>
    <p:sldId id="272" r:id="rId19"/>
    <p:sldId id="274" r:id="rId20"/>
    <p:sldId id="275" r:id="rId21"/>
    <p:sldId id="276" r:id="rId22"/>
    <p:sldId id="277" r:id="rId23"/>
    <p:sldId id="278" r:id="rId24"/>
    <p:sldId id="290" r:id="rId25"/>
    <p:sldId id="28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951" autoAdjust="0"/>
  </p:normalViewPr>
  <p:slideViewPr>
    <p:cSldViewPr snapToGrid="0" snapToObjects="1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FCBB5-1A99-44E1-82EF-567D3818F99F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A9EDA-6464-4E18-8120-C33E0E8E7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5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A9EDA-6464-4E18-8120-C33E0E8E75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87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D33-65A9-456E-82A4-B1D8A52EC494}" type="datetime1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F8E88C6-04E7-9545-9C5C-8EBB46584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29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5FF6-0DD0-4D01-A97F-A369AC629CFD}" type="datetime1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F8E88C6-04E7-9545-9C5C-8EBB46584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16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6C75-EBC4-4D35-91EC-77E7F0D4F967}" type="datetime1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F8E88C6-04E7-9545-9C5C-8EBB46584EE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1458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12E64-F1F5-4D00-A645-A4D601379AD2}" type="datetime1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8E88C6-04E7-9545-9C5C-8EBB46584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03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A9EE-DE8D-48E1-88E4-269DDBC1C701}" type="datetime1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8E88C6-04E7-9545-9C5C-8EBB46584EE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1916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0674-A18D-46CC-8EC3-28103AD52BEB}" type="datetime1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8E88C6-04E7-9545-9C5C-8EBB46584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82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17D2-77E1-47D2-A033-E86D968D18EE}" type="datetime1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88C6-04E7-9545-9C5C-8EBB46584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52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8843-5364-40AE-A19C-E593A0E79AF9}" type="datetime1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88C6-04E7-9545-9C5C-8EBB46584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42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43E5-8F79-478A-95A4-0DB063A6D5AA}" type="datetime1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88C6-04E7-9545-9C5C-8EBB46584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61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5EC7-A49F-446A-812E-E1A00446210A}" type="datetime1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F8E88C6-04E7-9545-9C5C-8EBB46584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EEBC-BB88-491C-AA28-D4344608A581}" type="datetime1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F8E88C6-04E7-9545-9C5C-8EBB46584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35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E384-5DFA-4101-8209-D7B73BA6ED34}" type="datetime1">
              <a:rPr lang="en-US" smtClean="0"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F8E88C6-04E7-9545-9C5C-8EBB46584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84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4EA6-5B37-4F67-BF87-78DAFD5DDB22}" type="datetime1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88C6-04E7-9545-9C5C-8EBB46584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5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E20F8-538B-4A04-8911-4CAD0799D2E9}" type="datetime1">
              <a:rPr lang="en-US" smtClean="0"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88C6-04E7-9545-9C5C-8EBB46584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27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111F-104C-48FF-B670-CB107FD99DBC}" type="datetime1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88C6-04E7-9545-9C5C-8EBB46584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77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DD1C-124D-4FC3-8932-01F1711E8DCD}" type="datetime1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8E88C6-04E7-9545-9C5C-8EBB46584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2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E0D90-48D2-4725-8774-3D52993D07A4}" type="datetime1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F8E88C6-04E7-9545-9C5C-8EBB46584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3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3582" y="342875"/>
            <a:ext cx="10181230" cy="2181962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CENTRE OF EXCELLENCE </a:t>
            </a:r>
            <a:r>
              <a:rPr lang="en-GB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 </a:t>
            </a:r>
            <a:r>
              <a:rPr lang="en-GB" sz="4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REPRODUCTIVE HEALTH </a:t>
            </a:r>
            <a:r>
              <a:rPr lang="en-GB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INNOVATION </a:t>
            </a:r>
            <a:r>
              <a:rPr lang="en-GB" sz="4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GB" sz="4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GB" sz="4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(CERHI)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90080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/>
              <a:t>Professor </a:t>
            </a:r>
            <a:r>
              <a:rPr lang="en-GB" sz="3200" b="1" dirty="0" err="1"/>
              <a:t>Obehi</a:t>
            </a:r>
            <a:r>
              <a:rPr lang="en-GB" sz="3200" b="1" dirty="0"/>
              <a:t> </a:t>
            </a:r>
            <a:r>
              <a:rPr lang="en-GB" sz="3200" b="1" dirty="0" err="1" smtClean="0"/>
              <a:t>Okojie</a:t>
            </a:r>
            <a:endParaRPr lang="en-GB" sz="3200" b="1" dirty="0" smtClean="0"/>
          </a:p>
          <a:p>
            <a:pPr algn="ctr"/>
            <a:r>
              <a:rPr lang="en-GB" sz="3200" dirty="0" smtClean="0"/>
              <a:t>Deputy Centre Leader</a:t>
            </a:r>
            <a:endParaRPr lang="en-GB" sz="3200" dirty="0"/>
          </a:p>
        </p:txBody>
      </p:sp>
      <p:pic>
        <p:nvPicPr>
          <p:cNvPr id="5" name="Picture 4" descr="C:\Users\Owner\Pictures\CERHI Letterhead2.jpg"/>
          <p:cNvPicPr/>
          <p:nvPr/>
        </p:nvPicPr>
        <p:blipFill>
          <a:blip r:embed="rId3" cstate="print"/>
          <a:srcRect l="2706" t="-491" r="77537" b="86935"/>
          <a:stretch>
            <a:fillRect/>
          </a:stretch>
        </p:blipFill>
        <p:spPr bwMode="auto">
          <a:xfrm>
            <a:off x="2076958" y="4750565"/>
            <a:ext cx="1651379" cy="172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1FC3-3709-418D-AA98-3C62E01C2DA8}" type="datetime1">
              <a:rPr lang="en-US" smtClean="0"/>
              <a:t>11/17/2015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88C6-04E7-9545-9C5C-8EBB46584E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8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260" y="235881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PROGRAM ACTIVITIES </a:t>
            </a:r>
            <a:br>
              <a:rPr lang="en-US" sz="4400" b="1" dirty="0" smtClean="0"/>
            </a:br>
            <a:r>
              <a:rPr lang="en-US" sz="4400" b="1" dirty="0" smtClean="0"/>
              <a:t> AND THEIR </a:t>
            </a:r>
            <a:br>
              <a:rPr lang="en-US" sz="4400" b="1" dirty="0" smtClean="0"/>
            </a:br>
            <a:r>
              <a:rPr lang="en-US" sz="4400" b="1" dirty="0" smtClean="0"/>
              <a:t>DISBURSEMENT LINKED RESULTS </a:t>
            </a:r>
            <a:endParaRPr lang="en-US" sz="44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6BEC-6FEC-44A0-AB0D-C78207ADC011}" type="datetime1">
              <a:rPr lang="en-US" smtClean="0"/>
              <a:t>11/17/2015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88C6-04E7-9545-9C5C-8EBB46584E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91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13" y="624110"/>
            <a:ext cx="9900099" cy="1280890"/>
          </a:xfrm>
        </p:spPr>
        <p:txBody>
          <a:bodyPr/>
          <a:lstStyle/>
          <a:p>
            <a:r>
              <a:rPr lang="en-US" b="1" dirty="0" smtClean="0"/>
              <a:t>SHORT COURSES LAUNCHED – DLR 2.1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13" y="1777042"/>
            <a:ext cx="9900099" cy="413418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Improving policies and </a:t>
            </a:r>
            <a:r>
              <a:rPr lang="en-US" sz="2800" dirty="0" err="1" smtClean="0"/>
              <a:t>programmes</a:t>
            </a:r>
            <a:r>
              <a:rPr lang="en-US" sz="2800" dirty="0" smtClean="0"/>
              <a:t> for preventing maternal morbidity and mortality in West and Central Africa (October 26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– November 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2015) – Postponed.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151C7-DB6F-4931-8006-3AE20D4EDECE}" type="datetime1">
              <a:rPr lang="en-US" smtClean="0"/>
              <a:t>11/17/2015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88C6-04E7-9545-9C5C-8EBB46584E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9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407" y="624110"/>
            <a:ext cx="9740206" cy="1280890"/>
          </a:xfrm>
        </p:spPr>
        <p:txBody>
          <a:bodyPr/>
          <a:lstStyle/>
          <a:p>
            <a:r>
              <a:rPr lang="en-US" b="1" dirty="0" smtClean="0"/>
              <a:t>SHORT COURSES FOR THE NEXT YEAR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996" y="1500995"/>
            <a:ext cx="10003616" cy="5170261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Improving policies and </a:t>
            </a:r>
            <a:r>
              <a:rPr lang="en-US" sz="2800" dirty="0" err="1"/>
              <a:t>programmes</a:t>
            </a:r>
            <a:r>
              <a:rPr lang="en-US" sz="2800" dirty="0"/>
              <a:t> for preventing maternal morbidity and mortality in West and Central Africa</a:t>
            </a:r>
          </a:p>
          <a:p>
            <a:r>
              <a:rPr lang="en-US" sz="2800" dirty="0" smtClean="0"/>
              <a:t>Mainstreaming Safe Motherhood</a:t>
            </a:r>
          </a:p>
          <a:p>
            <a:r>
              <a:rPr lang="en-US" sz="2800" dirty="0" smtClean="0"/>
              <a:t>Strengthening Referral Services in Reproductive Health</a:t>
            </a:r>
          </a:p>
          <a:p>
            <a:r>
              <a:rPr lang="en-US" sz="2800" dirty="0" smtClean="0"/>
              <a:t>Improving Financial access to Reproductive Health Services</a:t>
            </a:r>
          </a:p>
          <a:p>
            <a:r>
              <a:rPr lang="en-GB" sz="2800" dirty="0"/>
              <a:t>Training o</a:t>
            </a:r>
            <a:r>
              <a:rPr lang="en-GB" sz="2800" dirty="0" smtClean="0"/>
              <a:t>n </a:t>
            </a:r>
            <a:r>
              <a:rPr lang="en-GB" sz="2800" dirty="0"/>
              <a:t>Reproductive Health Translational Research Priorities </a:t>
            </a:r>
            <a:r>
              <a:rPr lang="en-GB" sz="2800" dirty="0" smtClean="0"/>
              <a:t>and Methods</a:t>
            </a:r>
          </a:p>
          <a:p>
            <a:r>
              <a:rPr lang="en-GB" sz="2800" dirty="0" smtClean="0"/>
              <a:t>Engendering increased </a:t>
            </a:r>
            <a:r>
              <a:rPr lang="en-GB" sz="2800" dirty="0"/>
              <a:t>uptake of family planning in the Sahel Region</a:t>
            </a:r>
            <a:endParaRPr lang="en-US" sz="2800" dirty="0"/>
          </a:p>
          <a:p>
            <a:endParaRPr lang="en-GB" sz="2800" dirty="0"/>
          </a:p>
          <a:p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848CA-0A99-4AF7-874B-1315374D586A}" type="datetime1">
              <a:rPr lang="en-US" smtClean="0"/>
              <a:t>11/17/2015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88C6-04E7-9545-9C5C-8EBB46584E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00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407" y="624110"/>
            <a:ext cx="9740206" cy="1280890"/>
          </a:xfrm>
        </p:spPr>
        <p:txBody>
          <a:bodyPr/>
          <a:lstStyle/>
          <a:p>
            <a:r>
              <a:rPr lang="en-US" b="1" dirty="0" smtClean="0"/>
              <a:t>SHORT COURSES FOR THE NEXT YEAR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996" y="1500995"/>
            <a:ext cx="10003616" cy="4623759"/>
          </a:xfrm>
        </p:spPr>
        <p:txBody>
          <a:bodyPr>
            <a:normAutofit/>
          </a:bodyPr>
          <a:lstStyle/>
          <a:p>
            <a:r>
              <a:rPr lang="en-GB" sz="2800" dirty="0" smtClean="0"/>
              <a:t>Counselling and Task Shifting In Reproductive Health</a:t>
            </a:r>
          </a:p>
          <a:p>
            <a:r>
              <a:rPr lang="en-GB" sz="2800" dirty="0" smtClean="0"/>
              <a:t>Resource Mobilisation, Fund Raising and Proposal Writing in Reproductive Health</a:t>
            </a:r>
          </a:p>
          <a:p>
            <a:r>
              <a:rPr lang="en-GB" sz="2800" dirty="0" smtClean="0"/>
              <a:t>Training In Health Promotion And Advocacy In Reproductive Health</a:t>
            </a:r>
          </a:p>
          <a:p>
            <a:r>
              <a:rPr lang="en-GB" sz="2800" dirty="0"/>
              <a:t>Training in maternal health for </a:t>
            </a:r>
            <a:r>
              <a:rPr lang="en-GB" sz="2800" dirty="0" smtClean="0"/>
              <a:t>private </a:t>
            </a:r>
            <a:r>
              <a:rPr lang="en-GB" sz="2800" dirty="0"/>
              <a:t>medical practitioners</a:t>
            </a:r>
          </a:p>
          <a:p>
            <a:r>
              <a:rPr lang="en-GB" sz="2800" dirty="0"/>
              <a:t>Training in Ethics, policies and Laws in Sexual and Reproductive Health In West Africa</a:t>
            </a:r>
          </a:p>
          <a:p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04C7-4244-4621-97AB-A09F8F244E84}" type="datetime1">
              <a:rPr lang="en-US" smtClean="0"/>
              <a:t>11/17/2015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88C6-04E7-9545-9C5C-8EBB46584E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75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649" y="624110"/>
            <a:ext cx="9765964" cy="1280890"/>
          </a:xfrm>
        </p:spPr>
        <p:txBody>
          <a:bodyPr/>
          <a:lstStyle/>
          <a:p>
            <a:r>
              <a:rPr lang="en-US" b="1" dirty="0" smtClean="0"/>
              <a:t>MASTERS PROGRAMS IN PROGRESS – DLR 2.2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1985" y="1535502"/>
            <a:ext cx="10072627" cy="4375720"/>
          </a:xfrm>
        </p:spPr>
        <p:txBody>
          <a:bodyPr/>
          <a:lstStyle/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789877"/>
              </p:ext>
            </p:extLst>
          </p:nvPr>
        </p:nvGraphicFramePr>
        <p:xfrm>
          <a:off x="1431985" y="1764404"/>
          <a:ext cx="9463543" cy="4463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8800"/>
                <a:gridCol w="3772971"/>
                <a:gridCol w="2365886"/>
                <a:gridCol w="2365886"/>
              </a:tblGrid>
              <a:tr h="743979">
                <a:tc>
                  <a:txBody>
                    <a:bodyPr/>
                    <a:lstStyle/>
                    <a:p>
                      <a:r>
                        <a:rPr lang="en-US" dirty="0" smtClean="0"/>
                        <a:t>S/N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MASTERS</a:t>
                      </a:r>
                      <a:r>
                        <a:rPr lang="en-US" baseline="0" dirty="0" smtClean="0"/>
                        <a:t> PROGRAMME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DEGREE PROGRAMME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743978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Masters in Public Health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743978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Masters in Reproductive and family Health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MPHRFH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36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743978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Masters in Health Economics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MSCHECO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743978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Masters in Nursing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MSCNRH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</a:tr>
              <a:tr h="743978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Masters in Reproductive Health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MSCRH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34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5408-D4CD-459A-9E2F-9B422597A8EC}" type="datetime1">
              <a:rPr lang="en-US" smtClean="0"/>
              <a:t>11/17/2015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88C6-04E7-9545-9C5C-8EBB46584E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86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649" y="624110"/>
            <a:ext cx="9765964" cy="1280890"/>
          </a:xfrm>
        </p:spPr>
        <p:txBody>
          <a:bodyPr/>
          <a:lstStyle/>
          <a:p>
            <a:r>
              <a:rPr lang="en-US" b="1" dirty="0" smtClean="0"/>
              <a:t>NEW PHD PROGRAMS – DLR 2.3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1985" y="1535502"/>
            <a:ext cx="10072627" cy="4375720"/>
          </a:xfrm>
        </p:spPr>
        <p:txBody>
          <a:bodyPr/>
          <a:lstStyle/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763567"/>
              </p:ext>
            </p:extLst>
          </p:nvPr>
        </p:nvGraphicFramePr>
        <p:xfrm>
          <a:off x="1431985" y="1535503"/>
          <a:ext cx="10072627" cy="3910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510"/>
                <a:gridCol w="4015803"/>
                <a:gridCol w="2518157"/>
                <a:gridCol w="2518157"/>
              </a:tblGrid>
              <a:tr h="782130">
                <a:tc>
                  <a:txBody>
                    <a:bodyPr/>
                    <a:lstStyle/>
                    <a:p>
                      <a:r>
                        <a:rPr lang="en-US" dirty="0" smtClean="0"/>
                        <a:t>S/N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PhD PROGRAMME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DEGREE PROGRAMME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782128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PhD</a:t>
                      </a:r>
                      <a:r>
                        <a:rPr lang="en-US" dirty="0" smtClean="0"/>
                        <a:t> in Public Health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PHDRFH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13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782128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PhD</a:t>
                      </a:r>
                      <a:r>
                        <a:rPr lang="en-US" dirty="0" smtClean="0"/>
                        <a:t> in Reproductive Health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PHDRH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  <a:tr h="782128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PhD</a:t>
                      </a:r>
                      <a:r>
                        <a:rPr lang="en-US" dirty="0" smtClean="0"/>
                        <a:t> in Health Economics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PhDHE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782128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PhD</a:t>
                      </a:r>
                      <a:r>
                        <a:rPr lang="en-US" dirty="0" smtClean="0"/>
                        <a:t> in Nursing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PHDN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31F0-31CF-45E4-9F73-2D4BFB3FA2F8}" type="datetime1">
              <a:rPr lang="en-US" smtClean="0"/>
              <a:t>11/17/2015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88C6-04E7-9545-9C5C-8EBB46584E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527" y="624110"/>
            <a:ext cx="9753085" cy="1280890"/>
          </a:xfrm>
        </p:spPr>
        <p:txBody>
          <a:bodyPr/>
          <a:lstStyle/>
          <a:p>
            <a:r>
              <a:rPr lang="en-US" b="1" dirty="0" smtClean="0"/>
              <a:t>OTHER EDUCATION PROGRAMS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5313" y="1468192"/>
            <a:ext cx="10049299" cy="5112912"/>
          </a:xfrm>
        </p:spPr>
        <p:txBody>
          <a:bodyPr>
            <a:noAutofit/>
          </a:bodyPr>
          <a:lstStyle/>
          <a:p>
            <a:r>
              <a:rPr lang="en-US" sz="2800" dirty="0" smtClean="0"/>
              <a:t>Public Lectures on </a:t>
            </a:r>
          </a:p>
          <a:p>
            <a:pPr lvl="1"/>
            <a:r>
              <a:rPr lang="en-GB" sz="2400" dirty="0"/>
              <a:t>Maternal mortality: an international indicator for measuring social </a:t>
            </a:r>
            <a:r>
              <a:rPr lang="en-GB" sz="2400" dirty="0" smtClean="0"/>
              <a:t>development</a:t>
            </a:r>
            <a:r>
              <a:rPr lang="en-GB" sz="2400" dirty="0"/>
              <a:t>-</a:t>
            </a:r>
            <a:r>
              <a:rPr lang="en-GB" sz="2400" dirty="0" smtClean="0"/>
              <a:t> </a:t>
            </a:r>
            <a:r>
              <a:rPr lang="en-GB" sz="2400" b="1" dirty="0"/>
              <a:t>Professor </a:t>
            </a:r>
            <a:r>
              <a:rPr lang="en-GB" sz="2400" b="1" dirty="0" err="1"/>
              <a:t>Staffan</a:t>
            </a:r>
            <a:r>
              <a:rPr lang="en-GB" sz="2400" b="1" dirty="0"/>
              <a:t> Bergstrom</a:t>
            </a:r>
            <a:r>
              <a:rPr lang="en-GB" sz="2400" dirty="0"/>
              <a:t>, Emeritus Professor of Public Health and Obstetrics and </a:t>
            </a:r>
            <a:r>
              <a:rPr lang="en-GB" sz="2400" dirty="0" err="1"/>
              <a:t>Gynecology</a:t>
            </a:r>
            <a:r>
              <a:rPr lang="en-GB" sz="2400" dirty="0"/>
              <a:t>, </a:t>
            </a:r>
            <a:r>
              <a:rPr lang="en-GB" sz="2400" dirty="0" err="1"/>
              <a:t>Karolinska</a:t>
            </a:r>
            <a:r>
              <a:rPr lang="en-GB" sz="2400" dirty="0"/>
              <a:t> University, Stockholm, Sweden</a:t>
            </a:r>
            <a:endParaRPr lang="en-US" sz="2400" dirty="0"/>
          </a:p>
          <a:p>
            <a:pPr lvl="1"/>
            <a:r>
              <a:rPr lang="en-GB" sz="2400" dirty="0"/>
              <a:t>Promoting family planning in Africa:  An essential component of the post 2015 global development agenda – </a:t>
            </a:r>
            <a:r>
              <a:rPr lang="en-GB" sz="2400" b="1" dirty="0"/>
              <a:t>Professor Malcolm Potts</a:t>
            </a:r>
            <a:r>
              <a:rPr lang="en-GB" sz="2400" dirty="0"/>
              <a:t>, Emeritus Professor of Obstetrics and Gynaecology, University of California,  Berkeley, </a:t>
            </a:r>
            <a:r>
              <a:rPr lang="en-GB" sz="2400" dirty="0" smtClean="0"/>
              <a:t>USA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EDEE-1019-462B-8737-0DAB6C8D83F5}" type="datetime1">
              <a:rPr lang="en-US" smtClean="0"/>
              <a:t>11/17/2015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88C6-04E7-9545-9C5C-8EBB46584EE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68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527" y="624110"/>
            <a:ext cx="9753085" cy="1280890"/>
          </a:xfrm>
        </p:spPr>
        <p:txBody>
          <a:bodyPr/>
          <a:lstStyle/>
          <a:p>
            <a:r>
              <a:rPr lang="en-US" b="1" dirty="0" smtClean="0"/>
              <a:t>OTHER EDUCATION PROGRAMS –CONT’D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5313" y="1468192"/>
            <a:ext cx="10049299" cy="4443030"/>
          </a:xfrm>
        </p:spPr>
        <p:txBody>
          <a:bodyPr>
            <a:noAutofit/>
          </a:bodyPr>
          <a:lstStyle/>
          <a:p>
            <a:r>
              <a:rPr lang="en-GB" sz="2400" dirty="0"/>
              <a:t>New perspectives on postgraduate education:  Implications for the CERHI Program – </a:t>
            </a:r>
            <a:r>
              <a:rPr lang="en-GB" sz="2400" b="1" dirty="0"/>
              <a:t>Prof Andrzej </a:t>
            </a:r>
            <a:r>
              <a:rPr lang="en-GB" sz="2400" b="1" dirty="0" err="1"/>
              <a:t>Kulczycki</a:t>
            </a:r>
            <a:r>
              <a:rPr lang="en-GB" sz="2400" b="1" dirty="0"/>
              <a:t>, </a:t>
            </a:r>
            <a:r>
              <a:rPr lang="en-GB" sz="2400" dirty="0"/>
              <a:t>Professor of Health Care Organization and Management, University of Alabama at Birmingham, USA.</a:t>
            </a:r>
            <a:endParaRPr lang="en-US" sz="2400" dirty="0"/>
          </a:p>
          <a:p>
            <a:r>
              <a:rPr lang="en-GB" sz="2400" dirty="0" smtClean="0"/>
              <a:t>African </a:t>
            </a:r>
            <a:r>
              <a:rPr lang="en-GB" sz="2400" dirty="0"/>
              <a:t>Research, Implementation Science and Education Network – a model example in postgraduate research and training collaboration in Africa. </a:t>
            </a:r>
            <a:r>
              <a:rPr lang="en-GB" sz="2400" b="1" dirty="0"/>
              <a:t>Dr Mary </a:t>
            </a:r>
            <a:r>
              <a:rPr lang="en-GB" sz="2400" b="1" dirty="0" err="1"/>
              <a:t>Mwanyika-Sando</a:t>
            </a:r>
            <a:r>
              <a:rPr lang="en-GB" sz="2400" dirty="0"/>
              <a:t>, Deputy CEO, African Academy of Public Health, Dar </a:t>
            </a:r>
            <a:r>
              <a:rPr lang="en-GB" sz="2400" dirty="0" err="1"/>
              <a:t>es</a:t>
            </a:r>
            <a:r>
              <a:rPr lang="en-GB" sz="2400" dirty="0"/>
              <a:t> Salaam, Tanzania</a:t>
            </a:r>
            <a:endParaRPr lang="en-US" sz="2400" dirty="0"/>
          </a:p>
          <a:p>
            <a:r>
              <a:rPr lang="en-GB" sz="2400" b="1" dirty="0"/>
              <a:t> </a:t>
            </a:r>
            <a:r>
              <a:rPr lang="en-GB" sz="2400" dirty="0"/>
              <a:t> Exploring laboratory-based research and service delivery in reproductive health: a proposed priority for CERHI.  </a:t>
            </a:r>
            <a:r>
              <a:rPr lang="en-GB" sz="2400" b="1" dirty="0"/>
              <a:t>Professor Yun </a:t>
            </a:r>
            <a:r>
              <a:rPr lang="en-GB" sz="2400" b="1" dirty="0" err="1"/>
              <a:t>Yun</a:t>
            </a:r>
            <a:r>
              <a:rPr lang="en-GB" sz="2400" b="1" dirty="0"/>
              <a:t>,</a:t>
            </a:r>
            <a:r>
              <a:rPr lang="en-GB" sz="2400" dirty="0"/>
              <a:t> Professor of Toxicology, Queens University, Belfast, UK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0DCE-C655-41F7-A1A0-9CBE23B689CC}" type="datetime1">
              <a:rPr lang="en-US" smtClean="0"/>
              <a:t>11/17/2015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88C6-04E7-9545-9C5C-8EBB46584E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68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375" y="624110"/>
            <a:ext cx="9843237" cy="1280890"/>
          </a:xfrm>
        </p:spPr>
        <p:txBody>
          <a:bodyPr/>
          <a:lstStyle/>
          <a:p>
            <a:r>
              <a:rPr lang="en-US" b="1" dirty="0" smtClean="0"/>
              <a:t>ACCREDITATION – 2.5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8039" y="1519707"/>
            <a:ext cx="10126573" cy="5087155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NUC accreditation</a:t>
            </a:r>
          </a:p>
          <a:p>
            <a:pPr lvl="1"/>
            <a:r>
              <a:rPr lang="en-US" sz="2600" dirty="0" smtClean="0"/>
              <a:t>Acquired forms</a:t>
            </a:r>
          </a:p>
          <a:p>
            <a:pPr lvl="1"/>
            <a:r>
              <a:rPr lang="en-US" sz="2600" dirty="0" smtClean="0"/>
              <a:t>Accreditation requirements for each Department are being put in place</a:t>
            </a:r>
          </a:p>
          <a:p>
            <a:r>
              <a:rPr lang="en-US" sz="2800" dirty="0" smtClean="0"/>
              <a:t>Accrediting bodies identified include:</a:t>
            </a:r>
          </a:p>
          <a:p>
            <a:pPr lvl="1"/>
            <a:r>
              <a:rPr lang="en-US" sz="2600" dirty="0" smtClean="0"/>
              <a:t>National Postgraduate Medical College of Nigeria</a:t>
            </a:r>
          </a:p>
          <a:p>
            <a:pPr lvl="1"/>
            <a:r>
              <a:rPr lang="en-US" sz="2600" dirty="0" smtClean="0"/>
              <a:t>West African College of Physicians</a:t>
            </a:r>
          </a:p>
          <a:p>
            <a:pPr lvl="1"/>
            <a:r>
              <a:rPr lang="en-US" sz="2600" dirty="0"/>
              <a:t>West African College </a:t>
            </a:r>
            <a:r>
              <a:rPr lang="en-US" sz="2600" dirty="0" smtClean="0"/>
              <a:t>of Surgeons</a:t>
            </a:r>
          </a:p>
          <a:p>
            <a:pPr lvl="1"/>
            <a:r>
              <a:rPr lang="en-US" sz="2600" dirty="0" smtClean="0"/>
              <a:t>Nigerian Medical Council</a:t>
            </a:r>
          </a:p>
          <a:p>
            <a:r>
              <a:rPr lang="en-US" sz="2800" dirty="0" smtClean="0"/>
              <a:t>Still sourcing for International accreditation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506FB-5DF1-4B3E-AAA6-F263E347481B}" type="datetime1">
              <a:rPr lang="en-US" smtClean="0"/>
              <a:t>11/17/2015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88C6-04E7-9545-9C5C-8EBB46584EE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38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649" y="624110"/>
            <a:ext cx="9765964" cy="1280890"/>
          </a:xfrm>
        </p:spPr>
        <p:txBody>
          <a:bodyPr/>
          <a:lstStyle/>
          <a:p>
            <a:r>
              <a:rPr lang="en-US" b="1" dirty="0" smtClean="0"/>
              <a:t>REVENUE GENERATED – DLR 2.7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3645" y="1429555"/>
            <a:ext cx="10190967" cy="4481667"/>
          </a:xfrm>
        </p:spPr>
        <p:txBody>
          <a:bodyPr>
            <a:noAutofit/>
          </a:bodyPr>
          <a:lstStyle/>
          <a:p>
            <a:r>
              <a:rPr lang="en-US" sz="2800" dirty="0"/>
              <a:t>S</a:t>
            </a:r>
            <a:r>
              <a:rPr lang="en-US" sz="2800" dirty="0" smtClean="0"/>
              <a:t>ources of revenue from: </a:t>
            </a:r>
          </a:p>
          <a:p>
            <a:pPr lvl="2"/>
            <a:r>
              <a:rPr lang="en-US" sz="2400" dirty="0" smtClean="0"/>
              <a:t> Loan from UNIBEN</a:t>
            </a:r>
          </a:p>
          <a:p>
            <a:pPr lvl="2"/>
            <a:r>
              <a:rPr lang="en-US" sz="2400" dirty="0" smtClean="0"/>
              <a:t>Tuition fees</a:t>
            </a:r>
          </a:p>
          <a:p>
            <a:pPr lvl="2"/>
            <a:r>
              <a:rPr lang="en-US" sz="2400" dirty="0" smtClean="0"/>
              <a:t>Admission forms</a:t>
            </a:r>
          </a:p>
          <a:p>
            <a:pPr lvl="2"/>
            <a:r>
              <a:rPr lang="en-US" sz="2400" dirty="0" smtClean="0"/>
              <a:t>Sale of tenders forms (for CERHI building</a:t>
            </a:r>
            <a:r>
              <a:rPr lang="en-US" sz="2000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94297-B7EC-411D-A958-686004EC06CC}" type="datetime1">
              <a:rPr lang="en-US" smtClean="0"/>
              <a:t>11/17/2015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88C6-04E7-9545-9C5C-8EBB46584EE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09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CENTER TEAM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6524" y="1506827"/>
            <a:ext cx="10178088" cy="4932609"/>
          </a:xfrm>
        </p:spPr>
        <p:txBody>
          <a:bodyPr>
            <a:normAutofit/>
          </a:bodyPr>
          <a:lstStyle/>
          <a:p>
            <a:r>
              <a:rPr lang="en-GB" sz="2800" dirty="0"/>
              <a:t>Deputy </a:t>
            </a:r>
            <a:r>
              <a:rPr lang="en-GB" sz="2800" dirty="0" err="1" smtClean="0"/>
              <a:t>Center</a:t>
            </a:r>
            <a:r>
              <a:rPr lang="en-GB" sz="2800" dirty="0" smtClean="0"/>
              <a:t> </a:t>
            </a:r>
            <a:r>
              <a:rPr lang="en-GB" sz="2800" dirty="0" smtClean="0"/>
              <a:t>Leader - </a:t>
            </a:r>
            <a:r>
              <a:rPr lang="en-GB" sz="2800" dirty="0"/>
              <a:t>Prof </a:t>
            </a:r>
            <a:r>
              <a:rPr lang="en-GB" sz="2800" dirty="0" err="1"/>
              <a:t>Obehi</a:t>
            </a:r>
            <a:r>
              <a:rPr lang="en-GB" sz="2800" dirty="0"/>
              <a:t> </a:t>
            </a:r>
            <a:r>
              <a:rPr lang="en-GB" sz="2800" dirty="0" err="1"/>
              <a:t>Okojie</a:t>
            </a:r>
            <a:endParaRPr lang="en-GB" sz="2800" dirty="0" smtClean="0"/>
          </a:p>
          <a:p>
            <a:r>
              <a:rPr lang="en-GB" sz="2800" dirty="0" smtClean="0"/>
              <a:t>M </a:t>
            </a:r>
            <a:r>
              <a:rPr lang="en-GB" sz="2800" dirty="0"/>
              <a:t>&amp; E </a:t>
            </a:r>
            <a:r>
              <a:rPr lang="en-GB" sz="2800" dirty="0" smtClean="0"/>
              <a:t>Officer - Dr </a:t>
            </a:r>
            <a:r>
              <a:rPr lang="en-GB" sz="2800" dirty="0"/>
              <a:t>Esohe </a:t>
            </a:r>
            <a:r>
              <a:rPr lang="en-GB" sz="2800" dirty="0" err="1"/>
              <a:t>Ogboghodo</a:t>
            </a:r>
            <a:endParaRPr lang="en-GB" sz="2800" dirty="0" smtClean="0"/>
          </a:p>
          <a:p>
            <a:r>
              <a:rPr lang="en-GB" sz="2800" dirty="0"/>
              <a:t>Procurement </a:t>
            </a:r>
            <a:r>
              <a:rPr lang="en-GB" sz="2800" dirty="0" smtClean="0"/>
              <a:t>Officer - </a:t>
            </a:r>
            <a:r>
              <a:rPr lang="en-GB" sz="2800" dirty="0"/>
              <a:t>Mr. </a:t>
            </a:r>
            <a:r>
              <a:rPr lang="en-GB" sz="2800" dirty="0" smtClean="0"/>
              <a:t>Kingsley </a:t>
            </a:r>
            <a:r>
              <a:rPr lang="en-GB" sz="2800" dirty="0" err="1" smtClean="0"/>
              <a:t>Osumah</a:t>
            </a:r>
            <a:endParaRPr lang="en-GB" sz="2800" dirty="0" smtClean="0"/>
          </a:p>
          <a:p>
            <a:r>
              <a:rPr lang="en-GB" sz="2800" dirty="0"/>
              <a:t>Financial </a:t>
            </a:r>
            <a:r>
              <a:rPr lang="en-GB" sz="2800" dirty="0" smtClean="0"/>
              <a:t>Officer – Mr Kingsley </a:t>
            </a:r>
            <a:r>
              <a:rPr lang="en-GB" sz="2800" dirty="0" err="1"/>
              <a:t>Enobakhare</a:t>
            </a:r>
            <a:endParaRPr lang="en-GB" sz="2800" dirty="0" smtClean="0"/>
          </a:p>
          <a:p>
            <a:r>
              <a:rPr lang="en-GB" sz="2800" dirty="0" smtClean="0"/>
              <a:t>Partner (National </a:t>
            </a:r>
            <a:r>
              <a:rPr lang="en-GB" sz="2800" dirty="0"/>
              <a:t>Institute Medical Research, </a:t>
            </a:r>
            <a:r>
              <a:rPr lang="en-GB" sz="2800" dirty="0" smtClean="0"/>
              <a:t>NIMR) - Dr </a:t>
            </a:r>
            <a:r>
              <a:rPr lang="en-GB" sz="2800" dirty="0" err="1" smtClean="0"/>
              <a:t>Aigbe</a:t>
            </a:r>
            <a:r>
              <a:rPr lang="en-GB" sz="2800" dirty="0" smtClean="0"/>
              <a:t> </a:t>
            </a:r>
            <a:r>
              <a:rPr lang="en-GB" sz="2800" dirty="0" err="1" smtClean="0"/>
              <a:t>Ohihoin</a:t>
            </a:r>
            <a:r>
              <a:rPr lang="en-GB" sz="2800" dirty="0" smtClean="0"/>
              <a:t> (NIMR Rep)</a:t>
            </a:r>
          </a:p>
          <a:p>
            <a:r>
              <a:rPr lang="en-GB" sz="2800" dirty="0"/>
              <a:t>Desk Officer - Barrister Richmond </a:t>
            </a:r>
            <a:r>
              <a:rPr lang="en-GB" sz="2800" dirty="0" err="1" smtClean="0"/>
              <a:t>Omagbemi</a:t>
            </a:r>
            <a:r>
              <a:rPr lang="en-GB" sz="2800" dirty="0" smtClean="0"/>
              <a:t> </a:t>
            </a:r>
            <a:endParaRPr lang="en-GB" sz="2800" dirty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E0E23-C51C-4277-8DA3-0CD57D3305CF}" type="datetime1">
              <a:rPr lang="en-US" smtClean="0"/>
              <a:t>11/17/2015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88C6-04E7-9545-9C5C-8EBB46584E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6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101" y="624110"/>
            <a:ext cx="9920512" cy="128089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MILESTONES FOR EDUCATION &amp; RESEARCH ENVIRONMENT - DLR 2.8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918" y="1790163"/>
            <a:ext cx="10113694" cy="4533363"/>
          </a:xfrm>
        </p:spPr>
        <p:txBody>
          <a:bodyPr>
            <a:noAutofit/>
          </a:bodyPr>
          <a:lstStyle/>
          <a:p>
            <a:r>
              <a:rPr lang="en-GB" sz="2800" dirty="0" smtClean="0"/>
              <a:t>CERHI Building (Due process in place, awaiting award of contract)</a:t>
            </a:r>
          </a:p>
          <a:p>
            <a:r>
              <a:rPr lang="en-GB" sz="2800" dirty="0" smtClean="0"/>
              <a:t>For each participating department, the following  have been itemized</a:t>
            </a:r>
          </a:p>
          <a:p>
            <a:pPr lvl="1"/>
            <a:r>
              <a:rPr lang="en-US" sz="2000" dirty="0" smtClean="0"/>
              <a:t>3 Interactive Boards						1 Desktop</a:t>
            </a:r>
          </a:p>
          <a:p>
            <a:pPr lvl="1"/>
            <a:r>
              <a:rPr lang="en-US" sz="2000" dirty="0" smtClean="0"/>
              <a:t>1 Projector								1 laser jet printer</a:t>
            </a:r>
          </a:p>
          <a:p>
            <a:pPr lvl="1"/>
            <a:r>
              <a:rPr lang="en-US" sz="2000" dirty="0" smtClean="0"/>
              <a:t>Projector screen and stand				1 Laptop</a:t>
            </a:r>
          </a:p>
          <a:p>
            <a:pPr lvl="1"/>
            <a:r>
              <a:rPr lang="en-US" sz="2000" dirty="0" smtClean="0"/>
              <a:t>35 Reading Chairs						1 Stabilizer</a:t>
            </a:r>
          </a:p>
          <a:p>
            <a:pPr lvl="1"/>
            <a:r>
              <a:rPr lang="en-US" sz="2000" dirty="0" smtClean="0"/>
              <a:t>35 Reading Desks						2 Bookshelves</a:t>
            </a:r>
          </a:p>
          <a:p>
            <a:pPr lvl="1"/>
            <a:r>
              <a:rPr lang="en-US" sz="2000" dirty="0" smtClean="0"/>
              <a:t>1 Photocopier							Antivirus for Desktop</a:t>
            </a:r>
          </a:p>
          <a:p>
            <a:pPr lvl="1"/>
            <a:r>
              <a:rPr lang="en-US" sz="2000" dirty="0" smtClean="0"/>
              <a:t>Public Address System					Flash Drives 4&amp;8 Gb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9473-816D-4E4E-8D02-93C10A417CB9}" type="datetime1">
              <a:rPr lang="en-US" smtClean="0"/>
              <a:t>11/17/2015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88C6-04E7-9545-9C5C-8EBB46584EE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85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891" y="624110"/>
            <a:ext cx="9791722" cy="1280890"/>
          </a:xfrm>
        </p:spPr>
        <p:txBody>
          <a:bodyPr/>
          <a:lstStyle/>
          <a:p>
            <a:r>
              <a:rPr lang="en-US" b="1" dirty="0" smtClean="0"/>
              <a:t>MILESTONE PROGRESS – 2.8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2891" y="1519707"/>
            <a:ext cx="9791721" cy="4391515"/>
          </a:xfrm>
        </p:spPr>
        <p:txBody>
          <a:bodyPr>
            <a:normAutofit/>
          </a:bodyPr>
          <a:lstStyle/>
          <a:p>
            <a:r>
              <a:rPr lang="en-GB" sz="2800" dirty="0"/>
              <a:t>CERHI </a:t>
            </a:r>
            <a:r>
              <a:rPr lang="en-GB" sz="2800" dirty="0" smtClean="0"/>
              <a:t>Building – Building Tender closed. Tenders were opened on Monday, 11/11/2015.  Technical committee to sit, conclude and award contract.</a:t>
            </a:r>
            <a:endParaRPr lang="en-GB" sz="2800" dirty="0"/>
          </a:p>
          <a:p>
            <a:r>
              <a:rPr lang="en-US" sz="2800" dirty="0" smtClean="0"/>
              <a:t>Procurement and installation of learning equipment in progress</a:t>
            </a:r>
          </a:p>
          <a:p>
            <a:r>
              <a:rPr lang="en-US" sz="2800" dirty="0" smtClean="0"/>
              <a:t>Partnership with </a:t>
            </a:r>
            <a:r>
              <a:rPr lang="en-GB" sz="2800" dirty="0"/>
              <a:t>Thomson </a:t>
            </a:r>
            <a:r>
              <a:rPr lang="en-GB" sz="2800" dirty="0" smtClean="0"/>
              <a:t>Reuters for access to the </a:t>
            </a:r>
            <a:r>
              <a:rPr lang="en-GB" sz="2800" dirty="0"/>
              <a:t>Web of Science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80D46-2871-4D7C-8AFA-5C9B4F0A6C96}" type="datetime1">
              <a:rPr lang="en-US" smtClean="0"/>
              <a:t>11/17/2015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88C6-04E7-9545-9C5C-8EBB46584EE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27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8497" y="624110"/>
            <a:ext cx="9856116" cy="1280890"/>
          </a:xfrm>
        </p:spPr>
        <p:txBody>
          <a:bodyPr/>
          <a:lstStyle/>
          <a:p>
            <a:r>
              <a:rPr lang="en-US" b="1" dirty="0" smtClean="0"/>
              <a:t>TOP 3 PROGRAMMING CHALLENGES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344" y="1661375"/>
            <a:ext cx="9946268" cy="424984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TSA</a:t>
            </a:r>
          </a:p>
          <a:p>
            <a:r>
              <a:rPr lang="en-US" sz="2800" dirty="0" smtClean="0"/>
              <a:t>New management of UNIBEN</a:t>
            </a:r>
          </a:p>
          <a:p>
            <a:pPr marL="342900" lvl="2" indent="-342900"/>
            <a:r>
              <a:rPr lang="en-US" sz="2800" dirty="0"/>
              <a:t>Identifying accreditation sources </a:t>
            </a:r>
          </a:p>
          <a:p>
            <a:endParaRPr lang="en-US" sz="2800" dirty="0" smtClean="0"/>
          </a:p>
          <a:p>
            <a:pPr marL="914400" lvl="2" indent="0">
              <a:buNone/>
            </a:pPr>
            <a:endParaRPr lang="en-US" sz="2800" dirty="0" smtClean="0"/>
          </a:p>
          <a:p>
            <a:pPr lvl="2"/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FFCE-81DD-4D0D-9977-669FC34BC26E}" type="datetime1">
              <a:rPr lang="en-US" smtClean="0"/>
              <a:t>11/17/2015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88C6-04E7-9545-9C5C-8EBB46584E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03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133" y="624110"/>
            <a:ext cx="9817480" cy="1280890"/>
          </a:xfrm>
        </p:spPr>
        <p:txBody>
          <a:bodyPr/>
          <a:lstStyle/>
          <a:p>
            <a:r>
              <a:rPr lang="en-US" b="1" dirty="0" smtClean="0"/>
              <a:t>TOP 3 PROGRAM MANAGEMENT CHALLENGES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7133" y="2133600"/>
            <a:ext cx="9817479" cy="3777622"/>
          </a:xfrm>
        </p:spPr>
        <p:txBody>
          <a:bodyPr>
            <a:normAutofit/>
          </a:bodyPr>
          <a:lstStyle/>
          <a:p>
            <a:r>
              <a:rPr lang="en-US" sz="2800" dirty="0"/>
              <a:t>Bureaucratic bottleneck – still being subjected to follow slow University procurement process</a:t>
            </a:r>
            <a:r>
              <a:rPr lang="en-US" sz="2800" dirty="0" smtClean="0"/>
              <a:t>.</a:t>
            </a:r>
          </a:p>
          <a:p>
            <a:pPr marL="342900" lvl="2" indent="-342900"/>
            <a:r>
              <a:rPr lang="en-US" sz="2800" dirty="0"/>
              <a:t>Staying on work plan schedule </a:t>
            </a:r>
            <a:endParaRPr lang="en-US" sz="2800" dirty="0" smtClean="0"/>
          </a:p>
          <a:p>
            <a:pPr marL="342900" lvl="2" indent="-342900"/>
            <a:r>
              <a:rPr lang="en-US" sz="2800" dirty="0" smtClean="0"/>
              <a:t>TSA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CE7D-7F5A-4FD8-BF16-9E5241AE6A57}" type="datetime1">
              <a:rPr lang="en-US" smtClean="0"/>
              <a:t>11/17/2015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88C6-04E7-9545-9C5C-8EBB46584EE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133" y="624110"/>
            <a:ext cx="9817480" cy="1280890"/>
          </a:xfrm>
        </p:spPr>
        <p:txBody>
          <a:bodyPr/>
          <a:lstStyle/>
          <a:p>
            <a:r>
              <a:rPr lang="en-US" b="1" dirty="0" smtClean="0"/>
              <a:t>TOP GOAL/HOPE FOR THE NEXT YEAR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7133" y="2133600"/>
            <a:ext cx="9817479" cy="377762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Accreditation of </a:t>
            </a:r>
            <a:r>
              <a:rPr lang="en-US" sz="2800" dirty="0" err="1" smtClean="0"/>
              <a:t>programmes</a:t>
            </a:r>
            <a:r>
              <a:rPr lang="en-US" sz="2800" dirty="0" smtClean="0"/>
              <a:t> by identified bodies</a:t>
            </a:r>
          </a:p>
          <a:p>
            <a:r>
              <a:rPr lang="en-US" sz="2800" dirty="0" err="1" smtClean="0"/>
              <a:t>Programmes</a:t>
            </a:r>
            <a:r>
              <a:rPr lang="en-US" sz="2800" dirty="0" smtClean="0"/>
              <a:t> started in earnest</a:t>
            </a:r>
          </a:p>
          <a:p>
            <a:r>
              <a:rPr lang="en-US" sz="2800" dirty="0" smtClean="0"/>
              <a:t>Partnership with regional and international partners </a:t>
            </a:r>
            <a:r>
              <a:rPr lang="en-US" sz="2800" dirty="0" err="1" smtClean="0"/>
              <a:t>eg</a:t>
            </a:r>
            <a:r>
              <a:rPr lang="en-US" sz="2800" dirty="0" smtClean="0"/>
              <a:t> exchange of faculty and students</a:t>
            </a:r>
          </a:p>
          <a:p>
            <a:r>
              <a:rPr lang="en-US" sz="2800" dirty="0" smtClean="0"/>
              <a:t>Unhindered access to </a:t>
            </a:r>
            <a:r>
              <a:rPr lang="en-US" sz="2800" dirty="0" smtClean="0"/>
              <a:t>funds</a:t>
            </a:r>
          </a:p>
          <a:p>
            <a:r>
              <a:rPr lang="en-US" sz="2800" dirty="0" smtClean="0"/>
              <a:t>Increase IGR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2CC8-EF51-4602-9100-7593E684C903}" type="datetime1">
              <a:rPr lang="en-US" smtClean="0"/>
              <a:t>11/17/2015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88C6-04E7-9545-9C5C-8EBB46584EE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8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THANK YOU FOR LISTENING</a:t>
            </a:r>
            <a:endParaRPr lang="en-US" sz="7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A9F6-72EF-44F3-8901-4279B4097585}" type="datetime1">
              <a:rPr lang="en-US" smtClean="0"/>
              <a:t>11/17/2015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88C6-04E7-9545-9C5C-8EBB46584E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5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9859" y="624110"/>
            <a:ext cx="9894753" cy="1280890"/>
          </a:xfrm>
        </p:spPr>
        <p:txBody>
          <a:bodyPr/>
          <a:lstStyle/>
          <a:p>
            <a:r>
              <a:rPr lang="en-US" b="1" dirty="0" smtClean="0"/>
              <a:t>MISSION STATEMENT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502230"/>
            <a:ext cx="10515600" cy="535577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None/>
            </a:pPr>
            <a:endParaRPr lang="en-US" sz="2800" dirty="0" smtClean="0"/>
          </a:p>
          <a:p>
            <a:pPr>
              <a:lnSpc>
                <a:spcPct val="110000"/>
              </a:lnSpc>
              <a:buNone/>
            </a:pPr>
            <a:r>
              <a:rPr lang="en-US" sz="2800" dirty="0" smtClean="0"/>
              <a:t>	To </a:t>
            </a:r>
            <a:r>
              <a:rPr lang="en-US" sz="2800" dirty="0"/>
              <a:t>train the next generation of  leaders in the field of reproductive health, and to promote multidisciplinary research, service delivery and policy transformation needed to tackle over-population, maternal and perinatal mortality and  sexually transmitted diseases including HIV/AIDS in the West African sub-region.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18522-9D42-400E-BEBA-10C9B673AAB7}" type="datetime1">
              <a:rPr lang="en-US" smtClean="0"/>
              <a:t>11/17/2015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88C6-04E7-9545-9C5C-8EBB46584E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8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525" y="624110"/>
            <a:ext cx="9831087" cy="1280890"/>
          </a:xfrm>
        </p:spPr>
        <p:txBody>
          <a:bodyPr/>
          <a:lstStyle/>
          <a:p>
            <a:r>
              <a:rPr lang="en-US" b="1" dirty="0"/>
              <a:t>VISION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797" y="1545465"/>
            <a:ext cx="10100815" cy="436575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None/>
            </a:pPr>
            <a:r>
              <a:rPr lang="en-US" sz="2800" dirty="0"/>
              <a:t>	To become a world acclaimed </a:t>
            </a:r>
            <a:r>
              <a:rPr lang="en-US" sz="2800" dirty="0" err="1"/>
              <a:t>centre</a:t>
            </a:r>
            <a:r>
              <a:rPr lang="en-US" sz="2800" dirty="0"/>
              <a:t> of excellence in training, translational research and service delivery in the field of reproductive health.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A2E7-0760-4697-ACD9-7552DDCA2D0D}" type="datetime1">
              <a:rPr lang="en-US" smtClean="0"/>
              <a:t>11/17/2015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88C6-04E7-9545-9C5C-8EBB46584E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283" y="624110"/>
            <a:ext cx="9779329" cy="1280890"/>
          </a:xfrm>
        </p:spPr>
        <p:txBody>
          <a:bodyPr/>
          <a:lstStyle/>
          <a:p>
            <a:r>
              <a:rPr lang="en-US" b="1" dirty="0" smtClean="0"/>
              <a:t>CENTER ACHIEVEMENTS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0008" y="1362974"/>
            <a:ext cx="9934604" cy="4917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1- GOVERNANCE STRUCTURE</a:t>
            </a:r>
          </a:p>
          <a:p>
            <a:r>
              <a:rPr lang="en-US" sz="2800" dirty="0" smtClean="0"/>
              <a:t>Constituted IAB (1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meeting to hold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and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December 2015)</a:t>
            </a:r>
          </a:p>
          <a:p>
            <a:r>
              <a:rPr lang="en-US" sz="2800" dirty="0" smtClean="0"/>
              <a:t>Identified Regional and International partners</a:t>
            </a:r>
          </a:p>
          <a:p>
            <a:r>
              <a:rPr lang="en-US" sz="2800" dirty="0" smtClean="0"/>
              <a:t>Signed MOU with partners</a:t>
            </a:r>
            <a:endParaRPr lang="en-US" sz="2800" dirty="0"/>
          </a:p>
          <a:p>
            <a:r>
              <a:rPr lang="en-US" sz="2800" dirty="0" smtClean="0"/>
              <a:t>Regular weekly PMC meetings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7E2-BA33-471A-A4C1-37A80422A10E}" type="datetime1">
              <a:rPr lang="en-US" smtClean="0"/>
              <a:t>11/17/2015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88C6-04E7-9545-9C5C-8EBB46584E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06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283" y="624110"/>
            <a:ext cx="9779329" cy="1280890"/>
          </a:xfrm>
        </p:spPr>
        <p:txBody>
          <a:bodyPr/>
          <a:lstStyle/>
          <a:p>
            <a:r>
              <a:rPr lang="en-US" b="1" dirty="0" smtClean="0"/>
              <a:t>CENTER ACHIEVEMENTS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0008" y="1362974"/>
            <a:ext cx="9934604" cy="4917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2- CERHI PROGRAMMES</a:t>
            </a:r>
          </a:p>
          <a:p>
            <a:r>
              <a:rPr lang="en-US" sz="2800" dirty="0" smtClean="0"/>
              <a:t>Proposals for </a:t>
            </a:r>
            <a:r>
              <a:rPr lang="en-US" sz="2800" dirty="0" err="1" smtClean="0"/>
              <a:t>programmes</a:t>
            </a:r>
            <a:r>
              <a:rPr lang="en-US" sz="2800" dirty="0" smtClean="0"/>
              <a:t> approved by the Senate of the University of Benin</a:t>
            </a:r>
          </a:p>
          <a:p>
            <a:r>
              <a:rPr lang="en-US" sz="2800" dirty="0" smtClean="0"/>
              <a:t>NUC approval for </a:t>
            </a:r>
            <a:r>
              <a:rPr lang="en-US" sz="2800" dirty="0" err="1" smtClean="0"/>
              <a:t>programmes</a:t>
            </a:r>
            <a:r>
              <a:rPr lang="en-US" sz="2800" dirty="0" smtClean="0"/>
              <a:t> in progress</a:t>
            </a:r>
          </a:p>
          <a:p>
            <a:r>
              <a:rPr lang="en-US" sz="2800" dirty="0" smtClean="0"/>
              <a:t>Admission of both National and Regional students</a:t>
            </a:r>
          </a:p>
          <a:p>
            <a:pPr marL="742950" lvl="2" indent="-342900"/>
            <a:r>
              <a:rPr lang="en-US" sz="2600" dirty="0" smtClean="0"/>
              <a:t>Admitted 169 </a:t>
            </a:r>
            <a:r>
              <a:rPr lang="en-US" sz="2400" dirty="0" smtClean="0"/>
              <a:t>National students for </a:t>
            </a:r>
            <a:r>
              <a:rPr lang="en-US" sz="2400" dirty="0"/>
              <a:t>various Masters and PhD </a:t>
            </a:r>
            <a:r>
              <a:rPr lang="en-US" sz="2400" dirty="0" err="1" smtClean="0"/>
              <a:t>programmes</a:t>
            </a:r>
            <a:endParaRPr lang="en-US" sz="2800" dirty="0" smtClean="0"/>
          </a:p>
          <a:p>
            <a:pPr lvl="1"/>
            <a:r>
              <a:rPr lang="en-US" sz="2600" dirty="0"/>
              <a:t>Admitted 24 Regional students from The Gambia (10 males, 14 females)  for various Masters and PhD </a:t>
            </a:r>
            <a:r>
              <a:rPr lang="en-US" sz="2600" dirty="0" err="1"/>
              <a:t>programmes</a:t>
            </a:r>
            <a:endParaRPr lang="en-US" sz="2600" dirty="0"/>
          </a:p>
          <a:p>
            <a:pPr lvl="1"/>
            <a:r>
              <a:rPr lang="en-US" sz="2600" dirty="0"/>
              <a:t>Admission on-going for Ghana students</a:t>
            </a:r>
          </a:p>
          <a:p>
            <a:endParaRPr lang="en-US" sz="2800" dirty="0"/>
          </a:p>
          <a:p>
            <a:pPr lvl="1"/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FBC5-BDFB-4ABF-A926-955D25248F43}" type="datetime1">
              <a:rPr lang="en-US" smtClean="0"/>
              <a:t>11/17/2015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88C6-04E7-9545-9C5C-8EBB46584E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4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283" y="624110"/>
            <a:ext cx="9779329" cy="1280890"/>
          </a:xfrm>
        </p:spPr>
        <p:txBody>
          <a:bodyPr/>
          <a:lstStyle/>
          <a:p>
            <a:r>
              <a:rPr lang="en-US" b="1" dirty="0" smtClean="0"/>
              <a:t>CENTER ACHIEVEMENTS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0008" y="1362974"/>
            <a:ext cx="9934604" cy="4917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dirty="0" smtClean="0"/>
              <a:t>3- MEETING/WORKSHOP </a:t>
            </a:r>
            <a:r>
              <a:rPr lang="en-GB" sz="2800" b="1" dirty="0"/>
              <a:t>OF THE EXPANDED PROJECT MANAGEMENT COMMITTEE (EPMC) </a:t>
            </a:r>
            <a:endParaRPr lang="en-GB" sz="2800" b="1" dirty="0" smtClean="0"/>
          </a:p>
          <a:p>
            <a:r>
              <a:rPr lang="en-GB" sz="2800" dirty="0"/>
              <a:t>The inaugural meeting was held on the </a:t>
            </a:r>
            <a:r>
              <a:rPr lang="en-GB" sz="2800" dirty="0" smtClean="0"/>
              <a:t>14</a:t>
            </a:r>
            <a:r>
              <a:rPr lang="en-GB" sz="2800" baseline="30000" dirty="0" smtClean="0"/>
              <a:t>th </a:t>
            </a:r>
            <a:r>
              <a:rPr lang="en-GB" sz="2800" dirty="0" smtClean="0"/>
              <a:t> - 15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September</a:t>
            </a:r>
            <a:r>
              <a:rPr lang="en-GB" sz="2800" dirty="0"/>
              <a:t>, 2015 at the Banquet Hall University of </a:t>
            </a:r>
            <a:r>
              <a:rPr lang="en-GB" sz="2800" dirty="0" smtClean="0"/>
              <a:t>Benin (2</a:t>
            </a:r>
            <a:r>
              <a:rPr lang="en-GB" sz="2800" baseline="30000" dirty="0" smtClean="0"/>
              <a:t>nd</a:t>
            </a:r>
            <a:r>
              <a:rPr lang="en-GB" sz="2800" dirty="0" smtClean="0"/>
              <a:t> EPMC to hold on 30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November, 2015). </a:t>
            </a:r>
          </a:p>
          <a:p>
            <a:r>
              <a:rPr lang="en-GB" sz="2800" dirty="0"/>
              <a:t>In attendance were the principal officers of the University of </a:t>
            </a:r>
            <a:r>
              <a:rPr lang="en-GB" sz="2800" dirty="0" smtClean="0"/>
              <a:t>Benin, PMC members and partners. </a:t>
            </a:r>
          </a:p>
          <a:p>
            <a:r>
              <a:rPr lang="en-GB" sz="2800" dirty="0" smtClean="0"/>
              <a:t>A </a:t>
            </a:r>
            <a:r>
              <a:rPr lang="en-GB" sz="2800" dirty="0"/>
              <a:t>total of 74 persons were in attendance. 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AAE3B-A5A5-4E77-A902-0D7912AD3E2F}" type="datetime1">
              <a:rPr lang="en-US" smtClean="0"/>
              <a:t>11/17/2015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88C6-04E7-9545-9C5C-8EBB46584E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9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283" y="624110"/>
            <a:ext cx="9779329" cy="1280890"/>
          </a:xfrm>
        </p:spPr>
        <p:txBody>
          <a:bodyPr/>
          <a:lstStyle/>
          <a:p>
            <a:r>
              <a:rPr lang="en-US" b="1" dirty="0" smtClean="0"/>
              <a:t>CENTER ACHIEVEMENTS 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5465" y="1538719"/>
            <a:ext cx="9530366" cy="4566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5283" y="6426558"/>
            <a:ext cx="9350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PARTICIPANTS AT THE WORKSHOP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31A7-3E49-4094-9722-089FB7FE2730}" type="datetime1">
              <a:rPr lang="en-US" smtClean="0"/>
              <a:t>11/17/2015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88C6-04E7-9545-9C5C-8EBB46584E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1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9019" y="624110"/>
            <a:ext cx="9865593" cy="1280890"/>
          </a:xfrm>
        </p:spPr>
        <p:txBody>
          <a:bodyPr/>
          <a:lstStyle/>
          <a:p>
            <a:r>
              <a:rPr lang="en-US" b="1" dirty="0"/>
              <a:t>CENTER ACHIEVEMENTS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7917" y="1500995"/>
            <a:ext cx="10938294" cy="5210355"/>
          </a:xfrm>
        </p:spPr>
        <p:txBody>
          <a:bodyPr>
            <a:noAutofit/>
          </a:bodyPr>
          <a:lstStyle/>
          <a:p>
            <a:r>
              <a:rPr lang="en-GB" sz="2800" dirty="0"/>
              <a:t>The </a:t>
            </a:r>
            <a:r>
              <a:rPr lang="en-GB" sz="2800" dirty="0" smtClean="0"/>
              <a:t>objectives </a:t>
            </a:r>
            <a:r>
              <a:rPr lang="en-GB" sz="2800" dirty="0"/>
              <a:t>of the </a:t>
            </a:r>
            <a:r>
              <a:rPr lang="en-GB" sz="2800" dirty="0" smtClean="0"/>
              <a:t>inaugural EPMC included:</a:t>
            </a:r>
            <a:endParaRPr lang="en-US" sz="2800" dirty="0"/>
          </a:p>
          <a:p>
            <a:pPr lvl="1"/>
            <a:r>
              <a:rPr lang="en-GB" sz="2600" dirty="0"/>
              <a:t>To build greater understanding of the project objectives and its implementation plan with partners and strategic stakeholders;</a:t>
            </a:r>
            <a:endParaRPr lang="en-US" sz="2600" dirty="0"/>
          </a:p>
          <a:p>
            <a:pPr lvl="1"/>
            <a:r>
              <a:rPr lang="en-GB" sz="2600" dirty="0"/>
              <a:t>To update partners on progress made since we secured formal approval from world bank;</a:t>
            </a:r>
            <a:endParaRPr lang="en-US" sz="2600" dirty="0"/>
          </a:p>
          <a:p>
            <a:pPr lvl="1"/>
            <a:r>
              <a:rPr lang="en-GB" sz="2600" dirty="0"/>
              <a:t>To seek the buy-in and collaboration of partners and stakeholders in the project implementation;</a:t>
            </a:r>
            <a:endParaRPr lang="en-US" sz="2600" dirty="0"/>
          </a:p>
          <a:p>
            <a:pPr lvl="1"/>
            <a:r>
              <a:rPr lang="en-GB" sz="2600" dirty="0"/>
              <a:t>To map out specific activities for each collaborating project partner and development planners in order to ensure their full participation  in the project implementation </a:t>
            </a:r>
            <a:endParaRPr lang="en-US" sz="2600" dirty="0"/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6E57-B077-445D-9F8B-7A7BE724836A}" type="datetime1">
              <a:rPr lang="en-US" smtClean="0"/>
              <a:t>11/17/2015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88C6-04E7-9545-9C5C-8EBB46584E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9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5443</TotalTime>
  <Words>986</Words>
  <Application>Microsoft Office PowerPoint</Application>
  <PresentationFormat>Widescreen</PresentationFormat>
  <Paragraphs>210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Gothic</vt:lpstr>
      <vt:lpstr>Times New Roman</vt:lpstr>
      <vt:lpstr>Wingdings 3</vt:lpstr>
      <vt:lpstr>Wisp</vt:lpstr>
      <vt:lpstr>CENTRE OF EXCELLENCE IN REPRODUCTIVE HEALTH INNOVATION  (CERHI)</vt:lpstr>
      <vt:lpstr>CENTER TEAM </vt:lpstr>
      <vt:lpstr>MISSION STATEMENT</vt:lpstr>
      <vt:lpstr>VISION STATEMENT</vt:lpstr>
      <vt:lpstr>CENTER ACHIEVEMENTS </vt:lpstr>
      <vt:lpstr>CENTER ACHIEVEMENTS </vt:lpstr>
      <vt:lpstr>CENTER ACHIEVEMENTS </vt:lpstr>
      <vt:lpstr>CENTER ACHIEVEMENTS </vt:lpstr>
      <vt:lpstr>CENTER ACHIEVEMENTS </vt:lpstr>
      <vt:lpstr>PROGRAM ACTIVITIES   AND THEIR  DISBURSEMENT LINKED RESULTS </vt:lpstr>
      <vt:lpstr>SHORT COURSES LAUNCHED – DLR 2.1 </vt:lpstr>
      <vt:lpstr>SHORT COURSES FOR THE NEXT YEAR </vt:lpstr>
      <vt:lpstr>SHORT COURSES FOR THE NEXT YEAR </vt:lpstr>
      <vt:lpstr>MASTERS PROGRAMS IN PROGRESS – DLR 2.2</vt:lpstr>
      <vt:lpstr>NEW PHD PROGRAMS – DLR 2.3 </vt:lpstr>
      <vt:lpstr>OTHER EDUCATION PROGRAMS</vt:lpstr>
      <vt:lpstr>OTHER EDUCATION PROGRAMS –CONT’D</vt:lpstr>
      <vt:lpstr>ACCREDITATION – 2.5 </vt:lpstr>
      <vt:lpstr>REVENUE GENERATED – DLR 2.7</vt:lpstr>
      <vt:lpstr>MILESTONES FOR EDUCATION &amp; RESEARCH ENVIRONMENT - DLR 2.8 </vt:lpstr>
      <vt:lpstr>MILESTONE PROGRESS – 2.8 </vt:lpstr>
      <vt:lpstr>TOP 3 PROGRAMMING CHALLENGES</vt:lpstr>
      <vt:lpstr>TOP 3 PROGRAM MANAGEMENT CHALLENGES </vt:lpstr>
      <vt:lpstr>TOP GOAL/HOPE FOR THE NEXT YEAR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Center Name Here</dc:title>
  <dc:creator>Michelle Niescierenko</dc:creator>
  <cp:lastModifiedBy>Dr Esohe</cp:lastModifiedBy>
  <cp:revision>68</cp:revision>
  <dcterms:created xsi:type="dcterms:W3CDTF">2015-11-03T16:33:09Z</dcterms:created>
  <dcterms:modified xsi:type="dcterms:W3CDTF">2015-11-17T14:58:18Z</dcterms:modified>
</cp:coreProperties>
</file>