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Default Extension="mp4" ContentType="video/unknown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84" r:id="rId4"/>
    <p:sldId id="285" r:id="rId5"/>
    <p:sldId id="286" r:id="rId6"/>
    <p:sldId id="287" r:id="rId7"/>
    <p:sldId id="259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04" r:id="rId16"/>
    <p:sldId id="312" r:id="rId17"/>
    <p:sldId id="313" r:id="rId18"/>
    <p:sldId id="314" r:id="rId19"/>
    <p:sldId id="315" r:id="rId20"/>
    <p:sldId id="297" r:id="rId21"/>
    <p:sldId id="298" r:id="rId22"/>
    <p:sldId id="295" r:id="rId23"/>
    <p:sldId id="299" r:id="rId24"/>
    <p:sldId id="283" r:id="rId25"/>
    <p:sldId id="322" r:id="rId26"/>
    <p:sldId id="263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17" r:id="rId36"/>
    <p:sldId id="319" r:id="rId37"/>
    <p:sldId id="320" r:id="rId38"/>
    <p:sldId id="318" r:id="rId39"/>
    <p:sldId id="303" r:id="rId40"/>
    <p:sldId id="321" r:id="rId41"/>
    <p:sldId id="331" r:id="rId42"/>
    <p:sldId id="29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="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04"/>
    <p:restoredTop sz="94604"/>
  </p:normalViewPr>
  <p:slideViewPr>
    <p:cSldViewPr snapToGrid="0" snapToObjects="1">
      <p:cViewPr varScale="1">
        <p:scale>
          <a:sx n="85" d="100"/>
          <a:sy n="85" d="100"/>
        </p:scale>
        <p:origin x="-96" y="-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B8465-F901-774C-A5DA-47741225138F}" type="datetimeFigureOut">
              <a:rPr lang="en-US" smtClean="0"/>
              <a:pPr/>
              <a:t>11/17/15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DF1DC-A4A5-3E4C-91D5-9D75044159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5013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Given the great capacity work we had done over the years, we were not only positioned but the best individuals locally in Nigeria and Sierra Leone to handle a possible incursion. Within 4 days our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team was 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West Africa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weeks had established surveillance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Sierra Leone and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Nigeria supporting the teams there in diagnosis.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May our team member Augustine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Goba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diagnosed first case of Ebola in Sierra Leone. With a strong feeling that we must share data and work collaboratively, within weeks we publicly made available 99 genomes of the Ebola virus.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Soon after our collaborator Christian Happi diagnosed first case in Nigeria. We have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provided tools and training for sequencing to many organizations and released another hundred and released another 150 genomes.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771A9-F08F-A54D-A328-AD37F5B558D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2984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Helvetica Neue Light"/>
                <a:ea typeface="Helvetica Neue Light"/>
                <a:cs typeface="Helvetica Neue Light"/>
              </a:rPr>
              <a:t>Early insights – July 2014</a:t>
            </a:r>
            <a:endParaRPr lang="en-US" dirty="0" smtClean="0">
              <a:latin typeface="Helvetica Neue Light"/>
              <a:cs typeface="Helvetica Neue Light"/>
            </a:endParaRP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 Light"/>
                <a:cs typeface="Helvetica Neue Light"/>
              </a:rPr>
              <a:t>Sustained human-to-human transmission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 Light"/>
                <a:cs typeface="Helvetica Neue Light"/>
              </a:rPr>
              <a:t>Initial entry of two viral lineages into Sierra Leone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 Light"/>
                <a:cs typeface="Helvetica Neue Light"/>
              </a:rPr>
              <a:t>Impact of diagnostics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latin typeface="Helvetica Neue Light"/>
                <a:cs typeface="Helvetica Neue Light"/>
              </a:rPr>
              <a:t>Communicated preliminary findings with SL health leaders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72C6B-34BF-984F-8248-90DFBDE61C4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0154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0" baseline="0" dirty="0" smtClean="0"/>
              <a:t>4 types of virus found in samples </a:t>
            </a:r>
            <a:r>
              <a:rPr lang="en-US" b="0" baseline="0" smtClean="0"/>
              <a:t>in SL</a:t>
            </a:r>
          </a:p>
          <a:p>
            <a:pPr marL="171450" indent="-171450">
              <a:buFontTx/>
              <a:buChar char="-"/>
            </a:pPr>
            <a:r>
              <a:rPr lang="en-US" b="0" baseline="0" dirty="0" smtClean="0"/>
              <a:t>232 EBOV complete genomes (150 KGH, 82 CDC Bo) + 86 (</a:t>
            </a:r>
            <a:r>
              <a:rPr lang="en-US" b="0" baseline="0" dirty="0" err="1" smtClean="0"/>
              <a:t>Gire</a:t>
            </a:r>
            <a:r>
              <a:rPr lang="en-US" b="0" baseline="0" dirty="0" smtClean="0"/>
              <a:t>) = 318 genomes</a:t>
            </a:r>
          </a:p>
          <a:p>
            <a:pPr marL="171450" indent="-171450">
              <a:buFontTx/>
              <a:buChar char="-"/>
            </a:pPr>
            <a:r>
              <a:rPr lang="en-US" b="0" baseline="0" dirty="0" smtClean="0"/>
              <a:t>464 SNPs (125 </a:t>
            </a:r>
            <a:r>
              <a:rPr lang="en-US" b="0" baseline="0" dirty="0" err="1" smtClean="0"/>
              <a:t>nonsyn</a:t>
            </a:r>
            <a:r>
              <a:rPr lang="en-US" b="0" baseline="0" dirty="0" smtClean="0"/>
              <a:t>, 176 </a:t>
            </a:r>
            <a:r>
              <a:rPr lang="en-US" b="0" baseline="0" dirty="0" err="1" smtClean="0"/>
              <a:t>syn</a:t>
            </a:r>
            <a:r>
              <a:rPr lang="en-US" b="0" baseline="0" dirty="0" smtClean="0"/>
              <a:t>, 163 non-coding)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4E39E-E58B-C24F-ABFA-E7861D68672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0560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smtClean="0"/>
              <a:t>- 247 </a:t>
            </a:r>
            <a:r>
              <a:rPr lang="en-US" b="0" baseline="0" dirty="0" err="1" smtClean="0"/>
              <a:t>iSNVs</a:t>
            </a:r>
            <a:r>
              <a:rPr lang="en-US" b="0" baseline="0" dirty="0" smtClean="0"/>
              <a:t>, including 21 shared by multiple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4E39E-E58B-C24F-ABFA-E7861D68672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05606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>
                <a:latin typeface="Helvetica Neue"/>
                <a:cs typeface="Helvetica Neue"/>
              </a:rPr>
              <a:t>Genetics Theory:</a:t>
            </a:r>
            <a:r>
              <a:rPr lang="en-US" sz="1600" baseline="0" dirty="0" smtClean="0">
                <a:latin typeface="Helvetica Neue"/>
                <a:cs typeface="Helvetica Neue"/>
              </a:rPr>
              <a:t> </a:t>
            </a:r>
            <a:r>
              <a:rPr lang="en-US" sz="1200" dirty="0" err="1" smtClean="0">
                <a:latin typeface="Helvetica Neue"/>
                <a:cs typeface="Helvetica Neue"/>
              </a:rPr>
              <a:t>Mendelian</a:t>
            </a:r>
            <a:r>
              <a:rPr lang="en-US" sz="1200" dirty="0" smtClean="0">
                <a:latin typeface="Helvetica Neue"/>
                <a:cs typeface="Helvetica Neue"/>
              </a:rPr>
              <a:t> genetics,</a:t>
            </a:r>
            <a:r>
              <a:rPr lang="en-US" sz="1200" baseline="0" dirty="0" smtClean="0">
                <a:latin typeface="Helvetica Neue"/>
                <a:cs typeface="Helvetica Neue"/>
              </a:rPr>
              <a:t> </a:t>
            </a:r>
            <a:r>
              <a:rPr lang="en-US" sz="1200" dirty="0" smtClean="0">
                <a:latin typeface="Helvetica Neue"/>
                <a:cs typeface="Helvetica Neue"/>
              </a:rPr>
              <a:t>Personalized genetics lab,</a:t>
            </a:r>
            <a:r>
              <a:rPr lang="en-US" sz="1200" baseline="0" dirty="0" smtClean="0">
                <a:latin typeface="Helvetica Neue"/>
                <a:cs typeface="Helvetica Neue"/>
              </a:rPr>
              <a:t> </a:t>
            </a:r>
            <a:r>
              <a:rPr lang="en-US" sz="1200" dirty="0" smtClean="0">
                <a:latin typeface="Helvetica Neue"/>
                <a:cs typeface="Helvetica Neue"/>
              </a:rPr>
              <a:t>Genetics of complex traits,</a:t>
            </a:r>
            <a:r>
              <a:rPr lang="en-US" sz="1200" baseline="0" dirty="0" smtClean="0">
                <a:latin typeface="Helvetica Neue"/>
                <a:cs typeface="Helvetica Neue"/>
              </a:rPr>
              <a:t> </a:t>
            </a:r>
            <a:r>
              <a:rPr lang="en-US" sz="1200" dirty="0" smtClean="0">
                <a:latin typeface="Helvetica Neue"/>
                <a:cs typeface="Helvetica Neue"/>
              </a:rPr>
              <a:t>Sources of variation</a:t>
            </a:r>
          </a:p>
          <a:p>
            <a:r>
              <a:rPr lang="en-US" sz="1200" dirty="0" err="1" smtClean="0">
                <a:latin typeface="Helvetica Neue"/>
                <a:cs typeface="Helvetica Neue"/>
              </a:rPr>
              <a:t>Dx</a:t>
            </a:r>
            <a:r>
              <a:rPr lang="en-US" sz="1200" dirty="0" smtClean="0">
                <a:latin typeface="Helvetica Neue"/>
                <a:cs typeface="Helvetica Neue"/>
              </a:rPr>
              <a:t> techniques:</a:t>
            </a:r>
            <a:r>
              <a:rPr lang="en-US" sz="1200" baseline="0" dirty="0" smtClean="0">
                <a:latin typeface="Helvetica Neue"/>
                <a:cs typeface="Helvetica Neue"/>
              </a:rPr>
              <a:t> Primer design, DNA and next gen sequencing, RDT/ELISAs (</a:t>
            </a:r>
            <a:r>
              <a:rPr lang="en-US" sz="1200" baseline="0" dirty="0" err="1" smtClean="0">
                <a:latin typeface="Helvetica Neue"/>
                <a:cs typeface="Helvetica Neue"/>
              </a:rPr>
              <a:t>Corgenix</a:t>
            </a:r>
            <a:r>
              <a:rPr lang="en-US" sz="1200" baseline="0" dirty="0" smtClean="0">
                <a:latin typeface="Helvetica Neue"/>
                <a:cs typeface="Helvetica Neue"/>
              </a:rPr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latin typeface="Helvetica Neue"/>
                <a:cs typeface="Helvetica Neue"/>
              </a:rPr>
              <a:t>Science Communication:</a:t>
            </a:r>
            <a:r>
              <a:rPr lang="en-US" sz="1600" baseline="0" dirty="0" smtClean="0">
                <a:latin typeface="Helvetica Neue"/>
                <a:cs typeface="Helvetica Neue"/>
              </a:rPr>
              <a:t> </a:t>
            </a:r>
            <a:r>
              <a:rPr lang="en-US" sz="1200" dirty="0" smtClean="0">
                <a:latin typeface="Helvetica Neue"/>
                <a:cs typeface="Helvetica Neue"/>
              </a:rPr>
              <a:t>Giving effective presentations,</a:t>
            </a:r>
            <a:r>
              <a:rPr lang="en-US" sz="1200" baseline="0" dirty="0" smtClean="0">
                <a:latin typeface="Helvetica Neue"/>
                <a:cs typeface="Helvetica Neue"/>
              </a:rPr>
              <a:t> </a:t>
            </a:r>
            <a:r>
              <a:rPr lang="en-US" sz="1200" dirty="0" smtClean="0">
                <a:latin typeface="Helvetica Neue"/>
                <a:cs typeface="Helvetica Neue"/>
              </a:rPr>
              <a:t>Video production,</a:t>
            </a:r>
            <a:r>
              <a:rPr lang="en-US" sz="1200" baseline="0" dirty="0" smtClean="0">
                <a:latin typeface="Helvetica Neue"/>
                <a:cs typeface="Helvetica Neue"/>
              </a:rPr>
              <a:t> </a:t>
            </a:r>
            <a:r>
              <a:rPr lang="en-US" sz="1200" dirty="0" smtClean="0">
                <a:latin typeface="Helvetica Neue"/>
                <a:cs typeface="Helvetica Neue"/>
              </a:rPr>
              <a:t>How people learn</a:t>
            </a:r>
          </a:p>
          <a:p>
            <a:endParaRPr lang="en-US" sz="1200" dirty="0" smtClean="0">
              <a:latin typeface="Helvetica Neue"/>
              <a:cs typeface="Helvetica Neue"/>
            </a:endParaRPr>
          </a:p>
          <a:p>
            <a:endParaRPr lang="en-US" sz="1200" dirty="0" smtClean="0">
              <a:latin typeface="Helvetica Neue"/>
              <a:cs typeface="Helvetica Neue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72C6B-34BF-984F-8248-90DFBDE61C4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1963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007" indent="-287007" defTabSz="488975" latinLnBrk="1" hangingPunct="0">
              <a:buFont typeface="Arial"/>
              <a:buChar char="•"/>
            </a:pPr>
            <a:r>
              <a:rPr lang="en-US" sz="1200" dirty="0" err="1" smtClean="0">
                <a:solidFill>
                  <a:srgbClr val="000000"/>
                </a:solidFill>
                <a:sym typeface="Gill Sans"/>
              </a:rPr>
              <a:t>Illumina</a:t>
            </a:r>
            <a:r>
              <a:rPr lang="en-US" sz="1200" dirty="0" smtClean="0">
                <a:solidFill>
                  <a:srgbClr val="000000"/>
                </a:solidFill>
                <a:sym typeface="Gill Sans"/>
              </a:rPr>
              <a:t> Sequencing machine,</a:t>
            </a:r>
            <a:r>
              <a:rPr lang="en-US" sz="1200" baseline="0" dirty="0" smtClean="0">
                <a:solidFill>
                  <a:srgbClr val="000000"/>
                </a:solidFill>
                <a:sym typeface="Gill Sans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EcoMachine</a:t>
            </a:r>
            <a:r>
              <a:rPr lang="en-US" sz="1200" dirty="0" smtClean="0">
                <a:solidFill>
                  <a:srgbClr val="000000"/>
                </a:solidFill>
              </a:rPr>
              <a:t>;</a:t>
            </a:r>
            <a:r>
              <a:rPr lang="en-US" sz="1200" baseline="0" dirty="0" smtClean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sym typeface="Gill Sans"/>
              </a:rPr>
              <a:t>Roche Real time PCR Machine;</a:t>
            </a:r>
            <a:r>
              <a:rPr lang="en-US" sz="1200" baseline="0" dirty="0" smtClean="0">
                <a:solidFill>
                  <a:srgbClr val="000000"/>
                </a:solidFill>
                <a:sym typeface="Gill Sans"/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Gel Documentation device;</a:t>
            </a:r>
            <a:r>
              <a:rPr lang="en-US" sz="1200" baseline="0" dirty="0" smtClean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sym typeface="Gill Sans"/>
              </a:rPr>
              <a:t>Nano drop;</a:t>
            </a:r>
            <a:r>
              <a:rPr lang="en-US" sz="1200" baseline="0" dirty="0" smtClean="0">
                <a:solidFill>
                  <a:srgbClr val="000000"/>
                </a:solidFill>
                <a:sym typeface="Gill Sans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MilliQ</a:t>
            </a:r>
            <a:endParaRPr lang="en-US" sz="1200" dirty="0" smtClean="0">
              <a:solidFill>
                <a:srgbClr val="000000"/>
              </a:solidFill>
              <a:sym typeface="Gill San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F1DC-A4A5-3E4C-91D5-9D750441594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59871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58B-30D4-E84F-8A6C-64EC6BFB7E70}" type="datetimeFigureOut">
              <a:rPr lang="en-US" smtClean="0"/>
              <a:pPr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88C6-04E7-9545-9C5C-8EBB46584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77542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58B-30D4-E84F-8A6C-64EC6BFB7E70}" type="datetimeFigureOut">
              <a:rPr lang="en-US" smtClean="0"/>
              <a:pPr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88C6-04E7-9545-9C5C-8EBB46584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403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58B-30D4-E84F-8A6C-64EC6BFB7E70}" type="datetimeFigureOut">
              <a:rPr lang="en-US" smtClean="0"/>
              <a:pPr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88C6-04E7-9545-9C5C-8EBB46584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0516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761649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977644" y="253125"/>
            <a:ext cx="10189029" cy="509452"/>
          </a:xfrm>
          <a:prstGeom prst="rect">
            <a:avLst/>
          </a:prstGeom>
        </p:spPr>
        <p:txBody>
          <a:bodyPr lIns="21945" tIns="21945" rIns="21945" bIns="21945" anchor="t">
            <a:noAutofit/>
          </a:bodyPr>
          <a:lstStyle>
            <a:lvl1pPr algn="l" defTabSz="336042">
              <a:defRPr sz="2400">
                <a:solidFill>
                  <a:srgbClr val="00364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00364A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58B-30D4-E84F-8A6C-64EC6BFB7E70}" type="datetimeFigureOut">
              <a:rPr lang="en-US" smtClean="0"/>
              <a:pPr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88C6-04E7-9545-9C5C-8EBB46584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6738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58B-30D4-E84F-8A6C-64EC6BFB7E70}" type="datetimeFigureOut">
              <a:rPr lang="en-US" smtClean="0"/>
              <a:pPr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88C6-04E7-9545-9C5C-8EBB46584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9653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58B-30D4-E84F-8A6C-64EC6BFB7E70}" type="datetimeFigureOut">
              <a:rPr lang="en-US" smtClean="0"/>
              <a:pPr/>
              <a:t>11/17/15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88C6-04E7-9545-9C5C-8EBB46584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60459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58B-30D4-E84F-8A6C-64EC6BFB7E70}" type="datetimeFigureOut">
              <a:rPr lang="en-US" smtClean="0"/>
              <a:pPr/>
              <a:t>11/17/15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88C6-04E7-9545-9C5C-8EBB46584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6666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58B-30D4-E84F-8A6C-64EC6BFB7E70}" type="datetimeFigureOut">
              <a:rPr lang="en-US" smtClean="0"/>
              <a:pPr/>
              <a:t>11/17/15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88C6-04E7-9545-9C5C-8EBB46584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01694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58B-30D4-E84F-8A6C-64EC6BFB7E70}" type="datetimeFigureOut">
              <a:rPr lang="en-US" smtClean="0"/>
              <a:pPr/>
              <a:t>11/17/15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88C6-04E7-9545-9C5C-8EBB46584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69425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58B-30D4-E84F-8A6C-64EC6BFB7E70}" type="datetimeFigureOut">
              <a:rPr lang="en-US" smtClean="0"/>
              <a:pPr/>
              <a:t>11/17/15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88C6-04E7-9545-9C5C-8EBB46584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671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B58B-30D4-E84F-8A6C-64EC6BFB7E70}" type="datetimeFigureOut">
              <a:rPr lang="en-US" smtClean="0"/>
              <a:pPr/>
              <a:t>11/17/15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88C6-04E7-9545-9C5C-8EBB46584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36905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CB58B-30D4-E84F-8A6C-64EC6BFB7E70}" type="datetimeFigureOut">
              <a:rPr lang="en-US" smtClean="0"/>
              <a:pPr/>
              <a:t>11/17/15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E88C6-04E7-9545-9C5C-8EBB46584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670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4" Type="http://schemas.openxmlformats.org/officeDocument/2006/relationships/image" Target="../media/image31.png"/><Relationship Id="rId1" Type="http://schemas.openxmlformats.org/officeDocument/2006/relationships/video" Target="../media/media1.mp4"/><Relationship Id="rId2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4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jpeg"/><Relationship Id="rId10" Type="http://schemas.openxmlformats.org/officeDocument/2006/relationships/image" Target="../media/image44.jpeg"/><Relationship Id="rId11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48.png"/><Relationship Id="rId9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jpeg"/><Relationship Id="rId3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98426"/>
            <a:ext cx="9144000" cy="790080"/>
          </a:xfrm>
        </p:spPr>
        <p:txBody>
          <a:bodyPr/>
          <a:lstStyle/>
          <a:p>
            <a:r>
              <a:rPr lang="en-US" b="1" i="1" dirty="0" smtClean="0"/>
              <a:t>Christian Happi, PhD</a:t>
            </a:r>
            <a:endParaRPr lang="en-US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130" y="4796362"/>
            <a:ext cx="2607241" cy="1930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97" y="4753314"/>
            <a:ext cx="1993900" cy="2032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524000" y="791883"/>
            <a:ext cx="9144000" cy="3606544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African Center of Excellence for Genomics of Infectious Disease (ACEGID)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667" b="1" dirty="0" smtClean="0"/>
              <a:t>Redeemer’s University, Ede, </a:t>
            </a:r>
            <a:r>
              <a:rPr lang="en-US" sz="2667" b="1" dirty="0" err="1" smtClean="0"/>
              <a:t>Osun</a:t>
            </a:r>
            <a:r>
              <a:rPr lang="en-US" sz="2667" b="1" dirty="0" smtClean="0"/>
              <a:t> State, Nigeria</a:t>
            </a:r>
            <a:r>
              <a:rPr lang="en-US" sz="2222" dirty="0" smtClean="0"/>
              <a:t/>
            </a:r>
            <a:br>
              <a:rPr lang="en-US" sz="2222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098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901166" y="5029871"/>
            <a:ext cx="10929071" cy="31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800100">
              <a:defRPr sz="6000">
                <a:solidFill>
                  <a:srgbClr val="5358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1800" dirty="0" smtClean="0">
              <a:latin typeface="Helvetica Neue Light"/>
              <a:ea typeface="Helvetica Neue Light"/>
              <a:cs typeface="Helvetica Neue Light"/>
            </a:endParaRPr>
          </a:p>
        </p:txBody>
      </p:sp>
      <p:pic>
        <p:nvPicPr>
          <p:cNvPr id="2" name="Picture 1" descr="graphic-first_wee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804745" y="1307878"/>
            <a:ext cx="9034251" cy="37248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2084" y="4805568"/>
            <a:ext cx="1022154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latin typeface="Helvetica Neue Light"/>
                <a:cs typeface="Helvetica Neue Light"/>
              </a:rPr>
              <a:t>First large</a:t>
            </a:r>
            <a:r>
              <a:rPr lang="en-US" b="1" dirty="0">
                <a:latin typeface="Helvetica Neue Light"/>
                <a:cs typeface="Helvetica Neue Light"/>
              </a:rPr>
              <a:t>-scale genome sequence-based analysis of the circulating Ebola viral population </a:t>
            </a:r>
            <a:endParaRPr lang="en-US" b="1" dirty="0" smtClean="0">
              <a:latin typeface="Helvetica Neue Light"/>
              <a:cs typeface="Helvetica Neue Light"/>
            </a:endParaRPr>
          </a:p>
          <a:p>
            <a:endParaRPr lang="en-US" sz="2000" b="1" dirty="0">
              <a:latin typeface="Helvetica Neue Light"/>
              <a:cs typeface="Helvetica Neue Ligh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68578"/>
            <a:ext cx="12192000" cy="50945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Helvetica Neue Light"/>
                <a:cs typeface="Helvetica Neue Light"/>
              </a:rPr>
              <a:t>Ebola samples were rapidly sequenced in summer 2014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  <p:pic>
        <p:nvPicPr>
          <p:cNvPr id="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63787" y="5452222"/>
            <a:ext cx="7530507" cy="140577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62083" y="6299200"/>
            <a:ext cx="392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Gire</a:t>
            </a:r>
            <a:r>
              <a:rPr lang="en-US" dirty="0" smtClean="0"/>
              <a:t> et al., Science 345 (2014)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4738071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2814288" y="6058840"/>
            <a:ext cx="5206554" cy="46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 defTabSz="800100">
              <a:defRPr sz="6000">
                <a:solidFill>
                  <a:srgbClr val="5358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latin typeface="Helvetica Neue Light"/>
                <a:ea typeface="Helvetica Neue Light"/>
                <a:cs typeface="Helvetica Neue Light"/>
              </a:rPr>
              <a:t>10 days from sample to </a:t>
            </a:r>
            <a:r>
              <a:rPr lang="en-US" sz="2800" dirty="0" err="1" smtClean="0">
                <a:latin typeface="Helvetica Neue Light"/>
                <a:ea typeface="Helvetica Neue Light"/>
                <a:cs typeface="Helvetica Neue Light"/>
              </a:rPr>
              <a:t>Genbank</a:t>
            </a:r>
            <a:endParaRPr sz="2800" dirty="0">
              <a:latin typeface="Helvetica Neue Light"/>
              <a:ea typeface="Helvetica Neue Light"/>
              <a:cs typeface="Helvetica Neue Light"/>
            </a:endParaRPr>
          </a:p>
        </p:txBody>
      </p:sp>
      <p:pic>
        <p:nvPicPr>
          <p:cNvPr id="2" name="Picture 1" descr="graphic-seq_pipeli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813731"/>
            <a:ext cx="12192000" cy="5143500"/>
          </a:xfrm>
          <a:prstGeom prst="rect">
            <a:avLst/>
          </a:prstGeom>
        </p:spPr>
      </p:pic>
      <p:sp>
        <p:nvSpPr>
          <p:cNvPr id="4" name="Shape 105"/>
          <p:cNvSpPr/>
          <p:nvPr/>
        </p:nvSpPr>
        <p:spPr>
          <a:xfrm>
            <a:off x="2613548" y="225161"/>
            <a:ext cx="6131861" cy="46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 defTabSz="800100">
              <a:defRPr sz="6000">
                <a:solidFill>
                  <a:srgbClr val="5358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latin typeface="Helvetica Neue Light"/>
                <a:ea typeface="Helvetica Neue Light"/>
                <a:cs typeface="Helvetica Neue Light"/>
              </a:rPr>
              <a:t>The data were generated super quickly!</a:t>
            </a:r>
            <a:endParaRPr sz="2800" dirty="0">
              <a:latin typeface="Helvetica Neue Light"/>
              <a:ea typeface="Helvetica Neue Light"/>
              <a:cs typeface="Helvetica Neue Light"/>
            </a:endParaRPr>
          </a:p>
        </p:txBody>
      </p:sp>
      <p:pic>
        <p:nvPicPr>
          <p:cNvPr id="3" name="Picture 2" descr="Screen Shot 2015-09-01 at 5.24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37753" y="2448217"/>
            <a:ext cx="10908632" cy="105649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07519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353804"/>
            <a:ext cx="10414000" cy="671289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We made this data public immediately.</a:t>
            </a:r>
            <a:endParaRPr lang="en-US" sz="3600" dirty="0">
              <a:latin typeface="Helvetica Neue Light"/>
              <a:cs typeface="Helvetica Neue Light"/>
            </a:endParaRPr>
          </a:p>
        </p:txBody>
      </p:sp>
      <p:pic>
        <p:nvPicPr>
          <p:cNvPr id="4" name="MoH Ebola Presentation.0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736" y="1254393"/>
            <a:ext cx="7087693" cy="3239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643" y="1178193"/>
            <a:ext cx="3673459" cy="4719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494251"/>
            <a:ext cx="894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Bold"/>
                <a:cs typeface="Arial Bold"/>
              </a:rPr>
              <a:t>Another 150 samples sequenced: August 2014 -March 2015</a:t>
            </a:r>
            <a:endParaRPr lang="en-US" dirty="0">
              <a:latin typeface="Arial Bold"/>
              <a:cs typeface="Arial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736" y="5503649"/>
            <a:ext cx="8089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New deep Ebola and Lassa fevers Sequencing Methods were developed and published immediately for the benefit of the community ( </a:t>
            </a:r>
            <a:r>
              <a:rPr lang="en-US" sz="2000" dirty="0" err="1" smtClean="0"/>
              <a:t>Matranga</a:t>
            </a:r>
            <a:r>
              <a:rPr lang="en-US" sz="2000" dirty="0" smtClean="0"/>
              <a:t> CB et al. </a:t>
            </a:r>
            <a:r>
              <a:rPr lang="en-US" sz="2000" i="1" dirty="0" smtClean="0"/>
              <a:t>Genome Biol.</a:t>
            </a:r>
            <a:r>
              <a:rPr lang="en-US" sz="2000" dirty="0" smtClean="0"/>
              <a:t> </a:t>
            </a:r>
            <a:r>
              <a:rPr lang="en-US" sz="2000" b="1" dirty="0" smtClean="0"/>
              <a:t>15</a:t>
            </a:r>
            <a:r>
              <a:rPr lang="en-US" sz="2000" dirty="0" smtClean="0"/>
              <a:t> (2014)</a:t>
            </a:r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7667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9514" y="185820"/>
            <a:ext cx="1145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 Light"/>
                <a:cs typeface="Helvetica Neue Light"/>
              </a:rPr>
              <a:t>New samples from Sierra Leone are all SL2 or SL3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pic>
        <p:nvPicPr>
          <p:cNvPr id="2" name="Picture 1" descr="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21523" y="715896"/>
            <a:ext cx="5125287" cy="5838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7531" y="715896"/>
            <a:ext cx="57322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Sustained </a:t>
            </a:r>
            <a:r>
              <a:rPr lang="en-US" dirty="0">
                <a:latin typeface="Arial"/>
                <a:cs typeface="Arial"/>
              </a:rPr>
              <a:t>h</a:t>
            </a:r>
            <a:r>
              <a:rPr lang="en-US" dirty="0" smtClean="0">
                <a:latin typeface="Arial"/>
                <a:cs typeface="Arial"/>
              </a:rPr>
              <a:t>uman</a:t>
            </a:r>
            <a:r>
              <a:rPr lang="en-US" dirty="0">
                <a:latin typeface="Arial"/>
                <a:cs typeface="Arial"/>
              </a:rPr>
              <a:t>-to-human </a:t>
            </a:r>
            <a:r>
              <a:rPr lang="en-US" dirty="0" smtClean="0">
                <a:latin typeface="Arial"/>
                <a:cs typeface="Arial"/>
              </a:rPr>
              <a:t>transmission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No additional zoonotic introductions from the reservoir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No newly imported viral diversity from other countries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36686" y="6519446"/>
            <a:ext cx="4390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Park, DJ </a:t>
            </a:r>
            <a:r>
              <a:rPr lang="en-US" sz="1600" i="1" dirty="0" smtClean="0"/>
              <a:t>et al., Cell </a:t>
            </a:r>
            <a:r>
              <a:rPr lang="en-US" sz="1600" b="1" dirty="0" smtClean="0"/>
              <a:t>161 </a:t>
            </a:r>
            <a:r>
              <a:rPr lang="en-US" sz="1600" dirty="0" smtClean="0"/>
              <a:t>(2015).</a:t>
            </a:r>
            <a:endParaRPr lang="en-US" sz="1600" dirty="0"/>
          </a:p>
        </p:txBody>
      </p:sp>
      <p:pic>
        <p:nvPicPr>
          <p:cNvPr id="6" name="Picture 5" descr="Figure-S1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491639" y="3277102"/>
            <a:ext cx="3345047" cy="2508785"/>
          </a:xfrm>
          <a:prstGeom prst="rect">
            <a:avLst/>
          </a:prstGeom>
        </p:spPr>
      </p:pic>
      <p:pic>
        <p:nvPicPr>
          <p:cNvPr id="9" name="Figure 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4974" y="3507372"/>
            <a:ext cx="4340031" cy="227851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2713" y="5735000"/>
            <a:ext cx="7497172" cy="50945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latin typeface="Helvetica Neue Light"/>
                <a:cs typeface="Helvetica Neue Light"/>
              </a:rPr>
              <a:t>Mutations fall in spatial and temporal patterns</a:t>
            </a:r>
          </a:p>
          <a:p>
            <a:r>
              <a:rPr lang="en-US" sz="1600" b="1" dirty="0" smtClean="0">
                <a:latin typeface="Helvetica Neue Light"/>
                <a:cs typeface="Helvetica Neue Light"/>
              </a:rPr>
              <a:t>(</a:t>
            </a:r>
            <a:r>
              <a:rPr lang="en-US" sz="1600" b="1" dirty="0" err="1" smtClean="0">
                <a:latin typeface="Helvetica Neue Light"/>
                <a:cs typeface="Helvetica Neue Light"/>
              </a:rPr>
              <a:t>Gire</a:t>
            </a:r>
            <a:r>
              <a:rPr lang="en-US" sz="1600" b="1" dirty="0" smtClean="0">
                <a:latin typeface="Helvetica Neue Light"/>
                <a:cs typeface="Helvetica Neue Light"/>
              </a:rPr>
              <a:t> et al., Science, 345, 2014)</a:t>
            </a:r>
            <a:endParaRPr lang="en-US" sz="1600" b="1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674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9514" y="301272"/>
            <a:ext cx="1145737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Neue Light"/>
                <a:cs typeface="Helvetica Neue Light"/>
              </a:rPr>
              <a:t>Evidence for host-to-host transmission of multiple</a:t>
            </a:r>
          </a:p>
          <a:p>
            <a:pPr algn="ctr"/>
            <a:r>
              <a:rPr lang="en-US" sz="2400" dirty="0" smtClean="0">
                <a:latin typeface="Helvetica Neue Light"/>
                <a:cs typeface="Helvetica Neue Light"/>
              </a:rPr>
              <a:t>Ebola virus genomes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78925" y="6516226"/>
            <a:ext cx="2751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Park, DJ </a:t>
            </a:r>
            <a:r>
              <a:rPr lang="en-US" sz="1200" i="1" dirty="0" smtClean="0"/>
              <a:t>et al., Cell </a:t>
            </a:r>
            <a:r>
              <a:rPr lang="en-US" sz="1200" b="1" dirty="0" smtClean="0"/>
              <a:t>161 </a:t>
            </a:r>
            <a:r>
              <a:rPr lang="en-US" sz="1200" dirty="0" smtClean="0"/>
              <a:t>(2015).</a:t>
            </a:r>
            <a:endParaRPr lang="en-US" sz="1200" dirty="0"/>
          </a:p>
        </p:txBody>
      </p:sp>
      <p:pic>
        <p:nvPicPr>
          <p:cNvPr id="2" name="Picture 1" descr="fig2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81042" y="1324082"/>
            <a:ext cx="11056741" cy="492874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2236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EBOV_direction_30f(x16)_3.mp4"/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16948" y="-171069"/>
            <a:ext cx="10760628" cy="80704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6588" y="90541"/>
            <a:ext cx="1021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Genomics Surveillance, Transmission and Spread EVD in Sierra Leone</a:t>
            </a:r>
            <a:endParaRPr lang="en-US" sz="2800" dirty="0"/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98501"/>
            <a:ext cx="12192000" cy="6159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" y="82183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Complete Sequence and data Release of Ebola virus from Nigeria (October 2015)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867" y="20638"/>
            <a:ext cx="10126133" cy="4873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New Discoveries and New Diagnostic Tool Developed</a:t>
            </a:r>
            <a:endParaRPr lang="en-US" sz="2800" baseline="30000" dirty="0"/>
          </a:p>
        </p:txBody>
      </p:sp>
      <p:pic>
        <p:nvPicPr>
          <p:cNvPr id="5" name="Picture 16" descr="ReEBOV Results C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75739" y="622301"/>
            <a:ext cx="334798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5-09-17 at 2.07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938485" y="622301"/>
            <a:ext cx="2948716" cy="1803400"/>
          </a:xfrm>
          <a:prstGeom prst="rect">
            <a:avLst/>
          </a:prstGeom>
        </p:spPr>
      </p:pic>
      <p:sp>
        <p:nvSpPr>
          <p:cNvPr id="8" name="Shape 193"/>
          <p:cNvSpPr txBox="1">
            <a:spLocks/>
          </p:cNvSpPr>
          <p:nvPr/>
        </p:nvSpPr>
        <p:spPr>
          <a:xfrm>
            <a:off x="315999" y="2590800"/>
            <a:ext cx="11317203" cy="31493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noAutofit/>
          </a:bodyPr>
          <a:lstStyle>
            <a:lvl1pPr defTabSz="578358">
              <a:defRPr sz="4158"/>
            </a:lvl1pPr>
          </a:lstStyle>
          <a:p>
            <a:pPr algn="ctr">
              <a:defRPr sz="1800">
                <a:solidFill>
                  <a:srgbClr val="000000"/>
                </a:solidFill>
              </a:defRPr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Helvetica Neue Light"/>
              </a:rPr>
              <a:t>Discovery of two highly divergent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Helvetica Neue Light"/>
              </a:rPr>
              <a:t>Rhabdoviruses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Helvetica Neue Light"/>
              </a:rPr>
              <a:t>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Helvetica Neue Light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sym typeface="Helvetica Neue Light"/>
              </a:rPr>
              <a:t>Stremlau</a:t>
            </a:r>
            <a:r>
              <a:rPr lang="en-US" sz="1200" dirty="0" smtClean="0">
                <a:solidFill>
                  <a:srgbClr val="000000"/>
                </a:solidFill>
                <a:sym typeface="Helvetica Neue Light"/>
              </a:rPr>
              <a:t>, </a:t>
            </a:r>
            <a:r>
              <a:rPr lang="en-US" sz="1200" i="1" dirty="0" smtClean="0">
                <a:solidFill>
                  <a:srgbClr val="000000"/>
                </a:solidFill>
                <a:sym typeface="Helvetica Neue Light"/>
              </a:rPr>
              <a:t>et al</a:t>
            </a:r>
            <a:r>
              <a:rPr lang="en-US" sz="1200" dirty="0" smtClean="0">
                <a:solidFill>
                  <a:srgbClr val="000000"/>
                </a:solidFill>
                <a:sym typeface="Helvetica Neue Light"/>
              </a:rPr>
              <a:t>., </a:t>
            </a:r>
            <a:r>
              <a:rPr lang="en-US" sz="1200" i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PLoS</a:t>
            </a:r>
            <a:r>
              <a:rPr lang="en-US" sz="1200" i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i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Negl</a:t>
            </a:r>
            <a:r>
              <a:rPr lang="en-US" sz="1200" i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i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Trop</a:t>
            </a:r>
            <a:r>
              <a:rPr lang="en-US" sz="1200" i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i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Dis</a:t>
            </a:r>
            <a:r>
              <a:rPr lang="en-US" sz="1200" dirty="0" smtClean="0">
                <a:solidFill>
                  <a:srgbClr val="000000"/>
                </a:solidFill>
                <a:sym typeface="Helvetica Neue Light"/>
              </a:rPr>
              <a:t> 2015)</a:t>
            </a:r>
          </a:p>
          <a:p>
            <a:pPr marL="0" marR="0" lvl="0" indent="0" algn="ctr" defTabSz="5783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  <a:sym typeface="Helvetica Neue Light"/>
            </a:endParaRPr>
          </a:p>
        </p:txBody>
      </p:sp>
      <p:pic>
        <p:nvPicPr>
          <p:cNvPr id="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3855" y="3136900"/>
            <a:ext cx="8733345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066" y="3129742"/>
            <a:ext cx="1800668" cy="1023158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99066" y="876301"/>
            <a:ext cx="391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Partnership with </a:t>
            </a:r>
            <a:r>
              <a:rPr lang="en-US" dirty="0" err="1" smtClean="0"/>
              <a:t>Corgenix</a:t>
            </a:r>
            <a:r>
              <a:rPr lang="en-US" dirty="0" smtClean="0"/>
              <a:t>: </a:t>
            </a:r>
            <a:r>
              <a:rPr lang="en-US" dirty="0" err="1" smtClean="0"/>
              <a:t>ReBOV</a:t>
            </a:r>
            <a:r>
              <a:rPr lang="en-US" baseline="30000" dirty="0" err="1" smtClean="0"/>
              <a:t>TM</a:t>
            </a:r>
            <a:r>
              <a:rPr lang="en-US" baseline="30000" dirty="0" smtClean="0"/>
              <a:t>  </a:t>
            </a:r>
            <a:r>
              <a:rPr lang="en-US" dirty="0" smtClean="0"/>
              <a:t> developed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67" y="5133210"/>
            <a:ext cx="6031341" cy="172479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0" y="2536861"/>
            <a:ext cx="12192000" cy="38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0" y="4391061"/>
            <a:ext cx="12192000" cy="38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9066" y="4559300"/>
            <a:ext cx="115881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Clinical Sequencing uncovers the Origins and Evolution of Lassa Virus</a:t>
            </a:r>
            <a:r>
              <a:rPr lang="en-US" sz="1400" dirty="0" smtClean="0">
                <a:latin typeface="Arial"/>
                <a:cs typeface="Arial"/>
              </a:rPr>
              <a:t> 														(Andersen et al., Cell, 162, 2015)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87734" y="5359401"/>
            <a:ext cx="4487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-Lassa virus is mainly transmitted from </a:t>
            </a:r>
            <a:r>
              <a:rPr lang="en-US" sz="1400" dirty="0" err="1" smtClean="0"/>
              <a:t>Mastomys</a:t>
            </a:r>
            <a:r>
              <a:rPr lang="en-US" sz="1400" dirty="0" smtClean="0"/>
              <a:t> to Human</a:t>
            </a:r>
          </a:p>
          <a:p>
            <a:r>
              <a:rPr lang="en-US" sz="1400" dirty="0" smtClean="0"/>
              <a:t>-Virus has evolved ways of evading human immunity and   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53125"/>
            <a:ext cx="11723485" cy="509452"/>
          </a:xfrm>
        </p:spPr>
        <p:txBody>
          <a:bodyPr/>
          <a:lstStyle/>
          <a:p>
            <a:r>
              <a:rPr lang="en-US" dirty="0" smtClean="0"/>
              <a:t>Foundational Genomics Training  (30 trainees)– Summers 2014-15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9072" y="584785"/>
            <a:ext cx="3823048" cy="2554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Helvetica Neue"/>
                <a:cs typeface="Helvetica Neue"/>
              </a:rPr>
              <a:t>Genetics and Genomics Theories</a:t>
            </a:r>
          </a:p>
          <a:p>
            <a:pPr marL="342900" indent="-342900">
              <a:buFont typeface="Arial"/>
              <a:buChar char="•"/>
            </a:pPr>
            <a:endParaRPr lang="en-US" sz="800" dirty="0" smtClean="0">
              <a:latin typeface="Helvetica Neue"/>
              <a:cs typeface="Helvetica Neue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Helvetica Neue"/>
                <a:cs typeface="Helvetica Neue"/>
              </a:rPr>
              <a:t>Diagnostic techniques</a:t>
            </a:r>
          </a:p>
          <a:p>
            <a:pPr marL="342900" indent="-342900">
              <a:buFont typeface="Arial"/>
              <a:buChar char="•"/>
            </a:pPr>
            <a:endParaRPr lang="en-US" sz="800" dirty="0" smtClean="0">
              <a:latin typeface="Helvetica Neue"/>
              <a:cs typeface="Helvetica Neue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Helvetica Neue"/>
                <a:cs typeface="Helvetica Neue"/>
              </a:rPr>
              <a:t>DNA and Next Gen Sequencing</a:t>
            </a:r>
          </a:p>
          <a:p>
            <a:pPr marL="342900" indent="-342900">
              <a:buFont typeface="Arial"/>
              <a:buChar char="•"/>
            </a:pPr>
            <a:endParaRPr lang="en-US" sz="800" dirty="0">
              <a:latin typeface="Helvetica Neue"/>
              <a:cs typeface="Helvetica Neue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Helvetica Neue"/>
                <a:cs typeface="Helvetica Neue"/>
              </a:rPr>
              <a:t>Science Communication</a:t>
            </a:r>
          </a:p>
          <a:p>
            <a:pPr marL="342900" indent="-342900">
              <a:buFont typeface="Arial"/>
              <a:buChar char="•"/>
            </a:pPr>
            <a:endParaRPr lang="en-US" sz="800" dirty="0">
              <a:latin typeface="Helvetica Neue"/>
              <a:cs typeface="Helvetica Neue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Helvetica Neue"/>
                <a:cs typeface="Helvetica Neue"/>
              </a:rPr>
              <a:t>Teaching </a:t>
            </a:r>
            <a:r>
              <a:rPr lang="en-US" sz="1600" dirty="0" err="1" smtClean="0">
                <a:latin typeface="Helvetica Neue"/>
                <a:cs typeface="Helvetica Neue"/>
              </a:rPr>
              <a:t>Padagogy</a:t>
            </a:r>
            <a:endParaRPr lang="en-US" sz="1600" dirty="0" smtClean="0">
              <a:latin typeface="Helvetica Neue"/>
              <a:cs typeface="Helvetica Neue"/>
            </a:endParaRPr>
          </a:p>
          <a:p>
            <a:pPr marL="342900" indent="-342900">
              <a:buFont typeface="Arial"/>
              <a:buChar char="•"/>
            </a:pPr>
            <a:endParaRPr lang="en-US" sz="800" dirty="0" smtClean="0">
              <a:latin typeface="Helvetica Neue"/>
              <a:cs typeface="Helvetica Neue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Helvetica Neue"/>
                <a:cs typeface="Helvetica Neue"/>
              </a:rPr>
              <a:t>Bioinformatics</a:t>
            </a:r>
          </a:p>
          <a:p>
            <a:pPr marL="342900" indent="-342900">
              <a:buFont typeface="Arial"/>
              <a:buChar char="•"/>
            </a:pPr>
            <a:endParaRPr lang="en-US" sz="800" dirty="0" smtClean="0">
              <a:latin typeface="Helvetica Neue"/>
              <a:cs typeface="Helvetica Neue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err="1" smtClean="0">
                <a:latin typeface="Helvetica Neue"/>
                <a:cs typeface="Helvetica Neue"/>
              </a:rPr>
              <a:t>Biosafety</a:t>
            </a:r>
            <a:endParaRPr lang="en-US" sz="1600" dirty="0" smtClean="0">
              <a:latin typeface="Helvetica Neue"/>
              <a:cs typeface="Helvetica Neue"/>
            </a:endParaRPr>
          </a:p>
        </p:txBody>
      </p:sp>
      <p:pic>
        <p:nvPicPr>
          <p:cNvPr id="11" name="Picture 10" descr="DSC_05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718782" y="779017"/>
            <a:ext cx="6142701" cy="2210308"/>
          </a:xfrm>
          <a:prstGeom prst="rect">
            <a:avLst/>
          </a:prstGeom>
        </p:spPr>
      </p:pic>
      <p:pic>
        <p:nvPicPr>
          <p:cNvPr id="15" name="Picture 14" descr="Screen Shot 2015-09-17 at 2.07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77405" y="5024626"/>
            <a:ext cx="2723704" cy="1665785"/>
          </a:xfrm>
          <a:prstGeom prst="rect">
            <a:avLst/>
          </a:prstGeom>
        </p:spPr>
      </p:pic>
      <p:pic>
        <p:nvPicPr>
          <p:cNvPr id="16" name="Picture 15" descr="Screen Shot 2015-09-17 at 2.17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5036752"/>
            <a:ext cx="2477405" cy="1677013"/>
          </a:xfrm>
          <a:prstGeom prst="rect">
            <a:avLst/>
          </a:prstGeom>
        </p:spPr>
      </p:pic>
      <p:pic>
        <p:nvPicPr>
          <p:cNvPr id="18" name="Picture 17" descr="Screen Shot 2015-09-17 at 1.54.0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2834" y="3175392"/>
            <a:ext cx="3481715" cy="1720748"/>
          </a:xfrm>
          <a:prstGeom prst="rect">
            <a:avLst/>
          </a:prstGeom>
        </p:spPr>
      </p:pic>
      <p:pic>
        <p:nvPicPr>
          <p:cNvPr id="19" name="Picture 18" descr="Screen Shot 2015-09-17 at 1.41.4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531143" y="3210452"/>
            <a:ext cx="3182709" cy="1685688"/>
          </a:xfrm>
          <a:prstGeom prst="rect">
            <a:avLst/>
          </a:prstGeom>
        </p:spPr>
      </p:pic>
      <p:pic>
        <p:nvPicPr>
          <p:cNvPr id="20" name="Picture 19" descr="Screen Shot 2015-09-17 at 2.38.34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495101" y="5036752"/>
            <a:ext cx="2732764" cy="1685688"/>
          </a:xfrm>
          <a:prstGeom prst="rect">
            <a:avLst/>
          </a:prstGeom>
        </p:spPr>
      </p:pic>
      <p:pic>
        <p:nvPicPr>
          <p:cNvPr id="17" name="DSC_0282.jpeg"/>
          <p:cNvPicPr/>
          <p:nvPr/>
        </p:nvPicPr>
        <p:blipFill>
          <a:blip r:embed="rId9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9585888" y="3210452"/>
            <a:ext cx="2561289" cy="1716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DSC_0321.jpeg"/>
          <p:cNvPicPr/>
          <p:nvPr/>
        </p:nvPicPr>
        <p:blipFill>
          <a:blip r:embed="rId10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6753418" y="3190334"/>
            <a:ext cx="2826653" cy="1720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DSC_9215.jpeg"/>
          <p:cNvPicPr/>
          <p:nvPr/>
        </p:nvPicPr>
        <p:blipFill>
          <a:blip r:embed="rId11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5201109" y="5024626"/>
            <a:ext cx="3274903" cy="16657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370264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Genomics Training – Summer 2015</a:t>
            </a:r>
            <a:endParaRPr lang="en-US" dirty="0"/>
          </a:p>
        </p:txBody>
      </p:sp>
      <p:pic>
        <p:nvPicPr>
          <p:cNvPr id="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0801" y="6033781"/>
            <a:ext cx="974329" cy="733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26430" y="6033781"/>
            <a:ext cx="969561" cy="747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usai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8083" y="6033781"/>
            <a:ext cx="2453792" cy="710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Screen Shot 2015-09-17 at 1.31.0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381793" y="3473850"/>
            <a:ext cx="4403505" cy="2370268"/>
          </a:xfrm>
          <a:prstGeom prst="rect">
            <a:avLst/>
          </a:prstGeom>
        </p:spPr>
      </p:pic>
      <p:pic>
        <p:nvPicPr>
          <p:cNvPr id="4" name="Picture 3" descr="Screen Shot 2015-09-17 at 2.46.3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47582" y="1051325"/>
            <a:ext cx="4960409" cy="2116483"/>
          </a:xfrm>
          <a:prstGeom prst="rect">
            <a:avLst/>
          </a:prstGeom>
        </p:spPr>
      </p:pic>
      <p:pic>
        <p:nvPicPr>
          <p:cNvPr id="10" name="illumina-log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08970" y="6149611"/>
            <a:ext cx="1973164" cy="464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 descr="Screen Shot 2015-09-17 at 3.07.19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945398" y="3473850"/>
            <a:ext cx="4540479" cy="23702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91453" y="1051324"/>
            <a:ext cx="38230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dirty="0" err="1" smtClean="0">
                <a:latin typeface="Helvetica Neue"/>
                <a:cs typeface="Helvetica Neue"/>
              </a:rPr>
              <a:t>MiSeq</a:t>
            </a:r>
            <a:r>
              <a:rPr lang="en-US" sz="1600" dirty="0" smtClean="0">
                <a:latin typeface="Helvetica Neue"/>
                <a:cs typeface="Helvetica Neue"/>
              </a:rPr>
              <a:t> installation and operation</a:t>
            </a:r>
          </a:p>
          <a:p>
            <a:endParaRPr lang="en-US" sz="1600" dirty="0" smtClean="0">
              <a:latin typeface="Helvetica Neue"/>
              <a:cs typeface="Helvetica Neue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Helvetica Neue"/>
                <a:cs typeface="Helvetica Neue"/>
              </a:rPr>
              <a:t>Sample preparation and sequencing</a:t>
            </a:r>
          </a:p>
          <a:p>
            <a:endParaRPr lang="en-US" sz="1600" dirty="0" smtClean="0">
              <a:latin typeface="Helvetica Neue"/>
              <a:cs typeface="Helvetica Neue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Helvetica Neue"/>
                <a:cs typeface="Helvetica Neue"/>
              </a:rPr>
              <a:t>Sequencing analysis</a:t>
            </a:r>
          </a:p>
          <a:p>
            <a:endParaRPr lang="en-US" sz="1600" dirty="0" smtClean="0">
              <a:latin typeface="Helvetica Neue"/>
              <a:cs typeface="Helvetica Neue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Helvetica Neue"/>
                <a:cs typeface="Helvetica Neue"/>
              </a:rPr>
              <a:t>Independent research</a:t>
            </a:r>
            <a:endParaRPr lang="en-US" sz="16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266474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361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ACEGID Team 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64745185"/>
              </p:ext>
            </p:extLst>
          </p:nvPr>
        </p:nvGraphicFramePr>
        <p:xfrm>
          <a:off x="838198" y="1690688"/>
          <a:ext cx="9946514" cy="4723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3257"/>
                <a:gridCol w="4973257"/>
              </a:tblGrid>
              <a:tr h="59042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NAME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ROLE</a:t>
                      </a:r>
                      <a:endParaRPr lang="en-US" sz="2800" dirty="0"/>
                    </a:p>
                  </a:txBody>
                  <a:tcPr/>
                </a:tc>
              </a:tr>
              <a:tr h="59042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Professor </a:t>
                      </a:r>
                      <a:r>
                        <a:rPr lang="en-US" sz="2800" baseline="0" dirty="0" smtClean="0"/>
                        <a:t> Christian T. </a:t>
                      </a:r>
                      <a:r>
                        <a:rPr lang="en-US" sz="2800" baseline="0" dirty="0" err="1" smtClean="0"/>
                        <a:t>Happi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Center Director</a:t>
                      </a:r>
                      <a:endParaRPr lang="en-US" sz="2800" dirty="0"/>
                    </a:p>
                  </a:txBody>
                  <a:tcPr/>
                </a:tc>
              </a:tr>
              <a:tr h="59042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Dr. Onikepe</a:t>
                      </a:r>
                      <a:r>
                        <a:rPr lang="en-US" sz="2800" baseline="0" dirty="0" smtClean="0"/>
                        <a:t> Folarin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Deputy Center Director</a:t>
                      </a:r>
                      <a:endParaRPr lang="en-US" sz="2800" dirty="0"/>
                    </a:p>
                  </a:txBody>
                  <a:tcPr/>
                </a:tc>
              </a:tr>
              <a:tr h="59042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Professor Isaac </a:t>
                      </a:r>
                      <a:r>
                        <a:rPr lang="en-US" sz="2800" dirty="0" err="1" smtClean="0"/>
                        <a:t>Komolafe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Investigator</a:t>
                      </a:r>
                      <a:endParaRPr lang="en-US" sz="2800" dirty="0"/>
                    </a:p>
                  </a:txBody>
                  <a:tcPr/>
                </a:tc>
              </a:tr>
              <a:tr h="59042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Mrs.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err="1" smtClean="0"/>
                        <a:t>Adesola</a:t>
                      </a:r>
                      <a:r>
                        <a:rPr lang="en-US" sz="2800" dirty="0" smtClean="0"/>
                        <a:t>  </a:t>
                      </a:r>
                      <a:r>
                        <a:rPr lang="en-US" sz="2800" dirty="0" err="1" smtClean="0"/>
                        <a:t>Okunola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Project Accountant</a:t>
                      </a:r>
                      <a:endParaRPr lang="en-US" sz="2800" dirty="0"/>
                    </a:p>
                  </a:txBody>
                  <a:tcPr/>
                </a:tc>
              </a:tr>
              <a:tr h="59042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Mrs. Lucy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err="1" smtClean="0"/>
                        <a:t>Osilaja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Procurement Officer</a:t>
                      </a:r>
                      <a:endParaRPr lang="en-US" sz="2800" dirty="0"/>
                    </a:p>
                  </a:txBody>
                  <a:tcPr/>
                </a:tc>
              </a:tr>
              <a:tr h="59042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Mrs.</a:t>
                      </a:r>
                      <a:r>
                        <a:rPr lang="en-US" sz="2800" baseline="0" dirty="0" smtClean="0"/>
                        <a:t> Banjo </a:t>
                      </a:r>
                      <a:r>
                        <a:rPr lang="en-US" sz="2800" baseline="0" dirty="0" err="1" smtClean="0"/>
                        <a:t>Adeyemi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Project Auditor</a:t>
                      </a:r>
                      <a:endParaRPr lang="en-US" sz="2800" dirty="0"/>
                    </a:p>
                  </a:txBody>
                  <a:tcPr/>
                </a:tc>
              </a:tr>
              <a:tr h="590423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386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0"/>
            <a:ext cx="949884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6042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64" t="7332"/>
          <a:stretch/>
        </p:blipFill>
        <p:spPr>
          <a:xfrm>
            <a:off x="3566006" y="732605"/>
            <a:ext cx="8626209" cy="61253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1212" y="3637036"/>
            <a:ext cx="3522772" cy="2487832"/>
            <a:chOff x="261212" y="3637036"/>
            <a:chExt cx="3522772" cy="2487832"/>
          </a:xfrm>
        </p:grpSpPr>
        <p:sp>
          <p:nvSpPr>
            <p:cNvPr id="4" name="Shape 302"/>
            <p:cNvSpPr/>
            <p:nvPr/>
          </p:nvSpPr>
          <p:spPr>
            <a:xfrm>
              <a:off x="317734" y="3637036"/>
              <a:ext cx="2032253" cy="3590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25398" tIns="25398" rIns="25398" bIns="25398" anchor="ctr">
              <a:spAutoFit/>
            </a:bodyPr>
            <a:lstStyle/>
            <a:p>
              <a:pPr lvl="0" algn="l">
                <a:defRPr sz="1800"/>
              </a:pPr>
              <a:r>
                <a:rPr lang="en-US" sz="2000" dirty="0" smtClean="0"/>
                <a:t>Educational Videos</a:t>
              </a:r>
              <a:endParaRPr sz="2000" dirty="0"/>
            </a:p>
          </p:txBody>
        </p:sp>
        <p:sp>
          <p:nvSpPr>
            <p:cNvPr id="5" name="Shape 303"/>
            <p:cNvSpPr/>
            <p:nvPr/>
          </p:nvSpPr>
          <p:spPr>
            <a:xfrm>
              <a:off x="261212" y="4042251"/>
              <a:ext cx="3522772" cy="20826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lIns="25398" tIns="25398" rIns="25398" bIns="25398" anchor="ctr">
              <a:spAutoFit/>
            </a:bodyPr>
            <a:lstStyle/>
            <a:p>
              <a:pPr marL="183158" indent="-183158">
                <a:buSzPct val="75000"/>
                <a:buChar char="•"/>
                <a:defRPr sz="1800"/>
              </a:pPr>
              <a:r>
                <a:rPr lang="en-US" sz="2000" dirty="0" smtClean="0"/>
                <a:t>Donning and </a:t>
              </a:r>
              <a:r>
                <a:rPr lang="en-US" sz="2000" dirty="0" err="1" smtClean="0"/>
                <a:t>Duffing</a:t>
              </a:r>
              <a:r>
                <a:rPr lang="en-US" sz="2000" dirty="0" smtClean="0"/>
                <a:t> in the Laboratory</a:t>
              </a:r>
              <a:endParaRPr sz="2000" dirty="0"/>
            </a:p>
            <a:p>
              <a:pPr marL="183158" indent="-183158">
                <a:buSzPct val="75000"/>
                <a:buChar char="•"/>
                <a:defRPr sz="1800"/>
              </a:pPr>
              <a:endParaRPr lang="en-US" sz="300" dirty="0"/>
            </a:p>
            <a:p>
              <a:pPr marL="183158" indent="-183158">
                <a:buSzPct val="75000"/>
                <a:buChar char="•"/>
                <a:defRPr sz="1800"/>
              </a:pPr>
              <a:endParaRPr lang="en-US" sz="300" dirty="0"/>
            </a:p>
            <a:p>
              <a:pPr marL="183158" indent="-183158">
                <a:buSzPct val="75000"/>
                <a:buChar char="•"/>
                <a:defRPr sz="1800"/>
              </a:pPr>
              <a:r>
                <a:rPr lang="en-US" sz="2000" dirty="0"/>
                <a:t>A</a:t>
              </a:r>
              <a:r>
                <a:rPr sz="2000" dirty="0"/>
                <a:t>pplications of molecular </a:t>
              </a:r>
              <a:r>
                <a:rPr sz="2000" dirty="0" smtClean="0"/>
                <a:t>technology</a:t>
              </a:r>
              <a:r>
                <a:rPr lang="en-US" sz="2000" dirty="0" smtClean="0"/>
                <a:t> in Malaria Research</a:t>
              </a:r>
              <a:endParaRPr sz="2000" dirty="0"/>
            </a:p>
            <a:p>
              <a:pPr marL="183158" indent="-183158">
                <a:buSzPct val="75000"/>
                <a:buChar char="•"/>
                <a:defRPr sz="1800"/>
              </a:pPr>
              <a:endParaRPr lang="en-US" sz="300" dirty="0"/>
            </a:p>
            <a:p>
              <a:pPr marL="183158" indent="-183158">
                <a:buSzPct val="75000"/>
                <a:buChar char="•"/>
                <a:defRPr sz="1800"/>
              </a:pPr>
              <a:r>
                <a:rPr lang="en-US" sz="2000" dirty="0" smtClean="0"/>
                <a:t>Cloning Technology</a:t>
              </a:r>
              <a:endParaRPr sz="2000" dirty="0"/>
            </a:p>
            <a:p>
              <a:pPr marL="183158" indent="-183158">
                <a:buSzPct val="75000"/>
                <a:buChar char="•"/>
                <a:defRPr sz="1800"/>
              </a:pPr>
              <a:endParaRPr lang="en-US" sz="300" dirty="0"/>
            </a:p>
            <a:p>
              <a:pPr marL="183158" indent="-183158">
                <a:buSzPct val="75000"/>
                <a:buChar char="•"/>
                <a:defRPr sz="1800"/>
              </a:pPr>
              <a:r>
                <a:rPr lang="en-US" sz="2000" dirty="0" smtClean="0"/>
                <a:t>Molecular diagnosis of Ebola </a:t>
              </a:r>
              <a:endParaRPr sz="2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37691" y="101388"/>
            <a:ext cx="98350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Foundational Genomics Training – Summer 2015</a:t>
            </a:r>
            <a:endParaRPr lang="en-US" sz="32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6310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5" y="-144003"/>
            <a:ext cx="1088231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344861" y="4198464"/>
            <a:ext cx="2727423" cy="1534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689713" y="536409"/>
            <a:ext cx="2382571" cy="1527253"/>
          </a:xfrm>
          <a:prstGeom prst="rect">
            <a:avLst/>
          </a:prstGeom>
        </p:spPr>
      </p:pic>
      <p:pic>
        <p:nvPicPr>
          <p:cNvPr id="8" name="Picture 7" descr="Screen Shot 2015-09-17 at 2.46.3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64876" y="536409"/>
            <a:ext cx="2684572" cy="152725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9288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0"/>
            <a:ext cx="937932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154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0070" y="1659646"/>
            <a:ext cx="9043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three weeks ago, government had also stated that additional tests, using </a:t>
            </a:r>
            <a:r>
              <a:rPr lang="en-US" b="1" dirty="0">
                <a:solidFill>
                  <a:srgbClr val="FF0000"/>
                </a:solidFill>
              </a:rPr>
              <a:t>next generation sequencing methods</a:t>
            </a:r>
            <a:r>
              <a:rPr lang="en-US" dirty="0"/>
              <a:t>, were going to be carried out at the </a:t>
            </a:r>
            <a:r>
              <a:rPr lang="en-US" b="1" u="sng" dirty="0">
                <a:solidFill>
                  <a:srgbClr val="FF0000"/>
                </a:solidFill>
              </a:rPr>
              <a:t>Redeemers University African Centre of Excellence for Genomics of Infectious Diseases at Ede, </a:t>
            </a:r>
            <a:r>
              <a:rPr lang="en-US" b="1" u="sng" dirty="0" err="1">
                <a:solidFill>
                  <a:srgbClr val="FF0000"/>
                </a:solidFill>
              </a:rPr>
              <a:t>Osun</a:t>
            </a:r>
            <a:r>
              <a:rPr lang="en-US" b="1" u="sng" dirty="0">
                <a:solidFill>
                  <a:srgbClr val="FF0000"/>
                </a:solidFill>
              </a:rPr>
              <a:t> State</a:t>
            </a:r>
            <a:r>
              <a:rPr lang="en-US" dirty="0"/>
              <a:t>, to confirm which virus must have caused the infection and the subsequent death of the UNICAL student.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563" y="1659646"/>
            <a:ext cx="2290070" cy="1431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5563" y="2951097"/>
            <a:ext cx="2214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October 2015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40" y="3320429"/>
            <a:ext cx="8273468" cy="3537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8943" y="194235"/>
            <a:ext cx="7340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New Ebola Outbreak Scare in Nigeria!! </a:t>
            </a:r>
          </a:p>
          <a:p>
            <a:pPr algn="ctr"/>
            <a:r>
              <a:rPr lang="en-US" sz="3200" dirty="0" smtClean="0"/>
              <a:t>The World Almost Came to a New Stop.</a:t>
            </a:r>
            <a:endParaRPr lang="en-US" sz="32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356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12" y="102344"/>
            <a:ext cx="10515600" cy="64222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Awards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578" r="24631"/>
          <a:stretch/>
        </p:blipFill>
        <p:spPr>
          <a:xfrm>
            <a:off x="102178" y="1153341"/>
            <a:ext cx="3221777" cy="2754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801" y="4170092"/>
            <a:ext cx="3361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RUN, Vice Chancellor’s Award</a:t>
            </a:r>
          </a:p>
          <a:p>
            <a:pPr marL="285750" indent="-285750">
              <a:buFont typeface="Arial"/>
              <a:buChar char="•"/>
            </a:pPr>
            <a:endParaRPr lang="en-US" sz="12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Researcher of the year award -RUN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001" y="1153341"/>
            <a:ext cx="4290690" cy="28592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97299" y="4189947"/>
            <a:ext cx="360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Most Influential People - Time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5437" t="2289" r="27036" b="1"/>
          <a:stretch/>
        </p:blipFill>
        <p:spPr>
          <a:xfrm>
            <a:off x="8390643" y="1153341"/>
            <a:ext cx="2904769" cy="28487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5353" y="4204529"/>
            <a:ext cx="3459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Dr. </a:t>
            </a:r>
            <a:r>
              <a:rPr lang="en-US" dirty="0" err="1"/>
              <a:t>Humar</a:t>
            </a:r>
            <a:r>
              <a:rPr lang="en-US" dirty="0"/>
              <a:t> Khan honored as amongst Nature's 10 most influential scientists of 2014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777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260" y="235881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Program Activities </a:t>
            </a:r>
            <a:br>
              <a:rPr lang="en-US" b="1" dirty="0" smtClean="0"/>
            </a:br>
            <a:r>
              <a:rPr lang="en-US" b="1" dirty="0"/>
              <a:t> </a:t>
            </a:r>
            <a:r>
              <a:rPr lang="en-US" b="1" dirty="0" smtClean="0"/>
              <a:t>and their </a:t>
            </a:r>
            <a:br>
              <a:rPr lang="en-US" b="1" dirty="0" smtClean="0"/>
            </a:br>
            <a:r>
              <a:rPr lang="en-US" b="1" dirty="0" smtClean="0"/>
              <a:t>Disbursement Linked Results </a:t>
            </a:r>
            <a:endParaRPr lang="en-US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0379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339"/>
            <a:ext cx="10515600" cy="4086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Short Courses Launched – DLR 2.1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45700592"/>
              </p:ext>
            </p:extLst>
          </p:nvPr>
        </p:nvGraphicFramePr>
        <p:xfrm>
          <a:off x="335728" y="686903"/>
          <a:ext cx="11721250" cy="595375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89481"/>
                <a:gridCol w="3195127"/>
                <a:gridCol w="2468321"/>
                <a:gridCol w="24683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TRAININGS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LOCATION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DATE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NUMBER OF PARTICIPANTS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Summer Genomics Foundation Training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Harvard/Broad</a:t>
                      </a:r>
                      <a:r>
                        <a:rPr lang="en-US" sz="1800" baseline="0" dirty="0" smtClean="0"/>
                        <a:t> Institute, USA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July</a:t>
                      </a:r>
                      <a:r>
                        <a:rPr lang="en-US" sz="1800" baseline="0" dirty="0" smtClean="0"/>
                        <a:t> – August 2014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Summer Genomics Foundation Training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Harvard/Broad</a:t>
                      </a:r>
                      <a:r>
                        <a:rPr lang="en-US" sz="1800" baseline="0" dirty="0" smtClean="0"/>
                        <a:t> Institute, USA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July</a:t>
                      </a:r>
                      <a:r>
                        <a:rPr lang="en-US" sz="1800" baseline="0" dirty="0" smtClean="0"/>
                        <a:t> – August 2015</a:t>
                      </a:r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Summer Advanced Genomics Training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Harvard/Broad</a:t>
                      </a:r>
                      <a:r>
                        <a:rPr lang="en-US" sz="1800" baseline="0" dirty="0" smtClean="0"/>
                        <a:t> Institute, USA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July</a:t>
                      </a:r>
                      <a:r>
                        <a:rPr lang="en-US" sz="1800" baseline="0" dirty="0" smtClean="0"/>
                        <a:t> – August 2015</a:t>
                      </a:r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Molecular Biology training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ACEGID</a:t>
                      </a:r>
                      <a:r>
                        <a:rPr lang="en-US" sz="1800" baseline="0" dirty="0" smtClean="0"/>
                        <a:t> Laboratory, Nigeria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July</a:t>
                      </a:r>
                      <a:r>
                        <a:rPr lang="en-US" sz="1800" baseline="0" dirty="0" smtClean="0"/>
                        <a:t> – September 2015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 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MiSeq</a:t>
                      </a:r>
                      <a:r>
                        <a:rPr lang="en-US" sz="1800" dirty="0" smtClean="0"/>
                        <a:t> Training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ACEGID</a:t>
                      </a:r>
                      <a:r>
                        <a:rPr lang="en-US" sz="1800" baseline="0" dirty="0" smtClean="0"/>
                        <a:t> Laboratory, Nigeria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January – February, 2015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MiSeq</a:t>
                      </a:r>
                      <a:r>
                        <a:rPr lang="en-US" sz="1800" dirty="0" smtClean="0"/>
                        <a:t> Training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UCAD, Senegal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April 2015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DNA fingerprinting and molecular identity testing of humans, animals, plants and infectious diseases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Lahor</a:t>
                      </a:r>
                      <a:r>
                        <a:rPr lang="en-US" sz="1800" dirty="0" smtClean="0"/>
                        <a:t>, Edo State, Nigeria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September 2015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39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qPCR</a:t>
                      </a:r>
                      <a:r>
                        <a:rPr lang="en-US" sz="1800" dirty="0" smtClean="0"/>
                        <a:t> and its Applications in  Infectious diseases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UCAD, Senegal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May 2015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sz="2400" b="1" dirty="0" smtClean="0"/>
                        <a:t>TOTAL</a:t>
                      </a:r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86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648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4537"/>
            <a:ext cx="10515600" cy="759018"/>
          </a:xfrm>
        </p:spPr>
        <p:txBody>
          <a:bodyPr/>
          <a:lstStyle/>
          <a:p>
            <a:pPr algn="ctr"/>
            <a:r>
              <a:rPr lang="en-US" b="1" dirty="0"/>
              <a:t>Short Courses for the next year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69987993"/>
              </p:ext>
            </p:extLst>
          </p:nvPr>
        </p:nvGraphicFramePr>
        <p:xfrm>
          <a:off x="838200" y="1884021"/>
          <a:ext cx="10515600" cy="3749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56506"/>
                <a:gridCol w="355909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TOPICS</a:t>
                      </a:r>
                    </a:p>
                    <a:p>
                      <a:pPr algn="ctr"/>
                      <a:endParaRPr lang="en-US" sz="1000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TIMELINE</a:t>
                      </a:r>
                      <a:endParaRPr lang="en-US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Good Laboratory Practices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dirty="0" smtClean="0"/>
                        <a:t> Quarter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Manuscript writing &amp; </a:t>
                      </a:r>
                      <a:r>
                        <a:rPr lang="en-US" dirty="0" err="1" smtClean="0"/>
                        <a:t>Grantmanship</a:t>
                      </a:r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dirty="0" smtClean="0"/>
                        <a:t> Quarter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Thesis Supervision and Mentorship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Second Quarter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Application of molecular Biology and genomics in infectious diseases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Second Quarter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Next Generation sequencing</a:t>
                      </a:r>
                    </a:p>
                    <a:p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Third Quarter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Bioinformatics and its Application to Infectious diseases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Third Quarter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346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533" y="87745"/>
            <a:ext cx="11692059" cy="62761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Masters </a:t>
            </a:r>
            <a:r>
              <a:rPr lang="en-US" b="1" dirty="0" smtClean="0"/>
              <a:t>&amp; Ph.D. Programs </a:t>
            </a:r>
            <a:r>
              <a:rPr lang="en-US" b="1" dirty="0"/>
              <a:t>in Progress – DLR </a:t>
            </a:r>
            <a:r>
              <a:rPr lang="en-US" b="1" dirty="0" smtClean="0"/>
              <a:t>2.2 &amp; 2.3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18217088"/>
              </p:ext>
            </p:extLst>
          </p:nvPr>
        </p:nvGraphicFramePr>
        <p:xfrm>
          <a:off x="408706" y="1153328"/>
          <a:ext cx="11589886" cy="53576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2345"/>
                <a:gridCol w="2129051"/>
                <a:gridCol w="1655698"/>
                <a:gridCol w="1655698"/>
                <a:gridCol w="1655698"/>
                <a:gridCol w="1655698"/>
                <a:gridCol w="1655698"/>
              </a:tblGrid>
              <a:tr h="698331"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DEGREE</a:t>
                      </a:r>
                      <a:endParaRPr lang="en-US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 OF STUDENTS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FEMALE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820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NATIONAL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REGIONAL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NATIONAL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REGIONAL</a:t>
                      </a:r>
                      <a:endParaRPr lang="en-US" dirty="0"/>
                    </a:p>
                  </a:txBody>
                  <a:tcPr/>
                </a:tc>
              </a:tr>
              <a:tr h="384437">
                <a:tc gridSpan="7">
                  <a:txBody>
                    <a:bodyPr/>
                    <a:lstStyle/>
                    <a:p>
                      <a:r>
                        <a:rPr lang="en-US" dirty="0" smtClean="0"/>
                        <a:t>Masters Programs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3923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Microbiology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941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Chemical Sciences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423378"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Microbiology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42337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TOTAL</a:t>
                      </a:r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18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</a:t>
                      </a:r>
                      <a:endParaRPr lang="en-US" sz="2400" b="1" dirty="0"/>
                    </a:p>
                  </a:txBody>
                  <a:tcPr/>
                </a:tc>
              </a:tr>
              <a:tr h="437978">
                <a:tc gridSpan="7">
                  <a:txBody>
                    <a:bodyPr/>
                    <a:lstStyle/>
                    <a:p>
                      <a:r>
                        <a:rPr lang="en-US" dirty="0" smtClean="0"/>
                        <a:t>Ph.</a:t>
                      </a:r>
                      <a:r>
                        <a:rPr lang="en-US" baseline="0" dirty="0" smtClean="0"/>
                        <a:t> D Programs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9581"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Microbiology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698331"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Microbiology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6983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TOTAL</a:t>
                      </a:r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7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15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4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044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648891" y="2183212"/>
            <a:ext cx="10894219" cy="354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/>
          <a:p>
            <a:pPr defTabSz="382676">
              <a:spcBef>
                <a:spcPts val="1172"/>
              </a:spcBef>
              <a:defRPr sz="1800"/>
            </a:pPr>
            <a:r>
              <a:rPr sz="2000" u="sng" dirty="0">
                <a:solidFill>
                  <a:srgbClr val="271710"/>
                </a:solidFill>
                <a:latin typeface="Arial"/>
                <a:ea typeface="Arial"/>
                <a:cs typeface="Arial"/>
                <a:sym typeface="Arial"/>
              </a:rPr>
              <a:t>Project Goals</a:t>
            </a:r>
          </a:p>
          <a:p>
            <a:pPr marL="382676" marR="382676" indent="-191338" algn="just" defTabSz="382676">
              <a:spcBef>
                <a:spcPts val="1674"/>
              </a:spcBef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(1)	Develop African </a:t>
            </a:r>
            <a:r>
              <a:rPr sz="2000" b="1" dirty="0">
                <a:latin typeface="Arial"/>
                <a:ea typeface="Arial"/>
                <a:cs typeface="Arial"/>
                <a:sym typeface="Arial"/>
              </a:rPr>
              <a:t>research capacity in genomics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 by building a critical 			mass of well-trained scientists; </a:t>
            </a:r>
          </a:p>
          <a:p>
            <a:pPr marL="382676" marR="382676" indent="-191338" algn="just" defTabSz="382676">
              <a:spcBef>
                <a:spcPts val="1674"/>
              </a:spcBef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(2)	Empower African researchers to </a:t>
            </a:r>
            <a:r>
              <a:rPr sz="2000" b="1" dirty="0">
                <a:latin typeface="Arial"/>
                <a:ea typeface="Arial"/>
                <a:cs typeface="Arial"/>
                <a:sym typeface="Arial"/>
              </a:rPr>
              <a:t>utilize genomics-based tools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 towards 		the control and elimination of infectious diseases; </a:t>
            </a:r>
          </a:p>
          <a:p>
            <a:pPr marL="382676" marR="382676" indent="-191338" algn="just" defTabSz="382676">
              <a:spcBef>
                <a:spcPts val="1674"/>
              </a:spcBef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(3)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Create </a:t>
            </a:r>
            <a:r>
              <a:rPr sz="2000" b="1" dirty="0">
                <a:latin typeface="Arial"/>
                <a:ea typeface="Arial"/>
                <a:cs typeface="Arial"/>
                <a:sym typeface="Arial"/>
              </a:rPr>
              <a:t>genomics curricula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 to support and promote cutting-edge 				genomics-based research; and</a:t>
            </a:r>
          </a:p>
          <a:p>
            <a:pPr marL="382676" marR="382676" indent="-191338" algn="just" defTabSz="382676">
              <a:spcBef>
                <a:spcPts val="1674"/>
              </a:spcBef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(4)	</a:t>
            </a:r>
            <a:r>
              <a:rPr sz="2000" b="1" dirty="0">
                <a:latin typeface="Arial"/>
                <a:ea typeface="Arial"/>
                <a:cs typeface="Arial"/>
                <a:sym typeface="Arial"/>
              </a:rPr>
              <a:t>Engage communities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 in prevention efforts and public health education. </a:t>
            </a:r>
          </a:p>
          <a:p>
            <a:pPr marL="382676" marR="382676" indent="-191338" algn="just" defTabSz="382676">
              <a:defRPr sz="1800"/>
            </a:pPr>
            <a:endParaRPr sz="9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5322094" y="6060417"/>
            <a:ext cx="3048220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 algn="l">
              <a:defRPr sz="1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/>
            </a:pPr>
            <a:r>
              <a:rPr b="1"/>
              <a:t>World Bank funded Project</a:t>
            </a:r>
          </a:p>
        </p:txBody>
      </p:sp>
      <p:pic>
        <p:nvPicPr>
          <p:cNvPr id="89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2406" y="5786438"/>
            <a:ext cx="1202531" cy="901898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48773" y="52386"/>
            <a:ext cx="2059718" cy="1541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D4E3FE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94226" y="600023"/>
            <a:ext cx="1785938" cy="43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300"/>
              <a:t>Education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443" y="475129"/>
            <a:ext cx="4943301" cy="1209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93744" y="475129"/>
            <a:ext cx="2936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:Mission</a:t>
            </a:r>
            <a:endParaRPr lang="en-US" sz="6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931608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547"/>
            <a:ext cx="10515600" cy="700614"/>
          </a:xfrm>
        </p:spPr>
        <p:txBody>
          <a:bodyPr/>
          <a:lstStyle/>
          <a:p>
            <a:pPr algn="ctr"/>
            <a:r>
              <a:rPr lang="en-US" b="1" dirty="0" smtClean="0"/>
              <a:t>Future Masters &amp; Ph.D. Programs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08" y="1255536"/>
            <a:ext cx="10930492" cy="492142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Master’s in Molecular Biology and Genomics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Master’s in Bioinformatics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754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9136"/>
            <a:ext cx="10515600" cy="8174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Outreach Periods/Internships – DLR 2.4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727" y="1036548"/>
            <a:ext cx="11443913" cy="554771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Training at Broad Institute, USA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Internship for WAHO fellows</a:t>
            </a:r>
          </a:p>
          <a:p>
            <a:endParaRPr lang="en-US" dirty="0"/>
          </a:p>
          <a:p>
            <a:r>
              <a:rPr lang="en-US" dirty="0" smtClean="0"/>
              <a:t>Molecular Biology foundation training</a:t>
            </a:r>
          </a:p>
          <a:p>
            <a:endParaRPr lang="en-US" dirty="0" smtClean="0"/>
          </a:p>
          <a:p>
            <a:r>
              <a:rPr lang="en-US" dirty="0" smtClean="0"/>
              <a:t>Genomics summer boot camp for high school students: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547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Accreditation – 2.5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50504780"/>
              </p:ext>
            </p:extLst>
          </p:nvPr>
        </p:nvGraphicFramePr>
        <p:xfrm>
          <a:off x="838200" y="2613971"/>
          <a:ext cx="10515600" cy="219455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05200"/>
                <a:gridCol w="3505200"/>
                <a:gridCol w="3505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ACCREDITATING</a:t>
                      </a:r>
                      <a:r>
                        <a:rPr lang="en-US" baseline="0" dirty="0" smtClean="0"/>
                        <a:t> BODIES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NUC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Nigeria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Progress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Center for Appraisal of Tertiary Education Studies (CAPES)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Brazil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 Progress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953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365"/>
            <a:ext cx="10515600" cy="741923"/>
          </a:xfrm>
        </p:spPr>
        <p:txBody>
          <a:bodyPr/>
          <a:lstStyle/>
          <a:p>
            <a:pPr algn="ctr"/>
            <a:r>
              <a:rPr lang="en-US" b="1" dirty="0"/>
              <a:t>Published Articles – DLR 2.6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5140891"/>
              </p:ext>
            </p:extLst>
          </p:nvPr>
        </p:nvGraphicFramePr>
        <p:xfrm>
          <a:off x="335728" y="843059"/>
          <a:ext cx="11414718" cy="53719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1931"/>
                <a:gridCol w="3605269"/>
                <a:gridCol w="2087346"/>
                <a:gridCol w="1518070"/>
                <a:gridCol w="1372102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TOPIC AREAS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NAME OF JOURNAL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NO. OF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PUBLICATION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REGIONAL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IMPACT FACTOR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Viral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Hemorrhagic Fever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New England Journal of Medicine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55.87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06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Viral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Hemorrhagic Fever </a:t>
                      </a:r>
                      <a:endParaRPr lang="en-US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Nature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41.45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06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Viral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Hemorrhagic Fever / Genomics</a:t>
                      </a:r>
                      <a:endParaRPr lang="en-US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Science </a:t>
                      </a:r>
                      <a:endParaRPr lang="en-US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35.61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Viral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Hemorrhagic Fever / Genomics</a:t>
                      </a:r>
                      <a:endParaRPr lang="en-US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Cell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32.24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Viral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Hemorrhagic Fever / Genomics</a:t>
                      </a:r>
                      <a:endParaRPr lang="en-US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Genome Biology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Yes/No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10.85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81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Viral</a:t>
                      </a:r>
                      <a:r>
                        <a:rPr lang="en-US" sz="1400" b="0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Hemorrhagic Fever / Genomics</a:t>
                      </a:r>
                      <a:endParaRPr lang="en-US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PLoS</a:t>
                      </a:r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Neglected Tropical Diseases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4.47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Viral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Hemorrhagic Fever / Genomics</a:t>
                      </a:r>
                      <a:endParaRPr lang="en-US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Viruses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3.35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Malaria Research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Malaria Journal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3.109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Malaria Research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Parasitology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2.56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Malaria Research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Journal of Parasitology Research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2.09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Viral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Hemorrhagic Fever / Genomics</a:t>
                      </a:r>
                      <a:endParaRPr lang="en-US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International Journal of Infectious Diseases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1.86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Diagnostics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Future Virology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1.01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Mosquito Borne Diseases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Journal of Infectious Public Health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5975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541"/>
            <a:ext cx="10515600" cy="773617"/>
          </a:xfrm>
        </p:spPr>
        <p:txBody>
          <a:bodyPr/>
          <a:lstStyle/>
          <a:p>
            <a:pPr algn="ctr"/>
            <a:r>
              <a:rPr lang="en-US" b="1" dirty="0"/>
              <a:t>Revenue Generated – DLR 2.7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71846546"/>
              </p:ext>
            </p:extLst>
          </p:nvPr>
        </p:nvGraphicFramePr>
        <p:xfrm>
          <a:off x="838200" y="1825625"/>
          <a:ext cx="10515600" cy="26669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752385"/>
                <a:gridCol w="5763215"/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REVENUE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SOURCES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Grant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NIH - H3Africa Genomics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project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NIH – new Telephone base device for diagnosis of malaria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Tuition Fees</a:t>
                      </a:r>
                    </a:p>
                    <a:p>
                      <a:pPr algn="just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baseline="0" dirty="0" smtClean="0"/>
                        <a:t>Program Fees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Short term progress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4314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99" y="124849"/>
            <a:ext cx="11708734" cy="509453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Infrastructure Development for Genomics Surveillance of infectious Diseases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7" name="Picture 6" descr="10941383_1533825266876513_1422091284594267510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087459" y="922877"/>
            <a:ext cx="3992368" cy="1996184"/>
          </a:xfrm>
          <a:prstGeom prst="rect">
            <a:avLst/>
          </a:prstGeom>
        </p:spPr>
      </p:pic>
      <p:pic>
        <p:nvPicPr>
          <p:cNvPr id="6" name="Picture 5" descr="10430402_1533826610209712_3084675638990439251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087459" y="2906233"/>
            <a:ext cx="3992368" cy="19961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217" y="924309"/>
            <a:ext cx="5738499" cy="3978108"/>
          </a:xfrm>
          <a:prstGeom prst="rect">
            <a:avLst/>
          </a:prstGeom>
        </p:spPr>
      </p:pic>
      <p:grpSp>
        <p:nvGrpSpPr>
          <p:cNvPr id="3" name="Group 14"/>
          <p:cNvGrpSpPr/>
          <p:nvPr/>
        </p:nvGrpSpPr>
        <p:grpSpPr>
          <a:xfrm>
            <a:off x="271605" y="2750985"/>
            <a:ext cx="5486476" cy="2884174"/>
            <a:chOff x="3586242" y="4850280"/>
            <a:chExt cx="4114857" cy="2884174"/>
          </a:xfrm>
        </p:grpSpPr>
        <p:sp>
          <p:nvSpPr>
            <p:cNvPr id="17" name="TextBox 16"/>
            <p:cNvSpPr txBox="1"/>
            <p:nvPr/>
          </p:nvSpPr>
          <p:spPr>
            <a:xfrm>
              <a:off x="3586242" y="6298305"/>
              <a:ext cx="948431" cy="685843"/>
            </a:xfrm>
            <a:prstGeom prst="rect">
              <a:avLst/>
            </a:prstGeom>
            <a:noFill/>
          </p:spPr>
          <p:txBody>
            <a:bodyPr wrap="none" lIns="130569" tIns="65285" rIns="130569" bIns="65285" rtlCol="0">
              <a:spAutoFit/>
            </a:bodyPr>
            <a:lstStyle/>
            <a:p>
              <a:r>
                <a:rPr lang="en-US" dirty="0" smtClean="0">
                  <a:latin typeface="Helvetica Neue Light"/>
                  <a:cs typeface="Helvetica Neue Light"/>
                </a:rPr>
                <a:t>Jan 2015:</a:t>
              </a:r>
            </a:p>
            <a:p>
              <a:r>
                <a:rPr lang="en-US" dirty="0" smtClean="0">
                  <a:latin typeface="Helvetica Neue Light"/>
                  <a:cs typeface="Helvetica Neue Light"/>
                </a:rPr>
                <a:t>Nigeria</a:t>
              </a:r>
              <a:endParaRPr lang="en-US" dirty="0">
                <a:latin typeface="Helvetica Neue Light"/>
                <a:cs typeface="Helvetica Neue Light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4389755" y="4850280"/>
              <a:ext cx="3311344" cy="232877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532" y="7001712"/>
              <a:ext cx="975433" cy="732742"/>
            </a:xfrm>
            <a:prstGeom prst="rect">
              <a:avLst/>
            </a:prstGeom>
          </p:spPr>
        </p:pic>
      </p:grpSp>
      <p:grpSp>
        <p:nvGrpSpPr>
          <p:cNvPr id="5" name="Group 22"/>
          <p:cNvGrpSpPr/>
          <p:nvPr/>
        </p:nvGrpSpPr>
        <p:grpSpPr>
          <a:xfrm>
            <a:off x="244699" y="852377"/>
            <a:ext cx="2323227" cy="1426502"/>
            <a:chOff x="1729830" y="2316964"/>
            <a:chExt cx="1742420" cy="1426502"/>
          </a:xfrm>
        </p:grpSpPr>
        <p:sp>
          <p:nvSpPr>
            <p:cNvPr id="25" name="TextBox 24"/>
            <p:cNvSpPr txBox="1"/>
            <p:nvPr/>
          </p:nvSpPr>
          <p:spPr>
            <a:xfrm>
              <a:off x="1729830" y="2316964"/>
              <a:ext cx="965569" cy="685843"/>
            </a:xfrm>
            <a:prstGeom prst="rect">
              <a:avLst/>
            </a:prstGeom>
            <a:noFill/>
          </p:spPr>
          <p:txBody>
            <a:bodyPr wrap="none" lIns="130569" tIns="65285" rIns="130569" bIns="65285" rtlCol="0">
              <a:spAutoFit/>
            </a:bodyPr>
            <a:lstStyle/>
            <a:p>
              <a:r>
                <a:rPr lang="en-US" dirty="0" smtClean="0">
                  <a:latin typeface="Helvetica Neue Light"/>
                  <a:cs typeface="Helvetica Neue Light"/>
                </a:rPr>
                <a:t>Mar 2015:</a:t>
              </a:r>
            </a:p>
            <a:p>
              <a:r>
                <a:rPr lang="en-US" dirty="0" smtClean="0">
                  <a:latin typeface="Helvetica Neue Light"/>
                  <a:cs typeface="Helvetica Neue Light"/>
                </a:rPr>
                <a:t>Senegal</a:t>
              </a:r>
              <a:endParaRPr lang="en-US" dirty="0">
                <a:latin typeface="Helvetica Neue Light"/>
                <a:cs typeface="Helvetica Neue Light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2553522" y="3364121"/>
              <a:ext cx="918728" cy="1080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5299" y="3010724"/>
              <a:ext cx="975433" cy="732742"/>
            </a:xfrm>
            <a:prstGeom prst="rect">
              <a:avLst/>
            </a:prstGeom>
          </p:spPr>
        </p:pic>
      </p:grpSp>
      <p:grpSp>
        <p:nvGrpSpPr>
          <p:cNvPr id="8" name="Group 26"/>
          <p:cNvGrpSpPr/>
          <p:nvPr/>
        </p:nvGrpSpPr>
        <p:grpSpPr>
          <a:xfrm>
            <a:off x="173544" y="2511488"/>
            <a:ext cx="3014297" cy="1518918"/>
            <a:chOff x="2035680" y="4523308"/>
            <a:chExt cx="2260723" cy="1518918"/>
          </a:xfrm>
        </p:grpSpPr>
        <p:sp>
          <p:nvSpPr>
            <p:cNvPr id="29" name="TextBox 28"/>
            <p:cNvSpPr txBox="1"/>
            <p:nvPr/>
          </p:nvSpPr>
          <p:spPr>
            <a:xfrm>
              <a:off x="2035680" y="4523308"/>
              <a:ext cx="1137644" cy="685843"/>
            </a:xfrm>
            <a:prstGeom prst="rect">
              <a:avLst/>
            </a:prstGeom>
            <a:noFill/>
          </p:spPr>
          <p:txBody>
            <a:bodyPr wrap="none" lIns="130569" tIns="65285" rIns="130569" bIns="65285" rtlCol="0">
              <a:spAutoFit/>
            </a:bodyPr>
            <a:lstStyle/>
            <a:p>
              <a:r>
                <a:rPr lang="en-US" dirty="0" smtClean="0">
                  <a:latin typeface="Helvetica Neue Light"/>
                  <a:cs typeface="Helvetica Neue Light"/>
                </a:rPr>
                <a:t>Early 2016:</a:t>
              </a:r>
            </a:p>
            <a:p>
              <a:r>
                <a:rPr lang="en-US" dirty="0" smtClean="0">
                  <a:latin typeface="Helvetica Neue Light"/>
                  <a:cs typeface="Helvetica Neue Light"/>
                </a:rPr>
                <a:t>Sierra Leone</a:t>
              </a:r>
              <a:endParaRPr lang="en-US" dirty="0">
                <a:latin typeface="Helvetica Neue Light"/>
                <a:cs typeface="Helvetica Neue Light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2553522" y="4796235"/>
              <a:ext cx="1742881" cy="7025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1687" y="5309484"/>
              <a:ext cx="975433" cy="732742"/>
            </a:xfrm>
            <a:prstGeom prst="rect">
              <a:avLst/>
            </a:prstGeom>
          </p:spPr>
        </p:pic>
      </p:grpSp>
      <p:pic>
        <p:nvPicPr>
          <p:cNvPr id="4" name="Picture 3" descr="Screen Shot 2015-10-15 at 10.10.2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10581" y="4966557"/>
            <a:ext cx="9069247" cy="1780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0541" y="5919869"/>
            <a:ext cx="1035172" cy="776379"/>
          </a:xfrm>
          <a:prstGeom prst="rect">
            <a:avLst/>
          </a:prstGeom>
        </p:spPr>
      </p:pic>
      <p:pic>
        <p:nvPicPr>
          <p:cNvPr id="20" name="Picture 19" descr="Screen Shot 2015-09-17 at 2.46.3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837573" y="611114"/>
            <a:ext cx="2684572" cy="15272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522145" y="634302"/>
            <a:ext cx="2382571" cy="15272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360036" y="3486965"/>
            <a:ext cx="2727423" cy="153417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91646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867" y="20638"/>
            <a:ext cx="10126133" cy="4873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New Discoveries and New Diagnostic Tool Developed</a:t>
            </a:r>
            <a:endParaRPr lang="en-US" sz="2800" baseline="30000" dirty="0"/>
          </a:p>
        </p:txBody>
      </p:sp>
      <p:pic>
        <p:nvPicPr>
          <p:cNvPr id="5" name="Picture 16" descr="ReEBOV Results C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75739" y="622301"/>
            <a:ext cx="334798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5-09-17 at 2.07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938485" y="622301"/>
            <a:ext cx="2948716" cy="1803400"/>
          </a:xfrm>
          <a:prstGeom prst="rect">
            <a:avLst/>
          </a:prstGeom>
        </p:spPr>
      </p:pic>
      <p:sp>
        <p:nvSpPr>
          <p:cNvPr id="8" name="Shape 193"/>
          <p:cNvSpPr txBox="1">
            <a:spLocks/>
          </p:cNvSpPr>
          <p:nvPr/>
        </p:nvSpPr>
        <p:spPr>
          <a:xfrm>
            <a:off x="315999" y="2590800"/>
            <a:ext cx="11317203" cy="31493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0" tIns="0" rIns="0" bIns="0">
            <a:noAutofit/>
          </a:bodyPr>
          <a:lstStyle>
            <a:lvl1pPr defTabSz="578358">
              <a:defRPr sz="4158"/>
            </a:lvl1pPr>
          </a:lstStyle>
          <a:p>
            <a:pPr algn="ctr">
              <a:defRPr sz="1800">
                <a:solidFill>
                  <a:srgbClr val="000000"/>
                </a:solidFill>
              </a:defRPr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Helvetica Neue Light"/>
              </a:rPr>
              <a:t>Discovery of two highly divergent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Helvetica Neue Light"/>
              </a:rPr>
              <a:t>Rhabdoviruses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Helvetica Neue Light"/>
              </a:rPr>
              <a:t>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Helvetica Neue Light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sym typeface="Helvetica Neue Light"/>
              </a:rPr>
              <a:t>Stremlau</a:t>
            </a:r>
            <a:r>
              <a:rPr lang="en-US" sz="1200" dirty="0" smtClean="0">
                <a:solidFill>
                  <a:srgbClr val="000000"/>
                </a:solidFill>
                <a:sym typeface="Helvetica Neue Light"/>
              </a:rPr>
              <a:t>, </a:t>
            </a:r>
            <a:r>
              <a:rPr lang="en-US" sz="1200" i="1" dirty="0" smtClean="0">
                <a:solidFill>
                  <a:srgbClr val="000000"/>
                </a:solidFill>
                <a:sym typeface="Helvetica Neue Light"/>
              </a:rPr>
              <a:t>et al</a:t>
            </a:r>
            <a:r>
              <a:rPr lang="en-US" sz="1200" dirty="0" smtClean="0">
                <a:solidFill>
                  <a:srgbClr val="000000"/>
                </a:solidFill>
                <a:sym typeface="Helvetica Neue Light"/>
              </a:rPr>
              <a:t>., </a:t>
            </a:r>
            <a:r>
              <a:rPr lang="en-US" sz="1200" i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PLoS</a:t>
            </a:r>
            <a:r>
              <a:rPr lang="en-US" sz="1200" i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i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Negl</a:t>
            </a:r>
            <a:r>
              <a:rPr lang="en-US" sz="1200" i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i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Trop</a:t>
            </a:r>
            <a:r>
              <a:rPr lang="en-US" sz="1200" i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i="1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Dis</a:t>
            </a:r>
            <a:r>
              <a:rPr lang="en-US" sz="1200" dirty="0" smtClean="0">
                <a:solidFill>
                  <a:srgbClr val="000000"/>
                </a:solidFill>
                <a:sym typeface="Helvetica Neue Light"/>
              </a:rPr>
              <a:t> 2015)</a:t>
            </a:r>
          </a:p>
          <a:p>
            <a:pPr marL="0" marR="0" lvl="0" indent="0" algn="ctr" defTabSz="5783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  <a:sym typeface="Helvetica Neue Light"/>
            </a:endParaRPr>
          </a:p>
        </p:txBody>
      </p:sp>
      <p:pic>
        <p:nvPicPr>
          <p:cNvPr id="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3855" y="3136900"/>
            <a:ext cx="8733345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066" y="3129742"/>
            <a:ext cx="1800668" cy="1023158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99066" y="876301"/>
            <a:ext cx="391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Partnership with </a:t>
            </a:r>
            <a:r>
              <a:rPr lang="en-US" dirty="0" err="1" smtClean="0"/>
              <a:t>Corgenix</a:t>
            </a:r>
            <a:r>
              <a:rPr lang="en-US" dirty="0" smtClean="0"/>
              <a:t>: </a:t>
            </a:r>
            <a:r>
              <a:rPr lang="en-US" dirty="0" err="1" smtClean="0"/>
              <a:t>ReBOV</a:t>
            </a:r>
            <a:r>
              <a:rPr lang="en-US" baseline="30000" dirty="0" err="1" smtClean="0"/>
              <a:t>TM</a:t>
            </a:r>
            <a:r>
              <a:rPr lang="en-US" baseline="30000" dirty="0" smtClean="0"/>
              <a:t>  </a:t>
            </a:r>
            <a:r>
              <a:rPr lang="en-US" dirty="0" smtClean="0"/>
              <a:t> developed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67" y="5133210"/>
            <a:ext cx="6031341" cy="172479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0" y="2536861"/>
            <a:ext cx="12192000" cy="38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0" y="4391061"/>
            <a:ext cx="12192000" cy="38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9066" y="4559300"/>
            <a:ext cx="115881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Clinical Sequencing uncovers the Origins and Evolution of Lassa Virus</a:t>
            </a:r>
            <a:r>
              <a:rPr lang="en-US" sz="1400" dirty="0" smtClean="0">
                <a:latin typeface="Arial"/>
                <a:cs typeface="Arial"/>
              </a:rPr>
              <a:t> 														(Andersen et al., Cell, 162, 2015)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87734" y="5359401"/>
            <a:ext cx="4487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-Lassa virus is mainly transmitted from </a:t>
            </a:r>
            <a:r>
              <a:rPr lang="en-US" sz="1400" dirty="0" err="1" smtClean="0"/>
              <a:t>Mastomys</a:t>
            </a:r>
            <a:r>
              <a:rPr lang="en-US" sz="1400" dirty="0" smtClean="0"/>
              <a:t> to Human</a:t>
            </a:r>
          </a:p>
          <a:p>
            <a:r>
              <a:rPr lang="en-US" sz="1400" dirty="0" smtClean="0"/>
              <a:t>-Virus has evolved ways of evading human immunity and   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353804"/>
            <a:ext cx="10414000" cy="671289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We made this data public immediately.</a:t>
            </a:r>
            <a:endParaRPr lang="en-US" sz="3600" dirty="0">
              <a:latin typeface="Helvetica Neue Light"/>
              <a:cs typeface="Helvetica Neue Light"/>
            </a:endParaRPr>
          </a:p>
        </p:txBody>
      </p:sp>
      <p:pic>
        <p:nvPicPr>
          <p:cNvPr id="4" name="MoH Ebola Presentation.0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736" y="1254393"/>
            <a:ext cx="7087693" cy="3239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643" y="1178193"/>
            <a:ext cx="3673459" cy="4719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7736" y="5503649"/>
            <a:ext cx="8089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New deep Ebola and Lassa fevers Sequencing Methods were developed and published immediately for the benefit of the community ( </a:t>
            </a:r>
            <a:r>
              <a:rPr lang="en-US" sz="2000" dirty="0" err="1" smtClean="0"/>
              <a:t>Matranga</a:t>
            </a:r>
            <a:r>
              <a:rPr lang="en-US" sz="2000" dirty="0" smtClean="0"/>
              <a:t> CB et al. </a:t>
            </a:r>
            <a:r>
              <a:rPr lang="en-US" sz="2000" i="1" dirty="0" smtClean="0"/>
              <a:t>Genome Biol.</a:t>
            </a:r>
            <a:r>
              <a:rPr lang="en-US" sz="2000" dirty="0" smtClean="0"/>
              <a:t> </a:t>
            </a:r>
            <a:r>
              <a:rPr lang="en-US" sz="2000" b="1" dirty="0" smtClean="0"/>
              <a:t>15</a:t>
            </a:r>
            <a:r>
              <a:rPr lang="en-US" sz="2000" dirty="0" smtClean="0"/>
              <a:t> (2014)</a:t>
            </a:r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7667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64307"/>
            <a:ext cx="8873067" cy="432593"/>
          </a:xfrm>
        </p:spPr>
        <p:txBody>
          <a:bodyPr>
            <a:noAutofit/>
          </a:bodyPr>
          <a:lstStyle/>
          <a:p>
            <a:r>
              <a:rPr lang="en-US" sz="3200" dirty="0" smtClean="0"/>
              <a:t>Challenges and Mitigations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54" y="4635500"/>
            <a:ext cx="11622377" cy="1955800"/>
          </a:xfrm>
        </p:spPr>
        <p:txBody>
          <a:bodyPr>
            <a:normAutofit/>
          </a:bodyPr>
          <a:lstStyle/>
          <a:p>
            <a:endParaRPr lang="en-US" dirty="0" smtClean="0">
              <a:latin typeface="Arial"/>
              <a:ea typeface="Arial"/>
              <a:cs typeface="Arial"/>
              <a:sym typeface="Arial"/>
            </a:endParaRPr>
          </a:p>
          <a:p>
            <a:endParaRPr lang="en-US" dirty="0" smtClean="0">
              <a:latin typeface="Arial"/>
              <a:ea typeface="Arial"/>
              <a:cs typeface="Arial"/>
              <a:sym typeface="Arial"/>
            </a:endParaRPr>
          </a:p>
          <a:p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Create a 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foundation for African scientists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to carry out tractable and important genetic research projects entirely in country.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3963" y="3030004"/>
            <a:ext cx="108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Logistics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6" descr="Screen Shot 2015-09-21 at 10.27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691910"/>
            <a:ext cx="12192000" cy="2273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4317" y="3030004"/>
            <a:ext cx="154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Infrastructure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6783" y="3030004"/>
            <a:ext cx="126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Manpower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0000" y="3030004"/>
            <a:ext cx="91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Politics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5994400" y="3683000"/>
            <a:ext cx="287867" cy="952500"/>
          </a:xfrm>
          <a:prstGeom prst="downArrow">
            <a:avLst/>
          </a:prstGeom>
          <a:ln w="6350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DSC_037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7712" y="573816"/>
            <a:ext cx="10919636" cy="5450488"/>
          </a:xfrm>
          <a:prstGeom prst="rect">
            <a:avLst/>
          </a:prstGeom>
          <a:ln w="3175">
            <a:miter lim="400000"/>
          </a:ln>
        </p:spPr>
      </p:pic>
      <p:pic>
        <p:nvPicPr>
          <p:cNvPr id="314" name="DSC_038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77929" y="816463"/>
            <a:ext cx="4636574" cy="5225075"/>
          </a:xfrm>
          <a:prstGeom prst="rect">
            <a:avLst/>
          </a:prstGeom>
          <a:ln w="3175"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-1" y="980413"/>
            <a:ext cx="12192001" cy="877715"/>
          </a:xfrm>
          <a:prstGeom prst="rect">
            <a:avLst/>
          </a:prstGeom>
          <a:solidFill>
            <a:srgbClr val="FFFFFF">
              <a:alpha val="76759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lvl="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2882836" y="1188623"/>
            <a:ext cx="6334015" cy="4612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22677" tIns="22677" rIns="22677" bIns="22677" anchor="ctr">
            <a:spAutoFit/>
          </a:bodyPr>
          <a:lstStyle>
            <a:lvl1pPr algn="l" defTabSz="426719">
              <a:defRPr sz="3200">
                <a:solidFill>
                  <a:srgbClr val="5358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/>
              <a:t>August 2014: Resupplying before departure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10945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690562" y="1684429"/>
            <a:ext cx="7143752" cy="5357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D4E3FE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4345780" y="1684429"/>
            <a:ext cx="7143752" cy="5357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FFE2D6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1167865" y="3266995"/>
            <a:ext cx="3131345" cy="701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>
            <a:lvl1pPr algn="l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Graduate-level genomics education programs</a:t>
            </a:r>
          </a:p>
        </p:txBody>
      </p:sp>
      <p:sp>
        <p:nvSpPr>
          <p:cNvPr id="72" name="Shape 72"/>
          <p:cNvSpPr/>
          <p:nvPr/>
        </p:nvSpPr>
        <p:spPr>
          <a:xfrm>
            <a:off x="8077136" y="3290963"/>
            <a:ext cx="4667251" cy="701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/>
          <a:p>
            <a:pPr lvl="0" algn="l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Diagnostic </a:t>
            </a:r>
          </a:p>
          <a:p>
            <a:pPr lvl="0" algn="l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metagenomic studies</a:t>
            </a:r>
          </a:p>
        </p:txBody>
      </p:sp>
      <p:sp>
        <p:nvSpPr>
          <p:cNvPr id="73" name="Shape 73"/>
          <p:cNvSpPr/>
          <p:nvPr/>
        </p:nvSpPr>
        <p:spPr>
          <a:xfrm>
            <a:off x="4697059" y="3290963"/>
            <a:ext cx="2797882" cy="701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>
            <a:lvl1pPr algn="l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Genomics teaching and sequencing labs</a:t>
            </a:r>
          </a:p>
        </p:txBody>
      </p:sp>
      <p:sp>
        <p:nvSpPr>
          <p:cNvPr id="74" name="Shape 74"/>
          <p:cNvSpPr/>
          <p:nvPr/>
        </p:nvSpPr>
        <p:spPr>
          <a:xfrm>
            <a:off x="8022860" y="4179435"/>
            <a:ext cx="2952751" cy="701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>
            <a:lvl1pPr algn="l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Sample collection networks</a:t>
            </a:r>
          </a:p>
        </p:txBody>
      </p:sp>
      <p:sp>
        <p:nvSpPr>
          <p:cNvPr id="75" name="Shape 75"/>
          <p:cNvSpPr/>
          <p:nvPr/>
        </p:nvSpPr>
        <p:spPr>
          <a:xfrm>
            <a:off x="1434703" y="4874339"/>
            <a:ext cx="2619375" cy="701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>
            <a:lvl1pPr algn="l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 dirty="0"/>
              <a:t>Partnered training programs</a:t>
            </a:r>
          </a:p>
        </p:txBody>
      </p:sp>
      <p:sp>
        <p:nvSpPr>
          <p:cNvPr id="76" name="Shape 76"/>
          <p:cNvSpPr/>
          <p:nvPr/>
        </p:nvSpPr>
        <p:spPr>
          <a:xfrm>
            <a:off x="2667000" y="2228010"/>
            <a:ext cx="1785938" cy="43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300"/>
              <a:t>Education</a:t>
            </a:r>
          </a:p>
        </p:txBody>
      </p:sp>
      <p:sp>
        <p:nvSpPr>
          <p:cNvPr id="77" name="Shape 77"/>
          <p:cNvSpPr/>
          <p:nvPr/>
        </p:nvSpPr>
        <p:spPr>
          <a:xfrm>
            <a:off x="7489031" y="2228010"/>
            <a:ext cx="1785938" cy="43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300"/>
              <a:t>Research</a:t>
            </a:r>
          </a:p>
        </p:txBody>
      </p:sp>
      <p:sp>
        <p:nvSpPr>
          <p:cNvPr id="78" name="Shape 78"/>
          <p:cNvSpPr/>
          <p:nvPr/>
        </p:nvSpPr>
        <p:spPr>
          <a:xfrm>
            <a:off x="5203031" y="2154472"/>
            <a:ext cx="1785938" cy="793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300"/>
              <a:t>Genomics capacity</a:t>
            </a:r>
          </a:p>
        </p:txBody>
      </p:sp>
      <p:sp>
        <p:nvSpPr>
          <p:cNvPr id="79" name="Shape 79"/>
          <p:cNvSpPr/>
          <p:nvPr/>
        </p:nvSpPr>
        <p:spPr>
          <a:xfrm>
            <a:off x="1143000" y="4340641"/>
            <a:ext cx="3131344" cy="393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>
            <a:lvl1pPr algn="l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On-site training workshops</a:t>
            </a:r>
          </a:p>
        </p:txBody>
      </p:sp>
      <p:pic>
        <p:nvPicPr>
          <p:cNvPr id="8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0377" y="676334"/>
            <a:ext cx="1393032" cy="1044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0562" y="639655"/>
            <a:ext cx="1393032" cy="1044774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/>
          <p:nvPr/>
        </p:nvSpPr>
        <p:spPr>
          <a:xfrm>
            <a:off x="4786312" y="4012624"/>
            <a:ext cx="2619376" cy="701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>
            <a:lvl1pPr algn="l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Diagnostics core facility</a:t>
            </a:r>
          </a:p>
        </p:txBody>
      </p:sp>
      <p:sp>
        <p:nvSpPr>
          <p:cNvPr id="84" name="Shape 84"/>
          <p:cNvSpPr/>
          <p:nvPr/>
        </p:nvSpPr>
        <p:spPr>
          <a:xfrm>
            <a:off x="8063996" y="4971764"/>
            <a:ext cx="1696513" cy="393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 algn="l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Bioinformatics</a:t>
            </a:r>
          </a:p>
        </p:txBody>
      </p:sp>
      <p:sp>
        <p:nvSpPr>
          <p:cNvPr id="85" name="Shape 85"/>
          <p:cNvSpPr/>
          <p:nvPr/>
        </p:nvSpPr>
        <p:spPr>
          <a:xfrm>
            <a:off x="4859483" y="4817876"/>
            <a:ext cx="2619376" cy="701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>
            <a:lvl1pPr algn="l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Sustainable science careers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013" y="475129"/>
            <a:ext cx="5847956" cy="12093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0615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NA_figure_final_v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675" y="1084119"/>
            <a:ext cx="11347021" cy="4915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658" y="2796436"/>
            <a:ext cx="4786039" cy="34249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7638" y="5706877"/>
            <a:ext cx="680802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 Neue Light"/>
                <a:cs typeface="Helvetica Neue Light"/>
              </a:rPr>
              <a:t>Expanded scientific capabilities to enable sustainable, collaborative and independent health research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437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Top Goal/Hope for the next year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26843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Increase number of Students and Faculties intake (regional and Female)</a:t>
            </a:r>
          </a:p>
          <a:p>
            <a:endParaRPr lang="en-US" dirty="0"/>
          </a:p>
          <a:p>
            <a:r>
              <a:rPr lang="en-US" dirty="0" smtClean="0"/>
              <a:t>Identify local and international industries for internship</a:t>
            </a:r>
          </a:p>
          <a:p>
            <a:endParaRPr lang="en-US" dirty="0" smtClean="0"/>
          </a:p>
          <a:p>
            <a:r>
              <a:rPr lang="en-US" dirty="0" smtClean="0"/>
              <a:t>Increase IGR</a:t>
            </a:r>
          </a:p>
          <a:p>
            <a:endParaRPr lang="en-US" dirty="0" smtClean="0"/>
          </a:p>
          <a:p>
            <a:r>
              <a:rPr lang="en-US" dirty="0" smtClean="0"/>
              <a:t>Obtain International Accreditation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Active deep sequencing to identify and characterize pathogens causing fever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3815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6700" dirty="0" err="1"/>
              <a:t>www.acegid.org</a:t>
            </a:r>
            <a:endParaRPr lang="en-US" sz="67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381096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xfrm>
            <a:off x="4738687" y="5545336"/>
            <a:ext cx="3738563" cy="803672"/>
          </a:xfrm>
          <a:prstGeom prst="rect">
            <a:avLst/>
          </a:prstGeom>
        </p:spPr>
        <p:txBody>
          <a:bodyPr lIns="0" tIns="0" rIns="0" bIns="0" anchor="t"/>
          <a:lstStyle/>
          <a:p>
            <a:pPr lvl="0" algn="l">
              <a:defRPr sz="1800"/>
            </a:pPr>
            <a:endParaRPr sz="2000" b="1">
              <a:latin typeface="Arial"/>
              <a:ea typeface="Arial"/>
              <a:cs typeface="Arial"/>
              <a:sym typeface="Arial"/>
            </a:endParaRPr>
          </a:p>
          <a:p>
            <a:pPr lvl="0" algn="l">
              <a:defRPr sz="1800"/>
            </a:pPr>
            <a:r>
              <a:rPr b="1">
                <a:latin typeface="Arial"/>
                <a:ea typeface="Arial"/>
                <a:cs typeface="Arial"/>
                <a:sym typeface="Arial"/>
              </a:rPr>
              <a:t>Human, Health, and Hereditary (H3) Africa-funded Project</a:t>
            </a:r>
          </a:p>
        </p:txBody>
      </p:sp>
      <p:pic>
        <p:nvPicPr>
          <p:cNvPr id="11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8500" y="5518547"/>
            <a:ext cx="1393031" cy="1044773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1595438" y="2779237"/>
            <a:ext cx="9001125" cy="2100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/>
          <a:p>
            <a:pPr defTabSz="382676">
              <a:spcBef>
                <a:spcPts val="1674"/>
              </a:spcBef>
              <a:defRPr sz="1800"/>
            </a:pPr>
            <a:r>
              <a:rPr sz="2000" u="sng">
                <a:solidFill>
                  <a:srgbClr val="271710"/>
                </a:solidFill>
                <a:latin typeface="Arial"/>
                <a:ea typeface="Arial"/>
                <a:cs typeface="Arial"/>
                <a:sym typeface="Arial"/>
              </a:rPr>
              <a:t>Project goals:</a:t>
            </a:r>
          </a:p>
          <a:p>
            <a:pPr marL="382676" indent="-265748" defTabSz="382676">
              <a:spcBef>
                <a:spcPts val="1674"/>
              </a:spcBef>
              <a:buSzPct val="100000"/>
              <a:buAutoNum type="arabicPeriod"/>
              <a:tabLst>
                <a:tab pos="116929" algn="l"/>
                <a:tab pos="382676" algn="l"/>
              </a:tabLst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Use field-deployed and state-of-the-art genomic technology to </a:t>
            </a:r>
            <a:r>
              <a:rPr sz="2000" b="1">
                <a:latin typeface="Arial"/>
                <a:ea typeface="Arial"/>
                <a:cs typeface="Arial"/>
                <a:sym typeface="Arial"/>
              </a:rPr>
              <a:t>identify pathogens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driving febrile illness. </a:t>
            </a:r>
          </a:p>
          <a:p>
            <a:pPr marL="382676" indent="-265748" defTabSz="382676">
              <a:spcBef>
                <a:spcPts val="1674"/>
              </a:spcBef>
              <a:buSzPct val="100000"/>
              <a:buAutoNum type="arabicPeriod"/>
              <a:tabLst>
                <a:tab pos="116929" algn="l"/>
                <a:tab pos="382676" algn="l"/>
              </a:tabLst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Create a </a:t>
            </a:r>
            <a:r>
              <a:rPr sz="2000" b="1">
                <a:latin typeface="Arial"/>
                <a:ea typeface="Arial"/>
                <a:cs typeface="Arial"/>
                <a:sym typeface="Arial"/>
              </a:rPr>
              <a:t>foundation for African scientists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to carry out tractable and important genetic research projects entirely in country </a:t>
            </a:r>
          </a:p>
        </p:txBody>
      </p:sp>
      <p:pic>
        <p:nvPicPr>
          <p:cNvPr id="11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99284" y="5313164"/>
            <a:ext cx="1690688" cy="126801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981689" y="1528649"/>
            <a:ext cx="10507843" cy="855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>
            <a:lvl1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500"/>
              <a:t>Characterizing Fevers of Unknown Origin through Microbial Metagenomics</a:t>
            </a:r>
          </a:p>
        </p:txBody>
      </p:sp>
      <p:sp>
        <p:nvSpPr>
          <p:cNvPr id="114" name="Shape 114"/>
          <p:cNvSpPr/>
          <p:nvPr/>
        </p:nvSpPr>
        <p:spPr>
          <a:xfrm>
            <a:off x="28323" y="74314"/>
            <a:ext cx="2063943" cy="154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FFE2D6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274098" y="594550"/>
            <a:ext cx="1785938" cy="439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2520" tIns="42520" rIns="42520" bIns="42520" anchor="ctr">
            <a:spAutoFit/>
          </a:bodyPr>
          <a:lstStyle>
            <a:lvl1pPr algn="l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300" dirty="0"/>
              <a:t>Research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860207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98" y="1191203"/>
            <a:ext cx="11454846" cy="49399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277121"/>
            <a:ext cx="12191999" cy="624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520" tIns="42520" rIns="42520" bIns="42520" numCol="1" spcCol="31890" rtlCol="0" anchor="ctr">
            <a:spAutoFit/>
          </a:bodyPr>
          <a:lstStyle/>
          <a:p>
            <a:pPr algn="ctr" defTabSz="488975" latinLnBrk="1" hangingPunct="0"/>
            <a:r>
              <a:rPr lang="en-US" sz="3500" dirty="0">
                <a:solidFill>
                  <a:srgbClr val="000000"/>
                </a:solidFill>
                <a:sym typeface="Gill Sans"/>
              </a:rPr>
              <a:t>The Next Generation: African Pathogen/Microbes Hunters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285854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9049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ACEGID: Achievements </a:t>
            </a:r>
            <a:endParaRPr lang="en-US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030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SC_0137.jpg"/>
          <p:cNvPicPr/>
          <p:nvPr/>
        </p:nvPicPr>
        <p:blipFill rotWithShape="1">
          <a:blip r:embed="rId3">
            <a:extLst/>
          </a:blip>
          <a:srcRect l="4972" t="14385" b="17011"/>
          <a:stretch/>
        </p:blipFill>
        <p:spPr>
          <a:xfrm>
            <a:off x="4180856" y="3953137"/>
            <a:ext cx="1561491" cy="1262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 2.jpeg"/>
          <p:cNvPicPr/>
          <p:nvPr/>
        </p:nvPicPr>
        <p:blipFill rotWithShape="1">
          <a:blip r:embed="rId4">
            <a:alphaModFix amt="79881"/>
            <a:extLst/>
          </a:blip>
          <a:srcRect l="22106" t="20462" r="47950" b="48512"/>
          <a:stretch/>
        </p:blipFill>
        <p:spPr>
          <a:xfrm>
            <a:off x="5700538" y="3958747"/>
            <a:ext cx="2166987" cy="126298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187266" y="3908415"/>
            <a:ext cx="11576945" cy="13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6039" y="3539083"/>
            <a:ext cx="140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March 2014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7178" y="3539083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May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07952" y="3520696"/>
            <a:ext cx="68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June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16649" y="1801478"/>
            <a:ext cx="1255624" cy="16405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55572" y="6286352"/>
            <a:ext cx="506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First Diagnosis in Sierra Leone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2" name="MoH Ebola Presentation.001.png"/>
          <p:cNvPicPr/>
          <p:nvPr/>
        </p:nvPicPr>
        <p:blipFill rotWithShape="1">
          <a:blip r:embed="rId6">
            <a:extLst/>
          </a:blip>
          <a:srcRect l="44548" t="11104" r="8365"/>
          <a:stretch/>
        </p:blipFill>
        <p:spPr>
          <a:xfrm>
            <a:off x="7449445" y="1801479"/>
            <a:ext cx="1988448" cy="158191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/>
          <p:cNvSpPr txBox="1"/>
          <p:nvPr/>
        </p:nvSpPr>
        <p:spPr>
          <a:xfrm>
            <a:off x="7089413" y="1339800"/>
            <a:ext cx="526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99 genomes publicly available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52143" y="4284617"/>
            <a:ext cx="444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Arial"/>
                <a:cs typeface="Arial"/>
              </a:rPr>
              <a:t>First Diagnosis in Nigeria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55572" y="3539083"/>
            <a:ext cx="65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April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52143" y="5962314"/>
            <a:ext cx="3627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Arial"/>
                <a:cs typeface="Arial"/>
              </a:rPr>
              <a:t>Released another 150 genomes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52143" y="4859600"/>
            <a:ext cx="4065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Arial"/>
                <a:cs typeface="Arial"/>
              </a:rPr>
              <a:t>Provided tools and training for diagnosis and sequencing</a:t>
            </a:r>
          </a:p>
          <a:p>
            <a:pPr marL="285750" indent="-285750">
              <a:buFont typeface="Arial"/>
              <a:buChar char="•"/>
            </a:pP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45600" y="6388101"/>
            <a:ext cx="2844800" cy="365125"/>
          </a:xfrm>
        </p:spPr>
        <p:txBody>
          <a:bodyPr/>
          <a:lstStyle/>
          <a:p>
            <a:fld id="{60C953A2-B12C-894D-BA75-2A67D6BB2B1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8809971" y="3539083"/>
            <a:ext cx="2536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 u="none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Surveillance SL and Nig</a:t>
            </a:r>
            <a:endParaRPr lang="en-US" b="1" u="none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6" name="NY_DN3.jpg"/>
          <p:cNvPicPr/>
          <p:nvPr/>
        </p:nvPicPr>
        <p:blipFill>
          <a:blip r:embed="rId7">
            <a:extLst/>
          </a:blip>
          <a:srcRect b="16383"/>
          <a:stretch>
            <a:fillRect/>
          </a:stretch>
        </p:blipFill>
        <p:spPr>
          <a:xfrm>
            <a:off x="186039" y="1284379"/>
            <a:ext cx="2057555" cy="2099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3594" y="1339801"/>
            <a:ext cx="3633057" cy="2043595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-20905" y="0"/>
            <a:ext cx="122745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THE 2014 EBOLA VIRUS DISEASE OUTBREAK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/>
          <a:srcRect l="8847" r="8627" b="34432"/>
          <a:stretch/>
        </p:blipFill>
        <p:spPr>
          <a:xfrm>
            <a:off x="4315485" y="5221729"/>
            <a:ext cx="2773928" cy="112848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6308366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t="4688" b="7984"/>
          <a:stretch>
            <a:fillRect/>
          </a:stretch>
        </p:blipFill>
        <p:spPr>
          <a:xfrm>
            <a:off x="1399701" y="3294931"/>
            <a:ext cx="3102155" cy="1349106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15" name="Straight Connector 14"/>
          <p:cNvCxnSpPr/>
          <p:nvPr/>
        </p:nvCxnSpPr>
        <p:spPr>
          <a:xfrm>
            <a:off x="320103" y="6804001"/>
            <a:ext cx="3460511" cy="1380"/>
          </a:xfrm>
          <a:prstGeom prst="line">
            <a:avLst/>
          </a:prstGeom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0103" y="908317"/>
            <a:ext cx="3460511" cy="1380"/>
          </a:xfrm>
          <a:prstGeom prst="line">
            <a:avLst/>
          </a:prstGeom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Shape 50"/>
          <p:cNvSpPr/>
          <p:nvPr/>
        </p:nvSpPr>
        <p:spPr>
          <a:xfrm>
            <a:off x="216109" y="178257"/>
            <a:ext cx="8848283" cy="896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17302" tIns="17302" rIns="17302" bIns="17302" anchor="ctr">
            <a:spAutoFit/>
          </a:bodyPr>
          <a:lstStyle>
            <a:lvl1pPr algn="l" defTabSz="800100">
              <a:defRPr sz="6000">
                <a:solidFill>
                  <a:srgbClr val="5358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latin typeface="Helvetica Neue Light"/>
                <a:ea typeface="Helvetica Neue Light"/>
                <a:cs typeface="Helvetica Neue Light"/>
              </a:rPr>
              <a:t>We</a:t>
            </a:r>
            <a:r>
              <a:rPr lang="en-US" sz="2800" dirty="0" smtClean="0">
                <a:latin typeface="Helvetica Neue Light"/>
                <a:ea typeface="Helvetica Neue Light"/>
                <a:cs typeface="Helvetica Neue Light"/>
              </a:rPr>
              <a:t> had developed </a:t>
            </a:r>
            <a:r>
              <a:rPr lang="en-US" sz="2800" dirty="0">
                <a:latin typeface="Helvetica Neue Light"/>
                <a:ea typeface="Helvetica Neue Light"/>
                <a:cs typeface="Helvetica Neue Light"/>
              </a:rPr>
              <a:t>the capacity to study a </a:t>
            </a:r>
            <a:r>
              <a:rPr lang="en-US" sz="2800" dirty="0" smtClean="0">
                <a:latin typeface="Helvetica Neue Light"/>
                <a:ea typeface="Helvetica Neue Light"/>
                <a:cs typeface="Helvetica Neue Light"/>
              </a:rPr>
              <a:t>BL4 pathogen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latin typeface="Helvetica Neue Light"/>
                <a:ea typeface="Helvetica Neue Light"/>
                <a:cs typeface="Helvetica Neue Light"/>
              </a:rPr>
              <a:t>in </a:t>
            </a:r>
            <a:r>
              <a:rPr lang="en-US" sz="2800" dirty="0">
                <a:latin typeface="Helvetica Neue Light"/>
                <a:ea typeface="Helvetica Neue Light"/>
                <a:cs typeface="Helvetica Neue Light"/>
              </a:rPr>
              <a:t>rural </a:t>
            </a:r>
            <a:r>
              <a:rPr lang="en-US" sz="2800" dirty="0" smtClean="0">
                <a:latin typeface="Helvetica Neue Light"/>
                <a:ea typeface="Helvetica Neue Light"/>
                <a:cs typeface="Helvetica Neue Light"/>
              </a:rPr>
              <a:t>field settings (Nigeria &amp; Sierra Leone)</a:t>
            </a:r>
            <a:endParaRPr sz="2800" dirty="0">
              <a:latin typeface="Helvetica Neue Light"/>
              <a:ea typeface="Helvetica Neue Light"/>
              <a:cs typeface="Helvetica Neue Light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169" y="3294931"/>
            <a:ext cx="2743200" cy="1371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831" y="1732489"/>
            <a:ext cx="2743200" cy="137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94070"/>
            <a:ext cx="12192000" cy="20639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151" y="3293773"/>
            <a:ext cx="2722880" cy="1350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4169" y="1744681"/>
            <a:ext cx="2844800" cy="1359408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8"/>
          <a:srcRect t="13519" r="17545" b="17739"/>
          <a:stretch/>
        </p:blipFill>
        <p:spPr bwMode="auto">
          <a:xfrm>
            <a:off x="1399703" y="1247467"/>
            <a:ext cx="3102155" cy="185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94509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a="http://schemas.openxmlformats.org/drawingml/2006/main"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15249</TotalTime>
  <Words>1859</Words>
  <Application>Microsoft Macintosh PowerPoint</Application>
  <PresentationFormat>Custom</PresentationFormat>
  <Paragraphs>417</Paragraphs>
  <Slides>42</Slides>
  <Notes>6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African Center of Excellence for Genomics of Infectious Disease (ACEGID)  Redeemer’s University, Ede, Osun State, Nigeria  </vt:lpstr>
      <vt:lpstr>ACEGID Team </vt:lpstr>
      <vt:lpstr>Slide 3</vt:lpstr>
      <vt:lpstr>Slide 4</vt:lpstr>
      <vt:lpstr> Human, Health, and Hereditary (H3) Africa-funded Project</vt:lpstr>
      <vt:lpstr>Slide 6</vt:lpstr>
      <vt:lpstr>ACEGID: Achievements </vt:lpstr>
      <vt:lpstr>Slide 8</vt:lpstr>
      <vt:lpstr>Slide 9</vt:lpstr>
      <vt:lpstr>Slide 10</vt:lpstr>
      <vt:lpstr>Slide 11</vt:lpstr>
      <vt:lpstr>We made this data public immediately.</vt:lpstr>
      <vt:lpstr>Slide 13</vt:lpstr>
      <vt:lpstr>Slide 14</vt:lpstr>
      <vt:lpstr>Slide 15</vt:lpstr>
      <vt:lpstr>Slide 16</vt:lpstr>
      <vt:lpstr>New Discoveries and New Diagnostic Tool Developed</vt:lpstr>
      <vt:lpstr>Foundational Genomics Training  (30 trainees)– Summers 2014-15</vt:lpstr>
      <vt:lpstr>Advanced Genomics Training – Summer 2015</vt:lpstr>
      <vt:lpstr>Slide 20</vt:lpstr>
      <vt:lpstr>Slide 21</vt:lpstr>
      <vt:lpstr>Slide 22</vt:lpstr>
      <vt:lpstr>Slide 23</vt:lpstr>
      <vt:lpstr>Slide 24</vt:lpstr>
      <vt:lpstr>Awards</vt:lpstr>
      <vt:lpstr>Program Activities   and their  Disbursement Linked Results </vt:lpstr>
      <vt:lpstr>Short Courses Launched – DLR 2.1 </vt:lpstr>
      <vt:lpstr>Short Courses for the next year </vt:lpstr>
      <vt:lpstr>Masters &amp; Ph.D. Programs in Progress – DLR 2.2 &amp; 2.3</vt:lpstr>
      <vt:lpstr>Future Masters &amp; Ph.D. Programs </vt:lpstr>
      <vt:lpstr>Outreach Periods/Internships – DLR 2.4</vt:lpstr>
      <vt:lpstr>Accreditation – 2.5 </vt:lpstr>
      <vt:lpstr>Published Articles – DLR 2.6 </vt:lpstr>
      <vt:lpstr>Revenue Generated – DLR 2.7</vt:lpstr>
      <vt:lpstr>Infrastructure Development for Genomics Surveillance of infectious Diseases</vt:lpstr>
      <vt:lpstr>New Discoveries and New Diagnostic Tool Developed</vt:lpstr>
      <vt:lpstr>We made this data public immediately.</vt:lpstr>
      <vt:lpstr>Challenges and Mitigations</vt:lpstr>
      <vt:lpstr>Slide 39</vt:lpstr>
      <vt:lpstr>Slide 40</vt:lpstr>
      <vt:lpstr>Top Goal/Hope for the next year </vt:lpstr>
      <vt:lpstr>More Information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Center Name Here </dc:title>
  <dc:creator>Michelle Niescierenko</dc:creator>
  <cp:lastModifiedBy>Christian Happi</cp:lastModifiedBy>
  <cp:revision>42</cp:revision>
  <dcterms:created xsi:type="dcterms:W3CDTF">2015-11-17T13:16:01Z</dcterms:created>
  <dcterms:modified xsi:type="dcterms:W3CDTF">2015-11-17T16:04:01Z</dcterms:modified>
</cp:coreProperties>
</file>