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2" r:id="rId4"/>
    <p:sldId id="263" r:id="rId5"/>
    <p:sldId id="258" r:id="rId6"/>
    <p:sldId id="264" r:id="rId7"/>
    <p:sldId id="266" r:id="rId8"/>
    <p:sldId id="265" r:id="rId9"/>
    <p:sldId id="261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loes de Ruiter" userId="86fabff0-4732-4a4b-ba74-f2cf1b885cc1" providerId="ADAL" clId="{9CB390C0-966B-40D7-9386-3809AA8374CF}"/>
    <pc:docChg chg="custSel addSld modSld">
      <pc:chgData name="Anneloes de Ruiter" userId="86fabff0-4732-4a4b-ba74-f2cf1b885cc1" providerId="ADAL" clId="{9CB390C0-966B-40D7-9386-3809AA8374CF}" dt="2021-11-10T11:10:51.929" v="372" actId="20577"/>
      <pc:docMkLst>
        <pc:docMk/>
      </pc:docMkLst>
      <pc:sldChg chg="modSp mod">
        <pc:chgData name="Anneloes de Ruiter" userId="86fabff0-4732-4a4b-ba74-f2cf1b885cc1" providerId="ADAL" clId="{9CB390C0-966B-40D7-9386-3809AA8374CF}" dt="2021-11-10T11:10:51.929" v="372" actId="20577"/>
        <pc:sldMkLst>
          <pc:docMk/>
          <pc:sldMk cId="0" sldId="257"/>
        </pc:sldMkLst>
        <pc:spChg chg="mod">
          <ac:chgData name="Anneloes de Ruiter" userId="86fabff0-4732-4a4b-ba74-f2cf1b885cc1" providerId="ADAL" clId="{9CB390C0-966B-40D7-9386-3809AA8374CF}" dt="2021-11-10T10:47:59.564" v="218" actId="20577"/>
          <ac:spMkLst>
            <pc:docMk/>
            <pc:sldMk cId="0" sldId="257"/>
            <ac:spMk id="145" creationId="{00000000-0000-0000-0000-000000000000}"/>
          </ac:spMkLst>
        </pc:spChg>
        <pc:spChg chg="mod">
          <ac:chgData name="Anneloes de Ruiter" userId="86fabff0-4732-4a4b-ba74-f2cf1b885cc1" providerId="ADAL" clId="{9CB390C0-966B-40D7-9386-3809AA8374CF}" dt="2021-11-10T11:10:51.929" v="372" actId="20577"/>
          <ac:spMkLst>
            <pc:docMk/>
            <pc:sldMk cId="0" sldId="257"/>
            <ac:spMk id="146" creationId="{00000000-0000-0000-0000-000000000000}"/>
          </ac:spMkLst>
        </pc:spChg>
      </pc:sldChg>
      <pc:sldChg chg="modSp mod">
        <pc:chgData name="Anneloes de Ruiter" userId="86fabff0-4732-4a4b-ba74-f2cf1b885cc1" providerId="ADAL" clId="{9CB390C0-966B-40D7-9386-3809AA8374CF}" dt="2021-11-10T10:51:21.505" v="257" actId="14100"/>
        <pc:sldMkLst>
          <pc:docMk/>
          <pc:sldMk cId="0" sldId="258"/>
        </pc:sldMkLst>
        <pc:spChg chg="mod">
          <ac:chgData name="Anneloes de Ruiter" userId="86fabff0-4732-4a4b-ba74-f2cf1b885cc1" providerId="ADAL" clId="{9CB390C0-966B-40D7-9386-3809AA8374CF}" dt="2021-11-10T10:51:21.505" v="257" actId="14100"/>
          <ac:spMkLst>
            <pc:docMk/>
            <pc:sldMk cId="0" sldId="258"/>
            <ac:spMk id="8" creationId="{EE06F441-4009-4B61-A1D5-E9EB3F1E6E43}"/>
          </ac:spMkLst>
        </pc:spChg>
      </pc:sldChg>
      <pc:sldChg chg="modSp mod">
        <pc:chgData name="Anneloes de Ruiter" userId="86fabff0-4732-4a4b-ba74-f2cf1b885cc1" providerId="ADAL" clId="{9CB390C0-966B-40D7-9386-3809AA8374CF}" dt="2021-11-10T11:10:27.470" v="370" actId="20577"/>
        <pc:sldMkLst>
          <pc:docMk/>
          <pc:sldMk cId="66966973" sldId="262"/>
        </pc:sldMkLst>
        <pc:spChg chg="mod">
          <ac:chgData name="Anneloes de Ruiter" userId="86fabff0-4732-4a4b-ba74-f2cf1b885cc1" providerId="ADAL" clId="{9CB390C0-966B-40D7-9386-3809AA8374CF}" dt="2021-11-10T11:10:27.470" v="370" actId="20577"/>
          <ac:spMkLst>
            <pc:docMk/>
            <pc:sldMk cId="66966973" sldId="262"/>
            <ac:spMk id="3" creationId="{EE4DAD59-EEA6-49C2-AF43-8DD5F1290EA8}"/>
          </ac:spMkLst>
        </pc:spChg>
      </pc:sldChg>
      <pc:sldChg chg="modSp mod">
        <pc:chgData name="Anneloes de Ruiter" userId="86fabff0-4732-4a4b-ba74-f2cf1b885cc1" providerId="ADAL" clId="{9CB390C0-966B-40D7-9386-3809AA8374CF}" dt="2021-11-10T10:50:02.544" v="246" actId="20577"/>
        <pc:sldMkLst>
          <pc:docMk/>
          <pc:sldMk cId="3273220086" sldId="263"/>
        </pc:sldMkLst>
        <pc:spChg chg="mod">
          <ac:chgData name="Anneloes de Ruiter" userId="86fabff0-4732-4a4b-ba74-f2cf1b885cc1" providerId="ADAL" clId="{9CB390C0-966B-40D7-9386-3809AA8374CF}" dt="2021-11-10T10:50:02.544" v="246" actId="20577"/>
          <ac:spMkLst>
            <pc:docMk/>
            <pc:sldMk cId="3273220086" sldId="263"/>
            <ac:spMk id="4" creationId="{63C2E5F4-ABDC-4742-B56B-45626EAAA2E2}"/>
          </ac:spMkLst>
        </pc:spChg>
      </pc:sldChg>
      <pc:sldChg chg="modSp mod">
        <pc:chgData name="Anneloes de Ruiter" userId="86fabff0-4732-4a4b-ba74-f2cf1b885cc1" providerId="ADAL" clId="{9CB390C0-966B-40D7-9386-3809AA8374CF}" dt="2021-11-10T10:52:55.280" v="290" actId="114"/>
        <pc:sldMkLst>
          <pc:docMk/>
          <pc:sldMk cId="4256709887" sldId="264"/>
        </pc:sldMkLst>
        <pc:spChg chg="mod">
          <ac:chgData name="Anneloes de Ruiter" userId="86fabff0-4732-4a4b-ba74-f2cf1b885cc1" providerId="ADAL" clId="{9CB390C0-966B-40D7-9386-3809AA8374CF}" dt="2021-11-10T10:52:55.280" v="290" actId="114"/>
          <ac:spMkLst>
            <pc:docMk/>
            <pc:sldMk cId="4256709887" sldId="264"/>
            <ac:spMk id="8" creationId="{EE06F441-4009-4B61-A1D5-E9EB3F1E6E43}"/>
          </ac:spMkLst>
        </pc:spChg>
      </pc:sldChg>
      <pc:sldChg chg="modSp add mod">
        <pc:chgData name="Anneloes de Ruiter" userId="86fabff0-4732-4a4b-ba74-f2cf1b885cc1" providerId="ADAL" clId="{9CB390C0-966B-40D7-9386-3809AA8374CF}" dt="2021-11-10T11:05:01.388" v="322" actId="20577"/>
        <pc:sldMkLst>
          <pc:docMk/>
          <pc:sldMk cId="3888264963" sldId="266"/>
        </pc:sldMkLst>
        <pc:spChg chg="mod">
          <ac:chgData name="Anneloes de Ruiter" userId="86fabff0-4732-4a4b-ba74-f2cf1b885cc1" providerId="ADAL" clId="{9CB390C0-966B-40D7-9386-3809AA8374CF}" dt="2021-11-10T10:41:46.448" v="8" actId="20577"/>
          <ac:spMkLst>
            <pc:docMk/>
            <pc:sldMk cId="3888264963" sldId="266"/>
            <ac:spMk id="6" creationId="{005BAC47-579B-4AC6-AF48-4E1C5AA06C4A}"/>
          </ac:spMkLst>
        </pc:spChg>
        <pc:spChg chg="mod">
          <ac:chgData name="Anneloes de Ruiter" userId="86fabff0-4732-4a4b-ba74-f2cf1b885cc1" providerId="ADAL" clId="{9CB390C0-966B-40D7-9386-3809AA8374CF}" dt="2021-11-10T11:05:01.388" v="322" actId="20577"/>
          <ac:spMkLst>
            <pc:docMk/>
            <pc:sldMk cId="3888264963" sldId="266"/>
            <ac:spMk id="8" creationId="{EE06F441-4009-4B61-A1D5-E9EB3F1E6E4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596421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517473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jpg"/><Relationship Id="rId7" Type="http://schemas.openxmlformats.org/officeDocument/2006/relationships/image" Target="../media/image9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08914" y="579195"/>
            <a:ext cx="2782166" cy="676918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"/>
          <p:cNvSpPr txBox="1"/>
          <p:nvPr/>
        </p:nvSpPr>
        <p:spPr>
          <a:xfrm>
            <a:off x="492533" y="2046753"/>
            <a:ext cx="6778600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b="1" i="0" u="none" strike="noStrike" cap="none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6th ACE Impact Virtual Regional Workshop</a:t>
            </a:r>
            <a:endParaRPr sz="2200" b="1" i="0" u="none" strike="noStrike" cap="none">
              <a:solidFill>
                <a:schemeClr val="lt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  <p:sp>
        <p:nvSpPr>
          <p:cNvPr id="17" name="Google Shape;17;p2"/>
          <p:cNvSpPr txBox="1"/>
          <p:nvPr/>
        </p:nvSpPr>
        <p:spPr>
          <a:xfrm>
            <a:off x="558990" y="6500056"/>
            <a:ext cx="11250201" cy="271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2500" lnSpcReduction="200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F69"/>
              </a:buClr>
              <a:buSzPct val="100000"/>
              <a:buFont typeface="Microsoft YaHei"/>
              <a:buNone/>
            </a:pPr>
            <a:r>
              <a:rPr lang="en-GB" sz="1600" b="1" i="0" u="none" strike="noStrike" cap="none">
                <a:solidFill>
                  <a:srgbClr val="003F69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ACE Impact Project - Advancing the Quality, Quantity and Access of Postgraduate Education in Africa</a:t>
            </a:r>
            <a:endParaRPr sz="1600" b="1" i="0" u="none" strike="noStrike" cap="none">
              <a:solidFill>
                <a:srgbClr val="003F69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  <p:sp>
        <p:nvSpPr>
          <p:cNvPr id="18" name="Google Shape;18;p2"/>
          <p:cNvSpPr txBox="1"/>
          <p:nvPr/>
        </p:nvSpPr>
        <p:spPr>
          <a:xfrm>
            <a:off x="4525595" y="5500296"/>
            <a:ext cx="3174716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i="0" u="none" strike="noStrike" cap="none">
                <a:solidFill>
                  <a:srgbClr val="003F69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Participating Countries</a:t>
            </a:r>
            <a:endParaRPr/>
          </a:p>
        </p:txBody>
      </p:sp>
      <p:sp>
        <p:nvSpPr>
          <p:cNvPr id="19" name="Google Shape;19;p2"/>
          <p:cNvSpPr txBox="1"/>
          <p:nvPr/>
        </p:nvSpPr>
        <p:spPr>
          <a:xfrm>
            <a:off x="1425720" y="5797387"/>
            <a:ext cx="705391" cy="261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3F69"/>
                </a:solidFill>
                <a:latin typeface="Calibri"/>
                <a:ea typeface="Calibri"/>
                <a:cs typeface="Calibri"/>
                <a:sym typeface="Calibri"/>
              </a:rPr>
              <a:t>Benin</a:t>
            </a:r>
            <a:endParaRPr/>
          </a:p>
        </p:txBody>
      </p:sp>
      <p:sp>
        <p:nvSpPr>
          <p:cNvPr id="20" name="Google Shape;20;p2"/>
          <p:cNvSpPr txBox="1"/>
          <p:nvPr/>
        </p:nvSpPr>
        <p:spPr>
          <a:xfrm>
            <a:off x="1955336" y="5769602"/>
            <a:ext cx="1155430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3F69"/>
                </a:solidFill>
                <a:latin typeface="Calibri"/>
                <a:ea typeface="Calibri"/>
                <a:cs typeface="Calibri"/>
                <a:sym typeface="Calibri"/>
              </a:rPr>
              <a:t>Burkina Faso</a:t>
            </a:r>
            <a:endParaRPr/>
          </a:p>
        </p:txBody>
      </p:sp>
      <p:sp>
        <p:nvSpPr>
          <p:cNvPr id="21" name="Google Shape;21;p2"/>
          <p:cNvSpPr txBox="1"/>
          <p:nvPr/>
        </p:nvSpPr>
        <p:spPr>
          <a:xfrm>
            <a:off x="2831631" y="5776094"/>
            <a:ext cx="1155430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3F69"/>
                </a:solidFill>
                <a:latin typeface="Calibri"/>
                <a:ea typeface="Calibri"/>
                <a:cs typeface="Calibri"/>
                <a:sym typeface="Calibri"/>
              </a:rPr>
              <a:t>Cote D’Ivoire</a:t>
            </a:r>
            <a:endParaRPr/>
          </a:p>
        </p:txBody>
      </p:sp>
      <p:sp>
        <p:nvSpPr>
          <p:cNvPr id="22" name="Google Shape;22;p2"/>
          <p:cNvSpPr txBox="1"/>
          <p:nvPr/>
        </p:nvSpPr>
        <p:spPr>
          <a:xfrm>
            <a:off x="3919591" y="5764664"/>
            <a:ext cx="818777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3F69"/>
                </a:solidFill>
                <a:latin typeface="Calibri"/>
                <a:ea typeface="Calibri"/>
                <a:cs typeface="Calibri"/>
                <a:sym typeface="Calibri"/>
              </a:rPr>
              <a:t>Djibouti</a:t>
            </a:r>
            <a:endParaRPr/>
          </a:p>
        </p:txBody>
      </p:sp>
      <p:sp>
        <p:nvSpPr>
          <p:cNvPr id="23" name="Google Shape;23;p2"/>
          <p:cNvSpPr txBox="1"/>
          <p:nvPr/>
        </p:nvSpPr>
        <p:spPr>
          <a:xfrm>
            <a:off x="4758417" y="5777832"/>
            <a:ext cx="843633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3F69"/>
                </a:solidFill>
                <a:latin typeface="Calibri"/>
                <a:ea typeface="Calibri"/>
                <a:cs typeface="Calibri"/>
                <a:sym typeface="Calibri"/>
              </a:rPr>
              <a:t>Gambia</a:t>
            </a:r>
            <a:endParaRPr/>
          </a:p>
        </p:txBody>
      </p:sp>
      <p:sp>
        <p:nvSpPr>
          <p:cNvPr id="24" name="Google Shape;24;p2"/>
          <p:cNvSpPr txBox="1"/>
          <p:nvPr/>
        </p:nvSpPr>
        <p:spPr>
          <a:xfrm>
            <a:off x="5682600" y="5776094"/>
            <a:ext cx="856828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3F69"/>
                </a:solidFill>
                <a:latin typeface="Calibri"/>
                <a:ea typeface="Calibri"/>
                <a:cs typeface="Calibri"/>
                <a:sym typeface="Calibri"/>
              </a:rPr>
              <a:t>Ghana</a:t>
            </a:r>
            <a:endParaRPr/>
          </a:p>
        </p:txBody>
      </p:sp>
      <p:sp>
        <p:nvSpPr>
          <p:cNvPr id="25" name="Google Shape;25;p2"/>
          <p:cNvSpPr txBox="1"/>
          <p:nvPr/>
        </p:nvSpPr>
        <p:spPr>
          <a:xfrm>
            <a:off x="6536632" y="5777742"/>
            <a:ext cx="856828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3F69"/>
                </a:solidFill>
                <a:latin typeface="Calibri"/>
                <a:ea typeface="Calibri"/>
                <a:cs typeface="Calibri"/>
                <a:sym typeface="Calibri"/>
              </a:rPr>
              <a:t>Guinea</a:t>
            </a:r>
            <a:endParaRPr/>
          </a:p>
        </p:txBody>
      </p:sp>
      <p:sp>
        <p:nvSpPr>
          <p:cNvPr id="26" name="Google Shape;26;p2"/>
          <p:cNvSpPr txBox="1"/>
          <p:nvPr/>
        </p:nvSpPr>
        <p:spPr>
          <a:xfrm>
            <a:off x="7328544" y="5764616"/>
            <a:ext cx="900812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3F69"/>
                </a:solidFill>
                <a:latin typeface="Calibri"/>
                <a:ea typeface="Calibri"/>
                <a:cs typeface="Calibri"/>
                <a:sym typeface="Calibri"/>
              </a:rPr>
              <a:t>Niger</a:t>
            </a:r>
            <a:endParaRPr/>
          </a:p>
        </p:txBody>
      </p:sp>
      <p:sp>
        <p:nvSpPr>
          <p:cNvPr id="27" name="Google Shape;27;p2"/>
          <p:cNvSpPr txBox="1"/>
          <p:nvPr/>
        </p:nvSpPr>
        <p:spPr>
          <a:xfrm>
            <a:off x="8196615" y="5764616"/>
            <a:ext cx="900812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3F69"/>
                </a:solidFill>
                <a:latin typeface="Calibri"/>
                <a:ea typeface="Calibri"/>
                <a:cs typeface="Calibri"/>
                <a:sym typeface="Calibri"/>
              </a:rPr>
              <a:t>Nigeria</a:t>
            </a:r>
            <a:endParaRPr/>
          </a:p>
        </p:txBody>
      </p:sp>
      <p:sp>
        <p:nvSpPr>
          <p:cNvPr id="28" name="Google Shape;28;p2"/>
          <p:cNvSpPr txBox="1"/>
          <p:nvPr/>
        </p:nvSpPr>
        <p:spPr>
          <a:xfrm>
            <a:off x="9177374" y="5749991"/>
            <a:ext cx="900812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3F69"/>
                </a:solidFill>
                <a:latin typeface="Calibri"/>
                <a:ea typeface="Calibri"/>
                <a:cs typeface="Calibri"/>
                <a:sym typeface="Calibri"/>
              </a:rPr>
              <a:t>Senegal</a:t>
            </a:r>
            <a:endParaRPr/>
          </a:p>
        </p:txBody>
      </p:sp>
      <p:sp>
        <p:nvSpPr>
          <p:cNvPr id="29" name="Google Shape;29;p2"/>
          <p:cNvSpPr txBox="1"/>
          <p:nvPr/>
        </p:nvSpPr>
        <p:spPr>
          <a:xfrm>
            <a:off x="10091868" y="5759813"/>
            <a:ext cx="900812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3F69"/>
                </a:solidFill>
                <a:latin typeface="Calibri"/>
                <a:ea typeface="Calibri"/>
                <a:cs typeface="Calibri"/>
                <a:sym typeface="Calibri"/>
              </a:rPr>
              <a:t>Togo</a:t>
            </a:r>
            <a:endParaRPr/>
          </a:p>
        </p:txBody>
      </p:sp>
      <p:sp>
        <p:nvSpPr>
          <p:cNvPr id="30" name="Google Shape;30;p2"/>
          <p:cNvSpPr/>
          <p:nvPr/>
        </p:nvSpPr>
        <p:spPr>
          <a:xfrm>
            <a:off x="7801306" y="1689273"/>
            <a:ext cx="45719" cy="3479454"/>
          </a:xfrm>
          <a:prstGeom prst="rect">
            <a:avLst/>
          </a:prstGeom>
          <a:solidFill>
            <a:srgbClr val="00BCE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00BCE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1" name="Google Shape;31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67750" y="5960989"/>
            <a:ext cx="9995362" cy="4308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4">
          <p15:clr>
            <a:srgbClr val="FBAE40"/>
          </p15:clr>
        </p15:guide>
        <p15:guide id="2" pos="33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23751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12"/>
          <p:cNvSpPr txBox="1"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9" name="Google Shape;119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20" name="Google Shape;120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1" name="Google Shape;12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24" name="Google Shape;124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45943" y="307973"/>
            <a:ext cx="1350196" cy="328511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12"/>
          <p:cNvSpPr txBox="1"/>
          <p:nvPr/>
        </p:nvSpPr>
        <p:spPr>
          <a:xfrm>
            <a:off x="7952660" y="313183"/>
            <a:ext cx="193897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00BCEB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ACE Impact Project </a:t>
            </a:r>
            <a:endParaRPr sz="1200">
              <a:solidFill>
                <a:srgbClr val="00BCE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Google Shape;127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23751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45943" y="307973"/>
            <a:ext cx="1350196" cy="328511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13"/>
          <p:cNvSpPr txBox="1">
            <a:spLocks noGrp="1"/>
          </p:cNvSpPr>
          <p:nvPr>
            <p:ph type="title"/>
          </p:nvPr>
        </p:nvSpPr>
        <p:spPr>
          <a:xfrm rot="5400000">
            <a:off x="7611881" y="2435043"/>
            <a:ext cx="4854939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0" name="Google Shape;130;p13"/>
          <p:cNvSpPr txBox="1">
            <a:spLocks noGrp="1"/>
          </p:cNvSpPr>
          <p:nvPr>
            <p:ph type="body" idx="1"/>
          </p:nvPr>
        </p:nvSpPr>
        <p:spPr>
          <a:xfrm rot="5400000">
            <a:off x="2178729" y="-216808"/>
            <a:ext cx="5053242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1" name="Google Shape;13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4" name="Google Shape;134;p13"/>
          <p:cNvSpPr txBox="1"/>
          <p:nvPr/>
        </p:nvSpPr>
        <p:spPr>
          <a:xfrm>
            <a:off x="7952660" y="313183"/>
            <a:ext cx="193897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00BCEB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ACE Impact Project </a:t>
            </a:r>
            <a:endParaRPr sz="1200">
              <a:solidFill>
                <a:srgbClr val="00BCE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23751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3"/>
          <p:cNvSpPr txBox="1">
            <a:spLocks noGrp="1"/>
          </p:cNvSpPr>
          <p:nvPr>
            <p:ph type="title"/>
          </p:nvPr>
        </p:nvSpPr>
        <p:spPr>
          <a:xfrm>
            <a:off x="657573" y="1469203"/>
            <a:ext cx="4787730" cy="1582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CEB"/>
              </a:buClr>
              <a:buSzPts val="4000"/>
              <a:buFont typeface="Microsoft YaHei"/>
              <a:buNone/>
              <a:defRPr sz="4000" b="1">
                <a:solidFill>
                  <a:srgbClr val="00BCEB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3"/>
          <p:cNvSpPr txBox="1">
            <a:spLocks noGrp="1"/>
          </p:cNvSpPr>
          <p:nvPr>
            <p:ph type="body" idx="1"/>
          </p:nvPr>
        </p:nvSpPr>
        <p:spPr>
          <a:xfrm>
            <a:off x="6096000" y="1456139"/>
            <a:ext cx="521017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39" name="Google Shape;39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45943" y="307973"/>
            <a:ext cx="1350196" cy="328511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3"/>
          <p:cNvSpPr txBox="1"/>
          <p:nvPr/>
        </p:nvSpPr>
        <p:spPr>
          <a:xfrm>
            <a:off x="7952660" y="313183"/>
            <a:ext cx="193897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u="none" strike="noStrike" cap="none">
                <a:solidFill>
                  <a:srgbClr val="00BCEB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ACE Impact Project </a:t>
            </a:r>
            <a:endParaRPr sz="1200">
              <a:solidFill>
                <a:srgbClr val="00BCE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>
  <p:cSld name="Title and Vertical 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45" name="Google Shape;45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145943" y="133315"/>
            <a:ext cx="1350196" cy="328511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4"/>
          <p:cNvSpPr txBox="1"/>
          <p:nvPr/>
        </p:nvSpPr>
        <p:spPr>
          <a:xfrm>
            <a:off x="7952660" y="138525"/>
            <a:ext cx="193897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00BCEB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ACE Impact Project </a:t>
            </a:r>
            <a:endParaRPr sz="1200">
              <a:solidFill>
                <a:srgbClr val="00BCE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oogle Shape;55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23751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6"/>
          <p:cNvSpPr txBox="1">
            <a:spLocks noGrp="1"/>
          </p:cNvSpPr>
          <p:nvPr>
            <p:ph type="title"/>
          </p:nvPr>
        </p:nvSpPr>
        <p:spPr>
          <a:xfrm>
            <a:off x="1347809" y="1036489"/>
            <a:ext cx="9475833" cy="1141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CEB"/>
              </a:buClr>
              <a:buSzPts val="4000"/>
              <a:buFont typeface="Microsoft YaHei"/>
              <a:buNone/>
              <a:defRPr sz="4000" b="1">
                <a:solidFill>
                  <a:srgbClr val="00BCEB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7" name="Google Shape;5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0" name="Google Shape;60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45943" y="307973"/>
            <a:ext cx="1350196" cy="328511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6"/>
          <p:cNvSpPr txBox="1"/>
          <p:nvPr/>
        </p:nvSpPr>
        <p:spPr>
          <a:xfrm>
            <a:off x="7952660" y="313183"/>
            <a:ext cx="193897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00BCEB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ACE Impact Project </a:t>
            </a:r>
            <a:endParaRPr sz="1200">
              <a:solidFill>
                <a:srgbClr val="00BCE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0797" y="221091"/>
            <a:ext cx="3008769" cy="732052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7"/>
          <p:cNvSpPr txBox="1"/>
          <p:nvPr/>
        </p:nvSpPr>
        <p:spPr>
          <a:xfrm>
            <a:off x="8721367" y="4707420"/>
            <a:ext cx="2956514" cy="1631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000" b="1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THANK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000" b="1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 YOU</a:t>
            </a:r>
            <a:endParaRPr/>
          </a:p>
        </p:txBody>
      </p:sp>
      <p:sp>
        <p:nvSpPr>
          <p:cNvPr id="66" name="Google Shape;66;p7"/>
          <p:cNvSpPr txBox="1"/>
          <p:nvPr/>
        </p:nvSpPr>
        <p:spPr>
          <a:xfrm>
            <a:off x="687732" y="5835482"/>
            <a:ext cx="1623317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003F69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STEM</a:t>
            </a:r>
            <a:endParaRPr/>
          </a:p>
        </p:txBody>
      </p:sp>
      <p:sp>
        <p:nvSpPr>
          <p:cNvPr id="67" name="Google Shape;67;p7"/>
          <p:cNvSpPr txBox="1"/>
          <p:nvPr/>
        </p:nvSpPr>
        <p:spPr>
          <a:xfrm>
            <a:off x="2178738" y="5844790"/>
            <a:ext cx="1623317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003F69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AGRICULTURE</a:t>
            </a:r>
            <a:endParaRPr/>
          </a:p>
        </p:txBody>
      </p:sp>
      <p:sp>
        <p:nvSpPr>
          <p:cNvPr id="68" name="Google Shape;68;p7"/>
          <p:cNvSpPr txBox="1"/>
          <p:nvPr/>
        </p:nvSpPr>
        <p:spPr>
          <a:xfrm>
            <a:off x="3562912" y="5855949"/>
            <a:ext cx="1623317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003F69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HEALTH</a:t>
            </a:r>
            <a:endParaRPr/>
          </a:p>
        </p:txBody>
      </p:sp>
      <p:sp>
        <p:nvSpPr>
          <p:cNvPr id="69" name="Google Shape;69;p7"/>
          <p:cNvSpPr txBox="1"/>
          <p:nvPr/>
        </p:nvSpPr>
        <p:spPr>
          <a:xfrm>
            <a:off x="4979613" y="5861381"/>
            <a:ext cx="169660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003F69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ENVIRONMENT</a:t>
            </a:r>
            <a:endParaRPr/>
          </a:p>
        </p:txBody>
      </p:sp>
      <p:sp>
        <p:nvSpPr>
          <p:cNvPr id="70" name="Google Shape;70;p7"/>
          <p:cNvSpPr txBox="1"/>
          <p:nvPr/>
        </p:nvSpPr>
        <p:spPr>
          <a:xfrm>
            <a:off x="5816018" y="5808581"/>
            <a:ext cx="319432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003F69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APPLIED SOCIAL SCIENCES/EDUCATION</a:t>
            </a:r>
            <a:endParaRPr/>
          </a:p>
        </p:txBody>
      </p:sp>
      <p:pic>
        <p:nvPicPr>
          <p:cNvPr id="71" name="Google Shape;71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7568" y="5022461"/>
            <a:ext cx="792696" cy="792696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563557" y="5022461"/>
            <a:ext cx="792696" cy="792696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010065" y="5022461"/>
            <a:ext cx="815320" cy="815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280822" y="4960576"/>
            <a:ext cx="966500" cy="966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921418" y="4933166"/>
            <a:ext cx="966500" cy="96650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7"/>
          <p:cNvSpPr txBox="1"/>
          <p:nvPr/>
        </p:nvSpPr>
        <p:spPr>
          <a:xfrm>
            <a:off x="2801392" y="4737254"/>
            <a:ext cx="336881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rgbClr val="003E68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Project Thematic Areas</a:t>
            </a:r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48">
          <p15:clr>
            <a:srgbClr val="FBAE40"/>
          </p15:clr>
        </p15:guide>
        <p15:guide id="2" pos="52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23751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Google Shape;80;p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84" name="Google Shape;84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45943" y="307973"/>
            <a:ext cx="1350196" cy="328511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8"/>
          <p:cNvSpPr txBox="1"/>
          <p:nvPr/>
        </p:nvSpPr>
        <p:spPr>
          <a:xfrm>
            <a:off x="7952660" y="313183"/>
            <a:ext cx="193897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00BCEB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ACE Impact Project </a:t>
            </a:r>
            <a:endParaRPr sz="1200">
              <a:solidFill>
                <a:srgbClr val="00BCE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oogle Shape;87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23751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9"/>
          <p:cNvSpPr txBox="1">
            <a:spLocks noGrp="1"/>
          </p:cNvSpPr>
          <p:nvPr>
            <p:ph type="title"/>
          </p:nvPr>
        </p:nvSpPr>
        <p:spPr>
          <a:xfrm>
            <a:off x="839788" y="876845"/>
            <a:ext cx="10515600" cy="813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9" name="Google Shape;89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Google Shape;90;p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Google Shape;91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2" name="Google Shape;92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Google Shape;93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6" name="Google Shape;96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45943" y="307973"/>
            <a:ext cx="1350196" cy="328511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9"/>
          <p:cNvSpPr txBox="1"/>
          <p:nvPr/>
        </p:nvSpPr>
        <p:spPr>
          <a:xfrm>
            <a:off x="7952660" y="313183"/>
            <a:ext cx="193897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00BCEB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ACE Impact Project </a:t>
            </a:r>
            <a:endParaRPr sz="1200">
              <a:solidFill>
                <a:srgbClr val="00BCE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23751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0"/>
          <p:cNvSpPr txBox="1">
            <a:spLocks noGrp="1"/>
          </p:cNvSpPr>
          <p:nvPr>
            <p:ph type="title"/>
          </p:nvPr>
        </p:nvSpPr>
        <p:spPr>
          <a:xfrm>
            <a:off x="838200" y="933941"/>
            <a:ext cx="10515600" cy="977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1" name="Google Shape;10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04" name="Google Shape;104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45943" y="307973"/>
            <a:ext cx="1350196" cy="328511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0"/>
          <p:cNvSpPr txBox="1"/>
          <p:nvPr/>
        </p:nvSpPr>
        <p:spPr>
          <a:xfrm>
            <a:off x="7952660" y="313183"/>
            <a:ext cx="193897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00BCEB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ACE Impact Project </a:t>
            </a:r>
            <a:endParaRPr sz="1200">
              <a:solidFill>
                <a:srgbClr val="00BCE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23751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1"/>
          <p:cNvSpPr txBox="1">
            <a:spLocks noGrp="1"/>
          </p:cNvSpPr>
          <p:nvPr>
            <p:ph type="title"/>
          </p:nvPr>
        </p:nvSpPr>
        <p:spPr>
          <a:xfrm>
            <a:off x="839788" y="876844"/>
            <a:ext cx="3932237" cy="11805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9" name="Google Shape;109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Google Shape;110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Google Shape;11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14" name="Google Shape;114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45943" y="307973"/>
            <a:ext cx="1350196" cy="328511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1"/>
          <p:cNvSpPr txBox="1"/>
          <p:nvPr/>
        </p:nvSpPr>
        <p:spPr>
          <a:xfrm>
            <a:off x="7952660" y="313183"/>
            <a:ext cx="193897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00BCEB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ACE Impact Project </a:t>
            </a:r>
            <a:endParaRPr sz="1200">
              <a:solidFill>
                <a:srgbClr val="00BCE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4"/>
          <p:cNvSpPr txBox="1">
            <a:spLocks noGrp="1"/>
          </p:cNvSpPr>
          <p:nvPr>
            <p:ph type="title"/>
          </p:nvPr>
        </p:nvSpPr>
        <p:spPr>
          <a:xfrm>
            <a:off x="531340" y="4391578"/>
            <a:ext cx="4349579" cy="481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GB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Anneloes de Ruiter, Technopolis Group</a:t>
            </a:r>
            <a:endParaRPr dirty="0"/>
          </a:p>
        </p:txBody>
      </p:sp>
      <p:sp>
        <p:nvSpPr>
          <p:cNvPr id="140" name="Google Shape;140;p14"/>
          <p:cNvSpPr txBox="1">
            <a:spLocks noGrp="1"/>
          </p:cNvSpPr>
          <p:nvPr>
            <p:ph type="body" idx="1"/>
          </p:nvPr>
        </p:nvSpPr>
        <p:spPr>
          <a:xfrm>
            <a:off x="479502" y="2787800"/>
            <a:ext cx="6724186" cy="1382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F69"/>
              </a:buClr>
              <a:buSzPts val="2800"/>
              <a:buFont typeface="Arial"/>
              <a:buNone/>
            </a:pPr>
            <a:r>
              <a:rPr lang="en-GB" sz="2800" b="0" i="0" u="none" strike="noStrike" cap="none" dirty="0">
                <a:solidFill>
                  <a:srgbClr val="003F69"/>
                </a:solidFill>
                <a:latin typeface="Calibri"/>
                <a:ea typeface="Calibri"/>
                <a:cs typeface="Calibri"/>
                <a:sym typeface="Calibri"/>
              </a:rPr>
              <a:t>Evaluation of DLI 2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5"/>
          <p:cNvSpPr txBox="1">
            <a:spLocks noGrp="1"/>
          </p:cNvSpPr>
          <p:nvPr>
            <p:ph type="title"/>
          </p:nvPr>
        </p:nvSpPr>
        <p:spPr>
          <a:xfrm>
            <a:off x="657573" y="1469203"/>
            <a:ext cx="4787730" cy="1582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CEB"/>
              </a:buClr>
              <a:buSzPts val="4000"/>
              <a:buFont typeface="Microsoft YaHei"/>
              <a:buNone/>
            </a:pPr>
            <a:r>
              <a:rPr lang="en-GB" i="1" dirty="0"/>
              <a:t>Progress</a:t>
            </a:r>
            <a:r>
              <a:rPr lang="en-GB" dirty="0"/>
              <a:t> towards Development Impact</a:t>
            </a:r>
            <a:br>
              <a:rPr lang="en-GB" dirty="0"/>
            </a:br>
            <a:br>
              <a:rPr lang="en-GB" dirty="0"/>
            </a:br>
            <a:r>
              <a:rPr lang="fr-FR" dirty="0"/>
              <a:t>Progrès vers l'impact sur le développement</a:t>
            </a:r>
            <a:br>
              <a:rPr lang="en-GB" dirty="0"/>
            </a:br>
            <a:br>
              <a:rPr lang="en-GB" dirty="0"/>
            </a:br>
            <a:endParaRPr i="1" dirty="0"/>
          </a:p>
        </p:txBody>
      </p:sp>
      <p:sp>
        <p:nvSpPr>
          <p:cNvPr id="146" name="Google Shape;146;p15"/>
          <p:cNvSpPr txBox="1">
            <a:spLocks noGrp="1"/>
          </p:cNvSpPr>
          <p:nvPr>
            <p:ph type="body" idx="1"/>
          </p:nvPr>
        </p:nvSpPr>
        <p:spPr>
          <a:xfrm>
            <a:off x="5131294" y="1456139"/>
            <a:ext cx="6174882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7850" lvl="0" indent="-4000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romanLcParenBoth"/>
            </a:pPr>
            <a:endParaRPr lang="en-GB" sz="20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Arial" panose="020B0604020202020204" pitchFamily="34" charset="0"/>
            </a:endParaRPr>
          </a:p>
          <a:p>
            <a:pPr marL="577850" lvl="0" indent="-4000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romanLcParenBoth"/>
            </a:pPr>
            <a:endParaRPr lang="en-GB" sz="2000" dirty="0">
              <a:latin typeface="Century Gothic" panose="020B0502020202020204" pitchFamily="34" charset="0"/>
              <a:ea typeface="Century Gothic" panose="020B0502020202020204" pitchFamily="34" charset="0"/>
              <a:cs typeface="Arial" panose="020B0604020202020204" pitchFamily="34" charset="0"/>
            </a:endParaRPr>
          </a:p>
          <a:p>
            <a:pPr marL="577850" lvl="0" indent="-4000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romanLcParenBoth"/>
            </a:pPr>
            <a:r>
              <a:rPr lang="en-GB" sz="20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Arial" panose="020B0604020202020204" pitchFamily="34" charset="0"/>
              </a:rPr>
              <a:t>Relevance and impact of </a:t>
            </a:r>
            <a:r>
              <a:rPr lang="en-GB" sz="2000" b="1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Arial" panose="020B0604020202020204" pitchFamily="34" charset="0"/>
              </a:rPr>
              <a:t>graduates on society</a:t>
            </a:r>
            <a:r>
              <a:rPr lang="en-GB" sz="20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Arial" panose="020B0604020202020204" pitchFamily="34" charset="0"/>
              </a:rPr>
              <a:t>, including the share of graduates hired in the </a:t>
            </a:r>
            <a:r>
              <a:rPr lang="en-GB" sz="2000" b="1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Arial" panose="020B0604020202020204" pitchFamily="34" charset="0"/>
              </a:rPr>
              <a:t>target sector </a:t>
            </a:r>
            <a:r>
              <a:rPr lang="en-GB" sz="20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Arial" panose="020B0604020202020204" pitchFamily="34" charset="0"/>
              </a:rPr>
              <a:t>and feedback from key employers; </a:t>
            </a:r>
          </a:p>
          <a:p>
            <a:pPr marL="577850" lvl="0" indent="-4000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romanLcParenBoth"/>
            </a:pPr>
            <a:endParaRPr lang="en-GB" sz="20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Arial" panose="020B0604020202020204" pitchFamily="34" charset="0"/>
            </a:endParaRPr>
          </a:p>
          <a:p>
            <a:pPr marL="577850" lvl="0" indent="-4000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romanLcParenBoth"/>
            </a:pPr>
            <a:r>
              <a:rPr lang="en-GB" sz="2000" dirty="0">
                <a:latin typeface="Century Gothic" panose="020B0502020202020204" pitchFamily="34" charset="0"/>
                <a:ea typeface="Century Gothic" panose="020B0502020202020204" pitchFamily="34" charset="0"/>
                <a:cs typeface="Arial" panose="020B0604020202020204" pitchFamily="34" charset="0"/>
              </a:rPr>
              <a:t>R</a:t>
            </a:r>
            <a:r>
              <a:rPr lang="en-GB" sz="20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Arial" panose="020B0604020202020204" pitchFamily="34" charset="0"/>
              </a:rPr>
              <a:t>elevance and impact of </a:t>
            </a:r>
            <a:r>
              <a:rPr lang="en-GB" sz="2000" b="1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Arial" panose="020B0604020202020204" pitchFamily="34" charset="0"/>
              </a:rPr>
              <a:t>research on society</a:t>
            </a:r>
            <a:r>
              <a:rPr lang="en-GB" sz="20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Arial" panose="020B0604020202020204" pitchFamily="34" charset="0"/>
              </a:rPr>
              <a:t>; </a:t>
            </a:r>
          </a:p>
          <a:p>
            <a:pPr marL="1778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en-GB" sz="20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91610-B7CF-4B1F-A23D-2E9496A24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Outcome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4DAD59-EEA6-49C2-AF43-8DD5F1290EA8}"/>
              </a:ext>
            </a:extLst>
          </p:cNvPr>
          <p:cNvSpPr txBox="1"/>
          <p:nvPr/>
        </p:nvSpPr>
        <p:spPr>
          <a:xfrm>
            <a:off x="992702" y="1757778"/>
            <a:ext cx="930379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Overall report</a:t>
            </a:r>
          </a:p>
          <a:p>
            <a:r>
              <a:rPr lang="en-GB" sz="2000" i="1" dirty="0"/>
              <a:t>Rapport </a:t>
            </a:r>
            <a:r>
              <a:rPr lang="en-GB" sz="2000" i="1" dirty="0" err="1"/>
              <a:t>générale</a:t>
            </a:r>
            <a:endParaRPr lang="en-GB" sz="2000" i="1" dirty="0"/>
          </a:p>
          <a:p>
            <a:endParaRPr lang="en-GB" sz="2000" i="1" dirty="0"/>
          </a:p>
          <a:p>
            <a:r>
              <a:rPr lang="en-GB" sz="2000" dirty="0"/>
              <a:t>Individual </a:t>
            </a:r>
            <a:r>
              <a:rPr lang="en-GB" sz="2000" dirty="0" err="1"/>
              <a:t>center</a:t>
            </a:r>
            <a:r>
              <a:rPr lang="en-GB" sz="2000" dirty="0"/>
              <a:t> level reports with:</a:t>
            </a:r>
            <a:br>
              <a:rPr lang="en-GB" sz="2000" dirty="0"/>
            </a:br>
            <a:r>
              <a:rPr lang="fr-FR" sz="2000" i="1" dirty="0"/>
              <a:t>Rapports individuels au niveau du centre avec</a:t>
            </a:r>
            <a:r>
              <a:rPr lang="en-GB" sz="2000" dirty="0"/>
              <a:t>:</a:t>
            </a:r>
          </a:p>
          <a:p>
            <a:endParaRPr lang="en-GB" sz="2000" dirty="0"/>
          </a:p>
          <a:p>
            <a:pPr marL="285750" lvl="6" indent="-285750">
              <a:buFont typeface="Arial" panose="020B0604020202020204" pitchFamily="34" charset="0"/>
              <a:buChar char="•"/>
            </a:pPr>
            <a:r>
              <a:rPr lang="en-GB" sz="2000" dirty="0"/>
              <a:t>an overview of the progress towards development</a:t>
            </a:r>
          </a:p>
          <a:p>
            <a:pPr marL="285750" lvl="6" indent="-285750">
              <a:buFont typeface="Arial" panose="020B0604020202020204" pitchFamily="34" charset="0"/>
              <a:buChar char="•"/>
            </a:pPr>
            <a:r>
              <a:rPr lang="fr-FR" sz="2000" i="1" dirty="0"/>
              <a:t>un aperçu des progrès vers le développement</a:t>
            </a:r>
            <a:endParaRPr lang="en-GB" sz="2000" i="1" dirty="0"/>
          </a:p>
          <a:p>
            <a:pPr marL="285750" lvl="6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lvl="6" indent="-285750">
              <a:buFont typeface="Arial" panose="020B0604020202020204" pitchFamily="34" charset="0"/>
              <a:buChar char="•"/>
            </a:pPr>
            <a:r>
              <a:rPr lang="en-GB" sz="2000" dirty="0"/>
              <a:t>good practices of other </a:t>
            </a:r>
            <a:r>
              <a:rPr lang="en-GB" sz="2000" dirty="0" err="1"/>
              <a:t>centers</a:t>
            </a:r>
            <a:r>
              <a:rPr lang="en-GB" sz="2000" dirty="0"/>
              <a:t> to incorporate towards the final evaluation of DLI2</a:t>
            </a:r>
          </a:p>
          <a:p>
            <a:pPr marL="285750" lvl="6" indent="-285750">
              <a:buFont typeface="Arial" panose="020B0604020202020204" pitchFamily="34" charset="0"/>
              <a:buChar char="•"/>
            </a:pPr>
            <a:r>
              <a:rPr lang="fr-FR" sz="2000" i="1" dirty="0"/>
              <a:t>bonnes pratiques d'autres centres à intégrer dans l'évaluation finale du DLI2</a:t>
            </a:r>
            <a:endParaRPr lang="en-GB" sz="2000" i="1" dirty="0"/>
          </a:p>
          <a:p>
            <a:pPr marL="285750" lvl="6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lvl="6" indent="-285750">
              <a:buFont typeface="Arial" panose="020B0604020202020204" pitchFamily="34" charset="0"/>
              <a:buChar char="•"/>
            </a:pPr>
            <a:r>
              <a:rPr lang="en-GB" sz="2000" dirty="0"/>
              <a:t>a score on the basis of which disbursement will be awarded</a:t>
            </a:r>
          </a:p>
          <a:p>
            <a:pPr marL="285750" lvl="6" indent="-285750">
              <a:buFont typeface="Arial" panose="020B0604020202020204" pitchFamily="34" charset="0"/>
              <a:buChar char="•"/>
            </a:pPr>
            <a:r>
              <a:rPr lang="fr-FR" sz="2000" i="1" dirty="0"/>
              <a:t>un score sur la base duquel le décaissement sera attribué</a:t>
            </a:r>
            <a:endParaRPr lang="en-GB" sz="2000" i="1" dirty="0"/>
          </a:p>
        </p:txBody>
      </p:sp>
    </p:spTree>
    <p:extLst>
      <p:ext uri="{BB962C8B-B14F-4D97-AF65-F5344CB8AC3E}">
        <p14:creationId xmlns:p14="http://schemas.microsoft.com/office/powerpoint/2010/main" val="66966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91610-B7CF-4B1F-A23D-2E9496A24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573" y="1469203"/>
            <a:ext cx="4787730" cy="1582219"/>
          </a:xfrm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en-GB" b="1" i="0" u="none" strike="noStrike" cap="none">
                <a:latin typeface="Microsoft YaHei"/>
                <a:ea typeface="Microsoft YaHei"/>
                <a:cs typeface="Microsoft YaHei"/>
                <a:sym typeface="Microsoft YaHei"/>
              </a:rPr>
              <a:t>Elements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C2E5F4-ABDC-4742-B56B-45626EAAA2E2}"/>
              </a:ext>
            </a:extLst>
          </p:cNvPr>
          <p:cNvSpPr txBox="1"/>
          <p:nvPr/>
        </p:nvSpPr>
        <p:spPr>
          <a:xfrm>
            <a:off x="6096000" y="1456139"/>
            <a:ext cx="521017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 fontScale="92500" lnSpcReduction="20000"/>
          </a:bodyPr>
          <a:lstStyle/>
          <a:p>
            <a:pPr marL="457200" indent="-4064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2800"/>
              <a:buFont typeface="Arial"/>
              <a:buChar char="•"/>
            </a:pPr>
            <a:r>
              <a:rPr lang="en-GB" sz="2400" b="0" i="0" u="none" strike="noStrike" cap="none" dirty="0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Desk research</a:t>
            </a:r>
          </a:p>
          <a:p>
            <a:pPr marL="457200" indent="-4064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2800"/>
              <a:buFont typeface="Arial"/>
              <a:buChar char="•"/>
            </a:pPr>
            <a:endParaRPr lang="en-GB" sz="2400" b="0" i="0" u="none" strike="noStrike" cap="none" dirty="0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457200" indent="-4064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2800"/>
              <a:buFont typeface="Arial"/>
              <a:buChar char="•"/>
            </a:pPr>
            <a:r>
              <a:rPr lang="en-GB" sz="2400" b="0" i="1" u="none" strike="noStrike" cap="none" dirty="0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Employer survey</a:t>
            </a:r>
          </a:p>
          <a:p>
            <a:pPr marL="457200" indent="-4064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2800"/>
              <a:buFont typeface="Arial"/>
              <a:buChar char="•"/>
            </a:pPr>
            <a:r>
              <a:rPr lang="en-GB" sz="2400" i="1" dirty="0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S</a:t>
            </a:r>
            <a:r>
              <a:rPr lang="en-GB" sz="2400" b="0" i="1" u="none" strike="noStrike" cap="none" dirty="0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ondage </a:t>
            </a:r>
            <a:r>
              <a:rPr lang="en-GB" sz="2400" b="0" i="1" u="none" strike="noStrike" cap="none" dirty="0" err="1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auprès</a:t>
            </a:r>
            <a:r>
              <a:rPr lang="en-GB" sz="2400" b="0" i="1" u="none" strike="noStrike" cap="none" dirty="0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 des </a:t>
            </a:r>
            <a:r>
              <a:rPr lang="en-GB" sz="2400" b="0" i="1" u="none" strike="noStrike" cap="none" dirty="0" err="1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employeurs</a:t>
            </a:r>
            <a:endParaRPr lang="en-GB" sz="2400" b="0" i="1" u="none" strike="noStrike" cap="none" dirty="0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457200" indent="-4064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2800"/>
              <a:buFont typeface="Arial"/>
              <a:buChar char="•"/>
            </a:pPr>
            <a:endParaRPr lang="en-GB" sz="2400" b="0" i="0" u="none" strike="noStrike" cap="none" dirty="0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457200" indent="-4064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2800"/>
              <a:buFont typeface="Arial"/>
              <a:buChar char="•"/>
            </a:pPr>
            <a:r>
              <a:rPr lang="en-GB" sz="2400" b="0" i="1" u="none" strike="noStrike" cap="none" dirty="0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Self-assessment reports</a:t>
            </a:r>
          </a:p>
          <a:p>
            <a:pPr marL="457200" indent="-4064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2800"/>
              <a:buFont typeface="Arial"/>
              <a:buChar char="•"/>
            </a:pPr>
            <a:r>
              <a:rPr lang="en-GB" sz="2400" i="1" dirty="0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R</a:t>
            </a:r>
            <a:r>
              <a:rPr lang="en-GB" sz="2400" b="0" i="1" u="none" strike="noStrike" cap="none" dirty="0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apports </a:t>
            </a:r>
            <a:r>
              <a:rPr lang="en-GB" sz="2400" b="0" i="1" u="none" strike="noStrike" cap="none" dirty="0" err="1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d'auto-évaluation</a:t>
            </a:r>
            <a:endParaRPr lang="en-GB" sz="2400" b="0" i="1" u="none" strike="noStrike" cap="none" dirty="0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457200" indent="-4064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2800"/>
              <a:buFont typeface="Arial"/>
              <a:buChar char="•"/>
            </a:pPr>
            <a:endParaRPr lang="en-GB" sz="2400" b="0" i="0" u="none" strike="noStrike" cap="none" dirty="0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457200" indent="-4064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2800"/>
              <a:buFont typeface="Arial"/>
              <a:buChar char="•"/>
            </a:pPr>
            <a:r>
              <a:rPr lang="en-GB" sz="2400" b="0" i="0" u="none" strike="noStrike" cap="none" dirty="0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Bibliometric analysis</a:t>
            </a:r>
          </a:p>
          <a:p>
            <a:pPr marL="457200" indent="-4064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2800"/>
              <a:buFont typeface="Arial"/>
              <a:buChar char="•"/>
            </a:pPr>
            <a:endParaRPr lang="en-GB" sz="2400" b="0" i="0" u="none" strike="noStrike" cap="none" dirty="0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457200" indent="-4064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2800"/>
              <a:buFont typeface="Arial"/>
              <a:buChar char="•"/>
            </a:pPr>
            <a:r>
              <a:rPr lang="en-GB" sz="2400" b="0" i="0" u="none" strike="noStrike" cap="none" dirty="0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Social Network Analysis</a:t>
            </a:r>
          </a:p>
          <a:p>
            <a:pPr marL="457200" indent="-4064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2800"/>
              <a:buFont typeface="Arial"/>
              <a:buChar char="•"/>
            </a:pPr>
            <a:endParaRPr lang="en-GB" sz="2400" b="0" i="0" u="none" strike="noStrike" cap="none" dirty="0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457200" indent="-4064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2800"/>
              <a:buFont typeface="Arial"/>
              <a:buChar char="•"/>
            </a:pPr>
            <a:endParaRPr lang="en-GB" sz="2400" b="0" i="0" u="none" strike="noStrike" cap="none" dirty="0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</p:spTree>
    <p:extLst>
      <p:ext uri="{BB962C8B-B14F-4D97-AF65-F5344CB8AC3E}">
        <p14:creationId xmlns:p14="http://schemas.microsoft.com/office/powerpoint/2010/main" val="3273220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05BAC47-579B-4AC6-AF48-4E1C5AA06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573" y="1469203"/>
            <a:ext cx="4787730" cy="1582219"/>
          </a:xfrm>
        </p:spPr>
        <p:txBody>
          <a:bodyPr/>
          <a:lstStyle/>
          <a:p>
            <a:r>
              <a:rPr lang="en-US" dirty="0"/>
              <a:t>Employer survey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E06F441-4009-4B61-A1D5-E9EB3F1E6E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0" y="1456138"/>
            <a:ext cx="5210175" cy="4847007"/>
          </a:xfrm>
        </p:spPr>
        <p:txBody>
          <a:bodyPr/>
          <a:lstStyle/>
          <a:p>
            <a:r>
              <a:rPr lang="en-US" dirty="0"/>
              <a:t>Share any contact data that you have with AAU</a:t>
            </a:r>
          </a:p>
          <a:p>
            <a:r>
              <a:rPr lang="fr-FR" sz="2400" i="1" dirty="0"/>
              <a:t>Partagez toutes les données de contact que vous avez avec AUA</a:t>
            </a:r>
            <a:endParaRPr lang="en-US" sz="2400" i="1" dirty="0"/>
          </a:p>
          <a:p>
            <a:endParaRPr lang="en-US" dirty="0"/>
          </a:p>
          <a:p>
            <a:r>
              <a:rPr lang="en-US" dirty="0"/>
              <a:t>Where possible, alert employers of this exercise</a:t>
            </a:r>
          </a:p>
          <a:p>
            <a:r>
              <a:rPr lang="fr-FR" sz="2400" i="1" dirty="0"/>
              <a:t>Dans la mesure du possible, alertez les employeurs de cet exercice</a:t>
            </a:r>
            <a:endParaRPr lang="en-US" sz="24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05BAC47-579B-4AC6-AF48-4E1C5AA06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573" y="1469203"/>
            <a:ext cx="4787730" cy="1582219"/>
          </a:xfrm>
        </p:spPr>
        <p:txBody>
          <a:bodyPr/>
          <a:lstStyle/>
          <a:p>
            <a:r>
              <a:rPr lang="en-US" dirty="0"/>
              <a:t>Self-Assessment Report (SAR)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E06F441-4009-4B61-A1D5-E9EB3F1E6E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1992" y="875753"/>
            <a:ext cx="6352435" cy="4351338"/>
          </a:xfrm>
        </p:spPr>
        <p:txBody>
          <a:bodyPr/>
          <a:lstStyle/>
          <a:p>
            <a:r>
              <a:rPr lang="en-US" dirty="0"/>
              <a:t>Your moment to showcase your ACE</a:t>
            </a:r>
          </a:p>
          <a:p>
            <a:r>
              <a:rPr lang="fr-FR" sz="2400" i="1" dirty="0"/>
              <a:t>Votre moment pour présenter votre ACE</a:t>
            </a:r>
            <a:endParaRPr lang="en-US" sz="2400" i="1" dirty="0"/>
          </a:p>
          <a:p>
            <a:endParaRPr lang="en-US" dirty="0"/>
          </a:p>
          <a:p>
            <a:r>
              <a:rPr lang="en-US" dirty="0"/>
              <a:t>Provide examples</a:t>
            </a:r>
            <a:br>
              <a:rPr lang="en-US" dirty="0"/>
            </a:br>
            <a:r>
              <a:rPr lang="en-US" i="1" dirty="0"/>
              <a:t>Donner des </a:t>
            </a:r>
            <a:r>
              <a:rPr lang="en-US" i="1" dirty="0" err="1"/>
              <a:t>exemples</a:t>
            </a:r>
            <a:endParaRPr lang="en-US" dirty="0"/>
          </a:p>
          <a:p>
            <a:endParaRPr lang="en-US" dirty="0"/>
          </a:p>
          <a:p>
            <a:r>
              <a:rPr lang="en-US" dirty="0"/>
              <a:t>Explain beyond the formal DLI and KPI level</a:t>
            </a:r>
          </a:p>
          <a:p>
            <a:r>
              <a:rPr lang="fr-FR" sz="2400" i="1" dirty="0"/>
              <a:t>Expliquer au-delà du niveau DLI et KPI formel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4256709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05BAC47-579B-4AC6-AF48-4E1C5AA06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573" y="1469203"/>
            <a:ext cx="4787730" cy="1582219"/>
          </a:xfrm>
        </p:spPr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E06F441-4009-4B61-A1D5-E9EB3F1E6E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76077" y="1402873"/>
            <a:ext cx="6945298" cy="4351338"/>
          </a:xfrm>
        </p:spPr>
        <p:txBody>
          <a:bodyPr/>
          <a:lstStyle/>
          <a:p>
            <a:r>
              <a:rPr lang="en-US" dirty="0"/>
              <a:t>Phase 1: renewed centers</a:t>
            </a:r>
          </a:p>
          <a:p>
            <a:r>
              <a:rPr lang="en-US" dirty="0"/>
              <a:t>Phase 2: emerging and new centers</a:t>
            </a:r>
          </a:p>
          <a:p>
            <a:endParaRPr lang="en-US" dirty="0"/>
          </a:p>
          <a:p>
            <a:r>
              <a:rPr lang="en-US" dirty="0"/>
              <a:t>Communication via AAU</a:t>
            </a:r>
          </a:p>
          <a:p>
            <a:endParaRPr lang="en-US" dirty="0"/>
          </a:p>
          <a:p>
            <a:r>
              <a:rPr lang="en-US" dirty="0"/>
              <a:t>Clear instructions on your contribution will be provided in FR and ENG</a:t>
            </a:r>
          </a:p>
          <a:p>
            <a:r>
              <a:rPr lang="fr-FR" sz="2400" i="1" dirty="0"/>
              <a:t>Des instructions claires sur votre contribution seront fournies en FR et ENG</a:t>
            </a:r>
            <a:endParaRPr lang="en-US" sz="24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264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78D53-F9D7-4C6E-BC7C-E29D65421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Timeline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DA3992-8B08-484C-98DE-AE9A4AD4B3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644" y="2052734"/>
            <a:ext cx="11283959" cy="376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532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368C40BA358D438B28D8413D6C2CA2" ma:contentTypeVersion="" ma:contentTypeDescription="Create a new document." ma:contentTypeScope="" ma:versionID="bf20685e07712a64ce489934aa4f2eb6">
  <xsd:schema xmlns:xsd="http://www.w3.org/2001/XMLSchema" xmlns:xs="http://www.w3.org/2001/XMLSchema" xmlns:p="http://schemas.microsoft.com/office/2006/metadata/properties" xmlns:ns2="CC6DDA9C-4E6B-4BE4-A473-D8C595119B59" xmlns:ns3="cc6dda9c-4e6b-4be4-a473-d8c595119b59" targetNamespace="http://schemas.microsoft.com/office/2006/metadata/properties" ma:root="true" ma:fieldsID="a0da3064c80b5622db877a45180a3459" ns2:_="" ns3:_="">
    <xsd:import namespace="CC6DDA9C-4E6B-4BE4-A473-D8C595119B59"/>
    <xsd:import namespace="cc6dda9c-4e6b-4be4-a473-d8c595119b59"/>
    <xsd:element name="properties">
      <xsd:complexType>
        <xsd:sequence>
          <xsd:element name="documentManagement">
            <xsd:complexType>
              <xsd:all>
                <xsd:element ref="ns2:FinalDeliverable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6DDA9C-4E6B-4BE4-A473-D8C595119B59" elementFormDefault="qualified">
    <xsd:import namespace="http://schemas.microsoft.com/office/2006/documentManagement/types"/>
    <xsd:import namespace="http://schemas.microsoft.com/office/infopath/2007/PartnerControls"/>
    <xsd:element name="FinalDeliverable" ma:index="8" nillable="true" ma:displayName="FinalDeliverable" ma:format="Dropdown" ma:internalName="FinalDeliverable">
      <xsd:simpleType>
        <xsd:restriction base="dms:Choice">
          <xsd:enumeration value="Yes"/>
          <xsd:enumeration value="No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6dda9c-4e6b-4be4-a473-d8c595119b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inalDeliverable xmlns="CC6DDA9C-4E6B-4BE4-A473-D8C595119B59" xsi:nil="true"/>
  </documentManagement>
</p:properties>
</file>

<file path=customXml/itemProps1.xml><?xml version="1.0" encoding="utf-8"?>
<ds:datastoreItem xmlns:ds="http://schemas.openxmlformats.org/officeDocument/2006/customXml" ds:itemID="{1EE4FAC1-32B4-4CF6-AB0E-97A020130DA8}"/>
</file>

<file path=customXml/itemProps2.xml><?xml version="1.0" encoding="utf-8"?>
<ds:datastoreItem xmlns:ds="http://schemas.openxmlformats.org/officeDocument/2006/customXml" ds:itemID="{47D03890-235E-4C1C-9F21-4663C1F26D3D}"/>
</file>

<file path=customXml/itemProps3.xml><?xml version="1.0" encoding="utf-8"?>
<ds:datastoreItem xmlns:ds="http://schemas.openxmlformats.org/officeDocument/2006/customXml" ds:itemID="{FA868B41-71D6-46FD-9D06-9B610CD8AC56}"/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275</Words>
  <Application>Microsoft Office PowerPoint</Application>
  <PresentationFormat>Widescreen</PresentationFormat>
  <Paragraphs>57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Microsoft YaHei</vt:lpstr>
      <vt:lpstr>Arial</vt:lpstr>
      <vt:lpstr>Calibri</vt:lpstr>
      <vt:lpstr>Century Gothic</vt:lpstr>
      <vt:lpstr>Office Theme</vt:lpstr>
      <vt:lpstr>Anneloes de Ruiter, Technopolis Group</vt:lpstr>
      <vt:lpstr>Progress towards Development Impact  Progrès vers l'impact sur le développement  </vt:lpstr>
      <vt:lpstr>Outcome</vt:lpstr>
      <vt:lpstr>Elements</vt:lpstr>
      <vt:lpstr>Employer survey</vt:lpstr>
      <vt:lpstr>Self-Assessment Report (SAR)</vt:lpstr>
      <vt:lpstr>Approach</vt:lpstr>
      <vt:lpstr>Timeline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Anneloes de Ruiter, Technopolis Group</dc:title>
  <dc:creator>Anneloes</dc:creator>
  <cp:lastModifiedBy>Anneloes de Ruiter</cp:lastModifiedBy>
  <cp:revision>1</cp:revision>
  <dcterms:modified xsi:type="dcterms:W3CDTF">2021-11-10T11:11:16Z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0x010100B2368C40BA358D438B28D8413D6C2CA2</vt:lpwstr>
  </property>
</Properties>
</file>