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2" d="100"/>
          <a:sy n="82" d="100"/>
        </p:scale>
        <p:origin x="64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6D48-8BA3-4A51-9E9C-84B89D743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E3F311-F712-4EF4-9EAD-B4C6AEDF7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AC844-1775-4AA6-A123-D0B12A40D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E194-BA82-4D95-92A9-C59A1BDB1AD3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865D8-B142-4EFC-8993-19CB7A2DC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60A36-BD9D-4AD1-8020-635EACC48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F3A3-FB7D-4EE0-8E68-B5410624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59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B782-A942-4FB3-AFEE-8FBBD0C18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315244-10FC-452D-812D-990F3D8A68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8E984-4E97-4329-B7F7-64BFCF1D8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E194-BA82-4D95-92A9-C59A1BDB1AD3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C0FFF-0327-4BC4-94AC-86688BE86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43E9A-DAC8-4839-8C10-9DE7179F6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F3A3-FB7D-4EE0-8E68-B5410624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4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0D6632-9446-4215-A3B1-C0A40C30B8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17830-8F56-4D2E-B7AB-3C59CEF5FD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A6A9C-490D-477D-B33B-8B2A12D63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E194-BA82-4D95-92A9-C59A1BDB1AD3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4B694-0ACB-4EC2-9202-D2B561B7B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8A4FE-F115-4436-A299-4726A9D98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F3A3-FB7D-4EE0-8E68-B5410624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0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3626A-AAAB-4771-A7E8-12448F567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B2565-786E-4A6C-A4DD-727F831D8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C9C8C-1A31-4C61-8756-639C60DF5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E194-BA82-4D95-92A9-C59A1BDB1AD3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1BA24-1D54-4AA9-9361-9DC70816B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6CE7C-47AC-4F7F-B849-46F897743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F3A3-FB7D-4EE0-8E68-B5410624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6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1598F-C6F5-4B15-B2F9-4163EE868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7514E-E842-4525-AC69-773A21A10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918FE-5E6B-4B26-B976-711D6AD6A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E194-BA82-4D95-92A9-C59A1BDB1AD3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8312E-8663-4CE2-8A5C-B947E98AA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28BF5-F692-4FAD-B314-30139651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F3A3-FB7D-4EE0-8E68-B5410624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6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CD070-CC3C-4725-B661-E580C569D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330F7-6AE7-43B6-9D29-60A3CB961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6C171-2C9A-4B72-83AC-AF6795768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237113-5F39-49CA-B8F2-CD381842E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E194-BA82-4D95-92A9-C59A1BDB1AD3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0B99A-E42E-4FB0-A667-8695B7068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D125AF-82BA-4FE7-8D37-FC676291C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F3A3-FB7D-4EE0-8E68-B5410624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1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ED4EF-48DB-4DD0-9E82-033BCCB76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8F20F-BD16-4E33-970F-9BFB37729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84F7D-803B-43BB-BC0C-B8A06374D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A9DF24-F63F-4B38-8A6D-58124FC316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EA81C-AE4E-4819-8032-47D5E70F3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D02DE3-611F-4613-8136-A59A91899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E194-BA82-4D95-92A9-C59A1BDB1AD3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5ACDC2-E0AF-4A16-9521-8DE2D90D3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AAE515-9360-47AD-8D50-C3B77FB5D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F3A3-FB7D-4EE0-8E68-B5410624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7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F9A3F-9278-4FEF-857A-019CDF58D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29040D-FEC8-405B-A830-EF637BABD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E194-BA82-4D95-92A9-C59A1BDB1AD3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403DAB-2D22-41D9-8B6A-0ECFCCC54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E5C012-A33D-4F31-AF9F-53FEDE959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F3A3-FB7D-4EE0-8E68-B5410624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3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F237EB-2F13-4765-A864-D2219130E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E194-BA82-4D95-92A9-C59A1BDB1AD3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940D7A-33DA-4DF4-A9DB-4BA8BC9E9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EC02C6-CAB5-409C-8A63-8C3C648D1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F3A3-FB7D-4EE0-8E68-B5410624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52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B29BD-8467-4EFE-8831-CBBD15B9C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E205F-9316-471D-AF4E-7B2263F15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05B6A4-C9C8-418F-AD19-A17EAAF8C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3E2478-8E1F-4DD0-AF27-720B6D34B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E194-BA82-4D95-92A9-C59A1BDB1AD3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2063E-D40E-4159-A806-5BE7E0891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F2F5EA-9DFF-4C2A-B950-C880B8B94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F3A3-FB7D-4EE0-8E68-B5410624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4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DBC15-81F7-403D-862C-18D5D1C1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2AFC96-8352-4E5A-8F85-04B81E7664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9A8596-8316-4C7D-BB03-432718E24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7B2192-90C7-4596-ACBF-370547ED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E194-BA82-4D95-92A9-C59A1BDB1AD3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D7BAF-A2DE-467E-8A30-93A816816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DDB95-9CE8-4975-9CE1-A209DDA04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F3A3-FB7D-4EE0-8E68-B5410624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0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E8F828-FE79-47EF-A4EC-3DB666A22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5CC2DD-625D-4EAE-95F4-28179FFA4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A5B92-B07C-40B4-8A81-FB827ACC27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8E194-BA82-4D95-92A9-C59A1BDB1AD3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59D9B-7E3E-4A9F-8B8A-6B3A2021C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9DFDA-986A-44A1-ADC0-2F2DB95B23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F3A3-FB7D-4EE0-8E68-B5410624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3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924F2-FBF5-4ABB-8D4A-4BB0E97F5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73074"/>
            <a:ext cx="9144000" cy="2387600"/>
          </a:xfrm>
          <a:custGeom>
            <a:avLst/>
            <a:gdLst>
              <a:gd name="connsiteX0" fmla="*/ 0 w 9144000"/>
              <a:gd name="connsiteY0" fmla="*/ 0 h 2387600"/>
              <a:gd name="connsiteX1" fmla="*/ 9144000 w 9144000"/>
              <a:gd name="connsiteY1" fmla="*/ 0 h 2387600"/>
              <a:gd name="connsiteX2" fmla="*/ 9144000 w 9144000"/>
              <a:gd name="connsiteY2" fmla="*/ 2387600 h 2387600"/>
              <a:gd name="connsiteX3" fmla="*/ 0 w 9144000"/>
              <a:gd name="connsiteY3" fmla="*/ 2387600 h 2387600"/>
              <a:gd name="connsiteX4" fmla="*/ 0 w 9144000"/>
              <a:gd name="connsiteY4" fmla="*/ 0 h 238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2387600" fill="none" extrusionOk="0">
                <a:moveTo>
                  <a:pt x="0" y="0"/>
                </a:moveTo>
                <a:cubicBezTo>
                  <a:pt x="2013993" y="-2640"/>
                  <a:pt x="7119320" y="40034"/>
                  <a:pt x="9144000" y="0"/>
                </a:cubicBezTo>
                <a:cubicBezTo>
                  <a:pt x="9135081" y="858876"/>
                  <a:pt x="9310355" y="1460317"/>
                  <a:pt x="9144000" y="2387600"/>
                </a:cubicBezTo>
                <a:cubicBezTo>
                  <a:pt x="6682342" y="2306608"/>
                  <a:pt x="4566364" y="2517446"/>
                  <a:pt x="0" y="2387600"/>
                </a:cubicBezTo>
                <a:cubicBezTo>
                  <a:pt x="152991" y="1922084"/>
                  <a:pt x="20229" y="712446"/>
                  <a:pt x="0" y="0"/>
                </a:cubicBezTo>
                <a:close/>
              </a:path>
              <a:path w="9144000" h="2387600" stroke="0" extrusionOk="0">
                <a:moveTo>
                  <a:pt x="0" y="0"/>
                </a:moveTo>
                <a:cubicBezTo>
                  <a:pt x="1320950" y="-132722"/>
                  <a:pt x="7749061" y="134890"/>
                  <a:pt x="9144000" y="0"/>
                </a:cubicBezTo>
                <a:cubicBezTo>
                  <a:pt x="9031443" y="450964"/>
                  <a:pt x="9186861" y="1424671"/>
                  <a:pt x="9144000" y="2387600"/>
                </a:cubicBezTo>
                <a:cubicBezTo>
                  <a:pt x="8197663" y="2221980"/>
                  <a:pt x="1922281" y="2496899"/>
                  <a:pt x="0" y="2387600"/>
                </a:cubicBezTo>
                <a:cubicBezTo>
                  <a:pt x="-19434" y="1577122"/>
                  <a:pt x="75148" y="325668"/>
                  <a:pt x="0" y="0"/>
                </a:cubicBezTo>
                <a:close/>
              </a:path>
            </a:pathLst>
          </a:custGeom>
          <a:ln w="5715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548207741">
                  <ask:type>
                    <ask:lineSketchCurved/>
                  </ask:type>
                </ask:lineSketchStyleProps>
              </a:ext>
            </a:extLst>
          </a:ln>
        </p:spPr>
        <p:txBody>
          <a:bodyPr anchor="ctr"/>
          <a:lstStyle/>
          <a:p>
            <a:r>
              <a:rPr lang="en-US" dirty="0"/>
              <a:t>Reporting on Results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CECAC-A716-426C-91BF-B4527AE5D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30286" y="3419669"/>
            <a:ext cx="6531428" cy="1655762"/>
          </a:xfrm>
          <a:custGeom>
            <a:avLst/>
            <a:gdLst>
              <a:gd name="connsiteX0" fmla="*/ 0 w 6531428"/>
              <a:gd name="connsiteY0" fmla="*/ 0 h 1655762"/>
              <a:gd name="connsiteX1" fmla="*/ 6531428 w 6531428"/>
              <a:gd name="connsiteY1" fmla="*/ 0 h 1655762"/>
              <a:gd name="connsiteX2" fmla="*/ 6531428 w 6531428"/>
              <a:gd name="connsiteY2" fmla="*/ 1655762 h 1655762"/>
              <a:gd name="connsiteX3" fmla="*/ 0 w 6531428"/>
              <a:gd name="connsiteY3" fmla="*/ 1655762 h 1655762"/>
              <a:gd name="connsiteX4" fmla="*/ 0 w 6531428"/>
              <a:gd name="connsiteY4" fmla="*/ 0 h 165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31428" h="1655762" fill="none" extrusionOk="0">
                <a:moveTo>
                  <a:pt x="0" y="0"/>
                </a:moveTo>
                <a:cubicBezTo>
                  <a:pt x="1721925" y="-49533"/>
                  <a:pt x="3976825" y="-14809"/>
                  <a:pt x="6531428" y="0"/>
                </a:cubicBezTo>
                <a:cubicBezTo>
                  <a:pt x="6572223" y="733766"/>
                  <a:pt x="6406023" y="849491"/>
                  <a:pt x="6531428" y="1655762"/>
                </a:cubicBezTo>
                <a:cubicBezTo>
                  <a:pt x="3530981" y="1607531"/>
                  <a:pt x="2899660" y="1740217"/>
                  <a:pt x="0" y="1655762"/>
                </a:cubicBezTo>
                <a:cubicBezTo>
                  <a:pt x="-69365" y="1418082"/>
                  <a:pt x="126959" y="324728"/>
                  <a:pt x="0" y="0"/>
                </a:cubicBezTo>
                <a:close/>
              </a:path>
              <a:path w="6531428" h="1655762" stroke="0" extrusionOk="0">
                <a:moveTo>
                  <a:pt x="0" y="0"/>
                </a:moveTo>
                <a:cubicBezTo>
                  <a:pt x="784846" y="118645"/>
                  <a:pt x="3419036" y="116012"/>
                  <a:pt x="6531428" y="0"/>
                </a:cubicBezTo>
                <a:cubicBezTo>
                  <a:pt x="6611519" y="595932"/>
                  <a:pt x="6477708" y="1429798"/>
                  <a:pt x="6531428" y="1655762"/>
                </a:cubicBezTo>
                <a:cubicBezTo>
                  <a:pt x="5429018" y="1790362"/>
                  <a:pt x="2036581" y="1498566"/>
                  <a:pt x="0" y="1655762"/>
                </a:cubicBezTo>
                <a:cubicBezTo>
                  <a:pt x="109494" y="1023853"/>
                  <a:pt x="-144846" y="827637"/>
                  <a:pt x="0" y="0"/>
                </a:cubicBezTo>
                <a:close/>
              </a:path>
            </a:pathLst>
          </a:custGeom>
          <a:ln w="5715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sk:type>
                    <ask:lineSketchCurved/>
                  </ask:type>
                </ask:lineSketchStyleProps>
              </a:ext>
            </a:extLst>
          </a:ln>
        </p:spPr>
        <p:txBody>
          <a:bodyPr anchor="ctr">
            <a:normAutofit/>
          </a:bodyPr>
          <a:lstStyle/>
          <a:p>
            <a:r>
              <a:rPr lang="en-US" sz="3200" dirty="0"/>
              <a:t>Completing the Results Framework</a:t>
            </a:r>
          </a:p>
        </p:txBody>
      </p:sp>
    </p:spTree>
    <p:extLst>
      <p:ext uri="{BB962C8B-B14F-4D97-AF65-F5344CB8AC3E}">
        <p14:creationId xmlns:p14="http://schemas.microsoft.com/office/powerpoint/2010/main" val="60216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74489E2-EF7A-44E3-9D66-FC0493113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847312"/>
              </p:ext>
            </p:extLst>
          </p:nvPr>
        </p:nvGraphicFramePr>
        <p:xfrm>
          <a:off x="757334" y="598368"/>
          <a:ext cx="10677331" cy="56997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506686">
                  <a:extLst>
                    <a:ext uri="{9D8B030D-6E8A-4147-A177-3AD203B41FA5}">
                      <a16:colId xmlns:a16="http://schemas.microsoft.com/office/drawing/2014/main" val="2081286795"/>
                    </a:ext>
                  </a:extLst>
                </a:gridCol>
                <a:gridCol w="4133461">
                  <a:extLst>
                    <a:ext uri="{9D8B030D-6E8A-4147-A177-3AD203B41FA5}">
                      <a16:colId xmlns:a16="http://schemas.microsoft.com/office/drawing/2014/main" val="4018135524"/>
                    </a:ext>
                  </a:extLst>
                </a:gridCol>
                <a:gridCol w="2037184">
                  <a:extLst>
                    <a:ext uri="{9D8B030D-6E8A-4147-A177-3AD203B41FA5}">
                      <a16:colId xmlns:a16="http://schemas.microsoft.com/office/drawing/2014/main" val="857578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Indicator Name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Source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Corresponding DLRs</a:t>
                      </a:r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970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</a:rPr>
                        <a:t>PDO Indicator 1: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Number of students (National and Regional) enrolled in specialized master’s, PhD and short-term professional courses/programs in the ACEs (Number)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ACE enrolment records with information such as names, contact information, program of study, year in program, nationality, etc.</a:t>
                      </a:r>
                    </a:p>
                    <a:p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3.1; 3.2; 3.3; 3.4</a:t>
                      </a:r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355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</a:rPr>
                        <a:t>1a. </a:t>
                      </a:r>
                      <a:r>
                        <a:rPr lang="en-US" sz="1600" kern="1200" dirty="0">
                          <a:solidFill>
                            <a:schemeClr val="accent1"/>
                          </a:solidFill>
                          <a:effectLst/>
                        </a:rPr>
                        <a:t>Number of PhD students enrolled in specialized programs at ACEs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3.1</a:t>
                      </a:r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798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</a:rPr>
                        <a:t>1b. </a:t>
                      </a:r>
                      <a:r>
                        <a:rPr lang="en-US" sz="1600" kern="1200" dirty="0">
                          <a:solidFill>
                            <a:schemeClr val="accent1"/>
                          </a:solidFill>
                          <a:effectLst/>
                        </a:rPr>
                        <a:t>Number of master's students enrolled in specialized programs at ACEs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3.2`</a:t>
                      </a:r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496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</a:rPr>
                        <a:t>1c. </a:t>
                      </a:r>
                      <a:r>
                        <a:rPr lang="en-US" sz="1600" kern="1200" dirty="0">
                          <a:solidFill>
                            <a:schemeClr val="accent1"/>
                          </a:solidFill>
                          <a:effectLst/>
                        </a:rPr>
                        <a:t>Number of Regional students enrolled in specialized programs at ACEs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3.1; 3.2; 3.3; 3.4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7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</a:rPr>
                        <a:t>1d. </a:t>
                      </a:r>
                      <a:r>
                        <a:rPr lang="en-US" sz="1600" kern="1200" dirty="0">
                          <a:solidFill>
                            <a:schemeClr val="accent1"/>
                          </a:solidFill>
                          <a:effectLst/>
                        </a:rPr>
                        <a:t>Number of female students enrolled in specialized programs at ACEs</a:t>
                      </a:r>
                      <a:endParaRPr lang="en-US" sz="160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3.1; 3.2; 3.3; 3.4</a:t>
                      </a:r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739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</a:rPr>
                        <a:t>1e. </a:t>
                      </a:r>
                      <a:r>
                        <a:rPr lang="en-US" sz="1600" kern="1200" dirty="0">
                          <a:solidFill>
                            <a:schemeClr val="accent1"/>
                          </a:solidFill>
                          <a:effectLst/>
                        </a:rPr>
                        <a:t>Number students enrolled in professional short courses at ACEs</a:t>
                      </a:r>
                      <a:endParaRPr lang="en-US" sz="160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3.3</a:t>
                      </a:r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702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</a:rPr>
                        <a:t>PDO Indicator 2: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Number of ACE programs and ACE host institutions that obtain international accreditation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ACEs' and their host institutions’ records of certificates and reports issued by the accreditation agencies.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dirty="0"/>
                        <a:t>4.1; 7.3</a:t>
                      </a:r>
                      <a:endParaRPr lang="en-US" sz="18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674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52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74489E2-EF7A-44E3-9D66-FC0493113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137129"/>
              </p:ext>
            </p:extLst>
          </p:nvPr>
        </p:nvGraphicFramePr>
        <p:xfrm>
          <a:off x="548951" y="243840"/>
          <a:ext cx="11216951" cy="63703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607698">
                  <a:extLst>
                    <a:ext uri="{9D8B030D-6E8A-4147-A177-3AD203B41FA5}">
                      <a16:colId xmlns:a16="http://schemas.microsoft.com/office/drawing/2014/main" val="2081286795"/>
                    </a:ext>
                  </a:extLst>
                </a:gridCol>
                <a:gridCol w="4021494">
                  <a:extLst>
                    <a:ext uri="{9D8B030D-6E8A-4147-A177-3AD203B41FA5}">
                      <a16:colId xmlns:a16="http://schemas.microsoft.com/office/drawing/2014/main" val="4018135524"/>
                    </a:ext>
                  </a:extLst>
                </a:gridCol>
                <a:gridCol w="1587759">
                  <a:extLst>
                    <a:ext uri="{9D8B030D-6E8A-4147-A177-3AD203B41FA5}">
                      <a16:colId xmlns:a16="http://schemas.microsoft.com/office/drawing/2014/main" val="857578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Indicator Name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Data Source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Corresponding DLRs</a:t>
                      </a:r>
                      <a:endParaRPr lang="en-US" sz="18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970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</a:rPr>
                        <a:t>2a. </a:t>
                      </a:r>
                      <a:r>
                        <a:rPr lang="en-US" sz="1600" kern="1200" dirty="0">
                          <a:solidFill>
                            <a:schemeClr val="accent1"/>
                          </a:solidFill>
                          <a:effectLst/>
                        </a:rPr>
                        <a:t>Number of ACE programs that obtain international accreditation</a:t>
                      </a:r>
                      <a:endParaRPr lang="en-US" sz="1600" kern="1200" dirty="0">
                        <a:solidFill>
                          <a:schemeClr val="accen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ACEs' and their host institutions’ records of certificates and reports issued by the accreditation agencies.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dirty="0"/>
                        <a:t>4.1</a:t>
                      </a:r>
                      <a:endParaRPr lang="en-US" sz="18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798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</a:rPr>
                        <a:t>2b. </a:t>
                      </a:r>
                      <a:r>
                        <a:rPr lang="en-US" sz="1600" kern="1200" dirty="0">
                          <a:solidFill>
                            <a:schemeClr val="accent1"/>
                          </a:solidFill>
                          <a:effectLst/>
                        </a:rPr>
                        <a:t>Number of ACE host Institutions that obtain international accreditation</a:t>
                      </a:r>
                      <a:endParaRPr lang="en-US" sz="1600" kern="1200" dirty="0">
                        <a:solidFill>
                          <a:schemeClr val="accen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dirty="0"/>
                        <a:t>7.3</a:t>
                      </a:r>
                      <a:endParaRPr lang="en-US" sz="18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496013"/>
                  </a:ext>
                </a:extLst>
              </a:tr>
              <a:tr h="4429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</a:rPr>
                        <a:t>PDO Indicator 3: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Share of ACE hosting institutions with a comprehensive strategic plan for regionalization </a:t>
                      </a:r>
                      <a:endParaRPr lang="en-US" sz="1800" dirty="0">
                        <a:solidFill>
                          <a:schemeClr val="accent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Evaluation reports indicating the approval of the regional strategic plan submitted by the individual participating ACE host institutions.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dirty="0"/>
                        <a:t>7.1</a:t>
                      </a:r>
                      <a:endParaRPr lang="en-US" sz="18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7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</a:rPr>
                        <a:t>PDO Indicator 5: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Number of students and faculty participating in Outreaches/ Internships in relevant institutions 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ACE Progress Reports and survey results on student and faculty internships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dirty="0"/>
                        <a:t>5.2</a:t>
                      </a:r>
                      <a:endParaRPr lang="en-US" sz="18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739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</a:rPr>
                        <a:t>IR Indicator 1: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 Number of female center directors or deputy directors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Profile reports from ACEs highlighting center team composition and submitted to ACE Impact online data portal.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rgbClr val="FF0000"/>
                          </a:solidFill>
                          <a:effectLst/>
                        </a:rPr>
                        <a:t>NB: Should there be a change in </a:t>
                      </a:r>
                      <a:r>
                        <a:rPr lang="en-US" sz="1600" kern="1200" dirty="0" err="1">
                          <a:solidFill>
                            <a:srgbClr val="FF0000"/>
                          </a:solidFill>
                          <a:effectLst/>
                        </a:rPr>
                        <a:t>centre</a:t>
                      </a:r>
                      <a:r>
                        <a:rPr lang="en-US" sz="1600" kern="1200" dirty="0">
                          <a:solidFill>
                            <a:srgbClr val="FF0000"/>
                          </a:solidFill>
                          <a:effectLst/>
                        </a:rPr>
                        <a:t> leadership and the incumbent is female, this would need to be reported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dirty="0"/>
                        <a:t>N/A</a:t>
                      </a:r>
                      <a:endParaRPr lang="en-US" sz="18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702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</a:rPr>
                        <a:t>IR Indicator 2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</a:rPr>
                        <a:t>: Number of ACE related research publications in internationally recognized peer reviewed journals </a:t>
                      </a:r>
                      <a:endParaRPr lang="en-US" sz="18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ACEs' progress reports submitted to the ACE Impact online data portal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/>
                        <a:t>4.2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225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5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74489E2-EF7A-44E3-9D66-FC0493113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887300"/>
              </p:ext>
            </p:extLst>
          </p:nvPr>
        </p:nvGraphicFramePr>
        <p:xfrm>
          <a:off x="258923" y="159820"/>
          <a:ext cx="11712251" cy="68630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535387">
                  <a:extLst>
                    <a:ext uri="{9D8B030D-6E8A-4147-A177-3AD203B41FA5}">
                      <a16:colId xmlns:a16="http://schemas.microsoft.com/office/drawing/2014/main" val="2081286795"/>
                    </a:ext>
                  </a:extLst>
                </a:gridCol>
                <a:gridCol w="4093805">
                  <a:extLst>
                    <a:ext uri="{9D8B030D-6E8A-4147-A177-3AD203B41FA5}">
                      <a16:colId xmlns:a16="http://schemas.microsoft.com/office/drawing/2014/main" val="4018135524"/>
                    </a:ext>
                  </a:extLst>
                </a:gridCol>
                <a:gridCol w="2083059">
                  <a:extLst>
                    <a:ext uri="{9D8B030D-6E8A-4147-A177-3AD203B41FA5}">
                      <a16:colId xmlns:a16="http://schemas.microsoft.com/office/drawing/2014/main" val="857578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Indicator Name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Data Source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Corresponding DLRs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970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</a:rPr>
                        <a:t>IR Indicator 4: 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</a:rPr>
                        <a:t>Amount in externally generated revenue by the ACEs  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Results of the review of ACEs' Progress Report; email/letter evidence of award; financial statements; Financial reports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/>
                        <a:t>5.1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798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</a:rPr>
                        <a:t>IR Indicator 8: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</a:rPr>
                        <a:t>Number of new master’s and undergraduate students enrolled in programs at the emerging centers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Emerging Centers' enrolment records</a:t>
                      </a:r>
                    </a:p>
                    <a:p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/>
                        <a:t>3.2; 3.4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496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IR Indicator 9: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Number of new nationally or regionally accredited programs (master’s and undergraduate) at the emerging centers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Emerging centers’ records of certificates and reports issued by the accreditation agencies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/>
                        <a:t>4.1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7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</a:rPr>
                        <a:t>IR Indicator 10: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Number of faculty and students participating in academic exchanges within the region from and to the emerging centers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Emerging centers’ progress reports and survey results of students and faculty submitted to the ACE 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N/A but it can be submitted on the platform – check out the DLR drop-down list</a:t>
                      </a:r>
                      <a:endParaRPr lang="en-US" sz="180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739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</a:rPr>
                        <a:t>IR Indicator 12: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Number of well-functioning regional networks established by the project 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Expert evaluation report per network, surveys and interviews of members (faculty, students, sector members) of the specific ACE networks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702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</a:rPr>
                        <a:t>IR Indicator 16: Number of project beneficiaries</a:t>
                      </a:r>
                      <a:endParaRPr lang="en-US" sz="18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Administration data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Includes students, faculty that undertake internships and exchange students &amp; faculty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3.1, 3.2, 3.3 &amp; 3.4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5.2 (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Faculty only</a:t>
                      </a:r>
                      <a:r>
                        <a:rPr lang="en-US" sz="18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854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40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613</Words>
  <Application>Microsoft Office PowerPoint</Application>
  <PresentationFormat>Widescreen</PresentationFormat>
  <Paragraphs>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Office Theme</vt:lpstr>
      <vt:lpstr>Reporting on Results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Adeline</dc:creator>
  <cp:lastModifiedBy>Adeline</cp:lastModifiedBy>
  <cp:revision>10</cp:revision>
  <dcterms:created xsi:type="dcterms:W3CDTF">2021-11-09T20:12:41Z</dcterms:created>
  <dcterms:modified xsi:type="dcterms:W3CDTF">2021-11-10T17:10:24Z</dcterms:modified>
</cp:coreProperties>
</file>