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3" r:id="rId4"/>
    <p:sldId id="262" r:id="rId5"/>
    <p:sldId id="261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4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6" name="Google Shape;1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6" name="Google Shape;1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2654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6" name="Google Shape;1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7694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08914" y="579195"/>
            <a:ext cx="2782166" cy="67691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/>
          <p:nvPr/>
        </p:nvSpPr>
        <p:spPr>
          <a:xfrm>
            <a:off x="1425720" y="5797387"/>
            <a:ext cx="705391" cy="261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Benin</a:t>
            </a:r>
            <a:endParaRPr/>
          </a:p>
        </p:txBody>
      </p:sp>
      <p:sp>
        <p:nvSpPr>
          <p:cNvPr id="18" name="Google Shape;18;p2"/>
          <p:cNvSpPr txBox="1"/>
          <p:nvPr/>
        </p:nvSpPr>
        <p:spPr>
          <a:xfrm>
            <a:off x="1955336" y="5769602"/>
            <a:ext cx="115543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Burkina Faso</a:t>
            </a:r>
            <a:endParaRPr/>
          </a:p>
        </p:txBody>
      </p:sp>
      <p:sp>
        <p:nvSpPr>
          <p:cNvPr id="19" name="Google Shape;19;p2"/>
          <p:cNvSpPr txBox="1"/>
          <p:nvPr/>
        </p:nvSpPr>
        <p:spPr>
          <a:xfrm>
            <a:off x="2831631" y="5776094"/>
            <a:ext cx="115543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Cote D’Ivoire</a:t>
            </a:r>
            <a:endParaRPr/>
          </a:p>
        </p:txBody>
      </p:sp>
      <p:sp>
        <p:nvSpPr>
          <p:cNvPr id="20" name="Google Shape;20;p2"/>
          <p:cNvSpPr txBox="1"/>
          <p:nvPr/>
        </p:nvSpPr>
        <p:spPr>
          <a:xfrm>
            <a:off x="3919591" y="5764664"/>
            <a:ext cx="818777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Djibouti</a:t>
            </a:r>
            <a:endParaRPr/>
          </a:p>
        </p:txBody>
      </p:sp>
      <p:sp>
        <p:nvSpPr>
          <p:cNvPr id="21" name="Google Shape;21;p2"/>
          <p:cNvSpPr txBox="1"/>
          <p:nvPr/>
        </p:nvSpPr>
        <p:spPr>
          <a:xfrm>
            <a:off x="4758417" y="5777832"/>
            <a:ext cx="8436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Gambia</a:t>
            </a:r>
            <a:endParaRPr/>
          </a:p>
        </p:txBody>
      </p:sp>
      <p:sp>
        <p:nvSpPr>
          <p:cNvPr id="22" name="Google Shape;22;p2"/>
          <p:cNvSpPr txBox="1"/>
          <p:nvPr/>
        </p:nvSpPr>
        <p:spPr>
          <a:xfrm>
            <a:off x="5682600" y="5776094"/>
            <a:ext cx="85682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Ghana</a:t>
            </a:r>
            <a:endParaRPr/>
          </a:p>
        </p:txBody>
      </p:sp>
      <p:sp>
        <p:nvSpPr>
          <p:cNvPr id="23" name="Google Shape;23;p2"/>
          <p:cNvSpPr txBox="1"/>
          <p:nvPr/>
        </p:nvSpPr>
        <p:spPr>
          <a:xfrm>
            <a:off x="6536632" y="5777742"/>
            <a:ext cx="85682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Guinea</a:t>
            </a:r>
            <a:endParaRPr/>
          </a:p>
        </p:txBody>
      </p:sp>
      <p:sp>
        <p:nvSpPr>
          <p:cNvPr id="24" name="Google Shape;24;p2"/>
          <p:cNvSpPr txBox="1"/>
          <p:nvPr/>
        </p:nvSpPr>
        <p:spPr>
          <a:xfrm>
            <a:off x="7328544" y="5764616"/>
            <a:ext cx="900812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Niger</a:t>
            </a:r>
            <a:endParaRPr/>
          </a:p>
        </p:txBody>
      </p:sp>
      <p:sp>
        <p:nvSpPr>
          <p:cNvPr id="25" name="Google Shape;25;p2"/>
          <p:cNvSpPr txBox="1"/>
          <p:nvPr/>
        </p:nvSpPr>
        <p:spPr>
          <a:xfrm>
            <a:off x="8196615" y="5764616"/>
            <a:ext cx="900812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Nigeria</a:t>
            </a:r>
            <a:endParaRPr/>
          </a:p>
        </p:txBody>
      </p:sp>
      <p:sp>
        <p:nvSpPr>
          <p:cNvPr id="26" name="Google Shape;26;p2"/>
          <p:cNvSpPr txBox="1"/>
          <p:nvPr/>
        </p:nvSpPr>
        <p:spPr>
          <a:xfrm>
            <a:off x="9177374" y="5749991"/>
            <a:ext cx="900812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Senegal</a:t>
            </a:r>
            <a:endParaRPr/>
          </a:p>
        </p:txBody>
      </p:sp>
      <p:sp>
        <p:nvSpPr>
          <p:cNvPr id="27" name="Google Shape;27;p2"/>
          <p:cNvSpPr txBox="1"/>
          <p:nvPr/>
        </p:nvSpPr>
        <p:spPr>
          <a:xfrm>
            <a:off x="10091868" y="5759813"/>
            <a:ext cx="900812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Togo</a:t>
            </a: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7801306" y="1689273"/>
            <a:ext cx="45719" cy="3479454"/>
          </a:xfrm>
          <a:prstGeom prst="rect">
            <a:avLst/>
          </a:prstGeom>
          <a:solidFill>
            <a:srgbClr val="00BCE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7750" y="5960989"/>
            <a:ext cx="9995362" cy="43088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  <p:sp>
        <p:nvSpPr>
          <p:cNvPr id="33" name="Google Shape;33;p2"/>
          <p:cNvSpPr txBox="1"/>
          <p:nvPr/>
        </p:nvSpPr>
        <p:spPr>
          <a:xfrm>
            <a:off x="535371" y="6459408"/>
            <a:ext cx="11186576" cy="326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1600"/>
              <a:buFont typeface="Microsoft YaHei"/>
              <a:buNone/>
            </a:pPr>
            <a:r>
              <a:rPr lang="en-GB" sz="1600" b="1" i="0" u="none" strike="noStrike" cap="none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Projet CEA-Impact améliorer la qualité, la quantité et l'accès à  l'enseignement de 3ème Cycle en Afrique</a:t>
            </a:r>
            <a:endParaRPr sz="1600" b="1" i="0" u="none" strike="noStrike" cap="none">
              <a:solidFill>
                <a:srgbClr val="003F69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34" name="Google Shape;34;p2"/>
          <p:cNvSpPr txBox="1"/>
          <p:nvPr/>
        </p:nvSpPr>
        <p:spPr>
          <a:xfrm>
            <a:off x="474905" y="1956494"/>
            <a:ext cx="8041134" cy="489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Microsoft YaHei"/>
              <a:buNone/>
            </a:pPr>
            <a:r>
              <a:rPr lang="en-GB" sz="2200" b="1" i="0" u="none" strike="noStrike" cap="none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6ème Atelier Regional Virtuel du CEA Impact</a:t>
            </a:r>
            <a:endParaRPr sz="2200" b="1" i="0" u="none" strike="noStrike" cap="none">
              <a:solidFill>
                <a:schemeClr val="lt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35" name="Google Shape;35;p2"/>
          <p:cNvSpPr txBox="1"/>
          <p:nvPr/>
        </p:nvSpPr>
        <p:spPr>
          <a:xfrm>
            <a:off x="4744860" y="5443395"/>
            <a:ext cx="317471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0" u="none" strike="noStrike" cap="none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Pays Participants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OBJEC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657573" y="1469203"/>
            <a:ext cx="4787730" cy="1582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B6F2"/>
              </a:buClr>
              <a:buSzPts val="4000"/>
              <a:buFont typeface="Microsoft YaHei"/>
              <a:buNone/>
              <a:defRPr sz="4000" b="1" i="0" u="none" strike="noStrike" cap="none">
                <a:solidFill>
                  <a:srgbClr val="01B6F2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body" idx="1"/>
          </p:nvPr>
        </p:nvSpPr>
        <p:spPr>
          <a:xfrm>
            <a:off x="6096000" y="1456139"/>
            <a:ext cx="521017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Microsoft YaHei"/>
                <a:ea typeface="Microsoft YaHei"/>
                <a:cs typeface="Microsoft YaHei"/>
                <a:sym typeface="Microsoft YaHei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Microsoft YaHei"/>
                <a:ea typeface="Microsoft YaHei"/>
                <a:cs typeface="Microsoft YaHei"/>
                <a:sym typeface="Microsoft YaHei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Microsoft YaHei"/>
                <a:ea typeface="Microsoft YaHei"/>
                <a:cs typeface="Microsoft YaHei"/>
                <a:sym typeface="Microsoft YaHei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Microsoft YaHei"/>
                <a:ea typeface="Microsoft YaHei"/>
                <a:cs typeface="Microsoft YaHei"/>
                <a:sym typeface="Microsoft YaHei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  <p:sp>
        <p:nvSpPr>
          <p:cNvPr id="44" name="Google Shape;44;p3"/>
          <p:cNvSpPr txBox="1"/>
          <p:nvPr/>
        </p:nvSpPr>
        <p:spPr>
          <a:xfrm>
            <a:off x="8089176" y="306337"/>
            <a:ext cx="16221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>
                <a:solidFill>
                  <a:srgbClr val="01B6F2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Projet CEA-Impact</a:t>
            </a:r>
            <a:endParaRPr sz="1200">
              <a:solidFill>
                <a:srgbClr val="01B6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0797" y="221091"/>
            <a:ext cx="3008769" cy="732052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7"/>
          <p:cNvSpPr txBox="1"/>
          <p:nvPr/>
        </p:nvSpPr>
        <p:spPr>
          <a:xfrm>
            <a:off x="687732" y="5835482"/>
            <a:ext cx="162331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STEM</a:t>
            </a:r>
            <a:endParaRPr/>
          </a:p>
        </p:txBody>
      </p:sp>
      <p:sp>
        <p:nvSpPr>
          <p:cNvPr id="70" name="Google Shape;70;p7"/>
          <p:cNvSpPr txBox="1"/>
          <p:nvPr/>
        </p:nvSpPr>
        <p:spPr>
          <a:xfrm>
            <a:off x="2046535" y="5844790"/>
            <a:ext cx="162331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AGRICULTURE</a:t>
            </a:r>
            <a:endParaRPr/>
          </a:p>
        </p:txBody>
      </p:sp>
      <p:sp>
        <p:nvSpPr>
          <p:cNvPr id="71" name="Google Shape;71;p7"/>
          <p:cNvSpPr txBox="1"/>
          <p:nvPr/>
        </p:nvSpPr>
        <p:spPr>
          <a:xfrm>
            <a:off x="3342572" y="5855949"/>
            <a:ext cx="162331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SANTÉ</a:t>
            </a:r>
            <a:endParaRPr/>
          </a:p>
        </p:txBody>
      </p:sp>
      <p:sp>
        <p:nvSpPr>
          <p:cNvPr id="72" name="Google Shape;72;p7"/>
          <p:cNvSpPr txBox="1"/>
          <p:nvPr/>
        </p:nvSpPr>
        <p:spPr>
          <a:xfrm>
            <a:off x="4671137" y="5861381"/>
            <a:ext cx="169660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ENVIRONNEMENT</a:t>
            </a:r>
            <a:endParaRPr/>
          </a:p>
        </p:txBody>
      </p:sp>
      <p:sp>
        <p:nvSpPr>
          <p:cNvPr id="73" name="Google Shape;73;p7"/>
          <p:cNvSpPr txBox="1"/>
          <p:nvPr/>
        </p:nvSpPr>
        <p:spPr>
          <a:xfrm>
            <a:off x="5727882" y="5852649"/>
            <a:ext cx="319432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SCIENCES APPLIQUÉES/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SOCIALES ÉDUCATION</a:t>
            </a:r>
            <a:endParaRPr/>
          </a:p>
        </p:txBody>
      </p:sp>
      <p:pic>
        <p:nvPicPr>
          <p:cNvPr id="74" name="Google Shape;7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7568" y="5022461"/>
            <a:ext cx="792696" cy="79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31354" y="5022461"/>
            <a:ext cx="792696" cy="79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89725" y="5022461"/>
            <a:ext cx="815320" cy="815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972346" y="4960576"/>
            <a:ext cx="966500" cy="96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767180" y="4933166"/>
            <a:ext cx="966500" cy="9665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7"/>
          <p:cNvSpPr txBox="1"/>
          <p:nvPr/>
        </p:nvSpPr>
        <p:spPr>
          <a:xfrm>
            <a:off x="8760158" y="4959024"/>
            <a:ext cx="319432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 b="1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MERCI</a:t>
            </a:r>
            <a:endParaRPr/>
          </a:p>
        </p:txBody>
      </p:sp>
      <p:sp>
        <p:nvSpPr>
          <p:cNvPr id="80" name="Google Shape;80;p7"/>
          <p:cNvSpPr txBox="1"/>
          <p:nvPr/>
        </p:nvSpPr>
        <p:spPr>
          <a:xfrm>
            <a:off x="2847853" y="4651247"/>
            <a:ext cx="33160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3E68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Domaines thématiques du projet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  <p:sp>
        <p:nvSpPr>
          <p:cNvPr id="88" name="Google Shape;88;p8"/>
          <p:cNvSpPr txBox="1"/>
          <p:nvPr/>
        </p:nvSpPr>
        <p:spPr>
          <a:xfrm>
            <a:off x="8089176" y="306337"/>
            <a:ext cx="16221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1B6F2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Projet CEA-Impact</a:t>
            </a:r>
            <a:endParaRPr sz="1200">
              <a:solidFill>
                <a:srgbClr val="01B6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9"/>
          <p:cNvSpPr txBox="1">
            <a:spLocks noGrp="1"/>
          </p:cNvSpPr>
          <p:nvPr>
            <p:ph type="title"/>
          </p:nvPr>
        </p:nvSpPr>
        <p:spPr>
          <a:xfrm>
            <a:off x="839788" y="876845"/>
            <a:ext cx="10556758" cy="77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4" name="Google Shape;94;p9"/>
          <p:cNvSpPr txBox="1">
            <a:spLocks noGrp="1"/>
          </p:cNvSpPr>
          <p:nvPr>
            <p:ph type="body" idx="2"/>
          </p:nvPr>
        </p:nvSpPr>
        <p:spPr>
          <a:xfrm>
            <a:off x="839788" y="2505074"/>
            <a:ext cx="5215324" cy="3717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224346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  <p:sp>
        <p:nvSpPr>
          <p:cNvPr id="100" name="Google Shape;100;p9"/>
          <p:cNvSpPr txBox="1"/>
          <p:nvPr/>
        </p:nvSpPr>
        <p:spPr>
          <a:xfrm>
            <a:off x="8089176" y="306337"/>
            <a:ext cx="16221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1B6F2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Projet CEA-Impact</a:t>
            </a:r>
            <a:endParaRPr sz="1200">
              <a:solidFill>
                <a:srgbClr val="01B6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0"/>
          <p:cNvSpPr txBox="1">
            <a:spLocks noGrp="1"/>
          </p:cNvSpPr>
          <p:nvPr>
            <p:ph type="title"/>
          </p:nvPr>
        </p:nvSpPr>
        <p:spPr>
          <a:xfrm>
            <a:off x="838200" y="933941"/>
            <a:ext cx="10513741" cy="92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5" name="Google Shape;10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  <p:sp>
        <p:nvSpPr>
          <p:cNvPr id="108" name="Google Shape;108;p10"/>
          <p:cNvSpPr txBox="1"/>
          <p:nvPr/>
        </p:nvSpPr>
        <p:spPr>
          <a:xfrm>
            <a:off x="8089176" y="306337"/>
            <a:ext cx="16221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1B6F2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Projet CEA-Impact</a:t>
            </a:r>
            <a:endParaRPr sz="1200">
              <a:solidFill>
                <a:srgbClr val="01B6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1"/>
          <p:cNvSpPr txBox="1">
            <a:spLocks noGrp="1"/>
          </p:cNvSpPr>
          <p:nvPr>
            <p:ph type="title"/>
          </p:nvPr>
        </p:nvSpPr>
        <p:spPr>
          <a:xfrm>
            <a:off x="839788" y="876844"/>
            <a:ext cx="3932237" cy="1180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3" name="Google Shape;113;p11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202207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14" name="Google Shape;114;p11"/>
          <p:cNvSpPr txBox="1">
            <a:spLocks noGrp="1"/>
          </p:cNvSpPr>
          <p:nvPr>
            <p:ph type="body" idx="2"/>
          </p:nvPr>
        </p:nvSpPr>
        <p:spPr>
          <a:xfrm>
            <a:off x="839789" y="2057400"/>
            <a:ext cx="3910632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  <p:sp>
        <p:nvSpPr>
          <p:cNvPr id="118" name="Google Shape;118;p11"/>
          <p:cNvSpPr txBox="1"/>
          <p:nvPr/>
        </p:nvSpPr>
        <p:spPr>
          <a:xfrm>
            <a:off x="8089176" y="306337"/>
            <a:ext cx="16221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1B6F2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Projet CEA-Impact</a:t>
            </a:r>
            <a:endParaRPr sz="1200">
              <a:solidFill>
                <a:srgbClr val="01B6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2"/>
          <p:cNvSpPr txBox="1"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3" name="Google Shape;12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24" name="Google Shape;12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5" name="Google Shape;12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  <p:sp>
        <p:nvSpPr>
          <p:cNvPr id="128" name="Google Shape;128;p12"/>
          <p:cNvSpPr txBox="1"/>
          <p:nvPr/>
        </p:nvSpPr>
        <p:spPr>
          <a:xfrm>
            <a:off x="8089176" y="306337"/>
            <a:ext cx="16221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1B6F2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Projet CEA-Impact</a:t>
            </a:r>
            <a:endParaRPr sz="1200">
              <a:solidFill>
                <a:srgbClr val="01B6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3"/>
          <p:cNvSpPr txBox="1">
            <a:spLocks noGrp="1"/>
          </p:cNvSpPr>
          <p:nvPr>
            <p:ph type="title"/>
          </p:nvPr>
        </p:nvSpPr>
        <p:spPr>
          <a:xfrm rot="5400000">
            <a:off x="7632000" y="2414922"/>
            <a:ext cx="4854939" cy="2669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body" idx="1"/>
          </p:nvPr>
        </p:nvSpPr>
        <p:spPr>
          <a:xfrm rot="5400000">
            <a:off x="2178729" y="-216808"/>
            <a:ext cx="5053242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  <p:sp>
        <p:nvSpPr>
          <p:cNvPr id="137" name="Google Shape;137;p13"/>
          <p:cNvSpPr txBox="1"/>
          <p:nvPr/>
        </p:nvSpPr>
        <p:spPr>
          <a:xfrm>
            <a:off x="8089176" y="306337"/>
            <a:ext cx="16221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1B6F2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Projet CEA-Impact</a:t>
            </a:r>
            <a:endParaRPr sz="1200">
              <a:solidFill>
                <a:srgbClr val="01B6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/>
          <p:nvPr/>
        </p:nvSpPr>
        <p:spPr>
          <a:xfrm>
            <a:off x="479502" y="4759981"/>
            <a:ext cx="4349579" cy="479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Prof. A. Ndiaye</a:t>
            </a:r>
            <a:endParaRPr dirty="0"/>
          </a:p>
        </p:txBody>
      </p:sp>
      <p:sp>
        <p:nvSpPr>
          <p:cNvPr id="143" name="Google Shape;143;p14"/>
          <p:cNvSpPr txBox="1"/>
          <p:nvPr/>
        </p:nvSpPr>
        <p:spPr>
          <a:xfrm>
            <a:off x="265290" y="3092600"/>
            <a:ext cx="6954506" cy="13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 sz="28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Perspectives from the Breakout Session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en-GB" sz="2800" b="1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 sz="2400" b="1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URBAN, TRANSPORT &amp; LOGISTICS ACEs</a:t>
            </a:r>
            <a:endParaRPr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"/>
          <p:cNvSpPr txBox="1">
            <a:spLocks noGrp="1"/>
          </p:cNvSpPr>
          <p:nvPr>
            <p:ph type="body" idx="1"/>
          </p:nvPr>
        </p:nvSpPr>
        <p:spPr>
          <a:xfrm>
            <a:off x="5123569" y="976817"/>
            <a:ext cx="6470119" cy="5158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fr-BE" sz="14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Tour de table</a:t>
            </a:r>
            <a:endParaRPr lang="fr-BE" sz="1400" b="1" dirty="0"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sz="14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Status: major achievements &amp; major difficulties/gaps</a:t>
            </a:r>
            <a:endParaRPr lang="fr-BE" sz="1400" b="1" dirty="0"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fr-BE" sz="1400" b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Status</a:t>
            </a:r>
            <a:r>
              <a:rPr lang="fr-BE" sz="14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 concordance </a:t>
            </a:r>
            <a:r>
              <a:rPr lang="fr-BE" sz="1400" b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fr-BE" sz="14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MTR </a:t>
            </a:r>
            <a:r>
              <a:rPr lang="fr-BE" sz="1400" b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criteria</a:t>
            </a:r>
            <a:endParaRPr lang="fr-BE" sz="1400" b="1" dirty="0"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sz="14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ACE Network Urban, Transport &amp; Logistics</a:t>
            </a:r>
            <a:endParaRPr lang="fr-BE" sz="1400" b="1" dirty="0"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fr-BE" sz="1400" b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Towards</a:t>
            </a:r>
            <a:r>
              <a:rPr lang="fr-BE" sz="14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AWP-2022</a:t>
            </a:r>
            <a:endParaRPr lang="fr-BE" sz="1400" b="1" dirty="0"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fr-BE" sz="1400" b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Forthcoming</a:t>
            </a:r>
            <a:r>
              <a:rPr lang="fr-BE" sz="14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supervision missions</a:t>
            </a:r>
            <a:endParaRPr lang="fr-BE" sz="1400" b="1" dirty="0"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fr-BE" sz="14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AOB</a:t>
            </a:r>
            <a:endParaRPr lang="fr-BE" sz="1400" b="1" dirty="0"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1400" dirty="0">
              <a:latin typeface="Tahoma" panose="020B0604030504040204" pitchFamily="34" charset="0"/>
            </a:endParaRPr>
          </a:p>
        </p:txBody>
      </p:sp>
      <p:sp>
        <p:nvSpPr>
          <p:cNvPr id="7" name="Google Shape;148;p15">
            <a:extLst>
              <a:ext uri="{FF2B5EF4-FFF2-40B4-BE49-F238E27FC236}">
                <a16:creationId xmlns:a16="http://schemas.microsoft.com/office/drawing/2014/main" id="{2B8BE415-2AEF-40DC-BC34-0021E81602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5840" y="944270"/>
            <a:ext cx="3395138" cy="1093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B6F2"/>
              </a:buClr>
              <a:buSzPts val="4000"/>
              <a:buFont typeface="Microsoft YaHei"/>
              <a:buNone/>
            </a:pPr>
            <a:r>
              <a:rPr lang="fr-BE" sz="2400" dirty="0" err="1"/>
              <a:t>Breakout</a:t>
            </a:r>
            <a:r>
              <a:rPr lang="fr-BE" sz="2400" dirty="0"/>
              <a:t> Session </a:t>
            </a:r>
            <a:br>
              <a:rPr lang="fr-BE" sz="2400" dirty="0"/>
            </a:br>
            <a:r>
              <a:rPr lang="fr-BE" sz="2400" i="1" dirty="0"/>
              <a:t>Urban &amp; Transport</a:t>
            </a:r>
            <a:br>
              <a:rPr lang="fr-BE" sz="2400" dirty="0"/>
            </a:br>
            <a:r>
              <a:rPr lang="fr-BE" sz="2400" dirty="0"/>
              <a:t>04 Nov. 2021</a:t>
            </a:r>
            <a:endParaRPr sz="2400" dirty="0"/>
          </a:p>
        </p:txBody>
      </p:sp>
      <p:sp>
        <p:nvSpPr>
          <p:cNvPr id="8" name="Google Shape;148;p15">
            <a:extLst>
              <a:ext uri="{FF2B5EF4-FFF2-40B4-BE49-F238E27FC236}">
                <a16:creationId xmlns:a16="http://schemas.microsoft.com/office/drawing/2014/main" id="{C3965AE5-7E1A-4584-B839-DF8FF6B50DB7}"/>
              </a:ext>
            </a:extLst>
          </p:cNvPr>
          <p:cNvSpPr txBox="1">
            <a:spLocks/>
          </p:cNvSpPr>
          <p:nvPr/>
        </p:nvSpPr>
        <p:spPr>
          <a:xfrm>
            <a:off x="942622" y="2462626"/>
            <a:ext cx="1783645" cy="506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B6F2"/>
              </a:buClr>
              <a:buSzPts val="4000"/>
              <a:buFont typeface="Microsoft YaHei"/>
              <a:buNone/>
              <a:defRPr sz="4000" b="1" i="0" u="none" strike="noStrike" cap="none">
                <a:solidFill>
                  <a:srgbClr val="01B6F2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BE" sz="2400" i="1" dirty="0"/>
              <a:t>Agenda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>
            <a:spLocks noGrp="1"/>
          </p:cNvSpPr>
          <p:nvPr>
            <p:ph type="title"/>
          </p:nvPr>
        </p:nvSpPr>
        <p:spPr>
          <a:xfrm>
            <a:off x="335840" y="944270"/>
            <a:ext cx="3163716" cy="1093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B6F2"/>
              </a:buClr>
              <a:buSzPts val="4000"/>
              <a:buFont typeface="Microsoft YaHei"/>
              <a:buNone/>
            </a:pPr>
            <a:r>
              <a:rPr lang="fr-BE" sz="2400" dirty="0" err="1"/>
              <a:t>Breakout</a:t>
            </a:r>
            <a:r>
              <a:rPr lang="fr-BE" sz="2400" dirty="0"/>
              <a:t> Session </a:t>
            </a:r>
            <a:br>
              <a:rPr lang="fr-BE" sz="2400" dirty="0"/>
            </a:br>
            <a:r>
              <a:rPr lang="fr-BE" sz="2400" i="1" dirty="0"/>
              <a:t>Urban &amp; Transport</a:t>
            </a:r>
            <a:br>
              <a:rPr lang="fr-BE" sz="2400" dirty="0"/>
            </a:br>
            <a:r>
              <a:rPr lang="fr-BE" sz="2400" dirty="0"/>
              <a:t>04 Nov. 2021</a:t>
            </a:r>
            <a:endParaRPr sz="2400" dirty="0"/>
          </a:p>
        </p:txBody>
      </p:sp>
      <p:sp>
        <p:nvSpPr>
          <p:cNvPr id="149" name="Google Shape;149;p15"/>
          <p:cNvSpPr txBox="1">
            <a:spLocks noGrp="1"/>
          </p:cNvSpPr>
          <p:nvPr>
            <p:ph type="body" idx="1"/>
          </p:nvPr>
        </p:nvSpPr>
        <p:spPr>
          <a:xfrm>
            <a:off x="3719689" y="493889"/>
            <a:ext cx="7462309" cy="6048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+mj-lt"/>
              <a:buAutoNum type="arabicPeriod"/>
            </a:pPr>
            <a:r>
              <a:rPr lang="fr-BE" sz="1800" b="1" dirty="0">
                <a:solidFill>
                  <a:schemeClr val="accent6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MAJOR ACHIEVEMENTS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One center, TRECK-Ghana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is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doing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well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!</a:t>
            </a:r>
            <a:endParaRPr lang="fr-BE" sz="1600" b="1" dirty="0">
              <a:solidFill>
                <a:schemeClr val="accent6">
                  <a:lumMod val="75000"/>
                </a:schemeClr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Overall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DLI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achievement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is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very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different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from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one center to the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other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: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from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22% to 49%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Core teams are in place and have the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competences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Student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recruitment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is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very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good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Generated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revenue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is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very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different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from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one center to the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other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: 5% to 55%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Almost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all centers have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successfully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adapted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to Covid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Significant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help to the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authorities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in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fighting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Covid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Creation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of the Urban, Transport and </a:t>
            </a:r>
            <a:r>
              <a:rPr lang="fr-BE" sz="16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Logistics</a:t>
            </a:r>
            <a:r>
              <a:rPr lang="fr-BE" sz="16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ACE Network </a:t>
            </a:r>
            <a:endParaRPr lang="fr-BE" sz="1600" b="1" dirty="0">
              <a:solidFill>
                <a:schemeClr val="accent6">
                  <a:lumMod val="75000"/>
                </a:schemeClr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endParaRPr lang="fr-BE" sz="1600" b="1" dirty="0"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en-US" sz="18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US" sz="1800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AJOR DIFFICULTIES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>
                <a:solidFill>
                  <a:srgbClr val="C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Slow </a:t>
            </a:r>
            <a:r>
              <a:rPr lang="fr-BE" sz="1600" b="1" dirty="0" err="1">
                <a:solidFill>
                  <a:srgbClr val="C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fiduciary</a:t>
            </a:r>
            <a:r>
              <a:rPr lang="fr-BE" sz="1600" b="1" dirty="0">
                <a:solidFill>
                  <a:srgbClr val="C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C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achievement</a:t>
            </a:r>
            <a:r>
              <a:rPr lang="fr-BE" sz="1600" b="1" dirty="0">
                <a:solidFill>
                  <a:srgbClr val="C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in all FR centers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 err="1"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Fund</a:t>
            </a:r>
            <a:r>
              <a:rPr lang="fr-BE" sz="16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utilisation rate </a:t>
            </a:r>
            <a:r>
              <a:rPr lang="fr-BE" sz="1600" b="1" dirty="0" err="1"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is</a:t>
            </a:r>
            <a:r>
              <a:rPr lang="fr-BE" sz="16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particularly</a:t>
            </a:r>
            <a:r>
              <a:rPr lang="fr-BE" sz="16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low</a:t>
            </a:r>
            <a:r>
              <a:rPr lang="fr-BE" sz="16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in FR centers, (2.6% &amp; </a:t>
            </a:r>
            <a:r>
              <a:rPr lang="fr-BE" sz="1600" b="1" dirty="0" err="1"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barely</a:t>
            </a:r>
            <a:r>
              <a:rPr lang="fr-BE" sz="16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7%) and </a:t>
            </a:r>
            <a:r>
              <a:rPr lang="fr-BE" sz="1600" b="1" dirty="0" err="1"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this</a:t>
            </a:r>
            <a:r>
              <a:rPr lang="fr-BE" sz="16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>
                <a:solidFill>
                  <a:srgbClr val="C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amplifies the </a:t>
            </a:r>
            <a:r>
              <a:rPr lang="fr-BE" sz="1600" b="1" dirty="0" err="1">
                <a:solidFill>
                  <a:srgbClr val="C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low</a:t>
            </a:r>
            <a:r>
              <a:rPr lang="fr-BE" sz="1600" b="1" dirty="0">
                <a:solidFill>
                  <a:srgbClr val="C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achievement</a:t>
            </a:r>
            <a:r>
              <a:rPr lang="fr-BE" sz="16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rates.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 err="1">
                <a:solidFill>
                  <a:srgbClr val="C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Readiness</a:t>
            </a:r>
            <a:r>
              <a:rPr lang="fr-BE" sz="1600" b="1" dirty="0">
                <a:solidFill>
                  <a:srgbClr val="C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for the MTR </a:t>
            </a:r>
            <a:r>
              <a:rPr lang="fr-BE" sz="1600" b="1" dirty="0" err="1">
                <a:solidFill>
                  <a:srgbClr val="C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is</a:t>
            </a:r>
            <a:r>
              <a:rPr lang="fr-BE" sz="1600" b="1" dirty="0">
                <a:solidFill>
                  <a:srgbClr val="C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not optimal in all of the FR centers</a:t>
            </a:r>
            <a:endParaRPr lang="fr-BE" sz="1600" b="1" dirty="0">
              <a:solidFill>
                <a:srgbClr val="C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100000"/>
            </a:pPr>
            <a:endParaRPr lang="fr-BE" sz="1600" b="1" dirty="0"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1600" dirty="0">
              <a:latin typeface="Tahoma" panose="020B0604030504040204" pitchFamily="34" charset="0"/>
            </a:endParaRPr>
          </a:p>
        </p:txBody>
      </p:sp>
      <p:sp>
        <p:nvSpPr>
          <p:cNvPr id="4" name="Google Shape;148;p15">
            <a:extLst>
              <a:ext uri="{FF2B5EF4-FFF2-40B4-BE49-F238E27FC236}">
                <a16:creationId xmlns:a16="http://schemas.microsoft.com/office/drawing/2014/main" id="{A4F1500E-A84E-4751-BA7E-DB45ADB16A76}"/>
              </a:ext>
            </a:extLst>
          </p:cNvPr>
          <p:cNvSpPr txBox="1">
            <a:spLocks/>
          </p:cNvSpPr>
          <p:nvPr/>
        </p:nvSpPr>
        <p:spPr>
          <a:xfrm>
            <a:off x="942622" y="2462626"/>
            <a:ext cx="1783645" cy="506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B6F2"/>
              </a:buClr>
              <a:buSzPts val="4000"/>
              <a:buFont typeface="Microsoft YaHei"/>
              <a:buNone/>
              <a:defRPr sz="4000" b="1" i="0" u="none" strike="noStrike" cap="none">
                <a:solidFill>
                  <a:srgbClr val="01B6F2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BE" sz="2400" i="1" dirty="0"/>
              <a:t>Key issues</a:t>
            </a:r>
          </a:p>
        </p:txBody>
      </p:sp>
    </p:spTree>
    <p:extLst>
      <p:ext uri="{BB962C8B-B14F-4D97-AF65-F5344CB8AC3E}">
        <p14:creationId xmlns:p14="http://schemas.microsoft.com/office/powerpoint/2010/main" val="425587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6F17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6F17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6F17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6F17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6F17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6F17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6F17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6F17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6F17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>
            <a:spLocks noGrp="1"/>
          </p:cNvSpPr>
          <p:nvPr>
            <p:ph type="title"/>
          </p:nvPr>
        </p:nvSpPr>
        <p:spPr>
          <a:xfrm>
            <a:off x="189085" y="932981"/>
            <a:ext cx="3163716" cy="1093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B6F2"/>
              </a:buClr>
              <a:buSzPts val="4000"/>
              <a:buFont typeface="Microsoft YaHei"/>
              <a:buNone/>
            </a:pPr>
            <a:r>
              <a:rPr lang="fr-BE" sz="2400" dirty="0" err="1"/>
              <a:t>Breakout</a:t>
            </a:r>
            <a:r>
              <a:rPr lang="fr-BE" sz="2400" dirty="0"/>
              <a:t> Session </a:t>
            </a:r>
            <a:br>
              <a:rPr lang="fr-BE" sz="2400" dirty="0"/>
            </a:br>
            <a:r>
              <a:rPr lang="fr-BE" sz="2400" i="1" dirty="0"/>
              <a:t>Urban &amp; Transport</a:t>
            </a:r>
            <a:br>
              <a:rPr lang="fr-BE" sz="2400" dirty="0"/>
            </a:br>
            <a:r>
              <a:rPr lang="fr-BE" sz="2400" dirty="0"/>
              <a:t>04 Nov. 2021</a:t>
            </a:r>
            <a:endParaRPr sz="2400" dirty="0"/>
          </a:p>
        </p:txBody>
      </p:sp>
      <p:sp>
        <p:nvSpPr>
          <p:cNvPr id="149" name="Google Shape;149;p15"/>
          <p:cNvSpPr txBox="1">
            <a:spLocks noGrp="1"/>
          </p:cNvSpPr>
          <p:nvPr>
            <p:ph type="body" idx="1"/>
          </p:nvPr>
        </p:nvSpPr>
        <p:spPr>
          <a:xfrm>
            <a:off x="3414890" y="310445"/>
            <a:ext cx="8139288" cy="6225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+mj-lt"/>
              <a:buAutoNum type="arabicPeriod" startAt="3"/>
            </a:pPr>
            <a:r>
              <a:rPr lang="fr-BE" sz="1800" b="1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CHALLENGES</a:t>
            </a:r>
          </a:p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Prepare</a:t>
            </a:r>
            <a:r>
              <a:rPr lang="fr-BE" sz="1600" b="1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the AWP-2022 </a:t>
            </a:r>
            <a:r>
              <a:rPr lang="fr-BE" sz="1600" b="1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ahead</a:t>
            </a:r>
            <a:r>
              <a:rPr lang="fr-BE" sz="1600" b="1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of time</a:t>
            </a:r>
          </a:p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Increase</a:t>
            </a:r>
            <a:r>
              <a:rPr lang="fr-BE" sz="1600" b="1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significantly</a:t>
            </a:r>
            <a:r>
              <a:rPr lang="fr-BE" sz="1600" b="1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the </a:t>
            </a:r>
            <a:r>
              <a:rPr lang="fr-BE" sz="1600" b="1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utilization</a:t>
            </a:r>
            <a:r>
              <a:rPr lang="fr-BE" sz="1600" b="1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rate </a:t>
            </a:r>
            <a:r>
              <a:rPr lang="fr-BE" sz="1600" b="1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within</a:t>
            </a:r>
            <a:r>
              <a:rPr lang="fr-BE" sz="1600" b="1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a short </a:t>
            </a:r>
            <a:r>
              <a:rPr lang="fr-BE" sz="1600" b="1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period</a:t>
            </a:r>
            <a:r>
              <a:rPr lang="fr-BE" sz="1600" b="1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of time</a:t>
            </a:r>
            <a:endParaRPr lang="fr-BE" sz="1600" b="1" dirty="0">
              <a:solidFill>
                <a:srgbClr val="0070C0"/>
              </a:solidFill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Start the Urban, Transport and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Logistics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ACE Network Operations </a:t>
            </a:r>
          </a:p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Improve</a:t>
            </a:r>
            <a:r>
              <a:rPr lang="fr-BE" sz="1600" b="1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I</a:t>
            </a:r>
            <a:r>
              <a:rPr lang="fr-BE" sz="1600" b="1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nternship</a:t>
            </a:r>
            <a:r>
              <a:rPr lang="fr-BE" sz="1600" b="1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numbers</a:t>
            </a:r>
            <a:endParaRPr lang="fr-BE" sz="1600" b="1" dirty="0">
              <a:solidFill>
                <a:srgbClr val="0070C0"/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Address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with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full attention the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Entrepreneurship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question</a:t>
            </a:r>
          </a:p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Strenghten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students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implication in centers’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activities</a:t>
            </a:r>
            <a:endParaRPr lang="fr-BE" sz="1600" b="1" dirty="0">
              <a:solidFill>
                <a:srgbClr val="0070C0"/>
              </a:solidFill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Supervision mission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would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probably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remain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virtual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: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need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to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make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them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more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rich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in content and more diverse in participants.</a:t>
            </a:r>
          </a:p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Scientific teams are </a:t>
            </a:r>
            <a:r>
              <a:rPr lang="fr-BE" sz="1600" b="1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very</a:t>
            </a:r>
            <a:r>
              <a:rPr lang="fr-BE" sz="1600" b="1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competent</a:t>
            </a:r>
            <a:r>
              <a:rPr lang="fr-BE" sz="1600" b="1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and </a:t>
            </a:r>
            <a:r>
              <a:rPr lang="fr-BE" sz="1600" b="1" dirty="0" err="1">
                <a:solidFill>
                  <a:srgbClr val="0070C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engaged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: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they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must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be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helped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to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keep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their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motivation at the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highest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level</a:t>
            </a:r>
          </a:p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Institutions have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proved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capable of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helping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hardly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Covid hit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communities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. This must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be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seen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as a proof of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capability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and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competence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. One </a:t>
            </a:r>
            <a:r>
              <a:rPr lang="fr-BE" sz="16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MUST </a:t>
            </a:r>
            <a:r>
              <a:rPr lang="fr-BE" sz="1600" b="1" dirty="0" err="1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build</a:t>
            </a:r>
            <a:r>
              <a:rPr lang="fr-BE" sz="16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on </a:t>
            </a:r>
            <a:r>
              <a:rPr lang="fr-BE" sz="1600" b="1" dirty="0" err="1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that</a:t>
            </a:r>
            <a:r>
              <a:rPr lang="fr-BE" sz="16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in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order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to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improve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significantly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the ACE performance </a:t>
            </a:r>
            <a:r>
              <a:rPr lang="fr-BE" sz="1600" b="1" dirty="0" err="1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indicators</a:t>
            </a:r>
            <a:r>
              <a:rPr lang="fr-BE" sz="1600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.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150000"/>
              <a:buFont typeface="Wingdings" panose="05000000000000000000" pitchFamily="2" charset="2"/>
              <a:buChar char="§"/>
            </a:pPr>
            <a:endParaRPr lang="fr-BE" sz="1600" b="1" dirty="0">
              <a:solidFill>
                <a:srgbClr val="0070C0"/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100000"/>
            </a:pPr>
            <a:endParaRPr lang="fr-BE" sz="1600" b="1" dirty="0"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1600" dirty="0">
              <a:latin typeface="Tahoma" panose="020B0604030504040204" pitchFamily="34" charset="0"/>
            </a:endParaRPr>
          </a:p>
        </p:txBody>
      </p:sp>
      <p:sp>
        <p:nvSpPr>
          <p:cNvPr id="4" name="Google Shape;148;p15">
            <a:extLst>
              <a:ext uri="{FF2B5EF4-FFF2-40B4-BE49-F238E27FC236}">
                <a16:creationId xmlns:a16="http://schemas.microsoft.com/office/drawing/2014/main" id="{A4F1500E-A84E-4751-BA7E-DB45ADB16A76}"/>
              </a:ext>
            </a:extLst>
          </p:cNvPr>
          <p:cNvSpPr txBox="1">
            <a:spLocks/>
          </p:cNvSpPr>
          <p:nvPr/>
        </p:nvSpPr>
        <p:spPr>
          <a:xfrm>
            <a:off x="942622" y="2462626"/>
            <a:ext cx="1783645" cy="506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B6F2"/>
              </a:buClr>
              <a:buSzPts val="4000"/>
              <a:buFont typeface="Microsoft YaHei"/>
              <a:buNone/>
              <a:defRPr sz="4000" b="1" i="0" u="none" strike="noStrike" cap="none">
                <a:solidFill>
                  <a:srgbClr val="01B6F2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BE" sz="2400" i="1" dirty="0"/>
              <a:t>Key issues</a:t>
            </a:r>
          </a:p>
        </p:txBody>
      </p:sp>
    </p:spTree>
    <p:extLst>
      <p:ext uri="{BB962C8B-B14F-4D97-AF65-F5344CB8AC3E}">
        <p14:creationId xmlns:p14="http://schemas.microsoft.com/office/powerpoint/2010/main" val="148785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343</Words>
  <Application>Microsoft Office PowerPoint</Application>
  <PresentationFormat>Grand écran</PresentationFormat>
  <Paragraphs>42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Microsoft YaHei</vt:lpstr>
      <vt:lpstr>Arial</vt:lpstr>
      <vt:lpstr>Calibri</vt:lpstr>
      <vt:lpstr>Tahoma</vt:lpstr>
      <vt:lpstr>Wingdings</vt:lpstr>
      <vt:lpstr>Office Theme</vt:lpstr>
      <vt:lpstr>Présentation PowerPoint</vt:lpstr>
      <vt:lpstr>Breakout Session  Urban &amp; Transport 04 Nov. 2021</vt:lpstr>
      <vt:lpstr>Breakout Session  Urban &amp; Transport 04 Nov. 2021</vt:lpstr>
      <vt:lpstr>Breakout Session  Urban &amp; Transport 04 Nov. 2021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bxpi world</cp:lastModifiedBy>
  <cp:revision>21</cp:revision>
  <dcterms:modified xsi:type="dcterms:W3CDTF">2021-11-09T13:01:37Z</dcterms:modified>
</cp:coreProperties>
</file>