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72" r:id="rId5"/>
    <p:sldId id="275" r:id="rId6"/>
    <p:sldId id="273" r:id="rId7"/>
    <p:sldId id="267" r:id="rId8"/>
    <p:sldId id="280" r:id="rId9"/>
    <p:sldId id="276" r:id="rId10"/>
    <p:sldId id="282" r:id="rId11"/>
    <p:sldId id="283" r:id="rId12"/>
    <p:sldId id="27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2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2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4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F0DF-32ED-4EB4-A3CB-EECB552D022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9497-0202-4D91-8973-D8657959CC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e.ebah@ird.fr" TargetMode="External"/><Relationship Id="rId3" Type="http://schemas.openxmlformats.org/officeDocument/2006/relationships/hyperlink" Target="mailto:gregory.giraud@ird.fr" TargetMode="External"/><Relationship Id="rId7" Type="http://schemas.openxmlformats.org/officeDocument/2006/relationships/hyperlink" Target="mailto:orkoupaki@ug.edu.gh" TargetMode="External"/><Relationship Id="rId2" Type="http://schemas.openxmlformats.org/officeDocument/2006/relationships/hyperlink" Target="mailto:acepartner@ird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madou.diallo1@ird.fr" TargetMode="External"/><Relationship Id="rId5" Type="http://schemas.openxmlformats.org/officeDocument/2006/relationships/hyperlink" Target="mailto:sophonisbe.chabouni@ird.fr" TargetMode="External"/><Relationship Id="rId10" Type="http://schemas.openxmlformats.org/officeDocument/2006/relationships/hyperlink" Target="mailto:gaoussou.camara@uadb.edu.sn" TargetMode="External"/><Relationship Id="rId4" Type="http://schemas.openxmlformats.org/officeDocument/2006/relationships/hyperlink" Target="mailto:brocard.jeremy@ird.fr" TargetMode="External"/><Relationship Id="rId9" Type="http://schemas.openxmlformats.org/officeDocument/2006/relationships/hyperlink" Target="mailto:faissal.ouedraogo@ird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ce-partn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9604" y="459393"/>
            <a:ext cx="9144000" cy="3465297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sz="3100" b="1" i="1" dirty="0">
                <a:latin typeface="+mn-lt"/>
              </a:rPr>
              <a:t>Soutien à la collaboration thématique </a:t>
            </a:r>
            <a:r>
              <a:rPr lang="fr-FR" sz="3100" b="1" i="1" dirty="0" smtClean="0">
                <a:latin typeface="+mn-lt"/>
              </a:rPr>
              <a:t>inter-CEA</a:t>
            </a:r>
            <a:br>
              <a:rPr lang="fr-FR" sz="3100" b="1" i="1" dirty="0" smtClean="0">
                <a:latin typeface="+mn-lt"/>
              </a:rPr>
            </a:br>
            <a:r>
              <a:rPr lang="fr-FR" sz="3100" b="1" i="1" dirty="0" smtClean="0">
                <a:latin typeface="+mn-lt"/>
              </a:rPr>
              <a:t/>
            </a:r>
            <a:br>
              <a:rPr lang="fr-FR" sz="3100" b="1" i="1" dirty="0" smtClean="0">
                <a:latin typeface="+mn-lt"/>
              </a:rPr>
            </a:br>
            <a:r>
              <a:rPr lang="en-US" sz="3100" b="1" i="1" dirty="0" smtClean="0">
                <a:latin typeface="+mn-lt"/>
              </a:rPr>
              <a:t>Facilitation </a:t>
            </a:r>
            <a:r>
              <a:rPr lang="en-US" sz="3100" b="1" i="1" dirty="0">
                <a:latin typeface="+mn-lt"/>
              </a:rPr>
              <a:t>for inter-ACE thematic </a:t>
            </a:r>
            <a:r>
              <a:rPr lang="en-US" sz="3100" b="1" i="1" dirty="0" smtClean="0">
                <a:latin typeface="+mn-lt"/>
              </a:rPr>
              <a:t>networking</a:t>
            </a:r>
            <a:endParaRPr lang="en-US" sz="3100" b="1" i="1" dirty="0">
              <a:latin typeface="+mn-lt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7174" y="5493674"/>
            <a:ext cx="3110261" cy="8233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278" y="5288476"/>
            <a:ext cx="1363524" cy="13635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097" y="5195936"/>
            <a:ext cx="1418844" cy="14188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91" y="5346401"/>
            <a:ext cx="2235827" cy="11179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744" y="5536451"/>
            <a:ext cx="2131579" cy="9278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26802" y="4439851"/>
            <a:ext cx="560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ACE IMPACT sommet/</a:t>
            </a:r>
            <a:r>
              <a:rPr lang="fr-FR" dirty="0" err="1" smtClean="0">
                <a:solidFill>
                  <a:schemeClr val="accent1"/>
                </a:solidFill>
              </a:rPr>
              <a:t>summit</a:t>
            </a:r>
            <a:r>
              <a:rPr lang="fr-FR" dirty="0" smtClean="0">
                <a:solidFill>
                  <a:schemeClr val="accent1"/>
                </a:solidFill>
              </a:rPr>
              <a:t> – </a:t>
            </a:r>
            <a:r>
              <a:rPr lang="fr-FR" i="1" dirty="0" smtClean="0">
                <a:solidFill>
                  <a:schemeClr val="accent1"/>
                </a:solidFill>
              </a:rPr>
              <a:t>automne/</a:t>
            </a:r>
            <a:r>
              <a:rPr lang="fr-FR" i="1" dirty="0" err="1" smtClean="0">
                <a:solidFill>
                  <a:schemeClr val="accent1"/>
                </a:solidFill>
              </a:rPr>
              <a:t>fall</a:t>
            </a:r>
            <a:r>
              <a:rPr lang="fr-FR" i="1" dirty="0" smtClean="0">
                <a:solidFill>
                  <a:schemeClr val="accent1"/>
                </a:solidFill>
              </a:rPr>
              <a:t> 2021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8967" y="259330"/>
            <a:ext cx="5719951" cy="230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75" y="115910"/>
            <a:ext cx="11943381" cy="5319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Programmes de formation inter-CEA / : inter-ACE training programs</a:t>
            </a:r>
            <a:endParaRPr lang="en-US" sz="1050" dirty="0"/>
          </a:p>
          <a:p>
            <a:pPr marL="0" indent="0">
              <a:lnSpc>
                <a:spcPct val="110000"/>
              </a:lnSpc>
              <a:buNone/>
            </a:pPr>
            <a:endParaRPr lang="fr-FR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AutoShape 10" descr="Orange Afriqu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55575" y="908231"/>
            <a:ext cx="8782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0070C0"/>
                </a:solidFill>
              </a:rPr>
              <a:t>Rédaction d’articles scientifiques, informations scientifique, revue systématique : </a:t>
            </a:r>
          </a:p>
          <a:p>
            <a:r>
              <a:rPr lang="fr-FR" sz="2000" b="1" i="1" dirty="0" smtClean="0">
                <a:solidFill>
                  <a:srgbClr val="0070C0"/>
                </a:solidFill>
              </a:rPr>
              <a:t>Scientific article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writing</a:t>
            </a:r>
            <a:r>
              <a:rPr lang="fr-FR" sz="2000" b="1" i="1" dirty="0" smtClean="0">
                <a:solidFill>
                  <a:srgbClr val="0070C0"/>
                </a:solidFill>
              </a:rPr>
              <a:t>,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scientific</a:t>
            </a:r>
            <a:r>
              <a:rPr lang="fr-FR" sz="2000" b="1" i="1" dirty="0" smtClean="0">
                <a:solidFill>
                  <a:srgbClr val="0070C0"/>
                </a:solidFill>
              </a:rPr>
              <a:t> information,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systematic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review</a:t>
            </a:r>
            <a:r>
              <a:rPr lang="fr-FR" sz="2000" b="1" i="1" dirty="0" smtClean="0">
                <a:solidFill>
                  <a:srgbClr val="0070C0"/>
                </a:solidFill>
              </a:rPr>
              <a:t>: </a:t>
            </a:r>
            <a:endParaRPr lang="fr-FR" b="1" i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9247" y="1876490"/>
            <a:ext cx="4291866" cy="252925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110822" y="2956930"/>
            <a:ext cx="517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MOOC sur la rédaction d’articles scientifiques</a:t>
            </a:r>
          </a:p>
          <a:p>
            <a:r>
              <a:rPr lang="fr-FR" sz="2000" b="1" i="1" dirty="0" smtClean="0"/>
              <a:t>MOOC on </a:t>
            </a:r>
            <a:r>
              <a:rPr lang="fr-FR" sz="2000" b="1" i="1" dirty="0" err="1" smtClean="0"/>
              <a:t>scientific</a:t>
            </a:r>
            <a:r>
              <a:rPr lang="fr-FR" sz="2000" b="1" i="1" dirty="0" smtClean="0"/>
              <a:t> article </a:t>
            </a:r>
            <a:r>
              <a:rPr lang="fr-FR" sz="2000" b="1" i="1" dirty="0" err="1" smtClean="0"/>
              <a:t>writing</a:t>
            </a:r>
            <a:endParaRPr lang="fr-FR" sz="2000" b="1" i="1" dirty="0" smtClean="0"/>
          </a:p>
          <a:p>
            <a:r>
              <a:rPr lang="fr-FR" sz="2000" i="1" dirty="0" smtClean="0"/>
              <a:t>Plus de 12.000 participants!</a:t>
            </a:r>
          </a:p>
          <a:p>
            <a:r>
              <a:rPr lang="fr-FR" sz="2000" i="1" dirty="0" smtClean="0"/>
              <a:t>Over 12.000 participants!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26013" y="1721031"/>
            <a:ext cx="5178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8 sessions </a:t>
            </a:r>
            <a:r>
              <a:rPr lang="fr-FR" sz="2000" b="1" i="1" dirty="0" err="1" smtClean="0"/>
              <a:t>organized</a:t>
            </a:r>
            <a:r>
              <a:rPr lang="fr-FR" sz="2000" b="1" i="1" dirty="0" smtClean="0"/>
              <a:t> / organisées</a:t>
            </a:r>
          </a:p>
          <a:p>
            <a:r>
              <a:rPr lang="fr-FR" sz="2000" i="1" dirty="0" smtClean="0"/>
              <a:t>Plus de 300 participants!</a:t>
            </a:r>
          </a:p>
          <a:p>
            <a:r>
              <a:rPr lang="fr-FR" sz="2000" i="1" dirty="0" smtClean="0"/>
              <a:t>Over 300 participants!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07975" y="4926491"/>
            <a:ext cx="6101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0070C0"/>
                </a:solidFill>
              </a:rPr>
              <a:t>A venir début 2022 / To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be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coming</a:t>
            </a:r>
            <a:r>
              <a:rPr lang="fr-FR" sz="2000" b="1" i="1" dirty="0" smtClean="0">
                <a:solidFill>
                  <a:srgbClr val="0070C0"/>
                </a:solidFill>
              </a:rPr>
              <a:t>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early</a:t>
            </a:r>
            <a:r>
              <a:rPr lang="fr-FR" sz="2000" b="1" i="1" dirty="0" smtClean="0">
                <a:solidFill>
                  <a:srgbClr val="0070C0"/>
                </a:solidFill>
              </a:rPr>
              <a:t> 2022: </a:t>
            </a:r>
          </a:p>
          <a:p>
            <a:r>
              <a:rPr lang="fr-FR" sz="2000" b="1" i="1" dirty="0" smtClean="0"/>
              <a:t>Programme de formation sur la réponse à appel d’offre.</a:t>
            </a:r>
          </a:p>
          <a:p>
            <a:r>
              <a:rPr lang="fr-FR" sz="2000" b="1" i="1" dirty="0" smtClean="0"/>
              <a:t>Training program on </a:t>
            </a:r>
            <a:r>
              <a:rPr lang="fr-FR" sz="2000" b="1" i="1" dirty="0" err="1" smtClean="0"/>
              <a:t>grant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writing</a:t>
            </a:r>
            <a:r>
              <a:rPr lang="fr-FR" sz="2000" b="1" i="1" dirty="0" smtClean="0"/>
              <a:t>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39282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965" y="295002"/>
            <a:ext cx="7968147" cy="5319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Génération de revenues / Revenue </a:t>
            </a:r>
            <a:r>
              <a:rPr lang="fr-FR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generation</a:t>
            </a:r>
            <a:endParaRPr lang="en-US" sz="1050" dirty="0"/>
          </a:p>
          <a:p>
            <a:pPr marL="0" indent="0">
              <a:lnSpc>
                <a:spcPct val="110000"/>
              </a:lnSpc>
              <a:buNone/>
            </a:pPr>
            <a:endParaRPr lang="fr-FR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AutoShape 10" descr="Orange Afriqu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84965" y="1537990"/>
            <a:ext cx="9904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rgbClr val="0070C0"/>
                </a:solidFill>
              </a:rPr>
              <a:t>Appui à la réponse à appels d’offre / support in the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response</a:t>
            </a:r>
            <a:r>
              <a:rPr lang="fr-FR" sz="2000" b="1" i="1" dirty="0" smtClean="0">
                <a:solidFill>
                  <a:srgbClr val="0070C0"/>
                </a:solidFill>
              </a:rPr>
              <a:t> to </a:t>
            </a:r>
            <a:r>
              <a:rPr lang="fr-FR" sz="2000" b="1" i="1" dirty="0" err="1" smtClean="0">
                <a:solidFill>
                  <a:srgbClr val="0070C0"/>
                </a:solidFill>
              </a:rPr>
              <a:t>competitive</a:t>
            </a:r>
            <a:r>
              <a:rPr lang="fr-FR" sz="2000" b="1" i="1" dirty="0" smtClean="0">
                <a:solidFill>
                  <a:srgbClr val="0070C0"/>
                </a:solidFill>
              </a:rPr>
              <a:t> calls for tenders</a:t>
            </a:r>
            <a:endParaRPr lang="fr-FR" b="1" i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696" y="2579366"/>
            <a:ext cx="4642244" cy="27368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0375" y="2828232"/>
            <a:ext cx="6027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ARISE: 18 applications </a:t>
            </a:r>
            <a:r>
              <a:rPr lang="fr-FR" dirty="0" err="1" smtClean="0"/>
              <a:t>supported</a:t>
            </a:r>
            <a:r>
              <a:rPr lang="fr-FR" dirty="0" smtClean="0"/>
              <a:t> (500k€ </a:t>
            </a:r>
            <a:r>
              <a:rPr lang="fr-FR" dirty="0" err="1" smtClean="0"/>
              <a:t>grants</a:t>
            </a:r>
            <a:r>
              <a:rPr lang="fr-FR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Participation of </a:t>
            </a:r>
            <a:r>
              <a:rPr lang="fr-FR" dirty="0" err="1" smtClean="0"/>
              <a:t>ACEs</a:t>
            </a:r>
            <a:r>
              <a:rPr lang="fr-FR" dirty="0" smtClean="0"/>
              <a:t> to AFD </a:t>
            </a:r>
            <a:r>
              <a:rPr lang="fr-FR" dirty="0" err="1" smtClean="0"/>
              <a:t>projects</a:t>
            </a:r>
            <a:r>
              <a:rPr lang="fr-FR" dirty="0" smtClean="0"/>
              <a:t> (ARIACOV, </a:t>
            </a:r>
            <a:r>
              <a:rPr lang="fr-FR" dirty="0" err="1" smtClean="0"/>
              <a:t>Afroscreen</a:t>
            </a:r>
            <a:r>
              <a:rPr lang="fr-FR" dirty="0" smtClean="0"/>
              <a:t>, Data 4 Covid-19, CECC…).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WANIDA / </a:t>
            </a:r>
            <a:r>
              <a:rPr lang="fr-FR" dirty="0" err="1" smtClean="0"/>
              <a:t>Rockeffeler</a:t>
            </a:r>
            <a:r>
              <a:rPr lang="fr-FR" dirty="0" smtClean="0"/>
              <a:t> </a:t>
            </a:r>
            <a:r>
              <a:rPr lang="fr-FR" dirty="0" err="1" smtClean="0"/>
              <a:t>foundation</a:t>
            </a:r>
            <a:r>
              <a:rPr lang="fr-FR" dirty="0" smtClean="0"/>
              <a:t> : Covid-10 </a:t>
            </a:r>
            <a:r>
              <a:rPr lang="fr-FR" dirty="0" err="1" smtClean="0"/>
              <a:t>Sequencing</a:t>
            </a:r>
            <a:r>
              <a:rPr lang="fr-FR" dirty="0" smtClean="0"/>
              <a:t> (700k USD).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8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75" y="115910"/>
            <a:ext cx="11943381" cy="5319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Evènements majeurs / Main </a:t>
            </a:r>
            <a:r>
              <a:rPr lang="fr-FR" sz="24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events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endParaRPr lang="en-US" sz="1000" dirty="0"/>
          </a:p>
          <a:p>
            <a:pPr marL="0" indent="0">
              <a:lnSpc>
                <a:spcPct val="110000"/>
              </a:lnSpc>
              <a:buNone/>
            </a:pPr>
            <a:endParaRPr lang="fr-FR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AutoShape 10" descr="Orange Afriqu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International Union for Conservation of Nature - IUC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841" y="3231356"/>
            <a:ext cx="2414370" cy="14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88051" y="2706869"/>
            <a:ext cx="756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Participation au </a:t>
            </a:r>
            <a:r>
              <a:rPr lang="fr-FR" b="1" i="1" dirty="0">
                <a:solidFill>
                  <a:srgbClr val="0070C0"/>
                </a:solidFill>
              </a:rPr>
              <a:t>C</a:t>
            </a:r>
            <a:r>
              <a:rPr lang="fr-FR" b="1" i="1" dirty="0" smtClean="0">
                <a:solidFill>
                  <a:srgbClr val="0070C0"/>
                </a:solidFill>
              </a:rPr>
              <a:t>ongrès mondial de la nature </a:t>
            </a:r>
            <a:r>
              <a:rPr lang="fr-FR" dirty="0" smtClean="0"/>
              <a:t>– septembre 2021</a:t>
            </a:r>
          </a:p>
          <a:p>
            <a:r>
              <a:rPr lang="fr-FR" dirty="0" smtClean="0"/>
              <a:t>Participation to the 2021 </a:t>
            </a:r>
            <a:r>
              <a:rPr lang="fr-FR" b="1" i="1" dirty="0" smtClean="0">
                <a:solidFill>
                  <a:srgbClr val="0070C0"/>
                </a:solidFill>
              </a:rPr>
              <a:t>World Nature Conservation Forum </a:t>
            </a:r>
            <a:r>
              <a:rPr lang="fr-FR" dirty="0" smtClean="0"/>
              <a:t>– </a:t>
            </a:r>
            <a:r>
              <a:rPr lang="fr-FR" dirty="0" err="1" smtClean="0"/>
              <a:t>September</a:t>
            </a:r>
            <a:r>
              <a:rPr lang="fr-FR" dirty="0" smtClean="0"/>
              <a:t> 2021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54" y="1979491"/>
            <a:ext cx="2964638" cy="222347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55575" y="682125"/>
            <a:ext cx="839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Bootcamp</a:t>
            </a:r>
            <a:r>
              <a:rPr lang="fr-FR" dirty="0" smtClean="0"/>
              <a:t> sur </a:t>
            </a:r>
            <a:r>
              <a:rPr lang="fr-FR" b="1" i="1" dirty="0" smtClean="0">
                <a:solidFill>
                  <a:srgbClr val="0070C0"/>
                </a:solidFill>
              </a:rPr>
              <a:t>l’exploitation aurifère artisanale et semi-artisanale en Afrique de l’ouest</a:t>
            </a:r>
          </a:p>
          <a:p>
            <a:r>
              <a:rPr lang="fr-FR" dirty="0" smtClean="0"/>
              <a:t>Niamey, Niger en Juin 2021. </a:t>
            </a:r>
          </a:p>
          <a:p>
            <a:r>
              <a:rPr lang="en-US" dirty="0" err="1" smtClean="0"/>
              <a:t>Bootcamp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b="1" i="1" dirty="0">
                <a:solidFill>
                  <a:srgbClr val="0070C0"/>
                </a:solidFill>
              </a:rPr>
              <a:t>artisanal and semi-artisanal gold mining in West Africa</a:t>
            </a:r>
          </a:p>
          <a:p>
            <a:r>
              <a:rPr lang="en-US" dirty="0"/>
              <a:t>Niamey, Niger in June 2021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422" y="287314"/>
            <a:ext cx="3510697" cy="23404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8261" y="3956201"/>
            <a:ext cx="2649558" cy="243971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07753" y="4575895"/>
            <a:ext cx="905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70C0"/>
                </a:solidFill>
              </a:rPr>
              <a:t>Symposium Digital et développement durable (DSTN) </a:t>
            </a:r>
            <a:r>
              <a:rPr lang="fr-FR" dirty="0" smtClean="0"/>
              <a:t>– Saint Louis du Sénégal 6 au 10 décembre 2021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Digital and Sustainable Development Symposium (DSTN) </a:t>
            </a:r>
            <a:r>
              <a:rPr lang="en-US" dirty="0"/>
              <a:t>- Saint Louis of Senegal</a:t>
            </a:r>
          </a:p>
          <a:p>
            <a:r>
              <a:rPr lang="en-US" dirty="0"/>
              <a:t>December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to 10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/>
              <a:t>2021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460375" y="5901404"/>
            <a:ext cx="8380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Et en 2022 / And in 2022</a:t>
            </a:r>
            <a:r>
              <a:rPr lang="fr-FR" b="1" dirty="0" smtClean="0"/>
              <a:t>: </a:t>
            </a:r>
          </a:p>
          <a:p>
            <a:r>
              <a:rPr lang="fr-FR" dirty="0" smtClean="0"/>
              <a:t>- Forum Mondial de l’eau à Dakar, Cop Désertification à Abidjan, Symposium WANIDA…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3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9409" y="386365"/>
            <a:ext cx="10945969" cy="16484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FR" sz="5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Rejoignez </a:t>
            </a:r>
            <a:r>
              <a:rPr lang="fr-FR" sz="5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nous! / </a:t>
            </a:r>
            <a:r>
              <a:rPr lang="en-US" sz="5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Join us!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FR" sz="2600" dirty="0" smtClean="0">
                <a:hlinkClick r:id="rId2"/>
              </a:rPr>
              <a:t>acepartner@ird.fr</a:t>
            </a:r>
            <a:endParaRPr lang="en-US" sz="2600" dirty="0"/>
          </a:p>
        </p:txBody>
      </p:sp>
      <p:sp>
        <p:nvSpPr>
          <p:cNvPr id="2" name="ZoneTexte 1"/>
          <p:cNvSpPr txBox="1"/>
          <p:nvPr/>
        </p:nvSpPr>
        <p:spPr>
          <a:xfrm>
            <a:off x="463640" y="2524259"/>
            <a:ext cx="106121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manager</a:t>
            </a:r>
            <a:r>
              <a:rPr lang="en-US" sz="2400" dirty="0" smtClean="0"/>
              <a:t>: Gregory GIRAUD – </a:t>
            </a:r>
            <a:r>
              <a:rPr lang="en-US" sz="2400" dirty="0" smtClean="0">
                <a:hlinkClick r:id="rId3"/>
              </a:rPr>
              <a:t>gregory.giraud@ird.fr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Administrator</a:t>
            </a:r>
            <a:r>
              <a:rPr lang="en-US" sz="2400" dirty="0" smtClean="0"/>
              <a:t> : Jeremy BROCARD – </a:t>
            </a:r>
            <a:r>
              <a:rPr lang="en-US" sz="2400" dirty="0" smtClean="0">
                <a:hlinkClick r:id="rId4"/>
              </a:rPr>
              <a:t>brocard.jeremy@ird.fr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Scholarship manager</a:t>
            </a:r>
            <a:r>
              <a:rPr lang="en-US" sz="2400" dirty="0" smtClean="0"/>
              <a:t>: Sophonisbe CHABOUNI – </a:t>
            </a:r>
            <a:r>
              <a:rPr lang="en-US" sz="2400" dirty="0" smtClean="0">
                <a:hlinkClick r:id="rId5"/>
              </a:rPr>
              <a:t>sophonisbe.chabouni@ird.fr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Regional animator</a:t>
            </a:r>
            <a:r>
              <a:rPr lang="en-US" sz="2400" dirty="0" smtClean="0"/>
              <a:t>: Dr. Mamadou DIALLO – </a:t>
            </a:r>
            <a:r>
              <a:rPr lang="en-US" sz="2400" dirty="0" smtClean="0">
                <a:hlinkClick r:id="rId6"/>
              </a:rPr>
              <a:t>mamadou.diallo1@ird.fr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b="1" dirty="0" smtClean="0"/>
              <a:t>WANIDA</a:t>
            </a:r>
            <a:r>
              <a:rPr lang="en-US" sz="2400" dirty="0" smtClean="0"/>
              <a:t>: Mrs. Olivia KOUPAKI – </a:t>
            </a:r>
            <a:r>
              <a:rPr lang="en-US" sz="2400" dirty="0" smtClean="0">
                <a:hlinkClick r:id="rId7"/>
              </a:rPr>
              <a:t>orkoupaki@ug.edu.gh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AMR2D</a:t>
            </a:r>
            <a:r>
              <a:rPr lang="en-US" sz="2400" dirty="0" smtClean="0"/>
              <a:t> – Mr. Patrice EBAH – </a:t>
            </a:r>
            <a:r>
              <a:rPr lang="en-US" sz="2400" dirty="0" smtClean="0">
                <a:hlinkClick r:id="rId8"/>
              </a:rPr>
              <a:t>patrice.ebah@ird.fr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NET WATER</a:t>
            </a:r>
            <a:r>
              <a:rPr lang="en-US" sz="2400" dirty="0" smtClean="0"/>
              <a:t>: Mr. Faissal OUEDRAOGO – </a:t>
            </a:r>
            <a:r>
              <a:rPr lang="en-US" sz="2400" dirty="0" smtClean="0">
                <a:hlinkClick r:id="rId9"/>
              </a:rPr>
              <a:t>faissal.ouedraogo@ird.fr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DSTN</a:t>
            </a:r>
            <a:r>
              <a:rPr lang="en-US" sz="2400" dirty="0" smtClean="0"/>
              <a:t> : Dr. Gaoussou CAMARA - </a:t>
            </a:r>
            <a:r>
              <a:rPr lang="en-US" sz="2400" dirty="0" smtClean="0">
                <a:hlinkClick r:id="rId10"/>
              </a:rPr>
              <a:t>gaoussou.camara@uadb.edu.sn</a:t>
            </a:r>
            <a:r>
              <a:rPr lang="en-US" sz="2400" dirty="0" smtClean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49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942" y="334852"/>
            <a:ext cx="9129424" cy="601053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fr-FR" sz="3100" dirty="0">
                <a:solidFill>
                  <a:srgbClr val="0070C0"/>
                </a:solidFill>
              </a:rPr>
              <a:t>Subvention AFD de 6M€ sur 4 années (février 2020 – février </a:t>
            </a:r>
            <a:r>
              <a:rPr lang="fr-FR" sz="3100" dirty="0" smtClean="0">
                <a:solidFill>
                  <a:srgbClr val="0070C0"/>
                </a:solidFill>
              </a:rPr>
              <a:t>2024)</a:t>
            </a:r>
            <a:endParaRPr lang="fr-FR" sz="3100" dirty="0">
              <a:solidFill>
                <a:srgbClr val="0070C0"/>
              </a:solidFill>
            </a:endParaRPr>
          </a:p>
          <a:p>
            <a:pPr algn="l"/>
            <a:r>
              <a:rPr lang="fr-FR" i="1" dirty="0"/>
              <a:t>Taux de consommation actuel de 700k€.</a:t>
            </a:r>
          </a:p>
          <a:p>
            <a:pPr algn="l">
              <a:lnSpc>
                <a:spcPct val="110000"/>
              </a:lnSpc>
            </a:pPr>
            <a:r>
              <a:rPr lang="fr-FR" sz="4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fr-FR" sz="4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réseaux thématiques soutenus:</a:t>
            </a:r>
          </a:p>
          <a:p>
            <a:pPr marL="800100" lvl="1" indent="-342900" algn="l">
              <a:buFontTx/>
              <a:buChar char="-"/>
            </a:pPr>
            <a:r>
              <a:rPr lang="fr-FR" sz="2400" dirty="0"/>
              <a:t>Activité minière </a:t>
            </a:r>
            <a:r>
              <a:rPr lang="fr-FR" sz="2400" dirty="0" smtClean="0"/>
              <a:t>responsable et développement durable (AMR2D).</a:t>
            </a:r>
            <a:endParaRPr lang="fr-FR" sz="2400" dirty="0"/>
          </a:p>
          <a:p>
            <a:pPr marL="800100" lvl="1" indent="-342900" algn="l">
              <a:buFontTx/>
              <a:buChar char="-"/>
            </a:pPr>
            <a:r>
              <a:rPr lang="fr-FR" sz="2400" dirty="0" smtClean="0"/>
              <a:t>RES-EAU.</a:t>
            </a:r>
            <a:endParaRPr lang="fr-FR" sz="2400" dirty="0"/>
          </a:p>
          <a:p>
            <a:pPr marL="800100" lvl="1" indent="-342900" algn="l">
              <a:buFontTx/>
              <a:buChar char="-"/>
            </a:pPr>
            <a:r>
              <a:rPr lang="fr-FR" sz="2400" dirty="0"/>
              <a:t>Sciences et technologies du </a:t>
            </a:r>
            <a:r>
              <a:rPr lang="fr-FR" sz="2400" dirty="0" smtClean="0"/>
              <a:t>numérique (DSTN).</a:t>
            </a:r>
            <a:endParaRPr lang="fr-FR" sz="2400" dirty="0"/>
          </a:p>
          <a:p>
            <a:pPr marL="800100" lvl="1" indent="-342900" algn="l">
              <a:buFontTx/>
              <a:buChar char="-"/>
            </a:pPr>
            <a:r>
              <a:rPr lang="fr-FR" sz="2400" dirty="0"/>
              <a:t>Réseau ouest-africain pour les maladies infectieuses ACE (WANIDA</a:t>
            </a:r>
            <a:r>
              <a:rPr lang="fr-FR" sz="2400" dirty="0" smtClean="0"/>
              <a:t>).</a:t>
            </a:r>
            <a:endParaRPr lang="fr-FR" sz="2400" dirty="0"/>
          </a:p>
          <a:p>
            <a:pPr algn="l"/>
            <a:endParaRPr lang="en-US" sz="2000" dirty="0" smtClean="0"/>
          </a:p>
          <a:p>
            <a:pPr algn="l"/>
            <a:r>
              <a:rPr lang="en-US" sz="3100" dirty="0">
                <a:solidFill>
                  <a:srgbClr val="0070C0"/>
                </a:solidFill>
              </a:rPr>
              <a:t>AFD grant of € 6M over 4 years (February 2020 - February 2024)</a:t>
            </a:r>
          </a:p>
          <a:p>
            <a:pPr algn="l"/>
            <a:r>
              <a:rPr lang="en-US" sz="2500" i="1" dirty="0"/>
              <a:t>Current consumption rate of 700k €.</a:t>
            </a:r>
          </a:p>
          <a:p>
            <a:pPr algn="l">
              <a:lnSpc>
                <a:spcPct val="110000"/>
              </a:lnSpc>
            </a:pPr>
            <a:r>
              <a:rPr lang="en-US" sz="4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4 thematic networks supported :</a:t>
            </a:r>
          </a:p>
          <a:p>
            <a:pPr marL="800100" lvl="1" indent="-342900" algn="l">
              <a:buFontTx/>
              <a:buChar char="-"/>
            </a:pPr>
            <a:r>
              <a:rPr lang="en-US" sz="2400" dirty="0"/>
              <a:t>Sustainable mining </a:t>
            </a:r>
            <a:r>
              <a:rPr lang="en-US" sz="2400" dirty="0" smtClean="0"/>
              <a:t>activities and development.</a:t>
            </a:r>
            <a:endParaRPr lang="en-US" sz="2400" dirty="0"/>
          </a:p>
          <a:p>
            <a:pPr marL="800100" lvl="1" indent="-342900" algn="l">
              <a:buFontTx/>
              <a:buChar char="-"/>
            </a:pPr>
            <a:r>
              <a:rPr lang="en-US" sz="2400" dirty="0"/>
              <a:t>NET WATER.</a:t>
            </a:r>
          </a:p>
          <a:p>
            <a:pPr marL="800100" lvl="1" indent="-342900" algn="l">
              <a:buFontTx/>
              <a:buChar char="-"/>
            </a:pPr>
            <a:r>
              <a:rPr lang="en-US" sz="2400" dirty="0"/>
              <a:t>Digital science and </a:t>
            </a:r>
            <a:r>
              <a:rPr lang="en-US" sz="2400" dirty="0" smtClean="0"/>
              <a:t>technology (DSTN).</a:t>
            </a:r>
            <a:endParaRPr lang="en-US" sz="2400" dirty="0"/>
          </a:p>
          <a:p>
            <a:pPr marL="800100" lvl="1" indent="-342900" algn="l">
              <a:buFontTx/>
              <a:buChar char="-"/>
            </a:pPr>
            <a:r>
              <a:rPr lang="en-US" sz="2400" dirty="0"/>
              <a:t>West African Network for Infectious Diseases ACE (WANIDA).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892" y="231293"/>
            <a:ext cx="2828287" cy="17158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366" y="2112216"/>
            <a:ext cx="2558671" cy="14197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188" y="3686038"/>
            <a:ext cx="2459145" cy="1541744"/>
          </a:xfrm>
          <a:prstGeom prst="rect">
            <a:avLst/>
          </a:prstGeom>
        </p:spPr>
      </p:pic>
      <p:pic>
        <p:nvPicPr>
          <p:cNvPr id="9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5BF3295-964E-4324-913C-3E2D03280F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366" y="5293757"/>
            <a:ext cx="2586011" cy="14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901" y="927279"/>
            <a:ext cx="193184" cy="23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1" y="251928"/>
            <a:ext cx="10430379" cy="65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093" y="976111"/>
            <a:ext cx="11410682" cy="517730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5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Objectifs :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fr-FR" sz="2800" dirty="0" smtClean="0"/>
              <a:t>Des réseaux scientifiques d’excellence au </a:t>
            </a:r>
            <a:r>
              <a:rPr lang="fr-FR" sz="2800" dirty="0"/>
              <a:t>service des grands </a:t>
            </a:r>
            <a:r>
              <a:rPr lang="fr-FR" sz="2800" dirty="0" smtClean="0"/>
              <a:t>enjeux </a:t>
            </a:r>
            <a:r>
              <a:rPr lang="fr-FR" sz="2800" dirty="0"/>
              <a:t>du développement. </a:t>
            </a:r>
            <a:endParaRPr lang="en-US" sz="2800" dirty="0"/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fr-FR" sz="2800" dirty="0"/>
              <a:t>Une offre d’enseignement supérieur mutualisée et adaptée aux besoins d’expertise locale.</a:t>
            </a:r>
            <a:endParaRPr lang="en-US" sz="2800" dirty="0"/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fr-FR" sz="2800" dirty="0"/>
              <a:t>Une communauté de connaissance en lien avec le secteur socio-économique.</a:t>
            </a:r>
            <a:endParaRPr lang="en-US" sz="2800" dirty="0"/>
          </a:p>
          <a:p>
            <a:pPr marL="457200" lvl="1" indent="0">
              <a:buNone/>
            </a:pPr>
            <a:endParaRPr lang="fr-FR" sz="2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5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Objectives :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Scientific networks of </a:t>
            </a:r>
            <a:r>
              <a:rPr lang="en-US" sz="2800" dirty="0"/>
              <a:t>excellence </a:t>
            </a:r>
            <a:r>
              <a:rPr lang="en-US" sz="2800" dirty="0" smtClean="0"/>
              <a:t>addressing major </a:t>
            </a:r>
            <a:r>
              <a:rPr lang="en-US" sz="2800" dirty="0"/>
              <a:t>development challenges.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 pooled higher education </a:t>
            </a:r>
            <a:r>
              <a:rPr lang="en-US" sz="2800" dirty="0" smtClean="0"/>
              <a:t>offer adapted </a:t>
            </a:r>
            <a:r>
              <a:rPr lang="en-US" sz="2800" dirty="0"/>
              <a:t>to the needs of local demands.</a:t>
            </a:r>
          </a:p>
          <a:p>
            <a:pPr marL="971550" lvl="1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 community of knowledge linked to the socio-economic sector.</a:t>
            </a:r>
            <a:endParaRPr lang="fr-FR" sz="2800" dirty="0"/>
          </a:p>
        </p:txBody>
      </p:sp>
      <p:pic>
        <p:nvPicPr>
          <p:cNvPr id="5122" name="Picture 2" descr="L'objectif à atteindre | Atelier du moniteu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7339" y="0"/>
            <a:ext cx="1688757" cy="16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2701"/>
            <a:ext cx="10515600" cy="929826"/>
          </a:xfrm>
        </p:spPr>
        <p:txBody>
          <a:bodyPr/>
          <a:lstStyle/>
          <a:p>
            <a:r>
              <a:rPr lang="fr-FR" b="1" dirty="0" err="1" smtClean="0">
                <a:solidFill>
                  <a:srgbClr val="0070C0"/>
                </a:solidFill>
              </a:rPr>
              <a:t>Website</a:t>
            </a:r>
            <a:r>
              <a:rPr lang="fr-FR" b="1" dirty="0" smtClean="0"/>
              <a:t>: </a:t>
            </a:r>
            <a:r>
              <a:rPr lang="fr-FR" dirty="0" smtClean="0">
                <a:hlinkClick r:id="rId2"/>
              </a:rPr>
              <a:t>www.ace-partner.org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6345" y="1685487"/>
            <a:ext cx="3705726" cy="83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Lancé le 21 octobre 2021</a:t>
            </a:r>
          </a:p>
          <a:p>
            <a:pPr marL="0" indent="0">
              <a:buNone/>
            </a:pPr>
            <a:r>
              <a:rPr lang="en-US" sz="2000" dirty="0" smtClean="0"/>
              <a:t>Launched on October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83" y="1026729"/>
            <a:ext cx="7195128" cy="29923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4" t="14889" r="6569" b="16687"/>
          <a:stretch/>
        </p:blipFill>
        <p:spPr>
          <a:xfrm>
            <a:off x="2945331" y="2825551"/>
            <a:ext cx="9113624" cy="3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34501" y="375162"/>
            <a:ext cx="10945969" cy="6836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Over 30 inter-ACE </a:t>
            </a:r>
            <a:r>
              <a:rPr lang="fr-FR" sz="32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fellows</a:t>
            </a:r>
            <a:r>
              <a:rPr lang="fr-FR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/ Plus de 30 boursiers inter-CEA</a:t>
            </a:r>
            <a:endParaRPr lang="fr-FR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72" t="20371" r="31806" b="13333"/>
          <a:stretch/>
        </p:blipFill>
        <p:spPr>
          <a:xfrm>
            <a:off x="331355" y="1058778"/>
            <a:ext cx="5307445" cy="53173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0" t="19013" r="32292" b="15186"/>
          <a:stretch/>
        </p:blipFill>
        <p:spPr>
          <a:xfrm>
            <a:off x="5735654" y="1158402"/>
            <a:ext cx="5199046" cy="52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909" y="115909"/>
            <a:ext cx="11590047" cy="6841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Programmes de recherche inter-centres / Inter-ACE </a:t>
            </a:r>
            <a:r>
              <a:rPr lang="fr-FR" sz="32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research</a:t>
            </a:r>
            <a:r>
              <a:rPr lang="fr-FR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programs: </a:t>
            </a:r>
            <a:endParaRPr lang="en-US" sz="1400" dirty="0"/>
          </a:p>
          <a:p>
            <a:pPr marL="0" indent="0">
              <a:lnSpc>
                <a:spcPct val="110000"/>
              </a:lnSpc>
              <a:buNone/>
            </a:pPr>
            <a:endParaRPr lang="fr-FR" sz="5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54" t="22908" r="23227" b="24515"/>
          <a:stretch/>
        </p:blipFill>
        <p:spPr>
          <a:xfrm>
            <a:off x="735385" y="994652"/>
            <a:ext cx="7315200" cy="391081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61" t="22909" r="23121" b="23758"/>
          <a:stretch/>
        </p:blipFill>
        <p:spPr>
          <a:xfrm>
            <a:off x="4519751" y="2969311"/>
            <a:ext cx="7146069" cy="38753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5385" y="5100022"/>
            <a:ext cx="3517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Covid-19</a:t>
            </a:r>
          </a:p>
          <a:p>
            <a:r>
              <a:rPr lang="fr-FR" dirty="0" smtClean="0"/>
              <a:t>Digital transformation</a:t>
            </a:r>
          </a:p>
          <a:p>
            <a:r>
              <a:rPr lang="en-US" dirty="0" smtClean="0"/>
              <a:t>Sustainable resources management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8050585" y="1103731"/>
            <a:ext cx="4093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Covid-19</a:t>
            </a:r>
          </a:p>
          <a:p>
            <a:r>
              <a:rPr lang="fr-FR" dirty="0" smtClean="0"/>
              <a:t>Transformation digitale</a:t>
            </a:r>
          </a:p>
          <a:p>
            <a:r>
              <a:rPr lang="fr-FR" dirty="0" smtClean="0"/>
              <a:t>Gestion durable des ressources naturelles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4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75" y="115910"/>
            <a:ext cx="11943381" cy="5319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Développement de partenariats avec des acteurs socio-économiques /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Socio-economic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partnership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: </a:t>
            </a:r>
            <a:endParaRPr lang="en-US" sz="900" dirty="0"/>
          </a:p>
          <a:p>
            <a:pPr marL="0" indent="0">
              <a:lnSpc>
                <a:spcPct val="110000"/>
              </a:lnSpc>
              <a:buNone/>
            </a:pPr>
            <a:endParaRPr lang="fr-FR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11" y="800100"/>
            <a:ext cx="2215417" cy="1394460"/>
          </a:xfrm>
          <a:prstGeom prst="rect">
            <a:avLst/>
          </a:prstGeom>
        </p:spPr>
      </p:pic>
      <p:pic>
        <p:nvPicPr>
          <p:cNvPr id="1030" name="Picture 6" descr="Fichier:Électricité de France logo.svg — Wikipé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530" y="1004681"/>
            <a:ext cx="2389178" cy="10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ouch – Start-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103" y="95655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Orange Afriqu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Fichier:Orange logo.svg — Wikipéd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710" y="800100"/>
            <a:ext cx="1539158" cy="15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ifi-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9653" y="8069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Rockefeller Foundation Logo Vector - (.SVG + .PNG) - FindLogoVector.Com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11" y="2385305"/>
            <a:ext cx="2279155" cy="12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ondation Mérieux — Wikipédi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157" y="2385305"/>
            <a:ext cx="1440715" cy="13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ichier:Atos logo.svg — Wikipédia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073" y="2694002"/>
            <a:ext cx="2514035" cy="83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ew corporate logo launched | UNCCD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376" y="2518739"/>
            <a:ext cx="2650419" cy="15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ichier:VEOLIA EAU logo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11" y="4055982"/>
            <a:ext cx="2218429" cy="6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EN&amp;#39;EAU - SITE EN CONSTRUCTIO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889" y="4032052"/>
            <a:ext cx="2855466" cy="8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fric&amp;#39;innov | Linked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304" y="4055982"/>
            <a:ext cx="3788678" cy="7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Société du canal de provence | LinkedI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86" y="5037759"/>
            <a:ext cx="1339142" cy="13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Logo de VALORE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554" y="5145402"/>
            <a:ext cx="1327716" cy="13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ome | World Water Counci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923" y="5135829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UCN-logo - UICN France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576" y="5126590"/>
            <a:ext cx="1504909" cy="14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151868" y="5520848"/>
            <a:ext cx="2008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 plus à venir!</a:t>
            </a:r>
          </a:p>
          <a:p>
            <a:r>
              <a:rPr lang="fr-FR" dirty="0" smtClean="0"/>
              <a:t>And more to come!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7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75" y="115910"/>
            <a:ext cx="11943381" cy="5319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Programme d’incubation digital / Digital incubation program : </a:t>
            </a:r>
            <a:endParaRPr lang="en-US" sz="1050" dirty="0"/>
          </a:p>
          <a:p>
            <a:pPr marL="0" indent="0">
              <a:lnSpc>
                <a:spcPct val="110000"/>
              </a:lnSpc>
              <a:buNone/>
            </a:pPr>
            <a:endParaRPr lang="fr-FR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AutoShape 10" descr="Orange Afriqu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7710" y="1006416"/>
            <a:ext cx="205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 partenariat avec 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partnership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endParaRPr lang="fr-FR" dirty="0"/>
          </a:p>
        </p:txBody>
      </p:sp>
      <p:pic>
        <p:nvPicPr>
          <p:cNvPr id="1066" name="Picture 42" descr="KEDGE Business School - Planete Grandes Ecoles - P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79" b="19969"/>
          <a:stretch/>
        </p:blipFill>
        <p:spPr bwMode="auto">
          <a:xfrm>
            <a:off x="2187723" y="908231"/>
            <a:ext cx="28797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548" y="752970"/>
            <a:ext cx="7031508" cy="3520799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97710" y="3643194"/>
            <a:ext cx="2513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8 projets soutenus: </a:t>
            </a:r>
          </a:p>
          <a:p>
            <a:r>
              <a:rPr lang="fr-FR" sz="2000" b="1" i="1" dirty="0" smtClean="0"/>
              <a:t>8 </a:t>
            </a:r>
            <a:r>
              <a:rPr lang="fr-FR" sz="2000" b="1" i="1" dirty="0" err="1" smtClean="0"/>
              <a:t>projects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supported</a:t>
            </a:r>
            <a:r>
              <a:rPr lang="fr-FR" sz="2000" b="1" i="1" dirty="0" smtClean="0"/>
              <a:t>: </a:t>
            </a:r>
            <a:endParaRPr lang="fr-FR" b="1" i="1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23571"/>
              </p:ext>
            </p:extLst>
          </p:nvPr>
        </p:nvGraphicFramePr>
        <p:xfrm>
          <a:off x="307975" y="4429030"/>
          <a:ext cx="6829425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880">
                  <a:extLst>
                    <a:ext uri="{9D8B030D-6E8A-4147-A177-3AD203B41FA5}">
                      <a16:colId xmlns:a16="http://schemas.microsoft.com/office/drawing/2014/main" val="2571389474"/>
                    </a:ext>
                  </a:extLst>
                </a:gridCol>
                <a:gridCol w="3934645">
                  <a:extLst>
                    <a:ext uri="{9D8B030D-6E8A-4147-A177-3AD203B41FA5}">
                      <a16:colId xmlns:a16="http://schemas.microsoft.com/office/drawing/2014/main" val="34402637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97189477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370901898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Formation CEMS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Guinée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AMR2D : ISMGB Guinee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93248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Spiruline immuno-stimulator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Guinée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WANIDA : PCMT Guinée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888878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err="1" smtClean="0">
                          <a:effectLst/>
                        </a:rPr>
                        <a:t>Tigué</a:t>
                      </a:r>
                      <a:r>
                        <a:rPr lang="fr-FR" sz="1100" u="none" strike="noStrike" dirty="0" smtClean="0">
                          <a:effectLst/>
                        </a:rPr>
                        <a:t> – charbons écologiques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Guinée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AMR2D : ISMGB Guinee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8181029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Valorisation des pneumatiques usagés par l'élaboration de matériaux de construction de phase cimentaire/pneumatique usagé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Côte d'Ivoire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AMR2D : MEM Cote d'Ivoire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589590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WaterHav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Ghana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RES EAU : WACWISA Ghana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99444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NEIGHBOURHEALTH SPECIALIST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Nigeria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STN : ACETEL Nigeria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7877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err="1" smtClean="0">
                          <a:effectLst/>
                        </a:rPr>
                        <a:t>SenIt</a:t>
                      </a:r>
                      <a:r>
                        <a:rPr lang="fr-FR" sz="1100" u="none" strike="noStrike" dirty="0" smtClean="0">
                          <a:effectLst/>
                        </a:rPr>
                        <a:t> – digital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market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 err="1" smtClean="0">
                          <a:effectLst/>
                        </a:rPr>
                        <a:t>platform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Nigeria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STN : ACETEL Nigeria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67566025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Establishment of Green House for Commercial Production of Fresh Vegetables and Student Experimental Trainings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Ghana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RES EAU : WACWISA Ghana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214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0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731</Words>
  <Application>Microsoft Office PowerPoint</Application>
  <PresentationFormat>Grand écran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   Soutien à la collaboration thématique inter-CEA  Facilitation for inter-ACE thematic networking</vt:lpstr>
      <vt:lpstr>Présentation PowerPoint</vt:lpstr>
      <vt:lpstr>Présentation PowerPoint</vt:lpstr>
      <vt:lpstr>Présentation PowerPoint</vt:lpstr>
      <vt:lpstr>Website: www.ace-partner.org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Grégory GIRAUD</dc:creator>
  <cp:lastModifiedBy>Grégory GIRAUD</cp:lastModifiedBy>
  <cp:revision>94</cp:revision>
  <dcterms:created xsi:type="dcterms:W3CDTF">2020-02-26T18:06:17Z</dcterms:created>
  <dcterms:modified xsi:type="dcterms:W3CDTF">2021-10-22T16:17:11Z</dcterms:modified>
</cp:coreProperties>
</file>