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61" r:id="rId6"/>
    <p:sldId id="7784" r:id="rId7"/>
    <p:sldId id="7785" r:id="rId8"/>
    <p:sldId id="7787" r:id="rId9"/>
    <p:sldId id="259" r:id="rId10"/>
    <p:sldId id="7786" r:id="rId11"/>
    <p:sldId id="258" r:id="rId12"/>
    <p:sldId id="26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cia Kuagbedzi" initials="FK" lastIdx="2" clrIdx="0">
    <p:extLst>
      <p:ext uri="{19B8F6BF-5375-455C-9EA6-DF929625EA0E}">
        <p15:presenceInfo xmlns:p15="http://schemas.microsoft.com/office/powerpoint/2012/main" userId="S::fnkrumah@aau.org::a4a9bbcc-0e9c-4cd4-a1dd-1cf0647356f2" providerId="AD"/>
      </p:ext>
    </p:extLst>
  </p:cmAuthor>
  <p:cmAuthor id="2" name="Amani Osman" initials="AO" lastIdx="2" clrIdx="1">
    <p:extLst>
      <p:ext uri="{19B8F6BF-5375-455C-9EA6-DF929625EA0E}">
        <p15:presenceInfo xmlns:p15="http://schemas.microsoft.com/office/powerpoint/2012/main" userId="S::aosman2@worldbank.org::7ac98e77-bd7b-405e-afd1-0c2be8547ae4" providerId="AD"/>
      </p:ext>
    </p:extLst>
  </p:cmAuthor>
  <p:cmAuthor id="3" name="Ekua Nuama Bentil" initials="ENB" lastIdx="2" clrIdx="2">
    <p:extLst>
      <p:ext uri="{19B8F6BF-5375-455C-9EA6-DF929625EA0E}">
        <p15:presenceInfo xmlns:p15="http://schemas.microsoft.com/office/powerpoint/2012/main" userId="S::ebentil@worldbank.org::c3fea657-b4ea-42c3-b7b2-031ccb25b6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06BB1-BA01-47D3-B015-38D24D926A96}" v="356" dt="2021-05-26T09:55:41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ua Nuama Bentil" userId="c3fea657-b4ea-42c3-b7b2-031ccb25b63a" providerId="ADAL" clId="{5AA06BB1-BA01-47D3-B015-38D24D926A96}"/>
    <pc:docChg chg="undo custSel modSld">
      <pc:chgData name="Ekua Nuama Bentil" userId="c3fea657-b4ea-42c3-b7b2-031ccb25b63a" providerId="ADAL" clId="{5AA06BB1-BA01-47D3-B015-38D24D926A96}" dt="2021-05-26T09:56:05.229" v="165" actId="1076"/>
      <pc:docMkLst>
        <pc:docMk/>
      </pc:docMkLst>
      <pc:sldChg chg="modSp mod">
        <pc:chgData name="Ekua Nuama Bentil" userId="c3fea657-b4ea-42c3-b7b2-031ccb25b63a" providerId="ADAL" clId="{5AA06BB1-BA01-47D3-B015-38D24D926A96}" dt="2021-05-26T09:54:06.657" v="125" actId="20577"/>
        <pc:sldMkLst>
          <pc:docMk/>
          <pc:sldMk cId="2665361459" sldId="258"/>
        </pc:sldMkLst>
        <pc:spChg chg="mod">
          <ac:chgData name="Ekua Nuama Bentil" userId="c3fea657-b4ea-42c3-b7b2-031ccb25b63a" providerId="ADAL" clId="{5AA06BB1-BA01-47D3-B015-38D24D926A96}" dt="2021-05-26T09:54:06.657" v="125" actId="20577"/>
          <ac:spMkLst>
            <pc:docMk/>
            <pc:sldMk cId="2665361459" sldId="258"/>
            <ac:spMk id="14" creationId="{6DE4507A-E022-4622-ADC6-F0B47ADC1416}"/>
          </ac:spMkLst>
        </pc:spChg>
        <pc:spChg chg="mod">
          <ac:chgData name="Ekua Nuama Bentil" userId="c3fea657-b4ea-42c3-b7b2-031ccb25b63a" providerId="ADAL" clId="{5AA06BB1-BA01-47D3-B015-38D24D926A96}" dt="2021-05-26T09:53:55.631" v="124" actId="20577"/>
          <ac:spMkLst>
            <pc:docMk/>
            <pc:sldMk cId="2665361459" sldId="258"/>
            <ac:spMk id="15" creationId="{CB344FCF-D9AC-490C-B0ED-53FEC6157DFE}"/>
          </ac:spMkLst>
        </pc:spChg>
      </pc:sldChg>
      <pc:sldChg chg="modSp mod">
        <pc:chgData name="Ekua Nuama Bentil" userId="c3fea657-b4ea-42c3-b7b2-031ccb25b63a" providerId="ADAL" clId="{5AA06BB1-BA01-47D3-B015-38D24D926A96}" dt="2021-05-26T09:54:56.272" v="129" actId="1076"/>
        <pc:sldMkLst>
          <pc:docMk/>
          <pc:sldMk cId="669556835" sldId="259"/>
        </pc:sldMkLst>
        <pc:spChg chg="mod">
          <ac:chgData name="Ekua Nuama Bentil" userId="c3fea657-b4ea-42c3-b7b2-031ccb25b63a" providerId="ADAL" clId="{5AA06BB1-BA01-47D3-B015-38D24D926A96}" dt="2021-05-26T09:54:56.272" v="129" actId="1076"/>
          <ac:spMkLst>
            <pc:docMk/>
            <pc:sldMk cId="669556835" sldId="259"/>
            <ac:spMk id="2" creationId="{D8175436-C972-4D99-98A9-5D0FB1763DB7}"/>
          </ac:spMkLst>
        </pc:spChg>
      </pc:sldChg>
      <pc:sldChg chg="modSp mod">
        <pc:chgData name="Ekua Nuama Bentil" userId="c3fea657-b4ea-42c3-b7b2-031ccb25b63a" providerId="ADAL" clId="{5AA06BB1-BA01-47D3-B015-38D24D926A96}" dt="2021-05-26T09:56:05.229" v="165" actId="1076"/>
        <pc:sldMkLst>
          <pc:docMk/>
          <pc:sldMk cId="2736596367" sldId="261"/>
        </pc:sldMkLst>
        <pc:spChg chg="mod">
          <ac:chgData name="Ekua Nuama Bentil" userId="c3fea657-b4ea-42c3-b7b2-031ccb25b63a" providerId="ADAL" clId="{5AA06BB1-BA01-47D3-B015-38D24D926A96}" dt="2021-05-26T09:56:05.229" v="165" actId="1076"/>
          <ac:spMkLst>
            <pc:docMk/>
            <pc:sldMk cId="2736596367" sldId="261"/>
            <ac:spMk id="2" creationId="{10A37198-8F43-4B6F-AE76-783D10A626C7}"/>
          </ac:spMkLst>
        </pc:spChg>
      </pc:sldChg>
      <pc:sldChg chg="modSp mod">
        <pc:chgData name="Ekua Nuama Bentil" userId="c3fea657-b4ea-42c3-b7b2-031ccb25b63a" providerId="ADAL" clId="{5AA06BB1-BA01-47D3-B015-38D24D926A96}" dt="2021-05-26T09:55:51.898" v="162" actId="1076"/>
        <pc:sldMkLst>
          <pc:docMk/>
          <pc:sldMk cId="329317590" sldId="7784"/>
        </pc:sldMkLst>
        <pc:spChg chg="mod">
          <ac:chgData name="Ekua Nuama Bentil" userId="c3fea657-b4ea-42c3-b7b2-031ccb25b63a" providerId="ADAL" clId="{5AA06BB1-BA01-47D3-B015-38D24D926A96}" dt="2021-05-26T09:55:51.898" v="162" actId="1076"/>
          <ac:spMkLst>
            <pc:docMk/>
            <pc:sldMk cId="329317590" sldId="7784"/>
            <ac:spMk id="2" creationId="{E75721DA-84FF-4EBD-90A6-E9D00A7D7065}"/>
          </ac:spMkLst>
        </pc:spChg>
      </pc:sldChg>
      <pc:sldChg chg="modSp mod">
        <pc:chgData name="Ekua Nuama Bentil" userId="c3fea657-b4ea-42c3-b7b2-031ccb25b63a" providerId="ADAL" clId="{5AA06BB1-BA01-47D3-B015-38D24D926A96}" dt="2021-05-26T09:55:33.924" v="159" actId="113"/>
        <pc:sldMkLst>
          <pc:docMk/>
          <pc:sldMk cId="3261174428" sldId="7785"/>
        </pc:sldMkLst>
        <pc:spChg chg="mod">
          <ac:chgData name="Ekua Nuama Bentil" userId="c3fea657-b4ea-42c3-b7b2-031ccb25b63a" providerId="ADAL" clId="{5AA06BB1-BA01-47D3-B015-38D24D926A96}" dt="2021-05-26T09:55:33.924" v="159" actId="113"/>
          <ac:spMkLst>
            <pc:docMk/>
            <pc:sldMk cId="3261174428" sldId="7785"/>
            <ac:spMk id="2" creationId="{5C3857C0-399C-44FD-89B3-9081A6D79805}"/>
          </ac:spMkLst>
        </pc:spChg>
      </pc:sldChg>
      <pc:sldChg chg="modSp mod">
        <pc:chgData name="Ekua Nuama Bentil" userId="c3fea657-b4ea-42c3-b7b2-031ccb25b63a" providerId="ADAL" clId="{5AA06BB1-BA01-47D3-B015-38D24D926A96}" dt="2021-05-26T09:54:43.255" v="126" actId="113"/>
        <pc:sldMkLst>
          <pc:docMk/>
          <pc:sldMk cId="2411654084" sldId="7786"/>
        </pc:sldMkLst>
        <pc:spChg chg="mod">
          <ac:chgData name="Ekua Nuama Bentil" userId="c3fea657-b4ea-42c3-b7b2-031ccb25b63a" providerId="ADAL" clId="{5AA06BB1-BA01-47D3-B015-38D24D926A96}" dt="2021-05-26T09:54:43.255" v="126" actId="113"/>
          <ac:spMkLst>
            <pc:docMk/>
            <pc:sldMk cId="2411654084" sldId="7786"/>
            <ac:spMk id="2" creationId="{C1016474-D30E-40AA-B7F5-3D47F9F56C63}"/>
          </ac:spMkLst>
        </pc:spChg>
      </pc:sldChg>
      <pc:sldChg chg="modSp mod">
        <pc:chgData name="Ekua Nuama Bentil" userId="c3fea657-b4ea-42c3-b7b2-031ccb25b63a" providerId="ADAL" clId="{5AA06BB1-BA01-47D3-B015-38D24D926A96}" dt="2021-05-26T09:55:29.605" v="158" actId="1076"/>
        <pc:sldMkLst>
          <pc:docMk/>
          <pc:sldMk cId="583185840" sldId="7787"/>
        </pc:sldMkLst>
        <pc:spChg chg="mod">
          <ac:chgData name="Ekua Nuama Bentil" userId="c3fea657-b4ea-42c3-b7b2-031ccb25b63a" providerId="ADAL" clId="{5AA06BB1-BA01-47D3-B015-38D24D926A96}" dt="2021-05-26T09:55:29.605" v="158" actId="1076"/>
          <ac:spMkLst>
            <pc:docMk/>
            <pc:sldMk cId="583185840" sldId="7787"/>
            <ac:spMk id="2" creationId="{29BD7E9A-8327-4770-B178-FA27CAF993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656248" y="1621949"/>
            <a:ext cx="10900877" cy="82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icrosoft YaHe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5th ACE Impact Virtual Regional Workshop</a:t>
            </a:r>
            <a:endParaRPr sz="35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05118" y="1546348"/>
            <a:ext cx="2880000" cy="71324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5400000">
            <a:off x="606192" y="2104917"/>
            <a:ext cx="1069854" cy="72000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5118" y="2609975"/>
            <a:ext cx="9792000" cy="71324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459955"/>
            <a:ext cx="12192000" cy="5316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480286" y="6267233"/>
            <a:ext cx="11250201" cy="59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YaHei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ACE Impact Project - advancing the quality, quantity and access of postgraduate education in Africa</a:t>
            </a:r>
            <a:endParaRPr sz="16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1414589" y="6671869"/>
            <a:ext cx="777411" cy="4571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1736" y="6661595"/>
            <a:ext cx="777411" cy="4571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3652" y="537108"/>
            <a:ext cx="6471809" cy="8601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1041525" y="36576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D597-9E84-4A9F-922A-0D1D69C8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DCED-67B0-44AF-928D-A8CBA29B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E97D-3B28-4106-A770-D273D1C2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2F43-CAB4-4BB4-BF86-F948D186E6C7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64D1A-5D72-4877-9454-23B9F86D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69F9-D8BD-4ECF-8736-6930A0B9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2F-F056-4A81-BCC0-ED68EC51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/>
        </p:nvSpPr>
        <p:spPr>
          <a:xfrm>
            <a:off x="966628" y="3267180"/>
            <a:ext cx="10250784" cy="75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YaHe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END OF PRESENTATION</a:t>
            </a:r>
            <a:endParaRPr sz="40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1151418" y="3097406"/>
            <a:ext cx="2880000" cy="72000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/>
          <p:nvPr/>
        </p:nvSpPr>
        <p:spPr>
          <a:xfrm rot="-5400000">
            <a:off x="647419" y="3615217"/>
            <a:ext cx="1080000" cy="72000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151418" y="4161033"/>
            <a:ext cx="9792000" cy="72000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0" y="5805756"/>
            <a:ext cx="12192000" cy="11044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480286" y="5969285"/>
            <a:ext cx="11250201" cy="53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crosoft YaHei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ACE Impact Project - advancing the quality, quantity and access of postgraduate education in Africa</a:t>
            </a:r>
            <a:endParaRPr sz="16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11414589" y="6313983"/>
            <a:ext cx="777411" cy="4571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-12010" y="6312273"/>
            <a:ext cx="777411" cy="4571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3648" y="1128927"/>
            <a:ext cx="6471809" cy="86833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/>
          <p:nvPr/>
        </p:nvSpPr>
        <p:spPr>
          <a:xfrm>
            <a:off x="9247580" y="-1486"/>
            <a:ext cx="2954694" cy="813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9585811" y="208442"/>
            <a:ext cx="2250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7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839788" y="876845"/>
            <a:ext cx="10515600" cy="81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8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838200" y="933941"/>
            <a:ext cx="10515600" cy="9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10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" name="Google Shape;10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839788" y="876844"/>
            <a:ext cx="3932237" cy="118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1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" name="Google Shape;1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Google Shape;128;p12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 rot="5400000">
            <a:off x="7611881" y="2435043"/>
            <a:ext cx="48549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 rot="5400000">
            <a:off x="2178729" y="-216808"/>
            <a:ext cx="505324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3"/>
          <p:cNvCxnSpPr/>
          <p:nvPr/>
        </p:nvCxnSpPr>
        <p:spPr>
          <a:xfrm>
            <a:off x="636994" y="6421350"/>
            <a:ext cx="10942834" cy="35371"/>
          </a:xfrm>
          <a:prstGeom prst="straightConnector1">
            <a:avLst/>
          </a:prstGeom>
          <a:noFill/>
          <a:ln w="19050" cap="flat" cmpd="sng">
            <a:solidFill>
              <a:srgbClr val="0090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9570" y="6299253"/>
            <a:ext cx="4042430" cy="5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>
            <a:off x="-1" y="-1485"/>
            <a:ext cx="9237306" cy="380209"/>
          </a:xfrm>
          <a:prstGeom prst="rect">
            <a:avLst/>
          </a:prstGeom>
          <a:solidFill>
            <a:srgbClr val="009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9247580" y="-1485"/>
            <a:ext cx="2954694" cy="380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9585810" y="-10274"/>
            <a:ext cx="2291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 Impact Project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10.png"/><Relationship Id="rId2" Type="http://schemas.openxmlformats.org/officeDocument/2006/relationships/image" Target="../media/image2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8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807BA-A5E5-4BA4-BF71-F8B4BB5DFE38}"/>
              </a:ext>
            </a:extLst>
          </p:cNvPr>
          <p:cNvSpPr txBox="1"/>
          <p:nvPr/>
        </p:nvSpPr>
        <p:spPr>
          <a:xfrm>
            <a:off x="317324" y="2776332"/>
            <a:ext cx="9647895" cy="120032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ACE Digital Skills Pilot – Phase 2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D0B79-DFA4-45C9-AE5C-8BC4351F703C}"/>
              </a:ext>
            </a:extLst>
          </p:cNvPr>
          <p:cNvSpPr txBox="1"/>
          <p:nvPr/>
        </p:nvSpPr>
        <p:spPr>
          <a:xfrm>
            <a:off x="2160225" y="4844382"/>
            <a:ext cx="555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Presented By : 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Ekua Bentil (ACE Impact Regional Task Team Leader )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Specialist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World Bank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A87C24A-D01F-400F-AD24-1971B466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" y="593089"/>
            <a:ext cx="1785573" cy="699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32488-AE69-45E9-AF9F-1BBFF37D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57" y="2693504"/>
            <a:ext cx="4083637" cy="36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B09631-59D3-411E-BA5F-45DAFEF8A166}"/>
              </a:ext>
            </a:extLst>
          </p:cNvPr>
          <p:cNvSpPr/>
          <p:nvPr/>
        </p:nvSpPr>
        <p:spPr>
          <a:xfrm>
            <a:off x="10897488" y="5767868"/>
            <a:ext cx="1294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900" dirty="0"/>
            </a:br>
            <a:r>
              <a:rPr lang="en-US" sz="900" dirty="0">
                <a:solidFill>
                  <a:srgbClr val="555D66"/>
                </a:solidFill>
                <a:latin typeface="Lato"/>
              </a:rPr>
              <a:t>Data Courtesy: LCR4.0, 2019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7198-8F43-4B6F-AE76-783D10A6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506" y="682062"/>
            <a:ext cx="12309012" cy="813843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Strengthening Digital Skills in the ACE Projects - Interventions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14EAF-193C-44E9-A977-F99C82FD92E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3684" y="2020472"/>
            <a:ext cx="5951156" cy="281705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Digital skills gap assessment </a:t>
            </a:r>
          </a:p>
          <a:p>
            <a:r>
              <a:rPr lang="en-US" sz="2000" dirty="0">
                <a:latin typeface="+mn-lt"/>
              </a:rPr>
              <a:t>Digital skills online courses</a:t>
            </a:r>
          </a:p>
          <a:p>
            <a:r>
              <a:rPr lang="en-US" sz="2000" dirty="0">
                <a:latin typeface="+mn-lt"/>
              </a:rPr>
              <a:t>Recruitment of students for job opportunities</a:t>
            </a:r>
          </a:p>
          <a:p>
            <a:r>
              <a:rPr lang="en-US" sz="2000" dirty="0">
                <a:latin typeface="+mn-lt"/>
              </a:rPr>
              <a:t>Internship opportunities</a:t>
            </a:r>
          </a:p>
        </p:txBody>
      </p:sp>
      <p:pic>
        <p:nvPicPr>
          <p:cNvPr id="7" name="Picture 6" descr="JobKredLogo">
            <a:extLst>
              <a:ext uri="{FF2B5EF4-FFF2-40B4-BE49-F238E27FC236}">
                <a16:creationId xmlns:a16="http://schemas.microsoft.com/office/drawing/2014/main" id="{E8FBB58E-B7A4-4912-8B2A-4990324AF5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5" y="5727291"/>
            <a:ext cx="1333439" cy="27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7.png">
            <a:extLst>
              <a:ext uri="{FF2B5EF4-FFF2-40B4-BE49-F238E27FC236}">
                <a16:creationId xmlns:a16="http://schemas.microsoft.com/office/drawing/2014/main" id="{3ABC6F13-C561-4140-8C18-EA336119C6C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11517" y="5668528"/>
            <a:ext cx="1436415" cy="375842"/>
          </a:xfrm>
          <a:prstGeom prst="rect">
            <a:avLst/>
          </a:prstGeom>
          <a:ln/>
        </p:spPr>
      </p:pic>
      <p:pic>
        <p:nvPicPr>
          <p:cNvPr id="9" name="image11.gif" descr="IBM Logo Artwork Files and Guidelines">
            <a:extLst>
              <a:ext uri="{FF2B5EF4-FFF2-40B4-BE49-F238E27FC236}">
                <a16:creationId xmlns:a16="http://schemas.microsoft.com/office/drawing/2014/main" id="{3BDFA65E-C431-4969-B6DB-ABBAD430B00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3684" y="5403035"/>
            <a:ext cx="1205363" cy="742681"/>
          </a:xfrm>
          <a:prstGeom prst="rect">
            <a:avLst/>
          </a:prstGeom>
          <a:ln/>
        </p:spPr>
      </p:pic>
      <p:pic>
        <p:nvPicPr>
          <p:cNvPr id="10" name="image6.jpg" descr="University of Glasgow - University news - Archive of news - 2019 - August -  FutureLearn and UofG announce first online degree">
            <a:extLst>
              <a:ext uri="{FF2B5EF4-FFF2-40B4-BE49-F238E27FC236}">
                <a16:creationId xmlns:a16="http://schemas.microsoft.com/office/drawing/2014/main" id="{625BA016-293E-46F5-A7C2-0E0DD79C456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560925" y="5360715"/>
            <a:ext cx="1673170" cy="785001"/>
          </a:xfrm>
          <a:prstGeom prst="rect">
            <a:avLst/>
          </a:prstGeom>
          <a:ln/>
        </p:spPr>
      </p:pic>
      <p:pic>
        <p:nvPicPr>
          <p:cNvPr id="11" name="Picture 2" descr="Deutsche Gesellschaft für Internationale Zusammenarbeit (GIZ) GmbH – Forum">
            <a:extLst>
              <a:ext uri="{FF2B5EF4-FFF2-40B4-BE49-F238E27FC236}">
                <a16:creationId xmlns:a16="http://schemas.microsoft.com/office/drawing/2014/main" id="{34DEE716-5D35-46CE-B817-4004A979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84" y="5471298"/>
            <a:ext cx="782374" cy="7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aliTech">
            <a:extLst>
              <a:ext uri="{FF2B5EF4-FFF2-40B4-BE49-F238E27FC236}">
                <a16:creationId xmlns:a16="http://schemas.microsoft.com/office/drawing/2014/main" id="{C2F0376A-232C-47D3-8CE6-C847A1FD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95" y="5692256"/>
            <a:ext cx="1999140" cy="2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E0C3D10-12EC-4575-AC72-8D1C6309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59" y="5596916"/>
            <a:ext cx="2272781" cy="53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89A5F60-F5E4-4835-AAA2-78DC182C749B}"/>
              </a:ext>
            </a:extLst>
          </p:cNvPr>
          <p:cNvSpPr txBox="1">
            <a:spLocks/>
          </p:cNvSpPr>
          <p:nvPr/>
        </p:nvSpPr>
        <p:spPr>
          <a:xfrm>
            <a:off x="6096000" y="2020472"/>
            <a:ext cx="5951156" cy="281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000" dirty="0">
                <a:latin typeface="+mn-lt"/>
              </a:rPr>
              <a:t>Évaluation de l'écart des compétences numériques </a:t>
            </a:r>
          </a:p>
          <a:p>
            <a:r>
              <a:rPr lang="fr-FR" sz="2000" dirty="0">
                <a:latin typeface="+mn-lt"/>
              </a:rPr>
              <a:t>Cours en ligne sur les compétences numériques</a:t>
            </a:r>
          </a:p>
          <a:p>
            <a:r>
              <a:rPr lang="fr-FR" sz="2000" dirty="0">
                <a:latin typeface="+mn-lt"/>
              </a:rPr>
              <a:t>Recrutement d'étudiants pour des opportunités d'emploi</a:t>
            </a:r>
          </a:p>
          <a:p>
            <a:r>
              <a:rPr lang="fr-FR" sz="2000" dirty="0">
                <a:latin typeface="+mn-lt"/>
              </a:rPr>
              <a:t>Offres de stage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A30C00D-5819-4674-9D00-E450C548A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E78D06-AA31-452B-9E39-0C293F6E0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8" y="918332"/>
            <a:ext cx="8383834" cy="5437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721DA-84FF-4EBD-90A6-E9D00A7D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14" y="375455"/>
            <a:ext cx="11060054" cy="60555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Overview: Online platforms used for Digital Skills Pilot </a:t>
            </a:r>
          </a:p>
        </p:txBody>
      </p:sp>
      <p:pic>
        <p:nvPicPr>
          <p:cNvPr id="6" name="Picture 5" descr="JobKredLogo">
            <a:extLst>
              <a:ext uri="{FF2B5EF4-FFF2-40B4-BE49-F238E27FC236}">
                <a16:creationId xmlns:a16="http://schemas.microsoft.com/office/drawing/2014/main" id="{29F7CD24-200D-4DAC-8AA5-EE872597EE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51" y="1812622"/>
            <a:ext cx="1333439" cy="29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7.png">
            <a:extLst>
              <a:ext uri="{FF2B5EF4-FFF2-40B4-BE49-F238E27FC236}">
                <a16:creationId xmlns:a16="http://schemas.microsoft.com/office/drawing/2014/main" id="{0C67CD3E-0D08-4E5C-AB33-A390039E31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644679" y="1812622"/>
            <a:ext cx="1333439" cy="343556"/>
          </a:xfrm>
          <a:prstGeom prst="rect">
            <a:avLst/>
          </a:prstGeom>
          <a:ln/>
        </p:spPr>
      </p:pic>
      <p:pic>
        <p:nvPicPr>
          <p:cNvPr id="9" name="image11.gif" descr="IBM Logo Artwork Files and Guidelines">
            <a:extLst>
              <a:ext uri="{FF2B5EF4-FFF2-40B4-BE49-F238E27FC236}">
                <a16:creationId xmlns:a16="http://schemas.microsoft.com/office/drawing/2014/main" id="{1F982BFC-8505-4356-AEBB-2A0FB6DD778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005942" y="5505387"/>
            <a:ext cx="1205363" cy="742681"/>
          </a:xfrm>
          <a:prstGeom prst="rect">
            <a:avLst/>
          </a:prstGeom>
          <a:ln/>
        </p:spPr>
      </p:pic>
      <p:pic>
        <p:nvPicPr>
          <p:cNvPr id="10" name="image6.jpg" descr="University of Glasgow - University news - Archive of news - 2019 - August -  FutureLearn and UofG announce first online degree">
            <a:extLst>
              <a:ext uri="{FF2B5EF4-FFF2-40B4-BE49-F238E27FC236}">
                <a16:creationId xmlns:a16="http://schemas.microsoft.com/office/drawing/2014/main" id="{6D7FBBE3-F2E1-4B71-9F30-7B57AE8E806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204459" y="5650868"/>
            <a:ext cx="981299" cy="451720"/>
          </a:xfrm>
          <a:prstGeom prst="rect">
            <a:avLst/>
          </a:prstGeom>
          <a:ln/>
        </p:spPr>
      </p:pic>
      <p:pic>
        <p:nvPicPr>
          <p:cNvPr id="15" name="Picture 2" descr="Deutsche Gesellschaft für Internationale Zusammenarbeit (GIZ) GmbH – Forum">
            <a:extLst>
              <a:ext uri="{FF2B5EF4-FFF2-40B4-BE49-F238E27FC236}">
                <a16:creationId xmlns:a16="http://schemas.microsoft.com/office/drawing/2014/main" id="{66B9A29C-61BA-438C-9F00-7F96D9B6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16" y="2287700"/>
            <a:ext cx="800341" cy="7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maliTech">
            <a:extLst>
              <a:ext uri="{FF2B5EF4-FFF2-40B4-BE49-F238E27FC236}">
                <a16:creationId xmlns:a16="http://schemas.microsoft.com/office/drawing/2014/main" id="{BAA1462A-66BE-457F-B588-6321F8DD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99" y="3056007"/>
            <a:ext cx="1318214" cy="1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C58F9CA-2A01-4FD1-A62C-05F073DC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32" y="3294884"/>
            <a:ext cx="1565089" cy="3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318E842-4239-412E-9F35-7A7F3451C290}"/>
              </a:ext>
            </a:extLst>
          </p:cNvPr>
          <p:cNvSpPr/>
          <p:nvPr/>
        </p:nvSpPr>
        <p:spPr>
          <a:xfrm rot="10800000">
            <a:off x="10518934" y="2437204"/>
            <a:ext cx="318004" cy="465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B89F98-E6DB-4A76-B72E-5F1B889DF5DD}"/>
              </a:ext>
            </a:extLst>
          </p:cNvPr>
          <p:cNvGrpSpPr/>
          <p:nvPr/>
        </p:nvGrpSpPr>
        <p:grpSpPr>
          <a:xfrm>
            <a:off x="29066" y="1462924"/>
            <a:ext cx="2229278" cy="5131380"/>
            <a:chOff x="29066" y="1462924"/>
            <a:chExt cx="2229278" cy="513138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44D04F9-AAFB-48E0-94BD-846D59B14CE1}"/>
                </a:ext>
              </a:extLst>
            </p:cNvPr>
            <p:cNvSpPr/>
            <p:nvPr/>
          </p:nvSpPr>
          <p:spPr>
            <a:xfrm>
              <a:off x="1940340" y="2446109"/>
              <a:ext cx="318004" cy="4655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BF64301-3B89-45F7-8214-A8EED6A21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9" y="1462924"/>
              <a:ext cx="2050597" cy="27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D5D9CD-6669-4C63-81B8-0676EFCCB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3214" t="9016" r="64286" b="80571"/>
            <a:stretch/>
          </p:blipFill>
          <p:spPr>
            <a:xfrm>
              <a:off x="72679" y="2345491"/>
              <a:ext cx="1239718" cy="5808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5A72B1-D09B-436B-BA5C-70B8448F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5006" t="11682" r="72789" b="66684"/>
            <a:stretch/>
          </p:blipFill>
          <p:spPr>
            <a:xfrm>
              <a:off x="72679" y="2891230"/>
              <a:ext cx="809691" cy="80730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51AA93-CE78-4920-A169-CBF34C401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1643" t="11047" r="63786" b="79095"/>
            <a:stretch/>
          </p:blipFill>
          <p:spPr>
            <a:xfrm>
              <a:off x="42840" y="1812622"/>
              <a:ext cx="1462443" cy="556519"/>
            </a:xfrm>
            <a:prstGeom prst="rect">
              <a:avLst/>
            </a:prstGeom>
          </p:spPr>
        </p:pic>
        <p:pic>
          <p:nvPicPr>
            <p:cNvPr id="1028" name="Picture 4" descr="KWAME NKRUMAH UNIVERSITY OF SCIENCE &amp; TECHNOLOGY">
              <a:extLst>
                <a:ext uri="{FF2B5EF4-FFF2-40B4-BE49-F238E27FC236}">
                  <a16:creationId xmlns:a16="http://schemas.microsoft.com/office/drawing/2014/main" id="{BE918EAB-B1EF-4F1C-ADD1-26D5C63CE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4" y="3611722"/>
              <a:ext cx="1998542" cy="46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7F06ED-1C08-4675-92BD-215BEE176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7332" t="15256" r="67857" b="76634"/>
            <a:stretch/>
          </p:blipFill>
          <p:spPr>
            <a:xfrm>
              <a:off x="29066" y="4168968"/>
              <a:ext cx="1697675" cy="522918"/>
            </a:xfrm>
            <a:prstGeom prst="rect">
              <a:avLst/>
            </a:prstGeom>
          </p:spPr>
        </p:pic>
        <p:pic>
          <p:nvPicPr>
            <p:cNvPr id="1038" name="Picture 14" descr="school and education">
              <a:extLst>
                <a:ext uri="{FF2B5EF4-FFF2-40B4-BE49-F238E27FC236}">
                  <a16:creationId xmlns:a16="http://schemas.microsoft.com/office/drawing/2014/main" id="{5F8D2891-95C8-4848-B5EE-327FE4C88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1" y="4838426"/>
              <a:ext cx="1967115" cy="39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9C1E76C-F1FE-4E7A-B6BE-AA76D4C97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8859" t="9985" r="70437" b="83850"/>
            <a:stretch/>
          </p:blipFill>
          <p:spPr>
            <a:xfrm>
              <a:off x="90323" y="5298201"/>
              <a:ext cx="1785676" cy="578527"/>
            </a:xfrm>
            <a:prstGeom prst="rect">
              <a:avLst/>
            </a:prstGeom>
          </p:spPr>
        </p:pic>
        <p:pic>
          <p:nvPicPr>
            <p:cNvPr id="1040" name="Picture 16" descr="ur logo">
              <a:extLst>
                <a:ext uri="{FF2B5EF4-FFF2-40B4-BE49-F238E27FC236}">
                  <a16:creationId xmlns:a16="http://schemas.microsoft.com/office/drawing/2014/main" id="{DE473905-6DE8-4D2A-965A-97EA7A4D2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2" y="5956916"/>
              <a:ext cx="1655440" cy="63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5235F17-20D5-4506-8FD5-0A75E1CB997C}"/>
              </a:ext>
            </a:extLst>
          </p:cNvPr>
          <p:cNvSpPr txBox="1"/>
          <p:nvPr/>
        </p:nvSpPr>
        <p:spPr>
          <a:xfrm>
            <a:off x="2258344" y="3051432"/>
            <a:ext cx="1137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 universities from </a:t>
            </a:r>
          </a:p>
          <a:p>
            <a:r>
              <a:rPr lang="en-US" sz="1200" dirty="0"/>
              <a:t>Nigeria, Senegal, Ghana, Kenya, Zambia and Rwanda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0B2383A6-8BCA-4B43-873F-DA57D2BE2AC1}"/>
              </a:ext>
            </a:extLst>
          </p:cNvPr>
          <p:cNvSpPr/>
          <p:nvPr/>
        </p:nvSpPr>
        <p:spPr>
          <a:xfrm rot="5400000">
            <a:off x="7083864" y="326661"/>
            <a:ext cx="141301" cy="3694882"/>
          </a:xfrm>
          <a:prstGeom prst="leftBrace">
            <a:avLst>
              <a:gd name="adj1" fmla="val 8333"/>
              <a:gd name="adj2" fmla="val 48666"/>
            </a:avLst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D43BE98-BB9E-4FEE-96CB-05E47CD53F17}"/>
              </a:ext>
            </a:extLst>
          </p:cNvPr>
          <p:cNvSpPr/>
          <p:nvPr/>
        </p:nvSpPr>
        <p:spPr>
          <a:xfrm rot="5400000">
            <a:off x="4083020" y="1374998"/>
            <a:ext cx="141304" cy="1617890"/>
          </a:xfrm>
          <a:prstGeom prst="leftBrace">
            <a:avLst>
              <a:gd name="adj1" fmla="val 8333"/>
              <a:gd name="adj2" fmla="val 48666"/>
            </a:avLst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FA576D30-BCC4-442C-8D3E-B9107E67E6CE}"/>
              </a:ext>
            </a:extLst>
          </p:cNvPr>
          <p:cNvSpPr/>
          <p:nvPr/>
        </p:nvSpPr>
        <p:spPr>
          <a:xfrm rot="16200000">
            <a:off x="6062289" y="4733747"/>
            <a:ext cx="141304" cy="1617890"/>
          </a:xfrm>
          <a:prstGeom prst="leftBrace">
            <a:avLst>
              <a:gd name="adj1" fmla="val 8333"/>
              <a:gd name="adj2" fmla="val 48666"/>
            </a:avLst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398399-A168-4589-A24F-C8E2E2F25872}"/>
              </a:ext>
            </a:extLst>
          </p:cNvPr>
          <p:cNvGrpSpPr/>
          <p:nvPr/>
        </p:nvGrpSpPr>
        <p:grpSpPr>
          <a:xfrm>
            <a:off x="9272514" y="4153642"/>
            <a:ext cx="2095271" cy="1080164"/>
            <a:chOff x="9272514" y="4153642"/>
            <a:chExt cx="2095271" cy="10801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15C521-03D0-4F53-B6C2-ECDA0D12A153}"/>
                </a:ext>
              </a:extLst>
            </p:cNvPr>
            <p:cNvSpPr/>
            <p:nvPr/>
          </p:nvSpPr>
          <p:spPr>
            <a:xfrm>
              <a:off x="9369243" y="4153642"/>
              <a:ext cx="1998542" cy="4615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4" descr="KWAME NKRUMAH UNIVERSITY OF SCIENCE &amp; TECHNOLOGY">
              <a:extLst>
                <a:ext uri="{FF2B5EF4-FFF2-40B4-BE49-F238E27FC236}">
                  <a16:creationId xmlns:a16="http://schemas.microsoft.com/office/drawing/2014/main" id="{68CEA45C-26D6-4FA3-BA92-41D778B7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6322" y="4153642"/>
              <a:ext cx="1998542" cy="4615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9FA749B-C457-4AF0-8CCA-3AC18EA40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7332" t="15256" r="67857" b="76634"/>
            <a:stretch/>
          </p:blipFill>
          <p:spPr>
            <a:xfrm>
              <a:off x="9272514" y="4710888"/>
              <a:ext cx="1697675" cy="522918"/>
            </a:xfrm>
            <a:prstGeom prst="rect">
              <a:avLst/>
            </a:prstGeom>
          </p:spPr>
        </p:pic>
      </p:grpSp>
      <p:sp>
        <p:nvSpPr>
          <p:cNvPr id="34" name="Left Brace 33">
            <a:extLst>
              <a:ext uri="{FF2B5EF4-FFF2-40B4-BE49-F238E27FC236}">
                <a16:creationId xmlns:a16="http://schemas.microsoft.com/office/drawing/2014/main" id="{4BAC975B-B9AE-49C5-84DB-7D001B673104}"/>
              </a:ext>
            </a:extLst>
          </p:cNvPr>
          <p:cNvSpPr/>
          <p:nvPr/>
        </p:nvSpPr>
        <p:spPr>
          <a:xfrm rot="10800000">
            <a:off x="8978825" y="3412074"/>
            <a:ext cx="211186" cy="2401727"/>
          </a:xfrm>
          <a:prstGeom prst="leftBrace">
            <a:avLst>
              <a:gd name="adj1" fmla="val 8333"/>
              <a:gd name="adj2" fmla="val 48666"/>
            </a:avLst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A6ED92D5-BA9A-4BF8-AE8F-1A2D109706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8" grpId="0" animBg="1"/>
      <p:bldP spid="39" grpId="0" animBg="1"/>
      <p:bldP spid="26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57C0-399C-44FD-89B3-9081A6D798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5856" y="447281"/>
            <a:ext cx="10328666" cy="950912"/>
          </a:xfrm>
        </p:spPr>
        <p:txBody>
          <a:bodyPr/>
          <a:lstStyle/>
          <a:p>
            <a:r>
              <a:rPr lang="en-US" sz="3200" b="1" dirty="0"/>
              <a:t>Digital skills gap assessment – Phase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0471-D1EC-4732-A35B-537E484DD5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799" y="1711130"/>
            <a:ext cx="5691188" cy="426229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8 universities (3 new ones)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Gaston Berger University (Senegal)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University of Port Harcourt (Nigeria)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Copperbelt University (Zambia)</a:t>
            </a:r>
          </a:p>
          <a:p>
            <a:r>
              <a:rPr lang="en-US" sz="2000" dirty="0">
                <a:latin typeface="+mn-lt"/>
              </a:rPr>
              <a:t>256 students participating in the online gap assessments </a:t>
            </a:r>
          </a:p>
          <a:p>
            <a:r>
              <a:rPr lang="en-US" sz="2000" dirty="0">
                <a:latin typeface="+mn-lt"/>
              </a:rPr>
              <a:t>177 completed assessments (past 8 months)</a:t>
            </a:r>
          </a:p>
          <a:p>
            <a:r>
              <a:rPr lang="en-US" sz="2000" dirty="0">
                <a:latin typeface="+mn-lt"/>
              </a:rPr>
              <a:t>Online assessment tool closes in June 2021; followed by analysis and reports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64E314-7A13-4824-811F-A10E6D221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31" y="6390861"/>
            <a:ext cx="1065782" cy="4174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209ED4-2BC4-45B0-BD8C-512CCC570CF4}"/>
              </a:ext>
            </a:extLst>
          </p:cNvPr>
          <p:cNvSpPr txBox="1">
            <a:spLocks/>
          </p:cNvSpPr>
          <p:nvPr/>
        </p:nvSpPr>
        <p:spPr>
          <a:xfrm>
            <a:off x="6361043" y="1763381"/>
            <a:ext cx="5691188" cy="42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>
                <a:latin typeface="+mn-lt"/>
              </a:rPr>
              <a:t>8 </a:t>
            </a:r>
            <a:r>
              <a:rPr lang="en-US" sz="2000" dirty="0" err="1">
                <a:latin typeface="+mn-lt"/>
              </a:rPr>
              <a:t>universités</a:t>
            </a:r>
            <a:r>
              <a:rPr lang="en-US" sz="2000" dirty="0">
                <a:latin typeface="+mn-lt"/>
              </a:rPr>
              <a:t> (3 </a:t>
            </a:r>
            <a:r>
              <a:rPr lang="en-US" sz="2000" dirty="0" err="1">
                <a:latin typeface="+mn-lt"/>
              </a:rPr>
              <a:t>sont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</a:t>
            </a:r>
            <a:r>
              <a:rPr lang="en-US" sz="2000" dirty="0" err="1"/>
              <a:t>ouvelles</a:t>
            </a:r>
            <a:r>
              <a:rPr lang="en-US" sz="2000" dirty="0"/>
              <a:t>)</a:t>
            </a:r>
            <a:endParaRPr lang="en-US" sz="2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</a:rPr>
              <a:t>Université Gaston Berger (Sénégal)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</a:rPr>
              <a:t>Université de Port Harcourt (Nigeria)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</a:rPr>
              <a:t>Université de </a:t>
            </a:r>
            <a:r>
              <a:rPr lang="fr-FR" sz="1800" dirty="0" err="1">
                <a:latin typeface="+mn-lt"/>
              </a:rPr>
              <a:t>Copperbelt</a:t>
            </a:r>
            <a:r>
              <a:rPr lang="fr-FR" sz="1800" dirty="0">
                <a:latin typeface="+mn-lt"/>
              </a:rPr>
              <a:t> (Zambie)</a:t>
            </a:r>
          </a:p>
          <a:p>
            <a:r>
              <a:rPr lang="en-US" sz="2000" dirty="0">
                <a:latin typeface="+mn-lt"/>
              </a:rPr>
              <a:t>256 </a:t>
            </a:r>
            <a:r>
              <a:rPr lang="en-US" sz="2000" dirty="0" err="1"/>
              <a:t>étudiants</a:t>
            </a:r>
            <a:r>
              <a:rPr lang="en-US" sz="2000" dirty="0"/>
              <a:t> participant à </a:t>
            </a:r>
            <a:r>
              <a:rPr lang="en-US" sz="2000" dirty="0" err="1"/>
              <a:t>l'évaluation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  <a:r>
              <a:rPr lang="fr-FR" sz="2000" dirty="0"/>
              <a:t>de l'écart des compétences numériques 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177 </a:t>
            </a:r>
            <a:r>
              <a:rPr lang="fr-FR" sz="2000" dirty="0">
                <a:latin typeface="+mn-lt"/>
              </a:rPr>
              <a:t>évaluations terminées (8 derniers mois)</a:t>
            </a:r>
          </a:p>
          <a:p>
            <a:r>
              <a:rPr lang="fr-FR" sz="2000" dirty="0">
                <a:latin typeface="+mn-lt"/>
              </a:rPr>
              <a:t>L'outil d'évaluation en ligne sera fermé en juin 2021; suivi de l'analyse et des rapports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7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7E9A-8327-4770-B178-FA27CAF99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4341" y="493398"/>
            <a:ext cx="8983317" cy="1046163"/>
          </a:xfrm>
        </p:spPr>
        <p:txBody>
          <a:bodyPr/>
          <a:lstStyle/>
          <a:p>
            <a:r>
              <a:rPr lang="en-US" sz="3200" b="1" dirty="0"/>
              <a:t>Learn-Anything portal – Free online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E11E1-EB05-4D0A-B370-3EA3050746C2}"/>
              </a:ext>
            </a:extLst>
          </p:cNvPr>
          <p:cNvSpPr txBox="1"/>
          <p:nvPr/>
        </p:nvSpPr>
        <p:spPr>
          <a:xfrm>
            <a:off x="228845" y="1399625"/>
            <a:ext cx="52677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Access to 150 free courses from IBM and </a:t>
            </a:r>
            <a:r>
              <a:rPr lang="en-US" sz="1800" dirty="0" err="1"/>
              <a:t>FutureLearn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4306 page views from students across participating universities on the learning portal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~186 students registered on the learning portal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&gt; 30 blockchain certificates issued for courses completed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Students using the platform across devices 24/7 (mobile 49.7; desktop 48.2)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26384-E781-4912-BE0F-B313482FCC40}"/>
              </a:ext>
            </a:extLst>
          </p:cNvPr>
          <p:cNvSpPr/>
          <p:nvPr/>
        </p:nvSpPr>
        <p:spPr>
          <a:xfrm>
            <a:off x="313912" y="5059017"/>
            <a:ext cx="1421296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 online visibility of students’ profile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DDB0D6-65F9-44C8-B7D4-986B484EB72D}"/>
              </a:ext>
            </a:extLst>
          </p:cNvPr>
          <p:cNvSpPr/>
          <p:nvPr/>
        </p:nvSpPr>
        <p:spPr>
          <a:xfrm>
            <a:off x="1909970" y="5059017"/>
            <a:ext cx="1494185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Digitally tracking learning pathways of students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A5D99-96E4-422A-A848-0B354980B510}"/>
              </a:ext>
            </a:extLst>
          </p:cNvPr>
          <p:cNvSpPr/>
          <p:nvPr/>
        </p:nvSpPr>
        <p:spPr>
          <a:xfrm>
            <a:off x="3578917" y="5059017"/>
            <a:ext cx="1494185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a culture of micro-credentials &amp; lifelong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BD188-1886-4D5E-940E-4D3D74B4887D}"/>
              </a:ext>
            </a:extLst>
          </p:cNvPr>
          <p:cNvSpPr txBox="1"/>
          <p:nvPr/>
        </p:nvSpPr>
        <p:spPr>
          <a:xfrm>
            <a:off x="6590471" y="1399625"/>
            <a:ext cx="52677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Accès à 150 cours gratuits d'IBM et de </a:t>
            </a:r>
            <a:r>
              <a:rPr lang="fr-FR" sz="1800" dirty="0" err="1"/>
              <a:t>FutureLearn</a:t>
            </a:r>
            <a:endParaRPr lang="fr-FR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4306 pages consultées par les étudiants des universités participantes sur le portail d'apprentissage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~186 </a:t>
            </a:r>
            <a:r>
              <a:rPr lang="en-US" sz="1800" dirty="0" err="1"/>
              <a:t>étudiants</a:t>
            </a:r>
            <a:r>
              <a:rPr lang="en-US" sz="1800" dirty="0"/>
              <a:t> </a:t>
            </a:r>
            <a:r>
              <a:rPr lang="en-US" sz="1800" dirty="0" err="1"/>
              <a:t>inscrits</a:t>
            </a:r>
            <a:r>
              <a:rPr lang="en-US" sz="1800" dirty="0"/>
              <a:t> sur le </a:t>
            </a:r>
            <a:r>
              <a:rPr lang="en-US" sz="1800" dirty="0" err="1"/>
              <a:t>portail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&gt; 30 </a:t>
            </a:r>
            <a:r>
              <a:rPr lang="fr-FR" sz="1800" dirty="0"/>
              <a:t>certificats blockchain émis pour les cours suivis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Les étudiants utilisent la plateforme sur plusieurs appareils 24 heures sur 7 jours (mobile 49,7 ; ordinateur 48,2)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18F37-AF87-45FA-8B0D-B0D4411C98B6}"/>
              </a:ext>
            </a:extLst>
          </p:cNvPr>
          <p:cNvSpPr/>
          <p:nvPr/>
        </p:nvSpPr>
        <p:spPr>
          <a:xfrm>
            <a:off x="6695416" y="5059017"/>
            <a:ext cx="1421296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Amélioration de la visibilité en ligne du profil des étudiants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165C0-13A2-47B4-A7F8-4CD423278C0B}"/>
              </a:ext>
            </a:extLst>
          </p:cNvPr>
          <p:cNvSpPr/>
          <p:nvPr/>
        </p:nvSpPr>
        <p:spPr>
          <a:xfrm>
            <a:off x="8291474" y="5059017"/>
            <a:ext cx="1494185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Suivi numérique des parcours d'apprentissage des étudiants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73918D-28CC-44A3-96EA-F5DC67641C42}"/>
              </a:ext>
            </a:extLst>
          </p:cNvPr>
          <p:cNvSpPr/>
          <p:nvPr/>
        </p:nvSpPr>
        <p:spPr>
          <a:xfrm>
            <a:off x="9960421" y="5059017"/>
            <a:ext cx="1494185" cy="130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d'une culture de micro-crédits et d'apprentissage tout au long de la vie</a:t>
            </a:r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8CF39CC-B605-4429-9418-D6B03CB5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8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5436-C972-4D99-98A9-5D0FB1763D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584" y="493506"/>
            <a:ext cx="10586831" cy="804863"/>
          </a:xfrm>
        </p:spPr>
        <p:txBody>
          <a:bodyPr/>
          <a:lstStyle/>
          <a:p>
            <a:r>
              <a:rPr lang="en-US" sz="3200" b="1" dirty="0"/>
              <a:t>Recruitment dashboard pilot in collaboration with GIZ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9E77-2745-4E23-A9BC-09EFDDBC28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87475"/>
            <a:ext cx="5443538" cy="497701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Recruitment dashboard in partnership with GIZ’s DSAA (</a:t>
            </a:r>
            <a:r>
              <a:rPr lang="en-GB" sz="1800" dirty="0">
                <a:latin typeface="+mn-lt"/>
              </a:rPr>
              <a:t>Digital Skills Accelerator Africa)</a:t>
            </a:r>
            <a:r>
              <a:rPr lang="en-US" sz="1800" dirty="0">
                <a:latin typeface="+mn-lt"/>
              </a:rPr>
              <a:t> program</a:t>
            </a:r>
          </a:p>
          <a:p>
            <a:r>
              <a:rPr lang="en-US" sz="1800" b="1" dirty="0">
                <a:latin typeface="+mn-lt"/>
              </a:rPr>
              <a:t>300 vacancies </a:t>
            </a:r>
            <a:r>
              <a:rPr lang="en-US" sz="1800" dirty="0">
                <a:latin typeface="+mn-lt"/>
              </a:rPr>
              <a:t>in 2021 at each of the 2 ICT companies (</a:t>
            </a:r>
            <a:r>
              <a:rPr lang="en-US" sz="1800" dirty="0" err="1">
                <a:latin typeface="+mn-lt"/>
              </a:rPr>
              <a:t>AmaliTech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 err="1">
                <a:latin typeface="+mn-lt"/>
              </a:rPr>
              <a:t>Azubi</a:t>
            </a:r>
            <a:r>
              <a:rPr lang="en-US" sz="1800" dirty="0">
                <a:latin typeface="+mn-lt"/>
              </a:rPr>
              <a:t> Africa-</a:t>
            </a:r>
            <a:r>
              <a:rPr lang="en-US" sz="1800" dirty="0" err="1">
                <a:latin typeface="+mn-lt"/>
              </a:rPr>
              <a:t>getINNOtized</a:t>
            </a:r>
            <a:r>
              <a:rPr lang="en-US" sz="1800" dirty="0">
                <a:latin typeface="+mn-lt"/>
              </a:rPr>
              <a:t>) </a:t>
            </a:r>
          </a:p>
          <a:p>
            <a:r>
              <a:rPr lang="en-US" sz="1800" b="1" dirty="0">
                <a:latin typeface="+mn-lt"/>
              </a:rPr>
              <a:t>200 undergraduate </a:t>
            </a:r>
            <a:r>
              <a:rPr lang="en-US" sz="1800" dirty="0">
                <a:latin typeface="+mn-lt"/>
              </a:rPr>
              <a:t>engineering and computer science students from KNUST (Ghana) and Moi University (Kenya) </a:t>
            </a:r>
          </a:p>
          <a:p>
            <a:r>
              <a:rPr lang="en-US" sz="1800" dirty="0">
                <a:latin typeface="+mn-lt"/>
              </a:rPr>
              <a:t>Students have collectively completed more than 110 courses and received a total of </a:t>
            </a:r>
            <a:r>
              <a:rPr lang="en-US" sz="1800" b="1" dirty="0">
                <a:latin typeface="+mn-lt"/>
              </a:rPr>
              <a:t>9,500 blockchain certificates </a:t>
            </a:r>
          </a:p>
          <a:p>
            <a:r>
              <a:rPr lang="en-US" sz="1800" dirty="0">
                <a:latin typeface="+mn-lt"/>
              </a:rPr>
              <a:t>These digital certificates create a secure and  consolidated credential repository for transcripts from each university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F5E4D-2562-461E-9D61-3F4C65035248}"/>
              </a:ext>
            </a:extLst>
          </p:cNvPr>
          <p:cNvSpPr txBox="1">
            <a:spLocks/>
          </p:cNvSpPr>
          <p:nvPr/>
        </p:nvSpPr>
        <p:spPr>
          <a:xfrm>
            <a:off x="6344478" y="1387475"/>
            <a:ext cx="5443538" cy="497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800" dirty="0">
                <a:latin typeface="+mn-lt"/>
              </a:rPr>
              <a:t>Tableau de bord de recrutement en partenariat avec le programme DSAA (Digital Skills Accelerator Africa) de la GIZ.</a:t>
            </a:r>
          </a:p>
          <a:p>
            <a:r>
              <a:rPr lang="fr-FR" sz="1800" b="1" dirty="0">
                <a:latin typeface="+mn-lt"/>
              </a:rPr>
              <a:t>300 postes vacants </a:t>
            </a:r>
            <a:r>
              <a:rPr lang="fr-FR" sz="1800" dirty="0">
                <a:latin typeface="+mn-lt"/>
              </a:rPr>
              <a:t>en 2021 dans chacune des 2 entreprises TIC 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AmaliTech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 err="1">
                <a:latin typeface="+mn-lt"/>
              </a:rPr>
              <a:t>Azubi</a:t>
            </a:r>
            <a:r>
              <a:rPr lang="en-US" sz="1800" dirty="0">
                <a:latin typeface="+mn-lt"/>
              </a:rPr>
              <a:t> Africa-</a:t>
            </a:r>
            <a:r>
              <a:rPr lang="en-US" sz="1800" dirty="0" err="1">
                <a:latin typeface="+mn-lt"/>
              </a:rPr>
              <a:t>getINNOtized</a:t>
            </a:r>
            <a:r>
              <a:rPr lang="en-US" sz="1800" dirty="0">
                <a:latin typeface="+mn-lt"/>
              </a:rPr>
              <a:t>) </a:t>
            </a:r>
          </a:p>
          <a:p>
            <a:r>
              <a:rPr lang="fr-FR" sz="1800" b="1" dirty="0">
                <a:latin typeface="+mn-lt"/>
              </a:rPr>
              <a:t>200 étudiants </a:t>
            </a:r>
            <a:r>
              <a:rPr lang="fr-FR" sz="1800" dirty="0">
                <a:latin typeface="+mn-lt"/>
              </a:rPr>
              <a:t>de premier cycle en ingénierie et en informatique de la KNUST (Ghana) et de l'université Moi (Kenya). </a:t>
            </a:r>
          </a:p>
          <a:p>
            <a:r>
              <a:rPr lang="fr-FR" sz="1800" dirty="0">
                <a:latin typeface="+mn-lt"/>
              </a:rPr>
              <a:t>Les étudiants ont suivi collectivement plus de 110 cours et reçu un total de </a:t>
            </a:r>
            <a:r>
              <a:rPr lang="fr-FR" sz="1800" b="1" dirty="0">
                <a:latin typeface="+mn-lt"/>
              </a:rPr>
              <a:t>9 500 certificats blockchain</a:t>
            </a:r>
            <a:r>
              <a:rPr lang="en-US" sz="1800" b="1" dirty="0">
                <a:latin typeface="+mn-lt"/>
              </a:rPr>
              <a:t> </a:t>
            </a:r>
          </a:p>
          <a:p>
            <a:r>
              <a:rPr lang="fr-FR" sz="1800" dirty="0">
                <a:latin typeface="+mn-lt"/>
              </a:rPr>
              <a:t>Ces certificats numériques créent un référentiel d'accréditation sécurisé et consolidé pour les relevés de notes de chaque université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89BF443-345C-4E16-88BA-E3340771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6474-D30E-40AA-B7F5-3D47F9F5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87" y="377582"/>
            <a:ext cx="11029170" cy="9770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Building a technology driven, sustainable ecosystem from education to employment in the ACE network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DC4322-D9EF-43A7-9E71-40A326FC5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98386"/>
              </p:ext>
            </p:extLst>
          </p:nvPr>
        </p:nvGraphicFramePr>
        <p:xfrm>
          <a:off x="723041" y="1495602"/>
          <a:ext cx="5011238" cy="458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238">
                  <a:extLst>
                    <a:ext uri="{9D8B030D-6E8A-4147-A177-3AD203B41FA5}">
                      <a16:colId xmlns:a16="http://schemas.microsoft.com/office/drawing/2014/main" val="3960464629"/>
                    </a:ext>
                  </a:extLst>
                </a:gridCol>
              </a:tblGrid>
              <a:tr h="458305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5292"/>
                  </a:ext>
                </a:extLst>
              </a:tr>
            </a:tbl>
          </a:graphicData>
        </a:graphic>
      </p:graphicFrame>
      <p:pic>
        <p:nvPicPr>
          <p:cNvPr id="5" name="Picture 2" descr="University Icon – Free Download, PNG and Vector">
            <a:extLst>
              <a:ext uri="{FF2B5EF4-FFF2-40B4-BE49-F238E27FC236}">
                <a16:creationId xmlns:a16="http://schemas.microsoft.com/office/drawing/2014/main" id="{EB019CE2-7448-4558-8B16-D44860BC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65" y="1950930"/>
            <a:ext cx="521018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 Student icon ideas in 2021 | icon, student, profile avatar">
            <a:extLst>
              <a:ext uri="{FF2B5EF4-FFF2-40B4-BE49-F238E27FC236}">
                <a16:creationId xmlns:a16="http://schemas.microsoft.com/office/drawing/2014/main" id="{292FA6A5-EF85-4EC1-9B61-BEC11357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05" y="3349089"/>
            <a:ext cx="436447" cy="4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World Bank Icon Vector Image Stock Illustration - Illustration of  transaction, icon: 179647180">
            <a:extLst>
              <a:ext uri="{FF2B5EF4-FFF2-40B4-BE49-F238E27FC236}">
                <a16:creationId xmlns:a16="http://schemas.microsoft.com/office/drawing/2014/main" id="{A298037F-24CD-4C88-9117-8FF3A92B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18" y="3491500"/>
            <a:ext cx="434321" cy="4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7F313-FFFA-4D95-8F2F-73CDE73AB5AD}"/>
              </a:ext>
            </a:extLst>
          </p:cNvPr>
          <p:cNvSpPr txBox="1"/>
          <p:nvPr/>
        </p:nvSpPr>
        <p:spPr>
          <a:xfrm>
            <a:off x="3432663" y="378553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108A1-9793-4427-80D0-BF3A52429737}"/>
              </a:ext>
            </a:extLst>
          </p:cNvPr>
          <p:cNvSpPr txBox="1"/>
          <p:nvPr/>
        </p:nvSpPr>
        <p:spPr>
          <a:xfrm>
            <a:off x="2149806" y="5336921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MOOC providers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68A25-F2C4-4570-91B5-F7607389B2BD}"/>
              </a:ext>
            </a:extLst>
          </p:cNvPr>
          <p:cNvSpPr txBox="1"/>
          <p:nvPr/>
        </p:nvSpPr>
        <p:spPr>
          <a:xfrm>
            <a:off x="2620655" y="1962627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Universities</a:t>
            </a:r>
          </a:p>
        </p:txBody>
      </p:sp>
      <p:pic>
        <p:nvPicPr>
          <p:cNvPr id="11" name="Picture 18" descr="Mooc Icons - Download Free Vector Icons | Noun Project">
            <a:extLst>
              <a:ext uri="{FF2B5EF4-FFF2-40B4-BE49-F238E27FC236}">
                <a16:creationId xmlns:a16="http://schemas.microsoft.com/office/drawing/2014/main" id="{082E4C4B-1BC0-427A-A4FC-9D2716E4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92" y="5232005"/>
            <a:ext cx="533063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FA672AD-C41C-47F4-9298-639EFD96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1" y="5572249"/>
            <a:ext cx="7715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F3490010-C97C-4818-B77D-ED67BAA0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82" y="5430599"/>
            <a:ext cx="952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99341A55-6D51-4C76-9F04-189EB543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84" y="4254997"/>
            <a:ext cx="899605" cy="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D4099D68-7D39-452F-AA7B-08C03B94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7" y="2401766"/>
            <a:ext cx="10477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Blockchain Icon of Line style - Available in SVG, PNG, EPS, AI &amp; Icon fonts">
            <a:extLst>
              <a:ext uri="{FF2B5EF4-FFF2-40B4-BE49-F238E27FC236}">
                <a16:creationId xmlns:a16="http://schemas.microsoft.com/office/drawing/2014/main" id="{05F8BB5D-E4D4-43AA-82CA-7D60F435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86" y="4386388"/>
            <a:ext cx="613688" cy="6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23A7B-F383-4DEF-96B3-F7A3AB4AB5A1}"/>
              </a:ext>
            </a:extLst>
          </p:cNvPr>
          <p:cNvSpPr txBox="1"/>
          <p:nvPr/>
        </p:nvSpPr>
        <p:spPr>
          <a:xfrm>
            <a:off x="887424" y="4489348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Learn-anything </a:t>
            </a:r>
          </a:p>
          <a:p>
            <a:r>
              <a:rPr lang="en-US" dirty="0"/>
              <a:t>platform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909F9F-58CC-4E2D-BE77-4236B4C72A21}"/>
              </a:ext>
            </a:extLst>
          </p:cNvPr>
          <p:cNvCxnSpPr>
            <a:cxnSpLocks/>
          </p:cNvCxnSpPr>
          <p:nvPr/>
        </p:nvCxnSpPr>
        <p:spPr>
          <a:xfrm flipV="1">
            <a:off x="2881330" y="4125905"/>
            <a:ext cx="842475" cy="5209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CE85F1-2187-4BD4-96B7-57835CFAF941}"/>
              </a:ext>
            </a:extLst>
          </p:cNvPr>
          <p:cNvCxnSpPr>
            <a:cxnSpLocks/>
          </p:cNvCxnSpPr>
          <p:nvPr/>
        </p:nvCxnSpPr>
        <p:spPr>
          <a:xfrm>
            <a:off x="2881330" y="4820674"/>
            <a:ext cx="688102" cy="5630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0853D9-4913-4F0B-9996-79FA1E6301CC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934824" y="4125905"/>
            <a:ext cx="15380" cy="1106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2" descr="Probation Management Comments - Personality Assessment Icon Png - Free  Transparent PNG Clipart Images Download">
            <a:extLst>
              <a:ext uri="{FF2B5EF4-FFF2-40B4-BE49-F238E27FC236}">
                <a16:creationId xmlns:a16="http://schemas.microsoft.com/office/drawing/2014/main" id="{E6B09737-C59D-4853-9A7B-5C1CB4FB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74" y="2483142"/>
            <a:ext cx="499158" cy="5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BA3C35-8038-437D-B35C-EB7FA65CCD51}"/>
              </a:ext>
            </a:extLst>
          </p:cNvPr>
          <p:cNvSpPr txBox="1"/>
          <p:nvPr/>
        </p:nvSpPr>
        <p:spPr>
          <a:xfrm>
            <a:off x="1084795" y="2821222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Skills gap </a:t>
            </a:r>
          </a:p>
          <a:p>
            <a:r>
              <a:rPr lang="en-US" dirty="0"/>
              <a:t>assessment tool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37AA08-8A35-402E-974C-64D5DC518059}"/>
              </a:ext>
            </a:extLst>
          </p:cNvPr>
          <p:cNvCxnSpPr>
            <a:cxnSpLocks/>
          </p:cNvCxnSpPr>
          <p:nvPr/>
        </p:nvCxnSpPr>
        <p:spPr>
          <a:xfrm flipV="1">
            <a:off x="2707246" y="2301612"/>
            <a:ext cx="939049" cy="4098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B2C8E1-2CB1-419D-AAE3-B5051C67E97D}"/>
              </a:ext>
            </a:extLst>
          </p:cNvPr>
          <p:cNvCxnSpPr>
            <a:cxnSpLocks/>
          </p:cNvCxnSpPr>
          <p:nvPr/>
        </p:nvCxnSpPr>
        <p:spPr>
          <a:xfrm>
            <a:off x="2707246" y="2840029"/>
            <a:ext cx="1031403" cy="434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5610CE-1451-44B2-8508-6CCCAF6696F3}"/>
              </a:ext>
            </a:extLst>
          </p:cNvPr>
          <p:cNvCxnSpPr>
            <a:cxnSpLocks/>
          </p:cNvCxnSpPr>
          <p:nvPr/>
        </p:nvCxnSpPr>
        <p:spPr>
          <a:xfrm flipH="1">
            <a:off x="3946229" y="2494929"/>
            <a:ext cx="12525" cy="779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3FD8B4-0A66-4315-BA85-8EAD0F86C0B2}"/>
              </a:ext>
            </a:extLst>
          </p:cNvPr>
          <p:cNvCxnSpPr/>
          <p:nvPr/>
        </p:nvCxnSpPr>
        <p:spPr>
          <a:xfrm>
            <a:off x="4201355" y="3576567"/>
            <a:ext cx="1097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BF50D5-CE16-4968-9F60-C7E11A3EB5D0}"/>
              </a:ext>
            </a:extLst>
          </p:cNvPr>
          <p:cNvSpPr txBox="1"/>
          <p:nvPr/>
        </p:nvSpPr>
        <p:spPr>
          <a:xfrm>
            <a:off x="4291551" y="3270719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Skills Report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C9E4AD-FEA6-41FE-9106-62A37AEDB46A}"/>
              </a:ext>
            </a:extLst>
          </p:cNvPr>
          <p:cNvSpPr txBox="1"/>
          <p:nvPr/>
        </p:nvSpPr>
        <p:spPr>
          <a:xfrm>
            <a:off x="4204041" y="365857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Micro-credentials</a:t>
            </a:r>
          </a:p>
        </p:txBody>
      </p:sp>
      <p:graphicFrame>
        <p:nvGraphicFramePr>
          <p:cNvPr id="29" name="Table 12">
            <a:extLst>
              <a:ext uri="{FF2B5EF4-FFF2-40B4-BE49-F238E27FC236}">
                <a16:creationId xmlns:a16="http://schemas.microsoft.com/office/drawing/2014/main" id="{880B5FFF-00D2-4DAF-B5BE-88E5330F0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2689"/>
              </p:ext>
            </p:extLst>
          </p:nvPr>
        </p:nvGraphicFramePr>
        <p:xfrm>
          <a:off x="6271119" y="1495601"/>
          <a:ext cx="5197840" cy="45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40">
                  <a:extLst>
                    <a:ext uri="{9D8B030D-6E8A-4147-A177-3AD203B41FA5}">
                      <a16:colId xmlns:a16="http://schemas.microsoft.com/office/drawing/2014/main" val="3960464629"/>
                    </a:ext>
                  </a:extLst>
                </a:gridCol>
              </a:tblGrid>
              <a:tr h="4583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5292"/>
                  </a:ext>
                </a:extLst>
              </a:tr>
            </a:tbl>
          </a:graphicData>
        </a:graphic>
      </p:graphicFrame>
      <p:pic>
        <p:nvPicPr>
          <p:cNvPr id="31" name="Picture 14" descr="World Bank Icon Vector Image Stock Illustration - Illustration of  transaction, icon: 179647180">
            <a:extLst>
              <a:ext uri="{FF2B5EF4-FFF2-40B4-BE49-F238E27FC236}">
                <a16:creationId xmlns:a16="http://schemas.microsoft.com/office/drawing/2014/main" id="{A2CA2865-5CA9-4DB7-8E79-F2222F39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72" y="5481807"/>
            <a:ext cx="533063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Base On Division Of Labour Icons - Download Free Vector Icons | Noun Project">
            <a:extLst>
              <a:ext uri="{FF2B5EF4-FFF2-40B4-BE49-F238E27FC236}">
                <a16:creationId xmlns:a16="http://schemas.microsoft.com/office/drawing/2014/main" id="{3B668306-BC27-41AB-B17B-D97DF5B9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98" y="4161690"/>
            <a:ext cx="533063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Recruiter Icons - Download Free Vector Icons | Noun Project">
            <a:extLst>
              <a:ext uri="{FF2B5EF4-FFF2-40B4-BE49-F238E27FC236}">
                <a16:creationId xmlns:a16="http://schemas.microsoft.com/office/drawing/2014/main" id="{BAFBEB82-ABDA-43C8-8DD1-BB5F4242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15" y="3879339"/>
            <a:ext cx="533063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University Icon – Free Download, PNG and Vector">
            <a:extLst>
              <a:ext uri="{FF2B5EF4-FFF2-40B4-BE49-F238E27FC236}">
                <a16:creationId xmlns:a16="http://schemas.microsoft.com/office/drawing/2014/main" id="{8B330579-FC19-4A58-9C20-64B583A8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58" y="2025626"/>
            <a:ext cx="521018" cy="5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729819-F9EE-4FB3-A23C-7861F9DDE8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1601" y="3437253"/>
            <a:ext cx="566977" cy="518205"/>
          </a:xfrm>
          <a:prstGeom prst="rect">
            <a:avLst/>
          </a:prstGeom>
        </p:spPr>
      </p:pic>
      <p:pic>
        <p:nvPicPr>
          <p:cNvPr id="37" name="Picture 2" descr="Deutsche Gesellschaft für Internationale Zusammenarbeit (GIZ) GmbH – Forum">
            <a:extLst>
              <a:ext uri="{FF2B5EF4-FFF2-40B4-BE49-F238E27FC236}">
                <a16:creationId xmlns:a16="http://schemas.microsoft.com/office/drawing/2014/main" id="{29C25495-CEC1-48D7-9B5D-B3DED416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42" y="5517319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maliTech">
            <a:extLst>
              <a:ext uri="{FF2B5EF4-FFF2-40B4-BE49-F238E27FC236}">
                <a16:creationId xmlns:a16="http://schemas.microsoft.com/office/drawing/2014/main" id="{D9583D35-7F4B-42BA-BF58-77CBE659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13" y="4213733"/>
            <a:ext cx="1734820" cy="2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03A04F34-1E2B-4987-A784-C5D7AA99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5" y="4381748"/>
            <a:ext cx="1647506" cy="3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Blockchain Icon of Line style - Available in SVG, PNG, EPS, AI &amp; Icon fonts">
            <a:extLst>
              <a:ext uri="{FF2B5EF4-FFF2-40B4-BE49-F238E27FC236}">
                <a16:creationId xmlns:a16="http://schemas.microsoft.com/office/drawing/2014/main" id="{F0F7AEAB-DB2D-481F-A1BA-DDD79029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17" y="2986007"/>
            <a:ext cx="521018" cy="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D9C876-BA36-4EF7-A3CD-2CDB48372C81}"/>
              </a:ext>
            </a:extLst>
          </p:cNvPr>
          <p:cNvCxnSpPr>
            <a:cxnSpLocks/>
          </p:cNvCxnSpPr>
          <p:nvPr/>
        </p:nvCxnSpPr>
        <p:spPr>
          <a:xfrm>
            <a:off x="7321486" y="3849761"/>
            <a:ext cx="1034331" cy="685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627D4B-12EE-4D12-BAA1-A113D598D777}"/>
              </a:ext>
            </a:extLst>
          </p:cNvPr>
          <p:cNvCxnSpPr>
            <a:cxnSpLocks/>
          </p:cNvCxnSpPr>
          <p:nvPr/>
        </p:nvCxnSpPr>
        <p:spPr>
          <a:xfrm>
            <a:off x="9273275" y="2601465"/>
            <a:ext cx="34037" cy="1596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88B2C6-79EE-43A8-84AE-07AA19822CDC}"/>
              </a:ext>
            </a:extLst>
          </p:cNvPr>
          <p:cNvSpPr txBox="1"/>
          <p:nvPr/>
        </p:nvSpPr>
        <p:spPr>
          <a:xfrm>
            <a:off x="8282428" y="1762482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Universities</a:t>
            </a:r>
          </a:p>
        </p:txBody>
      </p:sp>
      <p:pic>
        <p:nvPicPr>
          <p:cNvPr id="45" name="Picture 16">
            <a:extLst>
              <a:ext uri="{FF2B5EF4-FFF2-40B4-BE49-F238E27FC236}">
                <a16:creationId xmlns:a16="http://schemas.microsoft.com/office/drawing/2014/main" id="{6AB17C1F-FF93-4C8E-B55E-394296AA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03" y="2772711"/>
            <a:ext cx="899605" cy="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BC4A877-06A8-4211-945B-891E135433B0}"/>
              </a:ext>
            </a:extLst>
          </p:cNvPr>
          <p:cNvSpPr txBox="1"/>
          <p:nvPr/>
        </p:nvSpPr>
        <p:spPr>
          <a:xfrm>
            <a:off x="8054959" y="340721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Recruitment </a:t>
            </a:r>
          </a:p>
          <a:p>
            <a:r>
              <a:rPr lang="en-US" dirty="0"/>
              <a:t>Dashboard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1924DC-6ECB-4CDF-B454-515CE8027CC6}"/>
              </a:ext>
            </a:extLst>
          </p:cNvPr>
          <p:cNvSpPr txBox="1"/>
          <p:nvPr/>
        </p:nvSpPr>
        <p:spPr>
          <a:xfrm>
            <a:off x="8908146" y="4941795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5B305F-F473-4916-9951-DF50248DF2F8}"/>
              </a:ext>
            </a:extLst>
          </p:cNvPr>
          <p:cNvSpPr txBox="1"/>
          <p:nvPr/>
        </p:nvSpPr>
        <p:spPr>
          <a:xfrm>
            <a:off x="8033910" y="4708987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Private sector/Employers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4EEBB7-A462-4BBD-A413-3462A0741F90}"/>
              </a:ext>
            </a:extLst>
          </p:cNvPr>
          <p:cNvSpPr txBox="1"/>
          <p:nvPr/>
        </p:nvSpPr>
        <p:spPr>
          <a:xfrm>
            <a:off x="6561923" y="4022676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46844B-E8A4-42D9-814E-CC4FD46F8B84}"/>
              </a:ext>
            </a:extLst>
          </p:cNvPr>
          <p:cNvSpPr txBox="1"/>
          <p:nvPr/>
        </p:nvSpPr>
        <p:spPr>
          <a:xfrm>
            <a:off x="7426202" y="5284159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</a:t>
            </a:r>
          </a:p>
          <a:p>
            <a:r>
              <a:rPr lang="en-US" dirty="0"/>
              <a:t>Partners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9CDD8C3-8CE6-47FE-B1BD-4D474045318C}"/>
              </a:ext>
            </a:extLst>
          </p:cNvPr>
          <p:cNvCxnSpPr>
            <a:cxnSpLocks/>
          </p:cNvCxnSpPr>
          <p:nvPr/>
        </p:nvCxnSpPr>
        <p:spPr>
          <a:xfrm flipV="1">
            <a:off x="8679333" y="5012772"/>
            <a:ext cx="0" cy="46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E5200E-B317-46B0-911C-DFFD22DED741}"/>
              </a:ext>
            </a:extLst>
          </p:cNvPr>
          <p:cNvCxnSpPr>
            <a:cxnSpLocks/>
          </p:cNvCxnSpPr>
          <p:nvPr/>
        </p:nvCxnSpPr>
        <p:spPr>
          <a:xfrm>
            <a:off x="7589464" y="5885684"/>
            <a:ext cx="857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8C21D6E-75C6-4926-BF68-7DB269D8375F}"/>
              </a:ext>
            </a:extLst>
          </p:cNvPr>
          <p:cNvCxnSpPr>
            <a:cxnSpLocks/>
          </p:cNvCxnSpPr>
          <p:nvPr/>
        </p:nvCxnSpPr>
        <p:spPr>
          <a:xfrm flipV="1">
            <a:off x="7337093" y="2469976"/>
            <a:ext cx="832771" cy="836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96FEA9C-84C0-4CAD-8376-FC9B2C2A90CA}"/>
              </a:ext>
            </a:extLst>
          </p:cNvPr>
          <p:cNvSpPr txBox="1"/>
          <p:nvPr/>
        </p:nvSpPr>
        <p:spPr>
          <a:xfrm>
            <a:off x="723041" y="1464793"/>
            <a:ext cx="490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A: Partnerships  with trainers within the ACE network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65FF40-B2CB-481A-BAF0-790ABD0D701B}"/>
              </a:ext>
            </a:extLst>
          </p:cNvPr>
          <p:cNvSpPr txBox="1"/>
          <p:nvPr/>
        </p:nvSpPr>
        <p:spPr>
          <a:xfrm>
            <a:off x="6271119" y="1475254"/>
            <a:ext cx="542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B: Partnerships to connect industry with the ACE network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1E86BF3-4760-4348-ADCE-43AD2ED068FC}"/>
              </a:ext>
            </a:extLst>
          </p:cNvPr>
          <p:cNvCxnSpPr>
            <a:cxnSpLocks/>
          </p:cNvCxnSpPr>
          <p:nvPr/>
        </p:nvCxnSpPr>
        <p:spPr>
          <a:xfrm flipV="1">
            <a:off x="7320616" y="4941796"/>
            <a:ext cx="697648" cy="476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DBC62253-8856-4444-B97F-9894FB0518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7E9A-8327-4770-B178-FA27CAF99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2166" y="473627"/>
            <a:ext cx="8001000" cy="1046163"/>
          </a:xfrm>
        </p:spPr>
        <p:txBody>
          <a:bodyPr/>
          <a:lstStyle/>
          <a:p>
            <a:r>
              <a:rPr lang="en-US" sz="3200" b="1" dirty="0"/>
              <a:t>IBM research labs Internships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E4507A-E022-4622-ADC6-F0B47ADC1416}"/>
              </a:ext>
            </a:extLst>
          </p:cNvPr>
          <p:cNvSpPr txBox="1">
            <a:spLocks/>
          </p:cNvSpPr>
          <p:nvPr/>
        </p:nvSpPr>
        <p:spPr>
          <a:xfrm>
            <a:off x="279850" y="1064823"/>
            <a:ext cx="5443538" cy="497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>
                <a:latin typeface="+mn-lt"/>
              </a:rPr>
              <a:t>IBM’s researchers and research facilities to build capacity in ACE Impact masters and PhD students (and their academic supervisors)</a:t>
            </a:r>
          </a:p>
          <a:p>
            <a:r>
              <a:rPr lang="en-US" sz="1800" dirty="0">
                <a:latin typeface="+mn-lt"/>
              </a:rPr>
              <a:t>Internships in Nairobi (Kenya) and Johannesburg (South Africa) IBM research labs</a:t>
            </a:r>
          </a:p>
          <a:p>
            <a:r>
              <a:rPr lang="en-US" sz="1800" dirty="0">
                <a:latin typeface="+mn-lt"/>
              </a:rPr>
              <a:t>Research using data analytics and AI  for solutions in Health, Water Management, Agriculture, Climate Change, etc. </a:t>
            </a:r>
          </a:p>
          <a:p>
            <a:r>
              <a:rPr lang="en-US" sz="1800" dirty="0">
                <a:latin typeface="+mn-lt"/>
              </a:rPr>
              <a:t>Duration: 6 months (Kenya) and up-to 12 months (South Africa) </a:t>
            </a:r>
          </a:p>
          <a:p>
            <a:r>
              <a:rPr lang="en-US" sz="1800" dirty="0">
                <a:latin typeface="+mn-lt"/>
              </a:rPr>
              <a:t>Signing of MoU b/n AAU and IBM almost completed.</a:t>
            </a:r>
          </a:p>
          <a:p>
            <a:r>
              <a:rPr lang="en-US" sz="1800" dirty="0">
                <a:latin typeface="+mn-lt"/>
              </a:rPr>
              <a:t>IBM also plans on continuing the digital skills training, but also special themed hackathons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44FCF-D9AC-490C-B0ED-53FEC6157DFE}"/>
              </a:ext>
            </a:extLst>
          </p:cNvPr>
          <p:cNvSpPr txBox="1">
            <a:spLocks/>
          </p:cNvSpPr>
          <p:nvPr/>
        </p:nvSpPr>
        <p:spPr>
          <a:xfrm>
            <a:off x="6468612" y="1064823"/>
            <a:ext cx="5443538" cy="55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1800" dirty="0">
                <a:latin typeface="+mn-lt"/>
              </a:rPr>
              <a:t>Les chercheurs et les installations de recherche d'IBM pour renforcer les capacités des étudiants en master et en doctorat d'ACE Impact (et leurs superviseurs universitaires)</a:t>
            </a:r>
          </a:p>
          <a:p>
            <a:r>
              <a:rPr lang="fr-FR" sz="1800" dirty="0">
                <a:latin typeface="+mn-lt"/>
              </a:rPr>
              <a:t>Stages dans les laboratoires de recherche d'IBM à Nairobi (Kenya) et Johannesburg (Afrique du Sud)</a:t>
            </a:r>
          </a:p>
          <a:p>
            <a:r>
              <a:rPr lang="fr-FR" sz="1800" dirty="0">
                <a:latin typeface="+mn-lt"/>
              </a:rPr>
              <a:t>Recherche utilisant l'analyse de données et l'IA pour des solutions en matière de santé, de gestion de l'eau, d'agriculture, de changement climatique, etc. </a:t>
            </a:r>
            <a:r>
              <a:rPr lang="en-US" sz="1800" dirty="0">
                <a:latin typeface="+mn-lt"/>
              </a:rPr>
              <a:t> </a:t>
            </a:r>
          </a:p>
          <a:p>
            <a:r>
              <a:rPr lang="fr-FR" sz="1800" dirty="0">
                <a:latin typeface="+mn-lt"/>
              </a:rPr>
              <a:t>Durée : 6 mois (Kenya) et jusqu'à 12 mois (Afrique du Sud). </a:t>
            </a:r>
          </a:p>
          <a:p>
            <a:r>
              <a:rPr lang="fr-FR" sz="1800" dirty="0">
                <a:latin typeface="+mn-lt"/>
              </a:rPr>
              <a:t>La signature du protocole d'accord entre l'AUA et IBM est presque terminée</a:t>
            </a:r>
          </a:p>
          <a:p>
            <a:r>
              <a:rPr lang="fr-FR" sz="1800" dirty="0">
                <a:latin typeface="+mn-lt"/>
              </a:rPr>
              <a:t>IBM prévoit également de poursuivre la formation aux compétences numériques, mais aussi des hackathons thématiques spéciaux.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DE5EEB4-D9F7-4D59-AEEA-33EF7958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9" y="6359775"/>
            <a:ext cx="1217507" cy="4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73C04CFF664498C6D230F7DC9002D" ma:contentTypeVersion="14" ma:contentTypeDescription="Create a new document." ma:contentTypeScope="" ma:versionID="b4f9a02662d3b8955ba9de210575397a">
  <xsd:schema xmlns:xsd="http://www.w3.org/2001/XMLSchema" xmlns:xs="http://www.w3.org/2001/XMLSchema" xmlns:p="http://schemas.microsoft.com/office/2006/metadata/properties" xmlns:ns2="aeaaafad-0aeb-47f1-beb2-3e40a0446ae1" xmlns:ns3="794cbd40-fc6d-4c0a-9217-0f6cd4b26116" targetNamespace="http://schemas.microsoft.com/office/2006/metadata/properties" ma:root="true" ma:fieldsID="c25ca4ebd4cc55bbee69c056d2bf5514" ns2:_="" ns3:_="">
    <xsd:import namespace="aeaaafad-0aeb-47f1-beb2-3e40a0446ae1"/>
    <xsd:import namespace="794cbd40-fc6d-4c0a-9217-0f6cd4b26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aafad-0aeb-47f1-beb2-3e40a0446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cbd40-fc6d-4c0a-9217-0f6cd4b26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FD059F-383C-49D4-9CA7-29A58D36B9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A7B64-071A-455C-9FBE-F9BEDB5A5B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F802FA-FE4C-4927-8F38-8EA3A6A1E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aafad-0aeb-47f1-beb2-3e40a0446ae1"/>
    <ds:schemaRef ds:uri="794cbd40-fc6d-4c0a-9217-0f6cd4b26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860</Words>
  <Application>Microsoft Office PowerPoint</Application>
  <PresentationFormat>Widescreen</PresentationFormat>
  <Paragraphs>98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Lato</vt:lpstr>
      <vt:lpstr>Office Theme</vt:lpstr>
      <vt:lpstr>PowerPoint Presentation</vt:lpstr>
      <vt:lpstr>Strengthening Digital Skills in the ACE Projects - Interventions</vt:lpstr>
      <vt:lpstr>Overview: Online platforms used for Digital Skills Pilot </vt:lpstr>
      <vt:lpstr>Digital skills gap assessment – Phase 2 </vt:lpstr>
      <vt:lpstr>Learn-Anything portal – Free online courses</vt:lpstr>
      <vt:lpstr>Recruitment dashboard pilot in collaboration with GIZ</vt:lpstr>
      <vt:lpstr>Building a technology driven, sustainable ecosystem from education to employment in the ACE network</vt:lpstr>
      <vt:lpstr>IBM research labs Internships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Kuagbedzi</dc:creator>
  <cp:lastModifiedBy>Ekua Nuama Bentil</cp:lastModifiedBy>
  <cp:revision>36</cp:revision>
  <dcterms:modified xsi:type="dcterms:W3CDTF">2021-05-26T09:56:13Z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0x01010064673C04CFF664498C6D230F7DC9002D</vt:lpwstr>
  </property>
</Properties>
</file>