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3" r:id="rId4"/>
    <p:sldId id="271" r:id="rId5"/>
    <p:sldId id="272" r:id="rId6"/>
    <p:sldId id="273" r:id="rId7"/>
    <p:sldId id="276" r:id="rId8"/>
    <p:sldId id="267" r:id="rId9"/>
    <p:sldId id="27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8112CE-8B6C-4ECF-9B25-963952D22B13}" type="doc">
      <dgm:prSet loTypeId="urn:microsoft.com/office/officeart/2005/8/layout/hierarchy4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135FA41C-896B-4BD2-A960-EB9F3BD344F1}">
      <dgm:prSet phldrT="[Texte]" custT="1"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fr-FR" sz="1800" dirty="0"/>
        </a:p>
        <a:p>
          <a:endParaRPr lang="fr-FR" sz="1800" dirty="0"/>
        </a:p>
        <a:p>
          <a:r>
            <a:rPr lang="fr-FR" sz="1800" dirty="0"/>
            <a:t>		</a:t>
          </a:r>
        </a:p>
        <a:p>
          <a:r>
            <a:rPr lang="fr-FR" sz="1200" dirty="0">
              <a:solidFill>
                <a:schemeClr val="tx1"/>
              </a:solidFill>
            </a:rPr>
            <a:t>		                       		</a:t>
          </a:r>
        </a:p>
      </dgm:t>
    </dgm:pt>
    <dgm:pt modelId="{9878E0C9-B5FA-4E62-BD90-05D33A1C0A24}" type="parTrans" cxnId="{83914474-8159-4577-BBDF-9ACE9160591D}">
      <dgm:prSet/>
      <dgm:spPr/>
      <dgm:t>
        <a:bodyPr/>
        <a:lstStyle/>
        <a:p>
          <a:endParaRPr lang="fr-FR"/>
        </a:p>
      </dgm:t>
    </dgm:pt>
    <dgm:pt modelId="{039DE4EE-83E6-4351-992E-B4108261BE1E}" type="sibTrans" cxnId="{83914474-8159-4577-BBDF-9ACE9160591D}">
      <dgm:prSet/>
      <dgm:spPr/>
      <dgm:t>
        <a:bodyPr/>
        <a:lstStyle/>
        <a:p>
          <a:endParaRPr lang="fr-FR"/>
        </a:p>
      </dgm:t>
    </dgm:pt>
    <dgm:pt modelId="{D0BE0796-5FD7-4C07-8789-E30B7486470A}">
      <dgm:prSet phldrT="[Texte]" phldr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fr-FR" dirty="0"/>
        </a:p>
      </dgm:t>
    </dgm:pt>
    <dgm:pt modelId="{89470F8E-B8B8-42C4-AB0E-2219041CE9DB}" type="parTrans" cxnId="{B4DB17E9-BAC7-4BA2-A236-CFC5BF05D06B}">
      <dgm:prSet/>
      <dgm:spPr/>
      <dgm:t>
        <a:bodyPr/>
        <a:lstStyle/>
        <a:p>
          <a:endParaRPr lang="fr-FR"/>
        </a:p>
      </dgm:t>
    </dgm:pt>
    <dgm:pt modelId="{B0556054-64F5-4AC5-A41E-2BEAE506DDFF}" type="sibTrans" cxnId="{B4DB17E9-BAC7-4BA2-A236-CFC5BF05D06B}">
      <dgm:prSet/>
      <dgm:spPr/>
      <dgm:t>
        <a:bodyPr/>
        <a:lstStyle/>
        <a:p>
          <a:endParaRPr lang="fr-FR"/>
        </a:p>
      </dgm:t>
    </dgm:pt>
    <dgm:pt modelId="{6C996798-A4A2-4F84-A89D-4D7698D2063B}">
      <dgm:prSet phldrT="[Texte]" phldr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fr-FR" dirty="0"/>
        </a:p>
      </dgm:t>
    </dgm:pt>
    <dgm:pt modelId="{41443E28-6107-4EA8-9FC8-C10FE2466443}" type="parTrans" cxnId="{39B23C41-AC80-4A73-B047-F67151CD7B18}">
      <dgm:prSet/>
      <dgm:spPr/>
      <dgm:t>
        <a:bodyPr/>
        <a:lstStyle/>
        <a:p>
          <a:endParaRPr lang="fr-FR"/>
        </a:p>
      </dgm:t>
    </dgm:pt>
    <dgm:pt modelId="{02F25F87-2A28-4CE3-8467-AFA3D3E9A335}" type="sibTrans" cxnId="{39B23C41-AC80-4A73-B047-F67151CD7B18}">
      <dgm:prSet/>
      <dgm:spPr/>
      <dgm:t>
        <a:bodyPr/>
        <a:lstStyle/>
        <a:p>
          <a:endParaRPr lang="fr-FR"/>
        </a:p>
      </dgm:t>
    </dgm:pt>
    <dgm:pt modelId="{0B7074DD-893E-4955-89AC-318C791CE583}">
      <dgm:prSet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endParaRPr lang="fr-FR"/>
        </a:p>
      </dgm:t>
    </dgm:pt>
    <dgm:pt modelId="{85C311B2-4EDF-42EF-A678-9A9597242CDE}" type="parTrans" cxnId="{A4B27DCB-0D00-4D23-A6BC-4E02776EBC39}">
      <dgm:prSet/>
      <dgm:spPr/>
      <dgm:t>
        <a:bodyPr/>
        <a:lstStyle/>
        <a:p>
          <a:endParaRPr lang="fr-FR"/>
        </a:p>
      </dgm:t>
    </dgm:pt>
    <dgm:pt modelId="{1BD55AA4-8288-4566-A47C-E32E4DBB582C}" type="sibTrans" cxnId="{A4B27DCB-0D00-4D23-A6BC-4E02776EBC39}">
      <dgm:prSet/>
      <dgm:spPr/>
      <dgm:t>
        <a:bodyPr/>
        <a:lstStyle/>
        <a:p>
          <a:endParaRPr lang="fr-FR"/>
        </a:p>
      </dgm:t>
    </dgm:pt>
    <dgm:pt modelId="{4A9E374C-CCF3-41FC-833C-8B29ADB1AF03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fr-FR"/>
        </a:p>
      </dgm:t>
    </dgm:pt>
    <dgm:pt modelId="{1B78F78B-3F9B-4BFF-9259-B3407D60E909}" type="parTrans" cxnId="{7CE8E642-D527-4031-8554-2939ED7C753B}">
      <dgm:prSet/>
      <dgm:spPr/>
      <dgm:t>
        <a:bodyPr/>
        <a:lstStyle/>
        <a:p>
          <a:endParaRPr lang="fr-FR"/>
        </a:p>
      </dgm:t>
    </dgm:pt>
    <dgm:pt modelId="{BC293634-E3B3-4FB6-962B-CBA599BD0944}" type="sibTrans" cxnId="{7CE8E642-D527-4031-8554-2939ED7C753B}">
      <dgm:prSet/>
      <dgm:spPr/>
      <dgm:t>
        <a:bodyPr/>
        <a:lstStyle/>
        <a:p>
          <a:endParaRPr lang="fr-FR"/>
        </a:p>
      </dgm:t>
    </dgm:pt>
    <dgm:pt modelId="{FAA6C939-F4FE-46AB-A1D5-DBD61939094A}">
      <dgm:prSet custT="1"/>
      <dgm:spPr>
        <a:solidFill>
          <a:schemeClr val="tx1">
            <a:lumMod val="65000"/>
            <a:lumOff val="35000"/>
          </a:schemeClr>
        </a:solidFill>
        <a:ln>
          <a:noFill/>
        </a:ln>
      </dgm:spPr>
      <dgm:t>
        <a:bodyPr/>
        <a:lstStyle/>
        <a:p>
          <a:r>
            <a:rPr lang="en-US" sz="1400" noProof="0" dirty="0"/>
            <a:t>Strategic committee</a:t>
          </a:r>
        </a:p>
        <a:p>
          <a:r>
            <a:rPr lang="en-US" sz="1400" noProof="0" dirty="0"/>
            <a:t>(AFD, World Bank, AAU, INRIA)</a:t>
          </a:r>
        </a:p>
      </dgm:t>
    </dgm:pt>
    <dgm:pt modelId="{C9541DB7-FF1C-4D23-BD80-B89DFE67B18D}" type="parTrans" cxnId="{71F90F71-A8AF-4E9E-80FB-E55EFE4A069A}">
      <dgm:prSet/>
      <dgm:spPr/>
      <dgm:t>
        <a:bodyPr/>
        <a:lstStyle/>
        <a:p>
          <a:endParaRPr lang="fr-FR"/>
        </a:p>
      </dgm:t>
    </dgm:pt>
    <dgm:pt modelId="{94B3CCE7-FA3A-46F4-9F8C-FB16B9CFB4E6}" type="sibTrans" cxnId="{71F90F71-A8AF-4E9E-80FB-E55EFE4A069A}">
      <dgm:prSet/>
      <dgm:spPr/>
      <dgm:t>
        <a:bodyPr/>
        <a:lstStyle/>
        <a:p>
          <a:endParaRPr lang="fr-FR"/>
        </a:p>
      </dgm:t>
    </dgm:pt>
    <dgm:pt modelId="{9CA92497-F58B-4010-A233-7EF76743EC62}">
      <dgm:prSet custT="1"/>
      <dgm:spPr>
        <a:solidFill>
          <a:schemeClr val="bg1">
            <a:lumMod val="8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fr-FR" sz="1200" b="1" dirty="0">
            <a:solidFill>
              <a:schemeClr val="tx1"/>
            </a:solidFill>
          </a:endParaRPr>
        </a:p>
      </dgm:t>
    </dgm:pt>
    <dgm:pt modelId="{8887419A-A6D1-4F35-9D50-A13EF2BD893F}" type="sibTrans" cxnId="{2A05E86D-F23A-4F33-A96A-0E65E2516B74}">
      <dgm:prSet/>
      <dgm:spPr/>
      <dgm:t>
        <a:bodyPr/>
        <a:lstStyle/>
        <a:p>
          <a:endParaRPr lang="fr-FR"/>
        </a:p>
      </dgm:t>
    </dgm:pt>
    <dgm:pt modelId="{92D00BCB-3CFD-4D08-B5E5-34F8BC498CCE}" type="parTrans" cxnId="{2A05E86D-F23A-4F33-A96A-0E65E2516B74}">
      <dgm:prSet/>
      <dgm:spPr/>
      <dgm:t>
        <a:bodyPr/>
        <a:lstStyle/>
        <a:p>
          <a:endParaRPr lang="fr-FR"/>
        </a:p>
      </dgm:t>
    </dgm:pt>
    <dgm:pt modelId="{A463F215-CEF3-4847-832B-E0B741EF86AD}" type="pres">
      <dgm:prSet presAssocID="{4E8112CE-8B6C-4ECF-9B25-963952D22B1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37A85AD-6EC5-46CB-9EA8-A20BB3FE4C66}" type="pres">
      <dgm:prSet presAssocID="{FAA6C939-F4FE-46AB-A1D5-DBD61939094A}" presName="vertOne" presStyleCnt="0"/>
      <dgm:spPr/>
    </dgm:pt>
    <dgm:pt modelId="{1489D5DB-0EE8-434E-BC36-CB43D6AA4A6E}" type="pres">
      <dgm:prSet presAssocID="{FAA6C939-F4FE-46AB-A1D5-DBD61939094A}" presName="txOne" presStyleLbl="node0" presStyleIdx="0" presStyleCnt="1" custScaleY="23436" custLinFactNeighborX="-92" custLinFactNeighborY="-12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B46688-8963-45A9-86FC-0FAA083DF659}" type="pres">
      <dgm:prSet presAssocID="{FAA6C939-F4FE-46AB-A1D5-DBD61939094A}" presName="parTransOne" presStyleCnt="0"/>
      <dgm:spPr/>
    </dgm:pt>
    <dgm:pt modelId="{FF440206-699B-4830-87E9-86B43AEBB47B}" type="pres">
      <dgm:prSet presAssocID="{FAA6C939-F4FE-46AB-A1D5-DBD61939094A}" presName="horzOne" presStyleCnt="0"/>
      <dgm:spPr/>
    </dgm:pt>
    <dgm:pt modelId="{7B6A391A-EAB3-45FA-A701-E75FA1385E08}" type="pres">
      <dgm:prSet presAssocID="{135FA41C-896B-4BD2-A960-EB9F3BD344F1}" presName="vertTwo" presStyleCnt="0"/>
      <dgm:spPr/>
    </dgm:pt>
    <dgm:pt modelId="{8B4BF0EA-8E12-42AC-9093-1C72D50979FD}" type="pres">
      <dgm:prSet presAssocID="{135FA41C-896B-4BD2-A960-EB9F3BD344F1}" presName="txTwo" presStyleLbl="node2" presStyleIdx="0" presStyleCnt="2" custScaleX="54714" custScaleY="82795" custLinFactNeighborX="392" custLinFactNeighborY="-838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81EE6C-693D-4718-B8A1-910FC9A44C1F}" type="pres">
      <dgm:prSet presAssocID="{135FA41C-896B-4BD2-A960-EB9F3BD344F1}" presName="parTransTwo" presStyleCnt="0"/>
      <dgm:spPr/>
    </dgm:pt>
    <dgm:pt modelId="{065111B5-540C-4E65-A09B-217B03645BEE}" type="pres">
      <dgm:prSet presAssocID="{135FA41C-896B-4BD2-A960-EB9F3BD344F1}" presName="horzTwo" presStyleCnt="0"/>
      <dgm:spPr/>
    </dgm:pt>
    <dgm:pt modelId="{17FA0D04-4AAE-4597-BEF8-BB472F1A5DEC}" type="pres">
      <dgm:prSet presAssocID="{D0BE0796-5FD7-4C07-8789-E30B7486470A}" presName="vertThree" presStyleCnt="0"/>
      <dgm:spPr/>
    </dgm:pt>
    <dgm:pt modelId="{E5029614-AFFE-4976-B001-18943C55CA80}" type="pres">
      <dgm:prSet presAssocID="{D0BE0796-5FD7-4C07-8789-E30B7486470A}" presName="txThree" presStyleLbl="node3" presStyleIdx="0" presStyleCnt="4" custScaleX="123440" custScaleY="131725" custLinFactNeighborX="686" custLinFactNeighborY="-45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17EBAC-B0B7-45C3-A658-2EE2640E5DA3}" type="pres">
      <dgm:prSet presAssocID="{D0BE0796-5FD7-4C07-8789-E30B7486470A}" presName="horzThree" presStyleCnt="0"/>
      <dgm:spPr/>
    </dgm:pt>
    <dgm:pt modelId="{A89F5757-6C82-425E-A849-458EC675E16C}" type="pres">
      <dgm:prSet presAssocID="{B0556054-64F5-4AC5-A41E-2BEAE506DDFF}" presName="sibSpaceThree" presStyleCnt="0"/>
      <dgm:spPr/>
    </dgm:pt>
    <dgm:pt modelId="{609186F7-BEF6-4BE6-A48D-5E750B205EE3}" type="pres">
      <dgm:prSet presAssocID="{4A9E374C-CCF3-41FC-833C-8B29ADB1AF03}" presName="vertThree" presStyleCnt="0"/>
      <dgm:spPr/>
    </dgm:pt>
    <dgm:pt modelId="{F068BBB7-66EC-4300-906F-67843074E126}" type="pres">
      <dgm:prSet presAssocID="{4A9E374C-CCF3-41FC-833C-8B29ADB1AF03}" presName="txThree" presStyleLbl="node3" presStyleIdx="1" presStyleCnt="4" custScaleX="123440" custScaleY="131685" custLinFactNeighborY="-47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739683-F44B-4FB4-9971-1A41960D3911}" type="pres">
      <dgm:prSet presAssocID="{4A9E374C-CCF3-41FC-833C-8B29ADB1AF03}" presName="horzThree" presStyleCnt="0"/>
      <dgm:spPr/>
    </dgm:pt>
    <dgm:pt modelId="{D3CE105C-5915-4928-9A2D-6FD32DBB38C1}" type="pres">
      <dgm:prSet presAssocID="{BC293634-E3B3-4FB6-962B-CBA599BD0944}" presName="sibSpaceThree" presStyleCnt="0"/>
      <dgm:spPr/>
    </dgm:pt>
    <dgm:pt modelId="{43776843-5553-4D4D-B664-80130BB71323}" type="pres">
      <dgm:prSet presAssocID="{0B7074DD-893E-4955-89AC-318C791CE583}" presName="vertThree" presStyleCnt="0"/>
      <dgm:spPr/>
    </dgm:pt>
    <dgm:pt modelId="{DD571774-20DC-4341-A47B-5D1C210EC875}" type="pres">
      <dgm:prSet presAssocID="{0B7074DD-893E-4955-89AC-318C791CE583}" presName="txThree" presStyleLbl="node3" presStyleIdx="2" presStyleCnt="4" custScaleX="123440" custScaleY="131685" custLinFactNeighborX="-749" custLinFactNeighborY="-49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31DEE5-16FE-4562-93EC-E34078DBE4DB}" type="pres">
      <dgm:prSet presAssocID="{0B7074DD-893E-4955-89AC-318C791CE583}" presName="horzThree" presStyleCnt="0"/>
      <dgm:spPr/>
    </dgm:pt>
    <dgm:pt modelId="{BB671F6A-6E52-4A5B-9CA7-28BBA4519424}" type="pres">
      <dgm:prSet presAssocID="{1BD55AA4-8288-4566-A47C-E32E4DBB582C}" presName="sibSpaceThree" presStyleCnt="0"/>
      <dgm:spPr/>
    </dgm:pt>
    <dgm:pt modelId="{8091A461-61B8-4B4A-9C3A-84BB8E1543C7}" type="pres">
      <dgm:prSet presAssocID="{6C996798-A4A2-4F84-A89D-4D7698D2063B}" presName="vertThree" presStyleCnt="0"/>
      <dgm:spPr/>
    </dgm:pt>
    <dgm:pt modelId="{7BEBA26F-5019-4B71-888F-3F6904E8AAEB}" type="pres">
      <dgm:prSet presAssocID="{6C996798-A4A2-4F84-A89D-4D7698D2063B}" presName="txThree" presStyleLbl="node3" presStyleIdx="3" presStyleCnt="4" custScaleX="123440" custScaleY="131685" custLinFactNeighborY="-49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1A4FF2-F2A2-4682-8029-84A218FE64ED}" type="pres">
      <dgm:prSet presAssocID="{6C996798-A4A2-4F84-A89D-4D7698D2063B}" presName="horzThree" presStyleCnt="0"/>
      <dgm:spPr/>
    </dgm:pt>
    <dgm:pt modelId="{035A9C12-E868-464F-92C5-46131C84522C}" type="pres">
      <dgm:prSet presAssocID="{039DE4EE-83E6-4351-992E-B4108261BE1E}" presName="sibSpaceTwo" presStyleCnt="0"/>
      <dgm:spPr/>
    </dgm:pt>
    <dgm:pt modelId="{EFF69524-C6B6-4F87-BE04-39E9195A8AE3}" type="pres">
      <dgm:prSet presAssocID="{9CA92497-F58B-4010-A233-7EF76743EC62}" presName="vertTwo" presStyleCnt="0"/>
      <dgm:spPr/>
    </dgm:pt>
    <dgm:pt modelId="{2B34DABF-20E1-48BF-B1B9-9A8C132CC5C0}" type="pres">
      <dgm:prSet presAssocID="{9CA92497-F58B-4010-A233-7EF76743EC62}" presName="txTwo" presStyleLbl="node2" presStyleIdx="1" presStyleCnt="2" custScaleX="48223" custScaleY="219868" custLinFactNeighborX="-1991" custLinFactNeighborY="5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2ADA38-2879-49C7-A4E1-9245517B793F}" type="pres">
      <dgm:prSet presAssocID="{9CA92497-F58B-4010-A233-7EF76743EC62}" presName="horzTwo" presStyleCnt="0"/>
      <dgm:spPr/>
    </dgm:pt>
  </dgm:ptLst>
  <dgm:cxnLst>
    <dgm:cxn modelId="{71F90F71-A8AF-4E9E-80FB-E55EFE4A069A}" srcId="{4E8112CE-8B6C-4ECF-9B25-963952D22B13}" destId="{FAA6C939-F4FE-46AB-A1D5-DBD61939094A}" srcOrd="0" destOrd="0" parTransId="{C9541DB7-FF1C-4D23-BD80-B89DFE67B18D}" sibTransId="{94B3CCE7-FA3A-46F4-9F8C-FB16B9CFB4E6}"/>
    <dgm:cxn modelId="{B4DB17E9-BAC7-4BA2-A236-CFC5BF05D06B}" srcId="{135FA41C-896B-4BD2-A960-EB9F3BD344F1}" destId="{D0BE0796-5FD7-4C07-8789-E30B7486470A}" srcOrd="0" destOrd="0" parTransId="{89470F8E-B8B8-42C4-AB0E-2219041CE9DB}" sibTransId="{B0556054-64F5-4AC5-A41E-2BEAE506DDFF}"/>
    <dgm:cxn modelId="{06199FBE-ACB8-45D1-894D-A4C533740493}" type="presOf" srcId="{9CA92497-F58B-4010-A233-7EF76743EC62}" destId="{2B34DABF-20E1-48BF-B1B9-9A8C132CC5C0}" srcOrd="0" destOrd="0" presId="urn:microsoft.com/office/officeart/2005/8/layout/hierarchy4"/>
    <dgm:cxn modelId="{7CE8E642-D527-4031-8554-2939ED7C753B}" srcId="{135FA41C-896B-4BD2-A960-EB9F3BD344F1}" destId="{4A9E374C-CCF3-41FC-833C-8B29ADB1AF03}" srcOrd="1" destOrd="0" parTransId="{1B78F78B-3F9B-4BFF-9259-B3407D60E909}" sibTransId="{BC293634-E3B3-4FB6-962B-CBA599BD0944}"/>
    <dgm:cxn modelId="{2A05E86D-F23A-4F33-A96A-0E65E2516B74}" srcId="{FAA6C939-F4FE-46AB-A1D5-DBD61939094A}" destId="{9CA92497-F58B-4010-A233-7EF76743EC62}" srcOrd="1" destOrd="0" parTransId="{92D00BCB-3CFD-4D08-B5E5-34F8BC498CCE}" sibTransId="{8887419A-A6D1-4F35-9D50-A13EF2BD893F}"/>
    <dgm:cxn modelId="{DEE240A0-D26E-4BA9-A1D2-B9D05062A605}" type="presOf" srcId="{135FA41C-896B-4BD2-A960-EB9F3BD344F1}" destId="{8B4BF0EA-8E12-42AC-9093-1C72D50979FD}" srcOrd="0" destOrd="0" presId="urn:microsoft.com/office/officeart/2005/8/layout/hierarchy4"/>
    <dgm:cxn modelId="{9540AC0B-1899-42B0-A784-1293B904A5BA}" type="presOf" srcId="{FAA6C939-F4FE-46AB-A1D5-DBD61939094A}" destId="{1489D5DB-0EE8-434E-BC36-CB43D6AA4A6E}" srcOrd="0" destOrd="0" presId="urn:microsoft.com/office/officeart/2005/8/layout/hierarchy4"/>
    <dgm:cxn modelId="{4B30893C-6824-4302-91A9-2A65FC0EFC54}" type="presOf" srcId="{6C996798-A4A2-4F84-A89D-4D7698D2063B}" destId="{7BEBA26F-5019-4B71-888F-3F6904E8AAEB}" srcOrd="0" destOrd="0" presId="urn:microsoft.com/office/officeart/2005/8/layout/hierarchy4"/>
    <dgm:cxn modelId="{D27EB666-B577-4DC2-8B36-549F24FC9A54}" type="presOf" srcId="{4A9E374C-CCF3-41FC-833C-8B29ADB1AF03}" destId="{F068BBB7-66EC-4300-906F-67843074E126}" srcOrd="0" destOrd="0" presId="urn:microsoft.com/office/officeart/2005/8/layout/hierarchy4"/>
    <dgm:cxn modelId="{83914474-8159-4577-BBDF-9ACE9160591D}" srcId="{FAA6C939-F4FE-46AB-A1D5-DBD61939094A}" destId="{135FA41C-896B-4BD2-A960-EB9F3BD344F1}" srcOrd="0" destOrd="0" parTransId="{9878E0C9-B5FA-4E62-BD90-05D33A1C0A24}" sibTransId="{039DE4EE-83E6-4351-992E-B4108261BE1E}"/>
    <dgm:cxn modelId="{39B23C41-AC80-4A73-B047-F67151CD7B18}" srcId="{135FA41C-896B-4BD2-A960-EB9F3BD344F1}" destId="{6C996798-A4A2-4F84-A89D-4D7698D2063B}" srcOrd="3" destOrd="0" parTransId="{41443E28-6107-4EA8-9FC8-C10FE2466443}" sibTransId="{02F25F87-2A28-4CE3-8467-AFA3D3E9A335}"/>
    <dgm:cxn modelId="{298190DC-7F7A-4CA0-8AA0-4BD4E2ED5F4E}" type="presOf" srcId="{D0BE0796-5FD7-4C07-8789-E30B7486470A}" destId="{E5029614-AFFE-4976-B001-18943C55CA80}" srcOrd="0" destOrd="0" presId="urn:microsoft.com/office/officeart/2005/8/layout/hierarchy4"/>
    <dgm:cxn modelId="{A41CD5F3-E698-4041-A120-1C02045E309E}" type="presOf" srcId="{0B7074DD-893E-4955-89AC-318C791CE583}" destId="{DD571774-20DC-4341-A47B-5D1C210EC875}" srcOrd="0" destOrd="0" presId="urn:microsoft.com/office/officeart/2005/8/layout/hierarchy4"/>
    <dgm:cxn modelId="{7E86E4EC-20AA-4D23-9785-FE0ADD6DE2F5}" type="presOf" srcId="{4E8112CE-8B6C-4ECF-9B25-963952D22B13}" destId="{A463F215-CEF3-4847-832B-E0B741EF86AD}" srcOrd="0" destOrd="0" presId="urn:microsoft.com/office/officeart/2005/8/layout/hierarchy4"/>
    <dgm:cxn modelId="{A4B27DCB-0D00-4D23-A6BC-4E02776EBC39}" srcId="{135FA41C-896B-4BD2-A960-EB9F3BD344F1}" destId="{0B7074DD-893E-4955-89AC-318C791CE583}" srcOrd="2" destOrd="0" parTransId="{85C311B2-4EDF-42EF-A678-9A9597242CDE}" sibTransId="{1BD55AA4-8288-4566-A47C-E32E4DBB582C}"/>
    <dgm:cxn modelId="{CC88D069-766A-4875-B6EB-DA46DE1CC70F}" type="presParOf" srcId="{A463F215-CEF3-4847-832B-E0B741EF86AD}" destId="{837A85AD-6EC5-46CB-9EA8-A20BB3FE4C66}" srcOrd="0" destOrd="0" presId="urn:microsoft.com/office/officeart/2005/8/layout/hierarchy4"/>
    <dgm:cxn modelId="{639530D7-7AED-4E5C-82CE-AAB16CF4B65E}" type="presParOf" srcId="{837A85AD-6EC5-46CB-9EA8-A20BB3FE4C66}" destId="{1489D5DB-0EE8-434E-BC36-CB43D6AA4A6E}" srcOrd="0" destOrd="0" presId="urn:microsoft.com/office/officeart/2005/8/layout/hierarchy4"/>
    <dgm:cxn modelId="{1AF61770-8755-47AF-9CA5-DFFCE393577A}" type="presParOf" srcId="{837A85AD-6EC5-46CB-9EA8-A20BB3FE4C66}" destId="{5CB46688-8963-45A9-86FC-0FAA083DF659}" srcOrd="1" destOrd="0" presId="urn:microsoft.com/office/officeart/2005/8/layout/hierarchy4"/>
    <dgm:cxn modelId="{9FBCA214-7DD8-48ED-AD78-CBADBD0C385E}" type="presParOf" srcId="{837A85AD-6EC5-46CB-9EA8-A20BB3FE4C66}" destId="{FF440206-699B-4830-87E9-86B43AEBB47B}" srcOrd="2" destOrd="0" presId="urn:microsoft.com/office/officeart/2005/8/layout/hierarchy4"/>
    <dgm:cxn modelId="{14D2CA17-B4C9-4534-B36B-8B1199FC683E}" type="presParOf" srcId="{FF440206-699B-4830-87E9-86B43AEBB47B}" destId="{7B6A391A-EAB3-45FA-A701-E75FA1385E08}" srcOrd="0" destOrd="0" presId="urn:microsoft.com/office/officeart/2005/8/layout/hierarchy4"/>
    <dgm:cxn modelId="{ACEB8368-F94B-47B5-A551-5792943C5C92}" type="presParOf" srcId="{7B6A391A-EAB3-45FA-A701-E75FA1385E08}" destId="{8B4BF0EA-8E12-42AC-9093-1C72D50979FD}" srcOrd="0" destOrd="0" presId="urn:microsoft.com/office/officeart/2005/8/layout/hierarchy4"/>
    <dgm:cxn modelId="{59A2A7D5-CCC7-424F-A8EA-33EFA96C7E09}" type="presParOf" srcId="{7B6A391A-EAB3-45FA-A701-E75FA1385E08}" destId="{4081EE6C-693D-4718-B8A1-910FC9A44C1F}" srcOrd="1" destOrd="0" presId="urn:microsoft.com/office/officeart/2005/8/layout/hierarchy4"/>
    <dgm:cxn modelId="{2940C170-CC32-4DFB-869D-50255C566867}" type="presParOf" srcId="{7B6A391A-EAB3-45FA-A701-E75FA1385E08}" destId="{065111B5-540C-4E65-A09B-217B03645BEE}" srcOrd="2" destOrd="0" presId="urn:microsoft.com/office/officeart/2005/8/layout/hierarchy4"/>
    <dgm:cxn modelId="{B54045D1-8D96-4F98-98AF-5DDC1A00D31D}" type="presParOf" srcId="{065111B5-540C-4E65-A09B-217B03645BEE}" destId="{17FA0D04-4AAE-4597-BEF8-BB472F1A5DEC}" srcOrd="0" destOrd="0" presId="urn:microsoft.com/office/officeart/2005/8/layout/hierarchy4"/>
    <dgm:cxn modelId="{DD726137-1ED5-4ACE-8E3D-8D95D736EF1F}" type="presParOf" srcId="{17FA0D04-4AAE-4597-BEF8-BB472F1A5DEC}" destId="{E5029614-AFFE-4976-B001-18943C55CA80}" srcOrd="0" destOrd="0" presId="urn:microsoft.com/office/officeart/2005/8/layout/hierarchy4"/>
    <dgm:cxn modelId="{50F20C7C-DBCE-4A14-8C50-DCAF5A45E8C4}" type="presParOf" srcId="{17FA0D04-4AAE-4597-BEF8-BB472F1A5DEC}" destId="{9417EBAC-B0B7-45C3-A658-2EE2640E5DA3}" srcOrd="1" destOrd="0" presId="urn:microsoft.com/office/officeart/2005/8/layout/hierarchy4"/>
    <dgm:cxn modelId="{142F2F0D-DB9D-468A-AFA7-16AED831CECC}" type="presParOf" srcId="{065111B5-540C-4E65-A09B-217B03645BEE}" destId="{A89F5757-6C82-425E-A849-458EC675E16C}" srcOrd="1" destOrd="0" presId="urn:microsoft.com/office/officeart/2005/8/layout/hierarchy4"/>
    <dgm:cxn modelId="{6CDB6936-D4BC-4F55-A9B2-E73824C02EB2}" type="presParOf" srcId="{065111B5-540C-4E65-A09B-217B03645BEE}" destId="{609186F7-BEF6-4BE6-A48D-5E750B205EE3}" srcOrd="2" destOrd="0" presId="urn:microsoft.com/office/officeart/2005/8/layout/hierarchy4"/>
    <dgm:cxn modelId="{619951AD-F3CD-4D4E-9C86-D8B80024850C}" type="presParOf" srcId="{609186F7-BEF6-4BE6-A48D-5E750B205EE3}" destId="{F068BBB7-66EC-4300-906F-67843074E126}" srcOrd="0" destOrd="0" presId="urn:microsoft.com/office/officeart/2005/8/layout/hierarchy4"/>
    <dgm:cxn modelId="{453C8816-3F18-4A97-8C43-5A814FA609C1}" type="presParOf" srcId="{609186F7-BEF6-4BE6-A48D-5E750B205EE3}" destId="{2C739683-F44B-4FB4-9971-1A41960D3911}" srcOrd="1" destOrd="0" presId="urn:microsoft.com/office/officeart/2005/8/layout/hierarchy4"/>
    <dgm:cxn modelId="{E6340282-78F5-464A-9EA2-00E2035712D2}" type="presParOf" srcId="{065111B5-540C-4E65-A09B-217B03645BEE}" destId="{D3CE105C-5915-4928-9A2D-6FD32DBB38C1}" srcOrd="3" destOrd="0" presId="urn:microsoft.com/office/officeart/2005/8/layout/hierarchy4"/>
    <dgm:cxn modelId="{26254727-6F08-4321-B8D5-40610C6FFEF5}" type="presParOf" srcId="{065111B5-540C-4E65-A09B-217B03645BEE}" destId="{43776843-5553-4D4D-B664-80130BB71323}" srcOrd="4" destOrd="0" presId="urn:microsoft.com/office/officeart/2005/8/layout/hierarchy4"/>
    <dgm:cxn modelId="{002178AA-564F-422F-A997-77F595C334EB}" type="presParOf" srcId="{43776843-5553-4D4D-B664-80130BB71323}" destId="{DD571774-20DC-4341-A47B-5D1C210EC875}" srcOrd="0" destOrd="0" presId="urn:microsoft.com/office/officeart/2005/8/layout/hierarchy4"/>
    <dgm:cxn modelId="{1148EB7B-2418-4EA5-89AE-46C2E16A3CE7}" type="presParOf" srcId="{43776843-5553-4D4D-B664-80130BB71323}" destId="{5A31DEE5-16FE-4562-93EC-E34078DBE4DB}" srcOrd="1" destOrd="0" presId="urn:microsoft.com/office/officeart/2005/8/layout/hierarchy4"/>
    <dgm:cxn modelId="{75C9193C-BA47-4B37-AE77-F639E3193AEB}" type="presParOf" srcId="{065111B5-540C-4E65-A09B-217B03645BEE}" destId="{BB671F6A-6E52-4A5B-9CA7-28BBA4519424}" srcOrd="5" destOrd="0" presId="urn:microsoft.com/office/officeart/2005/8/layout/hierarchy4"/>
    <dgm:cxn modelId="{8C6005E1-7D43-413E-9A90-6D1B1665E676}" type="presParOf" srcId="{065111B5-540C-4E65-A09B-217B03645BEE}" destId="{8091A461-61B8-4B4A-9C3A-84BB8E1543C7}" srcOrd="6" destOrd="0" presId="urn:microsoft.com/office/officeart/2005/8/layout/hierarchy4"/>
    <dgm:cxn modelId="{65BCA707-EA43-4C98-90CB-CB038B3D236F}" type="presParOf" srcId="{8091A461-61B8-4B4A-9C3A-84BB8E1543C7}" destId="{7BEBA26F-5019-4B71-888F-3F6904E8AAEB}" srcOrd="0" destOrd="0" presId="urn:microsoft.com/office/officeart/2005/8/layout/hierarchy4"/>
    <dgm:cxn modelId="{D8D9FA0C-259B-4BC0-8544-98A95B595A80}" type="presParOf" srcId="{8091A461-61B8-4B4A-9C3A-84BB8E1543C7}" destId="{1C1A4FF2-F2A2-4682-8029-84A218FE64ED}" srcOrd="1" destOrd="0" presId="urn:microsoft.com/office/officeart/2005/8/layout/hierarchy4"/>
    <dgm:cxn modelId="{50806220-7CFE-4A8D-8409-AC1E531B94CA}" type="presParOf" srcId="{FF440206-699B-4830-87E9-86B43AEBB47B}" destId="{035A9C12-E868-464F-92C5-46131C84522C}" srcOrd="1" destOrd="0" presId="urn:microsoft.com/office/officeart/2005/8/layout/hierarchy4"/>
    <dgm:cxn modelId="{D5CD5332-325D-4E34-9605-565570AE431E}" type="presParOf" srcId="{FF440206-699B-4830-87E9-86B43AEBB47B}" destId="{EFF69524-C6B6-4F87-BE04-39E9195A8AE3}" srcOrd="2" destOrd="0" presId="urn:microsoft.com/office/officeart/2005/8/layout/hierarchy4"/>
    <dgm:cxn modelId="{4DF43017-9D79-4FFC-B473-34D7FCC924D0}" type="presParOf" srcId="{EFF69524-C6B6-4F87-BE04-39E9195A8AE3}" destId="{2B34DABF-20E1-48BF-B1B9-9A8C132CC5C0}" srcOrd="0" destOrd="0" presId="urn:microsoft.com/office/officeart/2005/8/layout/hierarchy4"/>
    <dgm:cxn modelId="{37AD0000-8997-4F19-AE34-EECD081C4E58}" type="presParOf" srcId="{EFF69524-C6B6-4F87-BE04-39E9195A8AE3}" destId="{AD2ADA38-2879-49C7-A4E1-9245517B793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89D5DB-0EE8-434E-BC36-CB43D6AA4A6E}">
      <dsp:nvSpPr>
        <dsp:cNvPr id="0" name=""/>
        <dsp:cNvSpPr/>
      </dsp:nvSpPr>
      <dsp:spPr>
        <a:xfrm>
          <a:off x="0" y="0"/>
          <a:ext cx="10621161" cy="466423"/>
        </a:xfrm>
        <a:prstGeom prst="roundRect">
          <a:avLst>
            <a:gd name="adj" fmla="val 10000"/>
          </a:avLst>
        </a:prstGeom>
        <a:solidFill>
          <a:schemeClr val="tx1">
            <a:lumMod val="65000"/>
            <a:lumOff val="3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/>
            <a:t>Strategic committee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/>
            <a:t>(AFD, World Bank, AAU, INRIA)</a:t>
          </a:r>
        </a:p>
      </dsp:txBody>
      <dsp:txXfrm>
        <a:off x="13661" y="13661"/>
        <a:ext cx="10593839" cy="439101"/>
      </dsp:txXfrm>
    </dsp:sp>
    <dsp:sp modelId="{8B4BF0EA-8E12-42AC-9093-1C72D50979FD}">
      <dsp:nvSpPr>
        <dsp:cNvPr id="0" name=""/>
        <dsp:cNvSpPr/>
      </dsp:nvSpPr>
      <dsp:spPr>
        <a:xfrm>
          <a:off x="2205372" y="503402"/>
          <a:ext cx="5221242" cy="164778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 dirty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 dirty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/>
            <a:t>		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>
              <a:solidFill>
                <a:schemeClr val="tx1"/>
              </a:solidFill>
            </a:rPr>
            <a:t>		                       		</a:t>
          </a:r>
        </a:p>
      </dsp:txBody>
      <dsp:txXfrm>
        <a:off x="2253634" y="551664"/>
        <a:ext cx="5124718" cy="1551262"/>
      </dsp:txXfrm>
    </dsp:sp>
    <dsp:sp modelId="{E5029614-AFFE-4976-B001-18943C55CA80}">
      <dsp:nvSpPr>
        <dsp:cNvPr id="0" name=""/>
        <dsp:cNvSpPr/>
      </dsp:nvSpPr>
      <dsp:spPr>
        <a:xfrm>
          <a:off x="38679" y="2480352"/>
          <a:ext cx="2317259" cy="2621591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100" kern="1200" dirty="0"/>
        </a:p>
      </dsp:txBody>
      <dsp:txXfrm>
        <a:off x="106549" y="2548222"/>
        <a:ext cx="2181519" cy="2485851"/>
      </dsp:txXfrm>
    </dsp:sp>
    <dsp:sp modelId="{F068BBB7-66EC-4300-906F-67843074E126}">
      <dsp:nvSpPr>
        <dsp:cNvPr id="0" name=""/>
        <dsp:cNvSpPr/>
      </dsp:nvSpPr>
      <dsp:spPr>
        <a:xfrm>
          <a:off x="2421904" y="2476769"/>
          <a:ext cx="2317259" cy="262079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500" kern="1200"/>
        </a:p>
      </dsp:txBody>
      <dsp:txXfrm>
        <a:off x="2489774" y="2544639"/>
        <a:ext cx="2181519" cy="2485055"/>
      </dsp:txXfrm>
    </dsp:sp>
    <dsp:sp modelId="{DD571774-20DC-4341-A47B-5D1C210EC875}">
      <dsp:nvSpPr>
        <dsp:cNvPr id="0" name=""/>
        <dsp:cNvSpPr/>
      </dsp:nvSpPr>
      <dsp:spPr>
        <a:xfrm>
          <a:off x="4803947" y="2471993"/>
          <a:ext cx="2317259" cy="2620795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500" kern="1200"/>
        </a:p>
      </dsp:txBody>
      <dsp:txXfrm>
        <a:off x="4871817" y="2539863"/>
        <a:ext cx="2181519" cy="2485055"/>
      </dsp:txXfrm>
    </dsp:sp>
    <dsp:sp modelId="{7BEBA26F-5019-4B71-888F-3F6904E8AAEB}">
      <dsp:nvSpPr>
        <dsp:cNvPr id="0" name=""/>
        <dsp:cNvSpPr/>
      </dsp:nvSpPr>
      <dsp:spPr>
        <a:xfrm>
          <a:off x="7214111" y="2471993"/>
          <a:ext cx="2317259" cy="262079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100" kern="1200" dirty="0"/>
        </a:p>
      </dsp:txBody>
      <dsp:txXfrm>
        <a:off x="7281981" y="2539863"/>
        <a:ext cx="2181519" cy="2485055"/>
      </dsp:txXfrm>
    </dsp:sp>
    <dsp:sp modelId="{2B34DABF-20E1-48BF-B1B9-9A8C132CC5C0}">
      <dsp:nvSpPr>
        <dsp:cNvPr id="0" name=""/>
        <dsp:cNvSpPr/>
      </dsp:nvSpPr>
      <dsp:spPr>
        <a:xfrm>
          <a:off x="9651999" y="705901"/>
          <a:ext cx="908804" cy="4375813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b="1" kern="1200" dirty="0">
            <a:solidFill>
              <a:schemeClr val="tx1"/>
            </a:solidFill>
          </a:endParaRPr>
        </a:p>
      </dsp:txBody>
      <dsp:txXfrm>
        <a:off x="9678617" y="732519"/>
        <a:ext cx="855568" cy="43225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F0DF-32ED-4EB4-A3CB-EECB552D0225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9497-0202-4D91-8973-D8657959CCC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6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F0DF-32ED-4EB4-A3CB-EECB552D0225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9497-0202-4D91-8973-D8657959CCC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82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F0DF-32ED-4EB4-A3CB-EECB552D0225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9497-0202-4D91-8973-D8657959CCC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27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F0DF-32ED-4EB4-A3CB-EECB552D0225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9497-0202-4D91-8973-D8657959CCC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27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F0DF-32ED-4EB4-A3CB-EECB552D0225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9497-0202-4D91-8973-D8657959CCC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647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F0DF-32ED-4EB4-A3CB-EECB552D0225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9497-0202-4D91-8973-D8657959CCC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70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F0DF-32ED-4EB4-A3CB-EECB552D0225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9497-0202-4D91-8973-D8657959CCC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99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F0DF-32ED-4EB4-A3CB-EECB552D0225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9497-0202-4D91-8973-D8657959CCC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72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F0DF-32ED-4EB4-A3CB-EECB552D0225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9497-0202-4D91-8973-D8657959CCC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549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F0DF-32ED-4EB4-A3CB-EECB552D0225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9497-0202-4D91-8973-D8657959CCC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002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F0DF-32ED-4EB4-A3CB-EECB552D0225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9497-0202-4D91-8973-D8657959CCC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88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6F0DF-32ED-4EB4-A3CB-EECB552D0225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C9497-0202-4D91-8973-D8657959CCC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074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patrice.ebah@ird.fr" TargetMode="External"/><Relationship Id="rId3" Type="http://schemas.openxmlformats.org/officeDocument/2006/relationships/hyperlink" Target="mailto:gregory.giraud@ird.fr" TargetMode="External"/><Relationship Id="rId7" Type="http://schemas.openxmlformats.org/officeDocument/2006/relationships/hyperlink" Target="mailto:orkoupaki@ug.edu.gh" TargetMode="External"/><Relationship Id="rId2" Type="http://schemas.openxmlformats.org/officeDocument/2006/relationships/hyperlink" Target="mailto:acepartner@ird.f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amadou.diallo1@ird.fr" TargetMode="External"/><Relationship Id="rId5" Type="http://schemas.openxmlformats.org/officeDocument/2006/relationships/hyperlink" Target="mailto:sophonisbe.chabouni@ird.fr" TargetMode="External"/><Relationship Id="rId10" Type="http://schemas.openxmlformats.org/officeDocument/2006/relationships/hyperlink" Target="mailto:gaoussou.camara@uadb.edu.sn" TargetMode="External"/><Relationship Id="rId4" Type="http://schemas.openxmlformats.org/officeDocument/2006/relationships/hyperlink" Target="mailto:brocard.jeremy@ird.fr" TargetMode="External"/><Relationship Id="rId9" Type="http://schemas.openxmlformats.org/officeDocument/2006/relationships/hyperlink" Target="mailto:faissal.ouedraogo@ird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59604" y="459393"/>
            <a:ext cx="9144000" cy="3465297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sz="3100" b="1" i="1" dirty="0">
                <a:latin typeface="+mn-lt"/>
              </a:rPr>
              <a:t>Soutien à la collaboration thématique </a:t>
            </a:r>
            <a:r>
              <a:rPr lang="fr-FR" sz="3100" b="1" i="1" dirty="0" smtClean="0">
                <a:latin typeface="+mn-lt"/>
              </a:rPr>
              <a:t>inter-CEA</a:t>
            </a:r>
            <a:br>
              <a:rPr lang="fr-FR" sz="3100" b="1" i="1" dirty="0" smtClean="0">
                <a:latin typeface="+mn-lt"/>
              </a:rPr>
            </a:br>
            <a:r>
              <a:rPr lang="fr-FR" sz="3100" b="1" i="1" dirty="0" smtClean="0">
                <a:latin typeface="+mn-lt"/>
              </a:rPr>
              <a:t/>
            </a:r>
            <a:br>
              <a:rPr lang="fr-FR" sz="3100" b="1" i="1" dirty="0" smtClean="0">
                <a:latin typeface="+mn-lt"/>
              </a:rPr>
            </a:br>
            <a:r>
              <a:rPr lang="en-US" sz="3100" b="1" i="1" dirty="0" smtClean="0">
                <a:latin typeface="+mn-lt"/>
              </a:rPr>
              <a:t>Facilitation </a:t>
            </a:r>
            <a:r>
              <a:rPr lang="en-US" sz="3100" b="1" i="1" dirty="0">
                <a:latin typeface="+mn-lt"/>
              </a:rPr>
              <a:t>for inter-ACE thematic </a:t>
            </a:r>
            <a:r>
              <a:rPr lang="en-US" sz="3100" b="1" i="1" dirty="0" smtClean="0">
                <a:latin typeface="+mn-lt"/>
              </a:rPr>
              <a:t>networking</a:t>
            </a:r>
            <a:endParaRPr lang="en-US" sz="3100" b="1" i="1" dirty="0">
              <a:latin typeface="+mn-lt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7174" y="5493674"/>
            <a:ext cx="3110261" cy="823368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3278" y="5288476"/>
            <a:ext cx="1363524" cy="1363524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8097" y="5195936"/>
            <a:ext cx="1418844" cy="141884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91" y="5346401"/>
            <a:ext cx="2235827" cy="1117914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1744" y="5536451"/>
            <a:ext cx="2131579" cy="927864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6126802" y="4439851"/>
            <a:ext cx="560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1"/>
                </a:solidFill>
              </a:rPr>
              <a:t>ACE IMPACT </a:t>
            </a:r>
            <a:r>
              <a:rPr lang="fr-FR" dirty="0" err="1" smtClean="0">
                <a:solidFill>
                  <a:schemeClr val="accent1"/>
                </a:solidFill>
              </a:rPr>
              <a:t>summit</a:t>
            </a:r>
            <a:r>
              <a:rPr lang="fr-FR" dirty="0" smtClean="0">
                <a:solidFill>
                  <a:schemeClr val="accent1"/>
                </a:solidFill>
              </a:rPr>
              <a:t>/sommet – </a:t>
            </a:r>
            <a:r>
              <a:rPr lang="fr-FR" dirty="0" err="1" smtClean="0">
                <a:solidFill>
                  <a:schemeClr val="accent1"/>
                </a:solidFill>
              </a:rPr>
              <a:t>spring</a:t>
            </a:r>
            <a:r>
              <a:rPr lang="fr-FR" dirty="0" smtClean="0">
                <a:solidFill>
                  <a:schemeClr val="accent1"/>
                </a:solidFill>
              </a:rPr>
              <a:t>/printemps 2021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11" t="25604" r="12688" b="21289"/>
          <a:stretch/>
        </p:blipFill>
        <p:spPr>
          <a:xfrm>
            <a:off x="3418967" y="259330"/>
            <a:ext cx="5719951" cy="2309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59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8941" y="334852"/>
            <a:ext cx="11681137" cy="6413678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</a:pPr>
            <a:r>
              <a:rPr lang="fr-FR" sz="5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4 réseaux thématiques soutenus:</a:t>
            </a:r>
          </a:p>
          <a:p>
            <a:pPr marL="800100" lvl="1" indent="-342900" algn="l">
              <a:buFontTx/>
              <a:buChar char="-"/>
            </a:pPr>
            <a:r>
              <a:rPr lang="fr-FR" sz="2600" dirty="0"/>
              <a:t>Activité minière </a:t>
            </a:r>
            <a:r>
              <a:rPr lang="fr-FR" sz="2600" dirty="0" smtClean="0"/>
              <a:t>responsable et développement durable (AMR2D).</a:t>
            </a:r>
            <a:endParaRPr lang="fr-FR" sz="2600" dirty="0"/>
          </a:p>
          <a:p>
            <a:pPr marL="800100" lvl="1" indent="-342900" algn="l">
              <a:buFontTx/>
              <a:buChar char="-"/>
            </a:pPr>
            <a:r>
              <a:rPr lang="fr-FR" sz="2600" dirty="0"/>
              <a:t>RES-EAU</a:t>
            </a:r>
          </a:p>
          <a:p>
            <a:pPr marL="800100" lvl="1" indent="-342900" algn="l">
              <a:buFontTx/>
              <a:buChar char="-"/>
            </a:pPr>
            <a:r>
              <a:rPr lang="fr-FR" sz="2600" dirty="0"/>
              <a:t>Sciences et technologies du numérique.</a:t>
            </a:r>
          </a:p>
          <a:p>
            <a:pPr marL="800100" lvl="1" indent="-342900" algn="l">
              <a:buFontTx/>
              <a:buChar char="-"/>
            </a:pPr>
            <a:r>
              <a:rPr lang="fr-FR" sz="2600" dirty="0"/>
              <a:t>Réseau ouest-africain pour les maladies infectieuses ACE (WANIDA).</a:t>
            </a:r>
          </a:p>
          <a:p>
            <a:pPr algn="l"/>
            <a:endParaRPr lang="en-US" dirty="0"/>
          </a:p>
          <a:p>
            <a:pPr algn="l">
              <a:lnSpc>
                <a:spcPct val="110000"/>
              </a:lnSpc>
            </a:pPr>
            <a:r>
              <a:rPr lang="en-US" sz="5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4 thematic networks supported :</a:t>
            </a:r>
          </a:p>
          <a:p>
            <a:pPr marL="800100" lvl="1" indent="-342900" algn="l">
              <a:buFontTx/>
              <a:buChar char="-"/>
            </a:pPr>
            <a:r>
              <a:rPr lang="en-US" sz="2600" dirty="0"/>
              <a:t>Sustainable mining </a:t>
            </a:r>
            <a:r>
              <a:rPr lang="en-US" sz="2600" dirty="0" smtClean="0"/>
              <a:t>activities and development.</a:t>
            </a:r>
            <a:endParaRPr lang="en-US" sz="2600" dirty="0"/>
          </a:p>
          <a:p>
            <a:pPr marL="800100" lvl="1" indent="-342900" algn="l">
              <a:buFontTx/>
              <a:buChar char="-"/>
            </a:pPr>
            <a:r>
              <a:rPr lang="en-US" sz="2600" dirty="0"/>
              <a:t>NET WATER.</a:t>
            </a:r>
          </a:p>
          <a:p>
            <a:pPr marL="800100" lvl="1" indent="-342900" algn="l">
              <a:buFontTx/>
              <a:buChar char="-"/>
            </a:pPr>
            <a:r>
              <a:rPr lang="en-US" sz="2600" dirty="0"/>
              <a:t>Digital science and technology.</a:t>
            </a:r>
          </a:p>
          <a:p>
            <a:pPr marL="800100" lvl="1" indent="-342900" algn="l">
              <a:buFontTx/>
              <a:buChar char="-"/>
            </a:pPr>
            <a:r>
              <a:rPr lang="en-US" sz="2600" dirty="0"/>
              <a:t>West African Network for Infectious Diseases ACE (WANIDA).</a:t>
            </a:r>
          </a:p>
        </p:txBody>
      </p:sp>
      <p:pic>
        <p:nvPicPr>
          <p:cNvPr id="4" name="Picture 2" descr="Bilan 2018 des partenariats institutionnels de WiN PACA WiN Fra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76" y="3124200"/>
            <a:ext cx="2209799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415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12901" y="927279"/>
            <a:ext cx="193184" cy="231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51" y="251928"/>
            <a:ext cx="10430379" cy="6504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82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28673" y="1751162"/>
            <a:ext cx="9624291" cy="10751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29673" y="2927926"/>
            <a:ext cx="9615053" cy="362527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776189" y="1360931"/>
          <a:ext cx="10624127" cy="51922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3112062" y="2309237"/>
            <a:ext cx="2725321" cy="5659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Jérémy Brocard (Finance administrator)</a:t>
            </a:r>
          </a:p>
          <a:p>
            <a:pPr algn="ctr"/>
            <a:r>
              <a:rPr lang="fr-FR" sz="1100" dirty="0"/>
              <a:t>Sophonisbe Chabouni (Scholarship manager)</a:t>
            </a:r>
            <a:endParaRPr lang="en-US" sz="1100" dirty="0"/>
          </a:p>
        </p:txBody>
      </p:sp>
      <p:sp>
        <p:nvSpPr>
          <p:cNvPr id="8" name="Rectangle 7"/>
          <p:cNvSpPr/>
          <p:nvPr/>
        </p:nvSpPr>
        <p:spPr>
          <a:xfrm>
            <a:off x="5916815" y="1928386"/>
            <a:ext cx="2146529" cy="67392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Supported by IRD’s Department for the mobilization of research and innovation for development.</a:t>
            </a:r>
          </a:p>
        </p:txBody>
      </p:sp>
      <p:sp>
        <p:nvSpPr>
          <p:cNvPr id="9" name="Rectangle 8"/>
          <p:cNvSpPr/>
          <p:nvPr/>
        </p:nvSpPr>
        <p:spPr>
          <a:xfrm>
            <a:off x="3103756" y="2944624"/>
            <a:ext cx="2733627" cy="5345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Mamadou Diallo (Project engineer in higher education and innovation)</a:t>
            </a:r>
          </a:p>
        </p:txBody>
      </p:sp>
      <p:sp>
        <p:nvSpPr>
          <p:cNvPr id="10" name="Rectangle 9"/>
          <p:cNvSpPr/>
          <p:nvPr/>
        </p:nvSpPr>
        <p:spPr>
          <a:xfrm>
            <a:off x="3103756" y="1932079"/>
            <a:ext cx="2725320" cy="32885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Gregory Giraud (Head of project)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0369441" y="2059709"/>
            <a:ext cx="100607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100" b="1" dirty="0"/>
              <a:t>Association of African Universities (AAU)</a:t>
            </a:r>
          </a:p>
          <a:p>
            <a:endParaRPr lang="en-US" dirty="0"/>
          </a:p>
        </p:txBody>
      </p:sp>
      <p:sp>
        <p:nvSpPr>
          <p:cNvPr id="12" name="ZoneTexte 11"/>
          <p:cNvSpPr txBox="1"/>
          <p:nvPr/>
        </p:nvSpPr>
        <p:spPr>
          <a:xfrm>
            <a:off x="960581" y="3853867"/>
            <a:ext cx="18842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Sustainable mining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172689" y="3853913"/>
            <a:ext cx="233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Sustainable water management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5613398" y="3861173"/>
            <a:ext cx="23183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Digital sciences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8056878" y="3847947"/>
            <a:ext cx="1893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WANIDA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6160778" y="2908656"/>
            <a:ext cx="215669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100" b="1" dirty="0"/>
              <a:t>Project management unit</a:t>
            </a:r>
          </a:p>
          <a:p>
            <a:endParaRPr lang="en-US" b="1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877453" y="4158803"/>
            <a:ext cx="2050473" cy="22170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Coordinator: Patrice Ebah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3258128" y="4141566"/>
            <a:ext cx="2050473" cy="221703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Faissal Ouedraogo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5648034" y="4141566"/>
            <a:ext cx="2050473" cy="221703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Gaoussou Camara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8063344" y="4158803"/>
            <a:ext cx="2050473" cy="221703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Olivia Koupaki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12800" y="4692073"/>
            <a:ext cx="2115127" cy="122697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/>
              <a:t>Core members</a:t>
            </a:r>
            <a:r>
              <a:rPr lang="en-US" sz="1000" dirty="0"/>
              <a:t>: </a:t>
            </a:r>
          </a:p>
          <a:p>
            <a:pPr marL="285750" indent="-285750">
              <a:buFontTx/>
              <a:buChar char="-"/>
            </a:pPr>
            <a:r>
              <a:rPr lang="en-US" sz="1000" dirty="0"/>
              <a:t>ACE MEM of Côte d’Ivoire</a:t>
            </a:r>
          </a:p>
          <a:p>
            <a:pPr marL="285750" indent="-285750">
              <a:buFontTx/>
              <a:buChar char="-"/>
            </a:pPr>
            <a:r>
              <a:rPr lang="en-US" sz="1000" dirty="0"/>
              <a:t>ACE 2.1 EMIG of Niger</a:t>
            </a:r>
          </a:p>
          <a:p>
            <a:pPr marL="285750" indent="-285750">
              <a:buFontTx/>
              <a:buChar char="-"/>
            </a:pPr>
            <a:r>
              <a:rPr lang="en-US" sz="1000" dirty="0"/>
              <a:t>ACE 2.1 ISMGB of Guinea</a:t>
            </a:r>
          </a:p>
          <a:p>
            <a:r>
              <a:rPr lang="en-US" sz="1000" dirty="0"/>
              <a:t>Coordinating ACE: ACE MEM of Côte d’Ivoire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729674" y="6169822"/>
            <a:ext cx="2290618" cy="22398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Fabrice Colin (IRD)</a:t>
            </a:r>
          </a:p>
        </p:txBody>
      </p:sp>
      <p:sp>
        <p:nvSpPr>
          <p:cNvPr id="23" name="Rectangle à coins arrondis 22"/>
          <p:cNvSpPr/>
          <p:nvPr/>
        </p:nvSpPr>
        <p:spPr>
          <a:xfrm>
            <a:off x="3128818" y="6166572"/>
            <a:ext cx="2290618" cy="22398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Guillaume Favreau (IRD)</a:t>
            </a:r>
          </a:p>
        </p:txBody>
      </p:sp>
      <p:sp>
        <p:nvSpPr>
          <p:cNvPr id="24" name="Rectangle à coins arrondis 23"/>
          <p:cNvSpPr/>
          <p:nvPr/>
        </p:nvSpPr>
        <p:spPr>
          <a:xfrm>
            <a:off x="5527962" y="6159576"/>
            <a:ext cx="2290618" cy="223982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Helene Kirchner (</a:t>
            </a:r>
            <a:r>
              <a:rPr lang="en-US" sz="1100" dirty="0" smtClean="0"/>
              <a:t>INRIA)</a:t>
            </a:r>
            <a:endParaRPr lang="en-US" sz="1100" dirty="0"/>
          </a:p>
        </p:txBody>
      </p:sp>
      <p:sp>
        <p:nvSpPr>
          <p:cNvPr id="25" name="Rectangle à coins arrondis 24"/>
          <p:cNvSpPr/>
          <p:nvPr/>
        </p:nvSpPr>
        <p:spPr>
          <a:xfrm>
            <a:off x="7943272" y="6170500"/>
            <a:ext cx="2290618" cy="22398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Nicaise Ndam (IRD)</a:t>
            </a:r>
          </a:p>
        </p:txBody>
      </p:sp>
      <p:sp>
        <p:nvSpPr>
          <p:cNvPr id="28" name="Flèche courbée vers la gauche 27"/>
          <p:cNvSpPr/>
          <p:nvPr/>
        </p:nvSpPr>
        <p:spPr>
          <a:xfrm rot="10800000">
            <a:off x="2854960" y="5291873"/>
            <a:ext cx="264622" cy="994756"/>
          </a:xfrm>
          <a:prstGeom prst="curvedLef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Flèche courbée vers la gauche 28"/>
          <p:cNvSpPr/>
          <p:nvPr/>
        </p:nvSpPr>
        <p:spPr>
          <a:xfrm rot="10800000">
            <a:off x="665942" y="5341534"/>
            <a:ext cx="206894" cy="994756"/>
          </a:xfrm>
          <a:prstGeom prst="curved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lèche courbée vers la gauche 29"/>
          <p:cNvSpPr/>
          <p:nvPr/>
        </p:nvSpPr>
        <p:spPr>
          <a:xfrm rot="10800000">
            <a:off x="7698508" y="5242559"/>
            <a:ext cx="244764" cy="1036004"/>
          </a:xfrm>
          <a:prstGeom prst="curvedLef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258128" y="4675513"/>
            <a:ext cx="2050473" cy="13284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/>
              <a:t>Core members</a:t>
            </a:r>
            <a:r>
              <a:rPr lang="en-US" sz="1000" dirty="0"/>
              <a:t>: </a:t>
            </a:r>
          </a:p>
          <a:p>
            <a:pPr marL="285750" indent="-285750">
              <a:buFontTx/>
              <a:buChar char="-"/>
            </a:pPr>
            <a:r>
              <a:rPr lang="en-US" sz="1000" dirty="0"/>
              <a:t>ACE 2IE of Burkina Faso</a:t>
            </a:r>
          </a:p>
          <a:p>
            <a:pPr marL="285750" indent="-285750">
              <a:buFontTx/>
              <a:buChar char="-"/>
            </a:pPr>
            <a:r>
              <a:rPr lang="en-US" sz="1000" dirty="0"/>
              <a:t>ACE C2EA of Benin</a:t>
            </a:r>
          </a:p>
          <a:p>
            <a:pPr marL="285750" indent="-285750">
              <a:buFontTx/>
              <a:buChar char="-"/>
            </a:pPr>
            <a:r>
              <a:rPr lang="en-US" sz="1000" dirty="0"/>
              <a:t>ACE RWESCK and WACWISA of Ghana</a:t>
            </a:r>
          </a:p>
          <a:p>
            <a:pPr marL="285750" indent="-285750">
              <a:buFontTx/>
              <a:buChar char="-"/>
            </a:pPr>
            <a:r>
              <a:rPr lang="en-US" sz="1000" dirty="0"/>
              <a:t>ACE CCBAD of Côte d’Ivoire</a:t>
            </a:r>
          </a:p>
          <a:p>
            <a:r>
              <a:rPr lang="en-US" sz="1000" dirty="0"/>
              <a:t>Coordinating ACE: ACE 2IE of Burkina Faso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634181" y="4642759"/>
            <a:ext cx="2050473" cy="134717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/>
              <a:t>Core members</a:t>
            </a:r>
            <a:r>
              <a:rPr lang="en-US" sz="1000" dirty="0"/>
              <a:t>: </a:t>
            </a:r>
          </a:p>
          <a:p>
            <a:pPr marL="285750" indent="-285750">
              <a:buFontTx/>
              <a:buChar char="-"/>
            </a:pPr>
            <a:r>
              <a:rPr lang="en-US" sz="1000" dirty="0"/>
              <a:t>ACE MITIC of Senegal</a:t>
            </a:r>
          </a:p>
          <a:p>
            <a:pPr marL="285750" indent="-285750">
              <a:buFontTx/>
              <a:buChar char="-"/>
            </a:pPr>
            <a:r>
              <a:rPr lang="en-US" sz="1000" dirty="0"/>
              <a:t>ACE SMIA of Benin</a:t>
            </a:r>
          </a:p>
          <a:p>
            <a:pPr marL="285750" indent="-285750">
              <a:buFontTx/>
              <a:buChar char="-"/>
            </a:pPr>
            <a:r>
              <a:rPr lang="en-US" sz="1000" dirty="0"/>
              <a:t>ACE OAK Park and </a:t>
            </a:r>
            <a:r>
              <a:rPr lang="en-US" sz="1000" dirty="0" err="1"/>
              <a:t>CApIC</a:t>
            </a:r>
            <a:r>
              <a:rPr lang="en-US" sz="1000" dirty="0"/>
              <a:t> of Nigeria</a:t>
            </a:r>
          </a:p>
          <a:p>
            <a:pPr marL="285750" indent="-285750">
              <a:buFontTx/>
              <a:buChar char="-"/>
            </a:pPr>
            <a:r>
              <a:rPr lang="en-US" sz="1000" dirty="0"/>
              <a:t>ACE ENSEA of Côte d’Ivoire</a:t>
            </a:r>
          </a:p>
          <a:p>
            <a:r>
              <a:rPr lang="en-US" sz="1000" dirty="0"/>
              <a:t>Coordinating ACE: ACE MITIC of Senegal</a:t>
            </a:r>
          </a:p>
        </p:txBody>
      </p:sp>
      <p:sp>
        <p:nvSpPr>
          <p:cNvPr id="35" name="Rectangle 34"/>
          <p:cNvSpPr/>
          <p:nvPr/>
        </p:nvSpPr>
        <p:spPr>
          <a:xfrm>
            <a:off x="8043024" y="4643307"/>
            <a:ext cx="2050473" cy="149718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b="1" dirty="0"/>
              <a:t>Core members</a:t>
            </a:r>
            <a:r>
              <a:rPr lang="fr-FR" sz="1000" dirty="0"/>
              <a:t>: </a:t>
            </a:r>
          </a:p>
          <a:p>
            <a:pPr marL="285750" indent="-285750">
              <a:buFontTx/>
              <a:buChar char="-"/>
            </a:pPr>
            <a:r>
              <a:rPr lang="fr-FR" sz="1000" dirty="0"/>
              <a:t>ACE WACCBIP in Ghana</a:t>
            </a:r>
          </a:p>
          <a:p>
            <a:pPr marL="285750" indent="-285750">
              <a:buFontTx/>
              <a:buChar char="-"/>
            </a:pPr>
            <a:r>
              <a:rPr lang="fr-FR" sz="1000" dirty="0"/>
              <a:t>ACE ACEMFS, ACEGID, ACENTDFB, ACEPHAP in Nigeria</a:t>
            </a:r>
          </a:p>
          <a:p>
            <a:pPr marL="285750" indent="-285750">
              <a:buFontTx/>
              <a:buChar char="-"/>
            </a:pPr>
            <a:r>
              <a:rPr lang="fr-FR" sz="1000" dirty="0"/>
              <a:t>ACE PCMT in Guinea</a:t>
            </a:r>
          </a:p>
          <a:p>
            <a:pPr marL="285750" indent="-285750">
              <a:buFontTx/>
              <a:buChar char="-"/>
            </a:pPr>
            <a:r>
              <a:rPr lang="fr-FR" sz="1000" dirty="0"/>
              <a:t>ACE ITECH-MTV in Burkina Faso </a:t>
            </a:r>
          </a:p>
          <a:p>
            <a:r>
              <a:rPr lang="en-US" sz="1000" dirty="0"/>
              <a:t>Coordinating</a:t>
            </a:r>
            <a:r>
              <a:rPr lang="fr-FR" sz="1000" dirty="0"/>
              <a:t> ACE : ACE WACCBIP in Ghana.</a:t>
            </a:r>
          </a:p>
        </p:txBody>
      </p:sp>
      <p:sp>
        <p:nvSpPr>
          <p:cNvPr id="31" name="Flèche courbée vers la gauche 30"/>
          <p:cNvSpPr/>
          <p:nvPr/>
        </p:nvSpPr>
        <p:spPr>
          <a:xfrm rot="10800000">
            <a:off x="5190837" y="5307677"/>
            <a:ext cx="318652" cy="994756"/>
          </a:xfrm>
          <a:prstGeom prst="curvedLef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Flèche vers le bas 35"/>
          <p:cNvSpPr/>
          <p:nvPr/>
        </p:nvSpPr>
        <p:spPr>
          <a:xfrm>
            <a:off x="1810789" y="4387433"/>
            <a:ext cx="223981" cy="288080"/>
          </a:xfrm>
          <a:prstGeom prst="down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Flèche vers le bas 36"/>
          <p:cNvSpPr/>
          <p:nvPr/>
        </p:nvSpPr>
        <p:spPr>
          <a:xfrm>
            <a:off x="4149897" y="4379995"/>
            <a:ext cx="223981" cy="288080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Flèche vers le bas 37"/>
          <p:cNvSpPr/>
          <p:nvPr/>
        </p:nvSpPr>
        <p:spPr>
          <a:xfrm>
            <a:off x="6579060" y="4366663"/>
            <a:ext cx="223981" cy="288080"/>
          </a:xfrm>
          <a:prstGeom prst="down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Flèche vers le bas 38"/>
          <p:cNvSpPr/>
          <p:nvPr/>
        </p:nvSpPr>
        <p:spPr>
          <a:xfrm>
            <a:off x="8891614" y="4387433"/>
            <a:ext cx="223981" cy="28808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ZoneTexte 39"/>
          <p:cNvSpPr txBox="1"/>
          <p:nvPr/>
        </p:nvSpPr>
        <p:spPr>
          <a:xfrm>
            <a:off x="776189" y="4351697"/>
            <a:ext cx="2327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Coordination and implementation of the network’s roadmap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776189" y="1886404"/>
            <a:ext cx="13863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IRD’s headquarters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720436" y="3036525"/>
            <a:ext cx="13623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ACE Networks</a:t>
            </a:r>
          </a:p>
        </p:txBody>
      </p:sp>
      <p:sp>
        <p:nvSpPr>
          <p:cNvPr id="47" name="Flèche droite 46"/>
          <p:cNvSpPr/>
          <p:nvPr/>
        </p:nvSpPr>
        <p:spPr>
          <a:xfrm>
            <a:off x="8209280" y="2264588"/>
            <a:ext cx="2225040" cy="1128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Double flèche horizontale 47"/>
          <p:cNvSpPr/>
          <p:nvPr/>
        </p:nvSpPr>
        <p:spPr>
          <a:xfrm>
            <a:off x="8175797" y="3149600"/>
            <a:ext cx="2281382" cy="125826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ZoneTexte 49"/>
          <p:cNvSpPr txBox="1"/>
          <p:nvPr/>
        </p:nvSpPr>
        <p:spPr>
          <a:xfrm>
            <a:off x="8209280" y="3253494"/>
            <a:ext cx="21136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Co-construction of events and training modules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8209279" y="1913527"/>
            <a:ext cx="210242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/>
              <a:t>Capacity building in research management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3103219" y="4336187"/>
            <a:ext cx="2327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Coordination and implementation of the network’s roadmap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5526403" y="4329650"/>
            <a:ext cx="2327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Coordination and implementation of the network’s roadmap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7916558" y="4336187"/>
            <a:ext cx="2327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Coordination and implementation of the network’s roadmap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8413261" y="1431614"/>
            <a:ext cx="27996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1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Scientific and </a:t>
            </a:r>
            <a:r>
              <a:rPr lang="fr-FR" sz="14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academic</a:t>
            </a:r>
            <a:r>
              <a:rPr lang="fr-FR" sz="1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14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council</a:t>
            </a:r>
            <a:endParaRPr lang="fr-F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1148506" y="2271727"/>
            <a:ext cx="1755051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fr-FR" sz="1050" dirty="0"/>
              <a:t>Technical committee</a:t>
            </a:r>
          </a:p>
          <a:p>
            <a:pPr lvl="0" algn="ctr"/>
            <a:r>
              <a:rPr lang="fr-FR" sz="1050" dirty="0"/>
              <a:t>IRD/AFD/INRIA/AAU</a:t>
            </a:r>
            <a:endParaRPr lang="fr-FR" sz="1200" dirty="0"/>
          </a:p>
        </p:txBody>
      </p:sp>
      <p:sp>
        <p:nvSpPr>
          <p:cNvPr id="2" name="Rectangle 1"/>
          <p:cNvSpPr/>
          <p:nvPr/>
        </p:nvSpPr>
        <p:spPr>
          <a:xfrm>
            <a:off x="776189" y="307027"/>
            <a:ext cx="5573642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fr-FR" sz="3600" b="1" dirty="0">
                <a:solidFill>
                  <a:srgbClr val="0070C0"/>
                </a:solidFill>
              </a:rPr>
              <a:t>Gouvernance / </a:t>
            </a:r>
            <a:r>
              <a:rPr lang="fr-FR" sz="3600" b="1" dirty="0" err="1">
                <a:solidFill>
                  <a:srgbClr val="0070C0"/>
                </a:solidFill>
              </a:rPr>
              <a:t>Governance</a:t>
            </a:r>
            <a:r>
              <a:rPr lang="fr-FR" sz="3600" b="1" dirty="0">
                <a:solidFill>
                  <a:srgbClr val="0070C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58489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9093" y="976111"/>
            <a:ext cx="11410682" cy="5177307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fr-FR" sz="5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Objectifs :</a:t>
            </a:r>
          </a:p>
          <a:p>
            <a:pPr marL="971550" lvl="1" indent="-514350">
              <a:lnSpc>
                <a:spcPct val="80000"/>
              </a:lnSpc>
              <a:buFont typeface="+mj-lt"/>
              <a:buAutoNum type="arabicPeriod"/>
            </a:pPr>
            <a:r>
              <a:rPr lang="fr-FR" sz="2800" dirty="0" smtClean="0"/>
              <a:t>Des réseaux scientifiques d’excellence au </a:t>
            </a:r>
            <a:r>
              <a:rPr lang="fr-FR" sz="2800" dirty="0"/>
              <a:t>service des grands </a:t>
            </a:r>
            <a:r>
              <a:rPr lang="fr-FR" sz="2800" dirty="0" smtClean="0"/>
              <a:t>enjeux </a:t>
            </a:r>
            <a:r>
              <a:rPr lang="fr-FR" sz="2800" dirty="0"/>
              <a:t>du développement. </a:t>
            </a:r>
            <a:endParaRPr lang="en-US" sz="2800" dirty="0"/>
          </a:p>
          <a:p>
            <a:pPr marL="971550" lvl="1" indent="-514350">
              <a:lnSpc>
                <a:spcPct val="80000"/>
              </a:lnSpc>
              <a:buFont typeface="+mj-lt"/>
              <a:buAutoNum type="arabicPeriod"/>
            </a:pPr>
            <a:r>
              <a:rPr lang="fr-FR" sz="2800" dirty="0"/>
              <a:t>Une offre d’enseignement supérieur mutualisée et adaptée aux besoins d’expertise locale.</a:t>
            </a:r>
            <a:endParaRPr lang="en-US" sz="2800" dirty="0"/>
          </a:p>
          <a:p>
            <a:pPr marL="971550" lvl="1" indent="-514350">
              <a:lnSpc>
                <a:spcPct val="80000"/>
              </a:lnSpc>
              <a:buFont typeface="+mj-lt"/>
              <a:buAutoNum type="arabicPeriod"/>
            </a:pPr>
            <a:r>
              <a:rPr lang="fr-FR" sz="2800" dirty="0"/>
              <a:t>Une communauté de connaissance en lien avec le secteur socio-économique.</a:t>
            </a:r>
            <a:endParaRPr lang="en-US" sz="2800" dirty="0"/>
          </a:p>
          <a:p>
            <a:pPr marL="457200" lvl="1" indent="0">
              <a:buNone/>
            </a:pPr>
            <a:endParaRPr lang="fr-FR" sz="2600" dirty="0"/>
          </a:p>
          <a:p>
            <a:pPr marL="0" indent="0">
              <a:lnSpc>
                <a:spcPct val="110000"/>
              </a:lnSpc>
              <a:buNone/>
            </a:pPr>
            <a:r>
              <a:rPr lang="en-US" sz="5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Objectives :</a:t>
            </a:r>
          </a:p>
          <a:p>
            <a:pPr marL="971550" lvl="1" indent="-514350">
              <a:lnSpc>
                <a:spcPct val="80000"/>
              </a:lnSpc>
              <a:buFont typeface="+mj-lt"/>
              <a:buAutoNum type="arabicPeriod"/>
            </a:pPr>
            <a:r>
              <a:rPr lang="en-US" sz="2800" dirty="0" smtClean="0"/>
              <a:t>Scientific networks of </a:t>
            </a:r>
            <a:r>
              <a:rPr lang="en-US" sz="2800" dirty="0"/>
              <a:t>excellence </a:t>
            </a:r>
            <a:r>
              <a:rPr lang="en-US" sz="2800" dirty="0" smtClean="0"/>
              <a:t>addressing major </a:t>
            </a:r>
            <a:r>
              <a:rPr lang="en-US" sz="2800" dirty="0"/>
              <a:t>development challenges.</a:t>
            </a:r>
          </a:p>
          <a:p>
            <a:pPr marL="971550" lvl="1" indent="-514350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A pooled higher education </a:t>
            </a:r>
            <a:r>
              <a:rPr lang="en-US" sz="2800" dirty="0" smtClean="0"/>
              <a:t>offer adapted </a:t>
            </a:r>
            <a:r>
              <a:rPr lang="en-US" sz="2800" dirty="0"/>
              <a:t>to the needs of local demands.</a:t>
            </a:r>
          </a:p>
          <a:p>
            <a:pPr marL="971550" lvl="1" indent="-514350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A community of knowledge linked to the socio-economic sector.</a:t>
            </a:r>
            <a:endParaRPr lang="fr-FR" sz="2800" dirty="0"/>
          </a:p>
        </p:txBody>
      </p:sp>
      <p:pic>
        <p:nvPicPr>
          <p:cNvPr id="5122" name="Picture 2" descr="L'objectif à atteindre | Atelier du monite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7339" y="0"/>
            <a:ext cx="1688757" cy="1688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062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234501" y="375161"/>
            <a:ext cx="10945969" cy="6053071"/>
          </a:xfr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endParaRPr lang="fr-FR" sz="5200" b="1" dirty="0" smtClean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fr-FR" sz="52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Et </a:t>
            </a:r>
            <a:r>
              <a:rPr lang="fr-FR" sz="5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comment les atteindre :</a:t>
            </a:r>
          </a:p>
          <a:p>
            <a:pPr marL="800100" lvl="1" indent="-342900">
              <a:lnSpc>
                <a:spcPct val="80000"/>
              </a:lnSpc>
              <a:buFontTx/>
              <a:buChar char="-"/>
            </a:pPr>
            <a:r>
              <a:rPr lang="fr-FR" sz="2800" dirty="0"/>
              <a:t>Identification de priorités scientifiques clés au sein des réseaux </a:t>
            </a:r>
            <a:endParaRPr lang="fr-FR" sz="2800" dirty="0" smtClean="0"/>
          </a:p>
          <a:p>
            <a:pPr marL="457200" lvl="1" indent="0">
              <a:lnSpc>
                <a:spcPct val="80000"/>
              </a:lnSpc>
              <a:buNone/>
            </a:pPr>
            <a:r>
              <a:rPr lang="fr-FR" sz="2800" dirty="0" smtClean="0"/>
              <a:t>     thématiques </a:t>
            </a:r>
            <a:r>
              <a:rPr lang="fr-FR" sz="2800" dirty="0"/>
              <a:t>et déclinaison d’un programme scientifique inter-CEA.</a:t>
            </a:r>
            <a:endParaRPr lang="en-US" sz="2800" dirty="0"/>
          </a:p>
          <a:p>
            <a:pPr marL="800100" lvl="1" indent="-342900">
              <a:lnSpc>
                <a:spcPct val="80000"/>
              </a:lnSpc>
              <a:buFontTx/>
              <a:buChar char="-"/>
            </a:pPr>
            <a:r>
              <a:rPr lang="fr-FR" sz="2800" dirty="0"/>
              <a:t>Mise en place d’un programme de formation mutualisé et diffusé via des outils libres et innovants.</a:t>
            </a:r>
            <a:endParaRPr lang="en-US" sz="2800" dirty="0"/>
          </a:p>
          <a:p>
            <a:pPr marL="800100" lvl="1" indent="-342900">
              <a:lnSpc>
                <a:spcPct val="80000"/>
              </a:lnSpc>
              <a:buFontTx/>
              <a:buChar char="-"/>
            </a:pPr>
            <a:r>
              <a:rPr lang="fr-FR" sz="2800" dirty="0"/>
              <a:t>Partage de bonnes pratiques inter-CEA (accréditation internationale, réponse à des appels compétitifs…). </a:t>
            </a:r>
          </a:p>
          <a:p>
            <a:pPr marL="800100" lvl="1" indent="-342900">
              <a:lnSpc>
                <a:spcPct val="80000"/>
              </a:lnSpc>
              <a:buFontTx/>
              <a:buChar char="-"/>
            </a:pPr>
            <a:r>
              <a:rPr lang="fr-FR" sz="2800" dirty="0"/>
              <a:t>Mise en place d’un programme de génération de ressources propres pour assurer la pérennité des réseaux. </a:t>
            </a:r>
            <a:endParaRPr lang="fr-FR" sz="2800" dirty="0" smtClean="0"/>
          </a:p>
          <a:p>
            <a:pPr marL="800100" lvl="1" indent="-342900">
              <a:lnSpc>
                <a:spcPct val="80000"/>
              </a:lnSpc>
              <a:buFontTx/>
              <a:buChar char="-"/>
            </a:pPr>
            <a:endParaRPr lang="en-US" sz="2800" dirty="0"/>
          </a:p>
          <a:p>
            <a:pPr marL="0" indent="0">
              <a:lnSpc>
                <a:spcPct val="110000"/>
              </a:lnSpc>
              <a:buNone/>
            </a:pPr>
            <a:r>
              <a:rPr lang="en-US" sz="52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And </a:t>
            </a:r>
            <a:r>
              <a:rPr lang="en-US" sz="5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how to reach them:</a:t>
            </a:r>
          </a:p>
          <a:p>
            <a:pPr marL="800100" lvl="1" indent="-342900">
              <a:lnSpc>
                <a:spcPct val="80000"/>
              </a:lnSpc>
              <a:buFontTx/>
              <a:buChar char="-"/>
            </a:pPr>
            <a:r>
              <a:rPr lang="en-US" sz="2900" dirty="0"/>
              <a:t>Identification of key scientific priorities within thematic networks leading to the implementation of an inter-CEA scientific program.</a:t>
            </a:r>
          </a:p>
          <a:p>
            <a:pPr marL="800100" lvl="1" indent="-342900">
              <a:lnSpc>
                <a:spcPct val="80000"/>
              </a:lnSpc>
              <a:buFontTx/>
              <a:buChar char="-"/>
            </a:pPr>
            <a:r>
              <a:rPr lang="en-US" sz="2900" dirty="0"/>
              <a:t>Implementation of a training program shared and disseminated via free and innovative tools.</a:t>
            </a:r>
          </a:p>
          <a:p>
            <a:pPr marL="800100" lvl="1" indent="-342900">
              <a:lnSpc>
                <a:spcPct val="80000"/>
              </a:lnSpc>
              <a:buFontTx/>
              <a:buChar char="-"/>
            </a:pPr>
            <a:r>
              <a:rPr lang="en-US" sz="2900" dirty="0"/>
              <a:t>Sharing of good practices between ACE (international accreditation, response to competitive calls, etc.).</a:t>
            </a:r>
          </a:p>
          <a:p>
            <a:pPr marL="800100" lvl="1" indent="-342900">
              <a:lnSpc>
                <a:spcPct val="80000"/>
              </a:lnSpc>
              <a:buFontTx/>
              <a:buChar char="-"/>
            </a:pPr>
            <a:r>
              <a:rPr lang="en-US" sz="2900" dirty="0"/>
              <a:t>Creation of a revenue generation program to ensure network’s sustainability.</a:t>
            </a:r>
            <a:endParaRPr lang="fr-FR" sz="2900" dirty="0"/>
          </a:p>
        </p:txBody>
      </p:sp>
      <p:pic>
        <p:nvPicPr>
          <p:cNvPr id="6148" name="Picture 4" descr="Formation &quot;Atteindre vos objectifz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1151" y="0"/>
            <a:ext cx="3203575" cy="2058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955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462861" y="334851"/>
            <a:ext cx="10515600" cy="62204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rgbClr val="0070C0"/>
                </a:solidFill>
                <a:latin typeface="+mj-lt"/>
              </a:rPr>
              <a:t>Mode de fonctionnement des réseaux :</a:t>
            </a:r>
            <a:endParaRPr lang="fr-FR" b="1" dirty="0">
              <a:solidFill>
                <a:srgbClr val="0070C0"/>
              </a:solidFill>
              <a:latin typeface="+mj-lt"/>
            </a:endParaRPr>
          </a:p>
          <a:p>
            <a:pPr marL="0" indent="0">
              <a:buNone/>
            </a:pPr>
            <a:r>
              <a:rPr lang="fr-FR" dirty="0"/>
              <a:t>Mise en réseau d’un noyau dur de CEA (avec un centre lead) collaborant entre eux et avec </a:t>
            </a:r>
            <a:r>
              <a:rPr lang="fr-FR" dirty="0" smtClean="0"/>
              <a:t>des membres associés.  </a:t>
            </a:r>
            <a:endParaRPr lang="en-US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sz="1400" b="1" dirty="0" smtClean="0">
              <a:solidFill>
                <a:srgbClr val="0070C0"/>
              </a:solidFill>
              <a:latin typeface="+mj-lt"/>
            </a:endParaRPr>
          </a:p>
          <a:p>
            <a:pPr marL="0" indent="0">
              <a:buNone/>
            </a:pPr>
            <a:r>
              <a:rPr lang="fr-FR" b="1" dirty="0" err="1" smtClean="0">
                <a:solidFill>
                  <a:srgbClr val="0070C0"/>
                </a:solidFill>
                <a:latin typeface="+mj-lt"/>
              </a:rPr>
              <a:t>Network’s</a:t>
            </a:r>
            <a:r>
              <a:rPr lang="fr-FR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fr-FR" b="1" dirty="0" err="1">
                <a:solidFill>
                  <a:srgbClr val="0070C0"/>
                </a:solidFill>
                <a:latin typeface="+mj-lt"/>
              </a:rPr>
              <a:t>operation</a:t>
            </a:r>
            <a:r>
              <a:rPr lang="fr-FR" b="1" dirty="0">
                <a:solidFill>
                  <a:srgbClr val="0070C0"/>
                </a:solidFill>
                <a:latin typeface="+mj-lt"/>
              </a:rPr>
              <a:t> mode:</a:t>
            </a:r>
          </a:p>
          <a:p>
            <a:pPr marL="0" indent="0">
              <a:buNone/>
            </a:pPr>
            <a:r>
              <a:rPr lang="en-US" dirty="0" smtClean="0"/>
              <a:t>Partnership </a:t>
            </a:r>
            <a:r>
              <a:rPr lang="en-US" dirty="0"/>
              <a:t>facilitation amongst core centers (with a leader), with the possibility of  collaborating with associated members.</a:t>
            </a:r>
          </a:p>
          <a:p>
            <a:pPr marL="0" indent="0">
              <a:buNone/>
            </a:pP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469566" y="2932841"/>
            <a:ext cx="373487" cy="37108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llipse 5"/>
          <p:cNvSpPr/>
          <p:nvPr/>
        </p:nvSpPr>
        <p:spPr>
          <a:xfrm>
            <a:off x="3373014" y="3434471"/>
            <a:ext cx="373487" cy="3710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lipse 6"/>
          <p:cNvSpPr/>
          <p:nvPr/>
        </p:nvSpPr>
        <p:spPr>
          <a:xfrm>
            <a:off x="4096078" y="2919962"/>
            <a:ext cx="373487" cy="3710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lipse 7"/>
          <p:cNvSpPr/>
          <p:nvPr/>
        </p:nvSpPr>
        <p:spPr>
          <a:xfrm>
            <a:off x="4041343" y="3434471"/>
            <a:ext cx="373487" cy="3710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llipse 8"/>
          <p:cNvSpPr/>
          <p:nvPr/>
        </p:nvSpPr>
        <p:spPr>
          <a:xfrm>
            <a:off x="4741867" y="2932841"/>
            <a:ext cx="373487" cy="3710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lipse 9"/>
          <p:cNvSpPr/>
          <p:nvPr/>
        </p:nvSpPr>
        <p:spPr>
          <a:xfrm>
            <a:off x="4726073" y="3447996"/>
            <a:ext cx="373487" cy="3710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lipse 10"/>
          <p:cNvSpPr/>
          <p:nvPr/>
        </p:nvSpPr>
        <p:spPr>
          <a:xfrm>
            <a:off x="3052887" y="2685739"/>
            <a:ext cx="2459864" cy="13780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ZoneTexte 11"/>
          <p:cNvSpPr txBox="1"/>
          <p:nvPr/>
        </p:nvSpPr>
        <p:spPr>
          <a:xfrm>
            <a:off x="3142890" y="1995208"/>
            <a:ext cx="242767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Membres fondateurs</a:t>
            </a:r>
          </a:p>
          <a:p>
            <a:pPr algn="ctr"/>
            <a:r>
              <a:rPr lang="fr-FR" dirty="0" err="1" smtClean="0"/>
              <a:t>Founding</a:t>
            </a:r>
            <a:r>
              <a:rPr lang="fr-FR" dirty="0" smtClean="0"/>
              <a:t> </a:t>
            </a:r>
            <a:r>
              <a:rPr lang="fr-FR" dirty="0" err="1" smtClean="0"/>
              <a:t>members</a:t>
            </a:r>
            <a:endParaRPr lang="en-US" dirty="0"/>
          </a:p>
        </p:txBody>
      </p:sp>
      <p:sp>
        <p:nvSpPr>
          <p:cNvPr id="13" name="Ellipse 12"/>
          <p:cNvSpPr/>
          <p:nvPr/>
        </p:nvSpPr>
        <p:spPr>
          <a:xfrm>
            <a:off x="6593508" y="2404807"/>
            <a:ext cx="373487" cy="37108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lipse 13"/>
          <p:cNvSpPr/>
          <p:nvPr/>
        </p:nvSpPr>
        <p:spPr>
          <a:xfrm>
            <a:off x="6593508" y="2919962"/>
            <a:ext cx="373487" cy="3710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lipse 14"/>
          <p:cNvSpPr/>
          <p:nvPr/>
        </p:nvSpPr>
        <p:spPr>
          <a:xfrm>
            <a:off x="7121544" y="2391928"/>
            <a:ext cx="373487" cy="3710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Ellipse 15"/>
          <p:cNvSpPr/>
          <p:nvPr/>
        </p:nvSpPr>
        <p:spPr>
          <a:xfrm>
            <a:off x="7121544" y="2905590"/>
            <a:ext cx="373487" cy="37108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Ellipse 16"/>
          <p:cNvSpPr/>
          <p:nvPr/>
        </p:nvSpPr>
        <p:spPr>
          <a:xfrm>
            <a:off x="7649579" y="2391928"/>
            <a:ext cx="373487" cy="3710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lipse 17"/>
          <p:cNvSpPr/>
          <p:nvPr/>
        </p:nvSpPr>
        <p:spPr>
          <a:xfrm>
            <a:off x="7649579" y="2919962"/>
            <a:ext cx="373487" cy="3710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lipse 18"/>
          <p:cNvSpPr/>
          <p:nvPr/>
        </p:nvSpPr>
        <p:spPr>
          <a:xfrm>
            <a:off x="6593508" y="3428015"/>
            <a:ext cx="373487" cy="3710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llipse 19"/>
          <p:cNvSpPr/>
          <p:nvPr/>
        </p:nvSpPr>
        <p:spPr>
          <a:xfrm>
            <a:off x="6593508" y="3943170"/>
            <a:ext cx="373487" cy="37108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lipse 20"/>
          <p:cNvSpPr/>
          <p:nvPr/>
        </p:nvSpPr>
        <p:spPr>
          <a:xfrm>
            <a:off x="7121544" y="3415136"/>
            <a:ext cx="373487" cy="3710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lipse 21"/>
          <p:cNvSpPr/>
          <p:nvPr/>
        </p:nvSpPr>
        <p:spPr>
          <a:xfrm>
            <a:off x="7121544" y="3928798"/>
            <a:ext cx="373487" cy="3710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lipse 22"/>
          <p:cNvSpPr/>
          <p:nvPr/>
        </p:nvSpPr>
        <p:spPr>
          <a:xfrm>
            <a:off x="7649580" y="3415136"/>
            <a:ext cx="373487" cy="3710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Ellipse 23"/>
          <p:cNvSpPr/>
          <p:nvPr/>
        </p:nvSpPr>
        <p:spPr>
          <a:xfrm>
            <a:off x="7649579" y="3943170"/>
            <a:ext cx="373487" cy="3710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Connecteur droit avec flèche 24"/>
          <p:cNvCxnSpPr>
            <a:stCxn id="7" idx="6"/>
            <a:endCxn id="9" idx="2"/>
          </p:cNvCxnSpPr>
          <p:nvPr/>
        </p:nvCxnSpPr>
        <p:spPr>
          <a:xfrm>
            <a:off x="4469565" y="3105504"/>
            <a:ext cx="272302" cy="1287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>
            <a:off x="3848246" y="3103158"/>
            <a:ext cx="244166" cy="1287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4425635" y="3610146"/>
            <a:ext cx="272302" cy="1287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>
            <a:off x="3775295" y="3610145"/>
            <a:ext cx="272302" cy="1287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flipV="1">
            <a:off x="5453874" y="2584115"/>
            <a:ext cx="1070645" cy="52548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>
            <a:off x="5493731" y="3655894"/>
            <a:ext cx="2155848" cy="28727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 flipV="1">
            <a:off x="4425635" y="3305253"/>
            <a:ext cx="300438" cy="12921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>
            <a:off x="3838436" y="3286354"/>
            <a:ext cx="202907" cy="15780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2348908" y="2685739"/>
            <a:ext cx="1101941" cy="4174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1570759" y="2282775"/>
            <a:ext cx="1272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Network’s</a:t>
            </a:r>
            <a:r>
              <a:rPr lang="fr-FR" dirty="0" smtClean="0"/>
              <a:t> leader</a:t>
            </a:r>
            <a:endParaRPr lang="en-US" dirty="0"/>
          </a:p>
        </p:txBody>
      </p:sp>
      <p:sp>
        <p:nvSpPr>
          <p:cNvPr id="35" name="ZoneTexte 34"/>
          <p:cNvSpPr txBox="1"/>
          <p:nvPr/>
        </p:nvSpPr>
        <p:spPr>
          <a:xfrm>
            <a:off x="8320823" y="2992924"/>
            <a:ext cx="242767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Membres associés</a:t>
            </a:r>
            <a:endParaRPr lang="en-US" dirty="0"/>
          </a:p>
          <a:p>
            <a:pPr algn="ctr"/>
            <a:r>
              <a:rPr lang="fr-FR" dirty="0" err="1" smtClean="0"/>
              <a:t>Associate</a:t>
            </a:r>
            <a:r>
              <a:rPr lang="fr-FR" dirty="0" smtClean="0"/>
              <a:t> </a:t>
            </a:r>
            <a:r>
              <a:rPr lang="fr-FR" dirty="0" err="1" smtClean="0"/>
              <a:t>members</a:t>
            </a:r>
            <a:endParaRPr lang="fr-FR" dirty="0" smtClean="0"/>
          </a:p>
        </p:txBody>
      </p:sp>
      <p:sp>
        <p:nvSpPr>
          <p:cNvPr id="36" name="ZoneTexte 35"/>
          <p:cNvSpPr txBox="1"/>
          <p:nvPr/>
        </p:nvSpPr>
        <p:spPr>
          <a:xfrm>
            <a:off x="7663527" y="4286538"/>
            <a:ext cx="657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ACE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6361374" y="2013436"/>
            <a:ext cx="3261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Socio-economic</a:t>
            </a:r>
            <a:r>
              <a:rPr lang="fr-FR" dirty="0" smtClean="0"/>
              <a:t> </a:t>
            </a:r>
            <a:r>
              <a:rPr lang="fr-FR" dirty="0" err="1" smtClean="0"/>
              <a:t>partners</a:t>
            </a:r>
            <a:endParaRPr lang="fr-FR" dirty="0" smtClean="0"/>
          </a:p>
        </p:txBody>
      </p:sp>
      <p:sp>
        <p:nvSpPr>
          <p:cNvPr id="2" name="ZoneTexte 1"/>
          <p:cNvSpPr txBox="1"/>
          <p:nvPr/>
        </p:nvSpPr>
        <p:spPr>
          <a:xfrm>
            <a:off x="1137166" y="6172156"/>
            <a:ext cx="10774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/>
                </a:solidFill>
              </a:rPr>
              <a:t>Collaborations avec d’autres CEA: SAMEF, AGIR, AGRISAN (Sénégal),  ACECOR (Ghana), </a:t>
            </a:r>
            <a:r>
              <a:rPr lang="fr-FR" b="1" dirty="0" err="1" smtClean="0">
                <a:solidFill>
                  <a:schemeClr val="accent1"/>
                </a:solidFill>
              </a:rPr>
              <a:t>ValPro</a:t>
            </a:r>
            <a:r>
              <a:rPr lang="fr-FR" b="1" dirty="0" smtClean="0">
                <a:solidFill>
                  <a:schemeClr val="accent1"/>
                </a:solidFill>
              </a:rPr>
              <a:t> (Côte d’Ivoire)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68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2909" y="115909"/>
            <a:ext cx="11590047" cy="6677696"/>
          </a:xfr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fr-FR" sz="5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Actions clés en cours ou à venir:</a:t>
            </a:r>
          </a:p>
          <a:p>
            <a:pPr marL="800100" lvl="1" indent="-342900">
              <a:buFontTx/>
              <a:buChar char="-"/>
            </a:pPr>
            <a:r>
              <a:rPr lang="fr-FR" sz="2600" dirty="0" smtClean="0"/>
              <a:t>33 boursiers inter-CEA soutenus. </a:t>
            </a:r>
          </a:p>
          <a:p>
            <a:pPr marL="800100" lvl="1" indent="-342900">
              <a:buFontTx/>
              <a:buChar char="-"/>
            </a:pPr>
            <a:r>
              <a:rPr lang="fr-FR" sz="2600" dirty="0" smtClean="0"/>
              <a:t>Programme de formation inter-CEA (master conjoint eau/mines en Côte d’Ivoire, écriture et données scientifiques, revue systématique, entreprenariat…). </a:t>
            </a:r>
            <a:endParaRPr lang="fr-FR" sz="2600" dirty="0"/>
          </a:p>
          <a:p>
            <a:pPr marL="800100" lvl="1" indent="-342900">
              <a:buFontTx/>
              <a:buChar char="-"/>
            </a:pPr>
            <a:r>
              <a:rPr lang="fr-FR" sz="2600" dirty="0" smtClean="0"/>
              <a:t>Echanges en cours avec des acteurs socio-économiques (Renault, ATOS, SEN’EAU, Véolia</a:t>
            </a:r>
            <a:r>
              <a:rPr lang="fr-FR" sz="2600" dirty="0" smtClean="0"/>
              <a:t>…).</a:t>
            </a:r>
          </a:p>
          <a:p>
            <a:pPr marL="800100" lvl="1" indent="-342900">
              <a:buFontTx/>
              <a:buChar char="-"/>
            </a:pPr>
            <a:r>
              <a:rPr lang="fr-FR" sz="2600" dirty="0" smtClean="0"/>
              <a:t>Création d’un appui à l’incubation digitale de start-ups issues des CEA (DI ACE). </a:t>
            </a:r>
            <a:endParaRPr lang="fr-FR" sz="2600" dirty="0"/>
          </a:p>
          <a:p>
            <a:pPr marL="800100" lvl="1" indent="-342900">
              <a:buFontTx/>
              <a:buChar char="-"/>
            </a:pPr>
            <a:r>
              <a:rPr lang="fr-FR" sz="2600" dirty="0" smtClean="0"/>
              <a:t>Mise en place de groupes de travail inter-CEA (accréditation, réflexion étudiante, </a:t>
            </a:r>
            <a:endParaRPr lang="fr-FR" sz="2600" dirty="0"/>
          </a:p>
          <a:p>
            <a:pPr marL="800100" lvl="1" indent="-342900">
              <a:buFontTx/>
              <a:buChar char="-"/>
            </a:pPr>
            <a:r>
              <a:rPr lang="fr-FR" sz="2600" dirty="0"/>
              <a:t>Réponse inter-CEA à des appels </a:t>
            </a:r>
            <a:r>
              <a:rPr lang="fr-FR" sz="2600" dirty="0" smtClean="0"/>
              <a:t>d'offres (ARISE, Digital Campus </a:t>
            </a:r>
            <a:r>
              <a:rPr lang="fr-FR" sz="2600" dirty="0" err="1" smtClean="0"/>
              <a:t>Africa</a:t>
            </a:r>
            <a:r>
              <a:rPr lang="fr-FR" sz="2600" dirty="0" smtClean="0"/>
              <a:t>…). </a:t>
            </a:r>
          </a:p>
          <a:p>
            <a:pPr marL="800100" lvl="1" indent="-342900">
              <a:buFontTx/>
              <a:buChar char="-"/>
            </a:pPr>
            <a:r>
              <a:rPr lang="fr-FR" sz="2600" dirty="0" smtClean="0"/>
              <a:t>Ateliers thématiques à distance (e-agriculture et santé, high performance </a:t>
            </a:r>
            <a:r>
              <a:rPr lang="fr-FR" sz="2600" dirty="0" err="1" smtClean="0"/>
              <a:t>computing</a:t>
            </a:r>
            <a:r>
              <a:rPr lang="fr-FR" sz="2600" dirty="0" smtClean="0"/>
              <a:t>…) et en présentiels (</a:t>
            </a:r>
            <a:r>
              <a:rPr lang="fr-FR" sz="2600" dirty="0" err="1" smtClean="0"/>
              <a:t>bootcamp</a:t>
            </a:r>
            <a:r>
              <a:rPr lang="fr-FR" sz="2600" dirty="0" smtClean="0"/>
              <a:t> orpaillage en juin au Niger). </a:t>
            </a:r>
          </a:p>
          <a:p>
            <a:pPr marL="800100" lvl="1" indent="-342900">
              <a:buFontTx/>
              <a:buChar char="-"/>
            </a:pPr>
            <a:r>
              <a:rPr lang="fr-FR" sz="2600" dirty="0" smtClean="0"/>
              <a:t>Collaboration avec les réseaux thématiques AUA (accord cadre en cours de signature).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52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Key ongoing/upcoming </a:t>
            </a:r>
            <a:r>
              <a:rPr lang="en-US" sz="5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actions:</a:t>
            </a:r>
          </a:p>
          <a:p>
            <a:pPr marL="800100" lvl="1" indent="-342900">
              <a:buFontTx/>
              <a:buChar char="-"/>
            </a:pPr>
            <a:r>
              <a:rPr lang="en-US" sz="2600" dirty="0" smtClean="0"/>
              <a:t>33 inter-ACE scholarship holders supported.</a:t>
            </a:r>
          </a:p>
          <a:p>
            <a:pPr marL="800100" lvl="1" indent="-342900">
              <a:buFontTx/>
              <a:buChar char="-"/>
            </a:pPr>
            <a:r>
              <a:rPr lang="en-US" sz="2600" dirty="0" smtClean="0"/>
              <a:t>Inter-ACE training program (joint water / mining master's degree in Côte d'Ivoire, writing and scientific data, systematic review, entrepreneurship, etc.).</a:t>
            </a:r>
          </a:p>
          <a:p>
            <a:pPr marL="800100" lvl="1" indent="-342900">
              <a:buFontTx/>
              <a:buChar char="-"/>
            </a:pPr>
            <a:r>
              <a:rPr lang="en-US" sz="2600" dirty="0" smtClean="0"/>
              <a:t>Discussions underway with socio-economic players (Renault, ATOS, SEN’EAU, </a:t>
            </a:r>
            <a:r>
              <a:rPr lang="en-US" sz="2600" dirty="0" err="1" smtClean="0"/>
              <a:t>Véolia</a:t>
            </a:r>
            <a:r>
              <a:rPr lang="en-US" sz="2600" dirty="0" smtClean="0"/>
              <a:t>, etc</a:t>
            </a:r>
            <a:r>
              <a:rPr lang="en-US" sz="2600" dirty="0" smtClean="0"/>
              <a:t>.).</a:t>
            </a:r>
          </a:p>
          <a:p>
            <a:pPr marL="800100" lvl="1" indent="-342900">
              <a:buFontTx/>
              <a:buChar char="-"/>
            </a:pPr>
            <a:r>
              <a:rPr lang="en-US" sz="2600" dirty="0" smtClean="0"/>
              <a:t>Creation of a digital incubator for ACE start-ups (DI ACE). </a:t>
            </a:r>
            <a:endParaRPr lang="en-US" sz="2600" dirty="0" smtClean="0"/>
          </a:p>
          <a:p>
            <a:pPr marL="800100" lvl="1" indent="-342900">
              <a:buFontTx/>
              <a:buChar char="-"/>
            </a:pPr>
            <a:r>
              <a:rPr lang="en-US" sz="2600" dirty="0" smtClean="0"/>
              <a:t>Establishment </a:t>
            </a:r>
            <a:r>
              <a:rPr lang="en-US" sz="2600" dirty="0" smtClean="0"/>
              <a:t>of inter-ACE working groups (accreditation, student flow…). </a:t>
            </a:r>
          </a:p>
          <a:p>
            <a:pPr marL="800100" lvl="1" indent="-342900">
              <a:buFontTx/>
              <a:buChar char="-"/>
            </a:pPr>
            <a:r>
              <a:rPr lang="en-US" sz="2600" dirty="0" smtClean="0"/>
              <a:t>Inter-ACE response to calls for tenders (ARISE, Digital Campus Africa…).</a:t>
            </a:r>
          </a:p>
          <a:p>
            <a:pPr marL="800100" lvl="1" indent="-342900">
              <a:buFontTx/>
              <a:buChar char="-"/>
            </a:pPr>
            <a:r>
              <a:rPr lang="en-US" sz="2600" dirty="0" smtClean="0"/>
              <a:t>Thematic remote workshops (e-agriculture and health, high performance computing, etc.) and face-to-face (gold panning </a:t>
            </a:r>
            <a:r>
              <a:rPr lang="en-US" sz="2600" dirty="0" err="1" smtClean="0"/>
              <a:t>bootcamp</a:t>
            </a:r>
            <a:r>
              <a:rPr lang="en-US" sz="2600" dirty="0" smtClean="0"/>
              <a:t> in June in Niger).</a:t>
            </a:r>
          </a:p>
          <a:p>
            <a:pPr marL="800100" lvl="1" indent="-342900">
              <a:buFontTx/>
              <a:buChar char="-"/>
            </a:pPr>
            <a:r>
              <a:rPr lang="en-US" sz="2600" dirty="0" smtClean="0"/>
              <a:t>Collaborations </a:t>
            </a:r>
            <a:r>
              <a:rPr lang="en-US" sz="2600" dirty="0" smtClean="0"/>
              <a:t>with AAU networks (MoU being signed).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89341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09409" y="386365"/>
            <a:ext cx="10945969" cy="164849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fr-FR" sz="52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Rejoignez </a:t>
            </a:r>
            <a:r>
              <a:rPr lang="fr-FR" sz="5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nous! / </a:t>
            </a:r>
            <a:r>
              <a:rPr lang="en-US" sz="52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Join us!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fr-FR" sz="2600" dirty="0" smtClean="0">
                <a:hlinkClick r:id="rId2"/>
              </a:rPr>
              <a:t>acepartner@ird.fr</a:t>
            </a:r>
            <a:endParaRPr lang="en-US" sz="2600" dirty="0"/>
          </a:p>
        </p:txBody>
      </p:sp>
      <p:sp>
        <p:nvSpPr>
          <p:cNvPr id="2" name="ZoneTexte 1"/>
          <p:cNvSpPr txBox="1"/>
          <p:nvPr/>
        </p:nvSpPr>
        <p:spPr>
          <a:xfrm>
            <a:off x="463640" y="2524259"/>
            <a:ext cx="1061219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manager</a:t>
            </a:r>
            <a:r>
              <a:rPr lang="en-US" sz="2400" dirty="0" smtClean="0"/>
              <a:t>: Gregory GIRAUD – </a:t>
            </a:r>
            <a:r>
              <a:rPr lang="en-US" sz="2400" dirty="0" smtClean="0">
                <a:hlinkClick r:id="rId3"/>
              </a:rPr>
              <a:t>gregory.giraud@ird.fr</a:t>
            </a:r>
            <a:r>
              <a:rPr lang="en-US" sz="2400" dirty="0" smtClean="0"/>
              <a:t> </a:t>
            </a:r>
          </a:p>
          <a:p>
            <a:r>
              <a:rPr lang="en-US" sz="2400" b="1" dirty="0" smtClean="0"/>
              <a:t>Administrator</a:t>
            </a:r>
            <a:r>
              <a:rPr lang="en-US" sz="2400" dirty="0" smtClean="0"/>
              <a:t> : Jeremy BROCARD – </a:t>
            </a:r>
            <a:r>
              <a:rPr lang="en-US" sz="2400" dirty="0" smtClean="0">
                <a:hlinkClick r:id="rId4"/>
              </a:rPr>
              <a:t>brocard.jeremy@ird.fr</a:t>
            </a:r>
            <a:r>
              <a:rPr lang="en-US" sz="2400" dirty="0" smtClean="0"/>
              <a:t> </a:t>
            </a:r>
          </a:p>
          <a:p>
            <a:r>
              <a:rPr lang="en-US" sz="2400" b="1" dirty="0" smtClean="0"/>
              <a:t>Scholarship manager</a:t>
            </a:r>
            <a:r>
              <a:rPr lang="en-US" sz="2400" dirty="0" smtClean="0"/>
              <a:t>: Sophonisbe CHABOUNI – </a:t>
            </a:r>
            <a:r>
              <a:rPr lang="en-US" sz="2400" dirty="0" smtClean="0">
                <a:hlinkClick r:id="rId5"/>
              </a:rPr>
              <a:t>sophonisbe.chabouni@ird.fr</a:t>
            </a:r>
            <a:r>
              <a:rPr lang="en-US" sz="2400" dirty="0" smtClean="0"/>
              <a:t> </a:t>
            </a:r>
          </a:p>
          <a:p>
            <a:r>
              <a:rPr lang="en-US" sz="2400" b="1" dirty="0" smtClean="0"/>
              <a:t>Regional animator</a:t>
            </a:r>
            <a:r>
              <a:rPr lang="en-US" sz="2400" dirty="0" smtClean="0"/>
              <a:t>: Dr. Mamadou DIALLO – </a:t>
            </a:r>
            <a:r>
              <a:rPr lang="en-US" sz="2400" dirty="0" smtClean="0">
                <a:hlinkClick r:id="rId6"/>
              </a:rPr>
              <a:t>mamadou.diallo1@ird.fr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r>
              <a:rPr lang="en-US" sz="2400" b="1" dirty="0" smtClean="0"/>
              <a:t>WANIDA</a:t>
            </a:r>
            <a:r>
              <a:rPr lang="en-US" sz="2400" dirty="0" smtClean="0"/>
              <a:t>: Mrs. Olivia KOUPAKI – </a:t>
            </a:r>
            <a:r>
              <a:rPr lang="en-US" sz="2400" dirty="0" smtClean="0">
                <a:hlinkClick r:id="rId7"/>
              </a:rPr>
              <a:t>orkoupaki@ug.edu.gh</a:t>
            </a:r>
            <a:r>
              <a:rPr lang="en-US" sz="2400" dirty="0" smtClean="0"/>
              <a:t> </a:t>
            </a:r>
          </a:p>
          <a:p>
            <a:r>
              <a:rPr lang="en-US" sz="2400" b="1" dirty="0" smtClean="0"/>
              <a:t>AMR2D</a:t>
            </a:r>
            <a:r>
              <a:rPr lang="en-US" sz="2400" dirty="0" smtClean="0"/>
              <a:t> – Mr. Patrice EBAH – </a:t>
            </a:r>
            <a:r>
              <a:rPr lang="en-US" sz="2400" dirty="0" smtClean="0">
                <a:hlinkClick r:id="rId8"/>
              </a:rPr>
              <a:t>patrice.ebah@ird.fr</a:t>
            </a:r>
            <a:r>
              <a:rPr lang="en-US" sz="2400" dirty="0" smtClean="0"/>
              <a:t> </a:t>
            </a:r>
          </a:p>
          <a:p>
            <a:r>
              <a:rPr lang="en-US" sz="2400" b="1" dirty="0" smtClean="0"/>
              <a:t>NET WATER</a:t>
            </a:r>
            <a:r>
              <a:rPr lang="en-US" sz="2400" dirty="0" smtClean="0"/>
              <a:t>: Mr. Faissal OUEDRAOGO – </a:t>
            </a:r>
            <a:r>
              <a:rPr lang="en-US" sz="2400" dirty="0" smtClean="0">
                <a:hlinkClick r:id="rId9"/>
              </a:rPr>
              <a:t>faissal.ouedraogo@ird.fr</a:t>
            </a:r>
            <a:r>
              <a:rPr lang="en-US" sz="2400" dirty="0" smtClean="0"/>
              <a:t> </a:t>
            </a:r>
          </a:p>
          <a:p>
            <a:r>
              <a:rPr lang="en-US" sz="2400" b="1" dirty="0" smtClean="0"/>
              <a:t>DSTN</a:t>
            </a:r>
            <a:r>
              <a:rPr lang="en-US" sz="2400" dirty="0" smtClean="0"/>
              <a:t> : Dr. Gaoussou CAMARA - </a:t>
            </a:r>
            <a:r>
              <a:rPr lang="en-US" sz="2400" dirty="0" smtClean="0">
                <a:hlinkClick r:id="rId10"/>
              </a:rPr>
              <a:t>gaoussou.camara@uadb.edu.sn</a:t>
            </a:r>
            <a:r>
              <a:rPr lang="en-US" sz="2400" dirty="0" smtClean="0"/>
              <a:t>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496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673C04CFF664498C6D230F7DC9002D" ma:contentTypeVersion="14" ma:contentTypeDescription="Create a new document." ma:contentTypeScope="" ma:versionID="b4f9a02662d3b8955ba9de210575397a">
  <xsd:schema xmlns:xsd="http://www.w3.org/2001/XMLSchema" xmlns:xs="http://www.w3.org/2001/XMLSchema" xmlns:p="http://schemas.microsoft.com/office/2006/metadata/properties" xmlns:ns2="aeaaafad-0aeb-47f1-beb2-3e40a0446ae1" xmlns:ns3="794cbd40-fc6d-4c0a-9217-0f6cd4b26116" targetNamespace="http://schemas.microsoft.com/office/2006/metadata/properties" ma:root="true" ma:fieldsID="c25ca4ebd4cc55bbee69c056d2bf5514" ns2:_="" ns3:_="">
    <xsd:import namespace="aeaaafad-0aeb-47f1-beb2-3e40a0446ae1"/>
    <xsd:import namespace="794cbd40-fc6d-4c0a-9217-0f6cd4b261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aaafad-0aeb-47f1-beb2-3e40a0446a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4cbd40-fc6d-4c0a-9217-0f6cd4b2611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C3D9F80-BAE0-4BF2-87C1-55EC72B9EFD4}"/>
</file>

<file path=customXml/itemProps2.xml><?xml version="1.0" encoding="utf-8"?>
<ds:datastoreItem xmlns:ds="http://schemas.openxmlformats.org/officeDocument/2006/customXml" ds:itemID="{53C4ED32-F114-4AC6-A1C4-9AEBD5D93B30}"/>
</file>

<file path=customXml/itemProps3.xml><?xml version="1.0" encoding="utf-8"?>
<ds:datastoreItem xmlns:ds="http://schemas.openxmlformats.org/officeDocument/2006/customXml" ds:itemID="{0ADD61AE-97B0-49E3-9C06-23CED9B89B38}"/>
</file>

<file path=docProps/app.xml><?xml version="1.0" encoding="utf-8"?>
<Properties xmlns="http://schemas.openxmlformats.org/officeDocument/2006/extended-properties" xmlns:vt="http://schemas.openxmlformats.org/officeDocument/2006/docPropsVTypes">
  <TotalTime>2128</TotalTime>
  <Words>964</Words>
  <Application>Microsoft Office PowerPoint</Application>
  <PresentationFormat>Grand écran</PresentationFormat>
  <Paragraphs>142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   Soutien à la collaboration thématique inter-CEA  Facilitation for inter-ACE thematic networking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IRD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Grégory GIRAUD</dc:creator>
  <cp:lastModifiedBy>Grégory GIRAUD</cp:lastModifiedBy>
  <cp:revision>75</cp:revision>
  <dcterms:created xsi:type="dcterms:W3CDTF">2020-02-26T18:06:17Z</dcterms:created>
  <dcterms:modified xsi:type="dcterms:W3CDTF">2021-05-25T09:23:27Z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0x01010064673C04CFF664498C6D230F7DC9002D</vt:lpwstr>
  </property>
</Properties>
</file>