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4"/>
  </p:sldMasterIdLst>
  <p:notesMasterIdLst>
    <p:notesMasterId r:id="rId39"/>
  </p:notesMasterIdLst>
  <p:sldIdLst>
    <p:sldId id="256" r:id="rId5"/>
    <p:sldId id="258" r:id="rId6"/>
    <p:sldId id="309" r:id="rId7"/>
    <p:sldId id="388" r:id="rId8"/>
    <p:sldId id="498" r:id="rId9"/>
    <p:sldId id="430" r:id="rId10"/>
    <p:sldId id="548" r:id="rId11"/>
    <p:sldId id="305" r:id="rId12"/>
    <p:sldId id="550" r:id="rId13"/>
    <p:sldId id="500" r:id="rId14"/>
    <p:sldId id="527" r:id="rId15"/>
    <p:sldId id="259" r:id="rId16"/>
    <p:sldId id="268" r:id="rId17"/>
    <p:sldId id="263" r:id="rId18"/>
    <p:sldId id="269" r:id="rId19"/>
    <p:sldId id="277" r:id="rId20"/>
    <p:sldId id="278" r:id="rId21"/>
    <p:sldId id="279" r:id="rId22"/>
    <p:sldId id="262" r:id="rId23"/>
    <p:sldId id="261" r:id="rId24"/>
    <p:sldId id="265" r:id="rId25"/>
    <p:sldId id="292" r:id="rId26"/>
    <p:sldId id="545" r:id="rId27"/>
    <p:sldId id="547" r:id="rId28"/>
    <p:sldId id="266" r:id="rId29"/>
    <p:sldId id="465" r:id="rId30"/>
    <p:sldId id="284" r:id="rId31"/>
    <p:sldId id="297" r:id="rId32"/>
    <p:sldId id="511" r:id="rId33"/>
    <p:sldId id="496" r:id="rId34"/>
    <p:sldId id="280" r:id="rId35"/>
    <p:sldId id="546" r:id="rId36"/>
    <p:sldId id="549" r:id="rId37"/>
    <p:sldId id="54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2"/>
    <p:restoredTop sz="86380"/>
  </p:normalViewPr>
  <p:slideViewPr>
    <p:cSldViewPr snapToGrid="0" snapToObjects="1">
      <p:cViewPr varScale="1">
        <p:scale>
          <a:sx n="75" d="100"/>
          <a:sy n="75" d="100"/>
        </p:scale>
        <p:origin x="782"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73486-FE01-1745-868D-93885CC0249A}"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B67B5-1394-C242-A95B-276789ED2D64}" type="slidenum">
              <a:rPr lang="en-US" smtClean="0"/>
              <a:t>‹#›</a:t>
            </a:fld>
            <a:endParaRPr lang="en-US"/>
          </a:p>
        </p:txBody>
      </p:sp>
    </p:spTree>
    <p:extLst>
      <p:ext uri="{BB962C8B-B14F-4D97-AF65-F5344CB8AC3E}">
        <p14:creationId xmlns:p14="http://schemas.microsoft.com/office/powerpoint/2010/main" val="147727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c83fdf60d_0_9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gdc83fdf60d_0_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312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41e73de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41e73de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64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cfb05e2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cfb05e2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80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58c32df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58c32df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09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dfa4a0d4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dfa4a0d4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929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c9bec32d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dc9bec32d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97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c83fdf60d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c83fdf60d_0_2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couldn’t assemble SARS-CoV-2 genome from the sample</a:t>
            </a:r>
            <a:endParaRPr/>
          </a:p>
        </p:txBody>
      </p:sp>
      <p:sp>
        <p:nvSpPr>
          <p:cNvPr id="253" name="Google Shape;253;gdc83fdf60d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369989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c83fdf60d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dc83fdf60d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9626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20A.EU2 lineage has a S477N mutation in the Spike protein which is in the Receptor Binding Domain (RBD) of the virus and has been reported to confer resistance to multiple antibodies and convalescent sera</a:t>
            </a:r>
            <a:endParaRPr/>
          </a:p>
        </p:txBody>
      </p:sp>
    </p:spTree>
    <p:extLst>
      <p:ext uri="{BB962C8B-B14F-4D97-AF65-F5344CB8AC3E}">
        <p14:creationId xmlns:p14="http://schemas.microsoft.com/office/powerpoint/2010/main" val="415420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c83fdf60d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dc83fdf60d_0_4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a:solidFill>
                  <a:schemeClr val="dk1"/>
                </a:solidFill>
                <a:latin typeface="Calibri"/>
                <a:ea typeface="Calibri"/>
                <a:cs typeface="Calibri"/>
                <a:sym typeface="Calibri"/>
              </a:rPr>
              <a:t>And we need to go even beyond hospitals to small remote villages like Emile’s with no electricity. A we have found a new tool to do this in nature called CRISPR. It was recently discovered that bacteria have an immune system against viruses, where the create guides to viruses they have seen before. When a guide finds its target sequence, it signals a protein to cleave at that side with molecular scissors. We can create ways to pair this with flourescent label that sets of when the site is cleaved. This process is so exquisitely sensitive that it can be done at room temperature, on paper, creating a diagnostic that can be deployed anywhere. </a:t>
            </a:r>
            <a:endParaRPr sz="1200" i="0">
              <a:solidFill>
                <a:schemeClr val="dk1"/>
              </a:solidFill>
              <a:latin typeface="Calibri"/>
              <a:ea typeface="Calibri"/>
              <a:cs typeface="Calibri"/>
              <a:sym typeface="Calibri"/>
            </a:endParaRPr>
          </a:p>
        </p:txBody>
      </p:sp>
      <p:sp>
        <p:nvSpPr>
          <p:cNvPr id="300" name="Google Shape;300;gdc83fdf60d_0_4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279788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4d6a1a1e1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4d6a1a1e1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are currently moving towards this in a number of ways. This includes the latest SHERLOCK diagnostics we are pioneering to improve detection of Lassa and other viruses, as well as systems to coordinate clinical and epidemiological data that we are rolling out now in Nigeria</a:t>
            </a:r>
            <a:endParaRPr dirty="0"/>
          </a:p>
        </p:txBody>
      </p:sp>
    </p:spTree>
    <p:extLst>
      <p:ext uri="{BB962C8B-B14F-4D97-AF65-F5344CB8AC3E}">
        <p14:creationId xmlns:p14="http://schemas.microsoft.com/office/powerpoint/2010/main" val="31325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release of data was supper quick: 10 days from sampling to public deposition in</a:t>
            </a:r>
            <a:r>
              <a:rPr lang="en-US" baseline="0" dirty="0"/>
              <a:t> </a:t>
            </a:r>
            <a:r>
              <a:rPr lang="en-US" baseline="0" dirty="0" err="1"/>
              <a:t>GenBank</a:t>
            </a:r>
            <a:r>
              <a:rPr lang="en-US" dirty="0"/>
              <a:t> </a:t>
            </a:r>
          </a:p>
        </p:txBody>
      </p:sp>
      <p:sp>
        <p:nvSpPr>
          <p:cNvPr id="4" name="Slide Number Placeholder 3"/>
          <p:cNvSpPr>
            <a:spLocks noGrp="1"/>
          </p:cNvSpPr>
          <p:nvPr>
            <p:ph type="sldNum" sz="quarter" idx="10"/>
          </p:nvPr>
        </p:nvSpPr>
        <p:spPr/>
        <p:txBody>
          <a:bodyPr/>
          <a:lstStyle/>
          <a:p>
            <a:pPr>
              <a:defRPr/>
            </a:pPr>
            <a:fld id="{4B76FB6C-9B7B-274F-910F-512DF36CDD1D}" type="slidenum">
              <a:rPr lang="en-US" smtClean="0"/>
              <a:pPr>
                <a:defRPr/>
              </a:pPr>
              <a:t>4</a:t>
            </a:fld>
            <a:endParaRPr lang="en-US"/>
          </a:p>
        </p:txBody>
      </p:sp>
    </p:spTree>
    <p:extLst>
      <p:ext uri="{BB962C8B-B14F-4D97-AF65-F5344CB8AC3E}">
        <p14:creationId xmlns:p14="http://schemas.microsoft.com/office/powerpoint/2010/main" val="1142573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1" name="Google Shape;10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Why v2:</a:t>
            </a:r>
            <a:endParaRPr>
              <a:solidFill>
                <a:schemeClr val="dk1"/>
              </a:solidFill>
            </a:endParaRPr>
          </a:p>
          <a:p>
            <a:pPr marL="457200" lvl="0" indent="-317500" algn="l" rtl="0">
              <a:spcBef>
                <a:spcPts val="0"/>
              </a:spcBef>
              <a:spcAft>
                <a:spcPts val="0"/>
              </a:spcAft>
              <a:buClr>
                <a:schemeClr val="dk1"/>
              </a:buClr>
              <a:buSzPts val="1400"/>
              <a:buChar char="-"/>
            </a:pPr>
            <a:r>
              <a:rPr lang="en-US">
                <a:solidFill>
                  <a:schemeClr val="dk1"/>
                </a:solidFill>
              </a:rPr>
              <a:t>better cheaper faster than v1?</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457200" lvl="0" indent="-317500" algn="l" rtl="0">
              <a:spcBef>
                <a:spcPts val="0"/>
              </a:spcBef>
              <a:spcAft>
                <a:spcPts val="0"/>
              </a:spcAft>
              <a:buClr>
                <a:schemeClr val="dk1"/>
              </a:buClr>
              <a:buSzPts val="1400"/>
              <a:buAutoNum type="arabicPeriod"/>
            </a:pPr>
            <a:r>
              <a:rPr lang="en-US">
                <a:solidFill>
                  <a:schemeClr val="dk1"/>
                </a:solidFill>
              </a:rPr>
              <a:t>Explain how it compares to other tech in LMICs</a:t>
            </a:r>
            <a:endParaRPr>
              <a:solidFill>
                <a:schemeClr val="dk1"/>
              </a:solidFill>
            </a:endParaRPr>
          </a:p>
          <a:p>
            <a:pPr marL="457200" lvl="0" indent="-317500" algn="l" rtl="0">
              <a:spcBef>
                <a:spcPts val="0"/>
              </a:spcBef>
              <a:spcAft>
                <a:spcPts val="0"/>
              </a:spcAft>
              <a:buClr>
                <a:schemeClr val="dk1"/>
              </a:buClr>
              <a:buSzPts val="1400"/>
              <a:buAutoNum type="arabicPeriod"/>
            </a:pP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Explain the two process </a:t>
            </a:r>
            <a:endParaRPr/>
          </a:p>
        </p:txBody>
      </p:sp>
    </p:spTree>
    <p:extLst>
      <p:ext uri="{BB962C8B-B14F-4D97-AF65-F5344CB8AC3E}">
        <p14:creationId xmlns:p14="http://schemas.microsoft.com/office/powerpoint/2010/main" val="208568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666" name="Google Shape;6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384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dc83fdf60d_0_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dc83fdf60d_0_5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gdc83fdf60d_0_5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399236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B67B5-1394-C242-A95B-276789ED2D64}" type="slidenum">
              <a:rPr lang="en-US" smtClean="0"/>
              <a:t>33</a:t>
            </a:fld>
            <a:endParaRPr lang="en-US"/>
          </a:p>
        </p:txBody>
      </p:sp>
    </p:spTree>
    <p:extLst>
      <p:ext uri="{BB962C8B-B14F-4D97-AF65-F5344CB8AC3E}">
        <p14:creationId xmlns:p14="http://schemas.microsoft.com/office/powerpoint/2010/main" val="3035752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4d6a1a1e1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4d6a1a1e1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36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a:defRPr sz="2400">
                <a:latin typeface="+mn-lt"/>
                <a:ea typeface="+mn-ea"/>
                <a:cs typeface="+mn-cs"/>
                <a:sym typeface="Helvetica"/>
              </a:defRPr>
            </a:pPr>
            <a:r>
              <a:t>Genome is 10 kb with 4 genes. I</a:t>
            </a:r>
            <a:r>
              <a:rPr>
                <a:latin typeface="Arial"/>
                <a:ea typeface="Arial"/>
                <a:cs typeface="Arial"/>
                <a:sym typeface="Arial"/>
              </a:rPr>
              <a:t>’</a:t>
            </a:r>
            <a:r>
              <a:t>ll tell you about them later.</a:t>
            </a:r>
          </a:p>
          <a:p>
            <a:pPr>
              <a:defRPr sz="2400">
                <a:latin typeface="+mn-lt"/>
                <a:ea typeface="+mn-ea"/>
                <a:cs typeface="+mn-cs"/>
                <a:sym typeface="Helvetica"/>
              </a:defRPr>
            </a:pPr>
            <a:endParaRPr/>
          </a:p>
          <a:p>
            <a:pPr>
              <a:defRPr sz="2400">
                <a:latin typeface="+mn-lt"/>
                <a:ea typeface="+mn-ea"/>
                <a:cs typeface="+mn-cs"/>
                <a:sym typeface="Helvetica"/>
              </a:defRPr>
            </a:pPr>
            <a:r>
              <a:t>We aligned our hundred genomes, built a phylogeny and placed dates on it using a molecular clock model.</a:t>
            </a:r>
          </a:p>
        </p:txBody>
      </p:sp>
    </p:spTree>
    <p:extLst>
      <p:ext uri="{BB962C8B-B14F-4D97-AF65-F5344CB8AC3E}">
        <p14:creationId xmlns:p14="http://schemas.microsoft.com/office/powerpoint/2010/main" val="146068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Validated for urine and saliva</a:t>
            </a:r>
          </a:p>
        </p:txBody>
      </p:sp>
      <p:sp>
        <p:nvSpPr>
          <p:cNvPr id="4" name="Slide Number Placeholder 3"/>
          <p:cNvSpPr>
            <a:spLocks noGrp="1"/>
          </p:cNvSpPr>
          <p:nvPr>
            <p:ph type="sldNum" sz="quarter" idx="5"/>
          </p:nvPr>
        </p:nvSpPr>
        <p:spPr/>
        <p:txBody>
          <a:bodyPr/>
          <a:lstStyle/>
          <a:p>
            <a:fld id="{4D1B67B5-1394-C242-A95B-276789ED2D64}" type="slidenum">
              <a:rPr lang="en-US" smtClean="0"/>
              <a:t>9</a:t>
            </a:fld>
            <a:endParaRPr lang="en-US"/>
          </a:p>
        </p:txBody>
      </p:sp>
    </p:spTree>
    <p:extLst>
      <p:ext uri="{BB962C8B-B14F-4D97-AF65-F5344CB8AC3E}">
        <p14:creationId xmlns:p14="http://schemas.microsoft.com/office/powerpoint/2010/main" val="370492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Intervention</a:t>
            </a:r>
          </a:p>
        </p:txBody>
      </p:sp>
      <p:sp>
        <p:nvSpPr>
          <p:cNvPr id="4" name="Slide Number Placeholder 3"/>
          <p:cNvSpPr>
            <a:spLocks noGrp="1"/>
          </p:cNvSpPr>
          <p:nvPr>
            <p:ph type="sldNum" sz="quarter" idx="5"/>
          </p:nvPr>
        </p:nvSpPr>
        <p:spPr/>
        <p:txBody>
          <a:bodyPr/>
          <a:lstStyle/>
          <a:p>
            <a:fld id="{4D1B67B5-1394-C242-A95B-276789ED2D64}" type="slidenum">
              <a:rPr lang="en-US" smtClean="0"/>
              <a:t>10</a:t>
            </a:fld>
            <a:endParaRPr lang="en-US"/>
          </a:p>
        </p:txBody>
      </p:sp>
    </p:spTree>
    <p:extLst>
      <p:ext uri="{BB962C8B-B14F-4D97-AF65-F5344CB8AC3E}">
        <p14:creationId xmlns:p14="http://schemas.microsoft.com/office/powerpoint/2010/main" val="206045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112776d5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112776d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26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c83fdf60d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48 hours </a:t>
            </a:r>
            <a:r>
              <a:rPr lang="en-US" dirty="0" err="1"/>
              <a:t>ngs</a:t>
            </a:r>
            <a:endParaRPr dirty="0"/>
          </a:p>
        </p:txBody>
      </p:sp>
      <p:sp>
        <p:nvSpPr>
          <p:cNvPr id="234" name="Google Shape;234;gdc83fdf60d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36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112777116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112777116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now have genomes from 26 states unlike previously 24 states (New state is Sokoto)</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DIGNOSTICS OVER 20K </a:t>
            </a:r>
            <a:endParaRPr dirty="0"/>
          </a:p>
        </p:txBody>
      </p:sp>
    </p:spTree>
    <p:extLst>
      <p:ext uri="{BB962C8B-B14F-4D97-AF65-F5344CB8AC3E}">
        <p14:creationId xmlns:p14="http://schemas.microsoft.com/office/powerpoint/2010/main" val="68116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c9bec32d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c9bec32d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PANGO (Phylogenetic Assignment of Named Global Outbreak) lineages are derived from all global genomes and these lineages are sometimes merged for easy naming/grouping as new genomes are being generated globally.</a:t>
            </a:r>
            <a:endParaRPr/>
          </a:p>
        </p:txBody>
      </p:sp>
    </p:spTree>
    <p:extLst>
      <p:ext uri="{BB962C8B-B14F-4D97-AF65-F5344CB8AC3E}">
        <p14:creationId xmlns:p14="http://schemas.microsoft.com/office/powerpoint/2010/main" val="400686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9B17-5835-0E4F-83D1-D0D290AB3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65079-BDEB-0A49-8A4A-48028AA79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53D81F-375F-A043-BCA1-E2641B46302B}"/>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5" name="Footer Placeholder 4">
            <a:extLst>
              <a:ext uri="{FF2B5EF4-FFF2-40B4-BE49-F238E27FC236}">
                <a16:creationId xmlns:a16="http://schemas.microsoft.com/office/drawing/2014/main" id="{E2E577FD-A975-A944-8A1F-B32D20351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E2136-7FF1-6B45-8B1A-E6BE45DFBD26}"/>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75720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2686-3E97-104C-A86D-6FACAE25E7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7845-E7D9-714A-8352-D1D30E11C7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09599-908A-864C-AAA6-A138E3D182D6}"/>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5" name="Footer Placeholder 4">
            <a:extLst>
              <a:ext uri="{FF2B5EF4-FFF2-40B4-BE49-F238E27FC236}">
                <a16:creationId xmlns:a16="http://schemas.microsoft.com/office/drawing/2014/main" id="{F83737B4-92A7-714C-95F6-DC5F686D4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2552D-404E-9941-B6ED-AE4D4FEC4696}"/>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221848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2EFD5-AC1A-DA45-811E-B59006C0F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6F697-C539-A944-AB90-1EBFAF9D89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EFBF6-3FBF-6C40-BF8D-FEE42446D886}"/>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5" name="Footer Placeholder 4">
            <a:extLst>
              <a:ext uri="{FF2B5EF4-FFF2-40B4-BE49-F238E27FC236}">
                <a16:creationId xmlns:a16="http://schemas.microsoft.com/office/drawing/2014/main" id="{914A5755-FF66-3041-A8A3-84E57E291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4E75D-5888-E847-B241-CD225E877190}"/>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1230641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308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Content">
  <p:cSld name="Title_and_Content">
    <p:spTree>
      <p:nvGrpSpPr>
        <p:cNvPr id="1" name="Shape 106"/>
        <p:cNvGrpSpPr/>
        <p:nvPr/>
      </p:nvGrpSpPr>
      <p:grpSpPr>
        <a:xfrm>
          <a:off x="0" y="0"/>
          <a:ext cx="0" cy="0"/>
          <a:chOff x="0" y="0"/>
          <a:chExt cx="0" cy="0"/>
        </a:xfrm>
      </p:grpSpPr>
      <p:sp>
        <p:nvSpPr>
          <p:cNvPr id="107" name="Google Shape;107;p24"/>
          <p:cNvSpPr txBox="1">
            <a:spLocks noGrp="1"/>
          </p:cNvSpPr>
          <p:nvPr>
            <p:ph type="ftr" idx="11"/>
          </p:nvPr>
        </p:nvSpPr>
        <p:spPr>
          <a:xfrm>
            <a:off x="4038600" y="6356351"/>
            <a:ext cx="4114800" cy="3651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24"/>
          <p:cNvSpPr txBox="1">
            <a:spLocks noGrp="1"/>
          </p:cNvSpPr>
          <p:nvPr>
            <p:ph type="sldNum" idx="12"/>
          </p:nvPr>
        </p:nvSpPr>
        <p:spPr>
          <a:xfrm>
            <a:off x="8610600" y="6356351"/>
            <a:ext cx="2743200" cy="3651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09" name="Google Shape;109;p24"/>
          <p:cNvSpPr txBox="1">
            <a:spLocks noGrp="1"/>
          </p:cNvSpPr>
          <p:nvPr>
            <p:ph type="body" idx="1"/>
          </p:nvPr>
        </p:nvSpPr>
        <p:spPr>
          <a:xfrm>
            <a:off x="558801" y="1143000"/>
            <a:ext cx="11074500" cy="5334000"/>
          </a:xfrm>
          <a:prstGeom prst="rect">
            <a:avLst/>
          </a:prstGeom>
          <a:noFill/>
          <a:ln>
            <a:noFill/>
          </a:ln>
        </p:spPr>
        <p:txBody>
          <a:bodyPr spcFirstLastPara="1" wrap="square" lIns="182850" tIns="91400" rIns="182850" bIns="91400" anchor="t" anchorCtr="0">
            <a:noAutofit/>
          </a:bodyPr>
          <a:lstStyle>
            <a:lvl1pPr marL="228594" lvl="0" indent="-228594" algn="l">
              <a:lnSpc>
                <a:spcPct val="90000"/>
              </a:lnSpc>
              <a:spcBef>
                <a:spcPts val="1000"/>
              </a:spcBef>
              <a:spcAft>
                <a:spcPts val="0"/>
              </a:spcAft>
              <a:buClr>
                <a:schemeClr val="dk1"/>
              </a:buClr>
              <a:buSzPts val="3600"/>
              <a:buFont typeface="Arial"/>
              <a:buChar char="•"/>
              <a:defRPr sz="1800">
                <a:latin typeface="Tahoma"/>
                <a:ea typeface="Tahoma"/>
                <a:cs typeface="Tahoma"/>
                <a:sym typeface="Tahoma"/>
              </a:defRPr>
            </a:lvl1pPr>
            <a:lvl2pPr marL="457189" lvl="1" indent="-215895" algn="l">
              <a:lnSpc>
                <a:spcPct val="90000"/>
              </a:lnSpc>
              <a:spcBef>
                <a:spcPts val="500"/>
              </a:spcBef>
              <a:spcAft>
                <a:spcPts val="0"/>
              </a:spcAft>
              <a:buClr>
                <a:schemeClr val="dk1"/>
              </a:buClr>
              <a:buSzPts val="3200"/>
              <a:buFont typeface="Arial"/>
              <a:buChar char="•"/>
              <a:defRPr sz="1600"/>
            </a:lvl2pPr>
            <a:lvl3pPr marL="685783" lvl="2" indent="-203195" algn="l">
              <a:lnSpc>
                <a:spcPct val="90000"/>
              </a:lnSpc>
              <a:spcBef>
                <a:spcPts val="500"/>
              </a:spcBef>
              <a:spcAft>
                <a:spcPts val="0"/>
              </a:spcAft>
              <a:buClr>
                <a:schemeClr val="dk1"/>
              </a:buClr>
              <a:buSzPts val="2800"/>
              <a:buFont typeface="Arial"/>
              <a:buChar char="•"/>
              <a:defRPr sz="1400"/>
            </a:lvl3pPr>
            <a:lvl4pPr marL="914377" lvl="3" indent="-196846" algn="l">
              <a:lnSpc>
                <a:spcPct val="90000"/>
              </a:lnSpc>
              <a:spcBef>
                <a:spcPts val="500"/>
              </a:spcBef>
              <a:spcAft>
                <a:spcPts val="0"/>
              </a:spcAft>
              <a:buClr>
                <a:schemeClr val="dk1"/>
              </a:buClr>
              <a:buSzPts val="2600"/>
              <a:buFont typeface="Arial"/>
              <a:buChar char="•"/>
              <a:defRPr sz="1300"/>
            </a:lvl4pPr>
            <a:lvl5pPr marL="1142971" lvl="4" indent="-196846" algn="l">
              <a:lnSpc>
                <a:spcPct val="90000"/>
              </a:lnSpc>
              <a:spcBef>
                <a:spcPts val="500"/>
              </a:spcBef>
              <a:spcAft>
                <a:spcPts val="0"/>
              </a:spcAft>
              <a:buClr>
                <a:schemeClr val="dk1"/>
              </a:buClr>
              <a:buSzPts val="2600"/>
              <a:buFont typeface="Arial"/>
              <a:buChar char="•"/>
              <a:defRPr sz="1300"/>
            </a:lvl5pPr>
            <a:lvl6pPr marL="1371566" lvl="5" indent="-228594" algn="l">
              <a:lnSpc>
                <a:spcPct val="90000"/>
              </a:lnSpc>
              <a:spcBef>
                <a:spcPts val="500"/>
              </a:spcBef>
              <a:spcAft>
                <a:spcPts val="0"/>
              </a:spcAft>
              <a:buClr>
                <a:schemeClr val="dk1"/>
              </a:buClr>
              <a:buSzPts val="3600"/>
              <a:buChar char="•"/>
              <a:defRPr/>
            </a:lvl6pPr>
            <a:lvl7pPr marL="1600160" lvl="6" indent="-228594" algn="l">
              <a:lnSpc>
                <a:spcPct val="90000"/>
              </a:lnSpc>
              <a:spcBef>
                <a:spcPts val="500"/>
              </a:spcBef>
              <a:spcAft>
                <a:spcPts val="0"/>
              </a:spcAft>
              <a:buClr>
                <a:schemeClr val="dk1"/>
              </a:buClr>
              <a:buSzPts val="3600"/>
              <a:buChar char="•"/>
              <a:defRPr/>
            </a:lvl7pPr>
            <a:lvl8pPr marL="1828754" lvl="7" indent="-228594" algn="l">
              <a:lnSpc>
                <a:spcPct val="90000"/>
              </a:lnSpc>
              <a:spcBef>
                <a:spcPts val="500"/>
              </a:spcBef>
              <a:spcAft>
                <a:spcPts val="0"/>
              </a:spcAft>
              <a:buClr>
                <a:schemeClr val="dk1"/>
              </a:buClr>
              <a:buSzPts val="3600"/>
              <a:buChar char="•"/>
              <a:defRPr/>
            </a:lvl8pPr>
            <a:lvl9pPr marL="2057349" lvl="8" indent="-228594" algn="l">
              <a:lnSpc>
                <a:spcPct val="90000"/>
              </a:lnSpc>
              <a:spcBef>
                <a:spcPts val="500"/>
              </a:spcBef>
              <a:spcAft>
                <a:spcPts val="0"/>
              </a:spcAft>
              <a:buClr>
                <a:schemeClr val="dk1"/>
              </a:buClr>
              <a:buSzPts val="3600"/>
              <a:buChar char="•"/>
              <a:defRPr/>
            </a:lvl9pPr>
          </a:lstStyle>
          <a:p>
            <a:endParaRPr/>
          </a:p>
        </p:txBody>
      </p:sp>
      <p:sp>
        <p:nvSpPr>
          <p:cNvPr id="110" name="Google Shape;110;p24"/>
          <p:cNvSpPr txBox="1">
            <a:spLocks noGrp="1"/>
          </p:cNvSpPr>
          <p:nvPr>
            <p:ph type="ctrTitle"/>
          </p:nvPr>
        </p:nvSpPr>
        <p:spPr>
          <a:xfrm>
            <a:off x="2163235" y="151419"/>
            <a:ext cx="9520800" cy="612600"/>
          </a:xfrm>
          <a:prstGeom prst="rect">
            <a:avLst/>
          </a:prstGeom>
          <a:noFill/>
          <a:ln>
            <a:noFill/>
          </a:ln>
        </p:spPr>
        <p:txBody>
          <a:bodyPr spcFirstLastPara="1" wrap="square" lIns="182850" tIns="91400" rIns="182850" bIns="91400" anchor="ctr" anchorCtr="0">
            <a:noAutofit/>
          </a:bodyPr>
          <a:lstStyle>
            <a:lvl1pPr lvl="0" algn="l">
              <a:lnSpc>
                <a:spcPct val="90000"/>
              </a:lnSpc>
              <a:spcBef>
                <a:spcPts val="0"/>
              </a:spcBef>
              <a:spcAft>
                <a:spcPts val="0"/>
              </a:spcAft>
              <a:buClr>
                <a:schemeClr val="dk1"/>
              </a:buClr>
              <a:buSzPts val="4800"/>
              <a:buFont typeface="Tahoma"/>
              <a:buNone/>
              <a:defRPr sz="2400" b="0">
                <a:latin typeface="Tahoma"/>
                <a:ea typeface="Tahoma"/>
                <a:cs typeface="Tahoma"/>
                <a:sym typeface="Tahom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46874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685F-493C-414B-8DCE-9E669A89D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85BE3-034E-AA4B-90F1-5B63120841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597F0-7D3F-994A-8F0C-36BF7BEB270E}"/>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5" name="Footer Placeholder 4">
            <a:extLst>
              <a:ext uri="{FF2B5EF4-FFF2-40B4-BE49-F238E27FC236}">
                <a16:creationId xmlns:a16="http://schemas.microsoft.com/office/drawing/2014/main" id="{F666024A-0BA9-A640-80CD-4698AA0E2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7EB5E-1544-2942-BB9E-0B48CDDC3D24}"/>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405039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0241-F245-3143-BB5D-009BEE5CA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ABAEE5-EA32-994D-8511-3A1E6543C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F04492-5341-2942-9496-575B3F936395}"/>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5" name="Footer Placeholder 4">
            <a:extLst>
              <a:ext uri="{FF2B5EF4-FFF2-40B4-BE49-F238E27FC236}">
                <a16:creationId xmlns:a16="http://schemas.microsoft.com/office/drawing/2014/main" id="{AA2539D3-042E-A040-8EA7-1B6D0AFD4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8A42A-7564-7541-B2AE-461028EE24B1}"/>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200864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BD88-D26E-C24F-97A5-15AB9EBD4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B8CD0-F254-E045-A4A6-2D24F49919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4D6B88-B8E3-8948-836D-B2C9009849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1CC0F-A974-6644-8673-2451051AE96F}"/>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6" name="Footer Placeholder 5">
            <a:extLst>
              <a:ext uri="{FF2B5EF4-FFF2-40B4-BE49-F238E27FC236}">
                <a16:creationId xmlns:a16="http://schemas.microsoft.com/office/drawing/2014/main" id="{A8FD34B8-331B-A145-874C-0C6671D6A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5120B-7A35-2E49-A3D6-6D315870C0DC}"/>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34075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BB6F-AF8F-4A4C-B901-261A215F2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E63C16-2BEB-774B-BEC5-EB714B48A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50890B-909A-3D49-A999-A0306E0211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433959-2DDC-7244-ACF4-2D16D922C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4A2F-0E88-5142-BB9D-231B0A33E3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9BEED6-F16B-5A47-B7CE-BC0CB731D7A7}"/>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8" name="Footer Placeholder 7">
            <a:extLst>
              <a:ext uri="{FF2B5EF4-FFF2-40B4-BE49-F238E27FC236}">
                <a16:creationId xmlns:a16="http://schemas.microsoft.com/office/drawing/2014/main" id="{263E6886-D27F-BE43-A8BC-8810CC1FFA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24FA90-8B35-6E4C-9B5C-DDFD85DB19CD}"/>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249306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0982-57BD-494C-B0E7-EF9E554F4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5C994-B29C-264B-8453-92D37D9E42DB}"/>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4" name="Footer Placeholder 3">
            <a:extLst>
              <a:ext uri="{FF2B5EF4-FFF2-40B4-BE49-F238E27FC236}">
                <a16:creationId xmlns:a16="http://schemas.microsoft.com/office/drawing/2014/main" id="{7BAC2875-9809-5744-9B7A-B1D5173839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195EC-EA47-D046-8650-E492365349EF}"/>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339885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47E2-4827-9546-92AC-F6CDE6B71040}"/>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3" name="Footer Placeholder 2">
            <a:extLst>
              <a:ext uri="{FF2B5EF4-FFF2-40B4-BE49-F238E27FC236}">
                <a16:creationId xmlns:a16="http://schemas.microsoft.com/office/drawing/2014/main" id="{23C60E47-30FE-0E48-BF89-0824EBDFE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64B92-B7F6-C54E-96A9-4F18E23F3A70}"/>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23216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5527-BD8D-4942-AA85-76FAE209B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8CCA7E-A266-184D-B098-58DEC51B8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D6AAE-4569-8D49-9188-39880C1E0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9F849-0349-ED49-8DFB-40C88DBF698D}"/>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6" name="Footer Placeholder 5">
            <a:extLst>
              <a:ext uri="{FF2B5EF4-FFF2-40B4-BE49-F238E27FC236}">
                <a16:creationId xmlns:a16="http://schemas.microsoft.com/office/drawing/2014/main" id="{5BA7ACF2-789C-8D4D-851A-15544FB7C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05A78-7E69-2943-86D6-785BFCDD1397}"/>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174701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D1CC-569C-8E40-9DC7-CCC561B0C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ED7BE3-322C-5A46-A002-6F31A039B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88D28-C2DE-4A4B-B642-618C9B567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0E20C2-627F-ED4C-9CF4-C2385D907236}"/>
              </a:ext>
            </a:extLst>
          </p:cNvPr>
          <p:cNvSpPr>
            <a:spLocks noGrp="1"/>
          </p:cNvSpPr>
          <p:nvPr>
            <p:ph type="dt" sz="half" idx="10"/>
          </p:nvPr>
        </p:nvSpPr>
        <p:spPr/>
        <p:txBody>
          <a:bodyPr/>
          <a:lstStyle/>
          <a:p>
            <a:fld id="{BA33C874-100C-584A-8F77-4AEF1225B509}" type="datetimeFigureOut">
              <a:rPr lang="en-US" smtClean="0"/>
              <a:t>6/4/2021</a:t>
            </a:fld>
            <a:endParaRPr lang="en-US"/>
          </a:p>
        </p:txBody>
      </p:sp>
      <p:sp>
        <p:nvSpPr>
          <p:cNvPr id="6" name="Footer Placeholder 5">
            <a:extLst>
              <a:ext uri="{FF2B5EF4-FFF2-40B4-BE49-F238E27FC236}">
                <a16:creationId xmlns:a16="http://schemas.microsoft.com/office/drawing/2014/main" id="{22A3D899-824D-4243-B365-CD3AEB9FB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96ED2-260B-0A4D-9A1F-4A2A7B100A1A}"/>
              </a:ext>
            </a:extLst>
          </p:cNvPr>
          <p:cNvSpPr>
            <a:spLocks noGrp="1"/>
          </p:cNvSpPr>
          <p:nvPr>
            <p:ph type="sldNum" sz="quarter" idx="12"/>
          </p:nvPr>
        </p:nvSpPr>
        <p:spPr/>
        <p:txBody>
          <a:bodyPr/>
          <a:lstStyle/>
          <a:p>
            <a:fld id="{58917F55-138A-1A4C-8BDB-DC4D16076FCE}" type="slidenum">
              <a:rPr lang="en-US" smtClean="0"/>
              <a:t>‹#›</a:t>
            </a:fld>
            <a:endParaRPr lang="en-US"/>
          </a:p>
        </p:txBody>
      </p:sp>
    </p:spTree>
    <p:extLst>
      <p:ext uri="{BB962C8B-B14F-4D97-AF65-F5344CB8AC3E}">
        <p14:creationId xmlns:p14="http://schemas.microsoft.com/office/powerpoint/2010/main" val="419228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433AA-A625-594C-AF63-BDC3F479E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058895-2021-1343-87E0-A884E4F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F7059-1F65-A04F-BB7A-004E83DDF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3C874-100C-584A-8F77-4AEF1225B509}" type="datetimeFigureOut">
              <a:rPr lang="en-US" smtClean="0"/>
              <a:t>6/4/2021</a:t>
            </a:fld>
            <a:endParaRPr lang="en-US"/>
          </a:p>
        </p:txBody>
      </p:sp>
      <p:sp>
        <p:nvSpPr>
          <p:cNvPr id="5" name="Footer Placeholder 4">
            <a:extLst>
              <a:ext uri="{FF2B5EF4-FFF2-40B4-BE49-F238E27FC236}">
                <a16:creationId xmlns:a16="http://schemas.microsoft.com/office/drawing/2014/main" id="{9152870F-F665-5D4A-9E37-8108471E0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39CC76-F24C-524D-9AA0-F7E45523E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17F55-138A-1A4C-8BDB-DC4D16076FCE}" type="slidenum">
              <a:rPr lang="en-US" smtClean="0"/>
              <a:t>‹#›</a:t>
            </a:fld>
            <a:endParaRPr lang="en-US"/>
          </a:p>
        </p:txBody>
      </p:sp>
    </p:spTree>
    <p:extLst>
      <p:ext uri="{BB962C8B-B14F-4D97-AF65-F5344CB8AC3E}">
        <p14:creationId xmlns:p14="http://schemas.microsoft.com/office/powerpoint/2010/main" val="188694127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5" Target="../media/image4.jpeg" Type="http://schemas.openxmlformats.org/officeDocument/2006/relationships/image"/><Relationship Id="rId4" Target="../media/image3.jpeg" Type="http://schemas.openxmlformats.org/officeDocument/2006/relationships/image"/></Relationships>
</file>

<file path=ppt/slides/_rels/slide10.xml.rels><?xml version="1.0" encoding="UTF-8" standalone="yes" ?><Relationships xmlns="http://schemas.openxmlformats.org/package/2006/relationships"><Relationship Id="rId3" Target="../media/image25.jpeg" Type="http://schemas.openxmlformats.org/officeDocument/2006/relationships/image"/><Relationship Id="rId7" Target="../media/image29.jpe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 Id="rId6" Target="../media/image28.png" Type="http://schemas.openxmlformats.org/officeDocument/2006/relationships/image"/><Relationship Id="rId5" Target="../media/image27.emf" Type="http://schemas.openxmlformats.org/officeDocument/2006/relationships/image"/><Relationship Id="rId4" Target="../media/image26.jpeg" Type="http://schemas.openxmlformats.org/officeDocument/2006/relationships/image"/></Relationships>
</file>

<file path=ppt/slides/_rels/slide11.xml.rels><?xml version="1.0" encoding="UTF-8" standalone="yes" ?><Relationships xmlns="http://schemas.openxmlformats.org/package/2006/relationships"><Relationship Id="rId8" Target="../media/image35.jpeg" Type="http://schemas.openxmlformats.org/officeDocument/2006/relationships/image"/><Relationship Id="rId13" Target="../media/image40.jpeg" Type="http://schemas.openxmlformats.org/officeDocument/2006/relationships/image"/><Relationship Id="rId3" Target="../media/image30.jpeg" Type="http://schemas.openxmlformats.org/officeDocument/2006/relationships/image"/><Relationship Id="rId7" Target="../media/image34.jpeg" Type="http://schemas.openxmlformats.org/officeDocument/2006/relationships/image"/><Relationship Id="rId12" Target="../media/image39.jpe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 Id="rId6" Target="../media/image33.jpeg" Type="http://schemas.openxmlformats.org/officeDocument/2006/relationships/image"/><Relationship Id="rId11" Target="../media/image38.jpeg" Type="http://schemas.openxmlformats.org/officeDocument/2006/relationships/image"/><Relationship Id="rId5" Target="../media/image32.jpeg" Type="http://schemas.openxmlformats.org/officeDocument/2006/relationships/image"/><Relationship Id="rId15" Target="../media/image42.emf" Type="http://schemas.openxmlformats.org/officeDocument/2006/relationships/image"/><Relationship Id="rId10" Target="../media/image37.jpeg" Type="http://schemas.openxmlformats.org/officeDocument/2006/relationships/image"/><Relationship Id="rId4" Target="../media/image31.jpeg" Type="http://schemas.openxmlformats.org/officeDocument/2006/relationships/image"/><Relationship Id="rId9" Target="../media/image36.jpeg" Type="http://schemas.openxmlformats.org/officeDocument/2006/relationships/image"/><Relationship Id="rId14" Target="../media/image41.jpeg" Type="http://schemas.openxmlformats.org/officeDocument/2006/relationships/image"/></Relationships>
</file>

<file path=ppt/slides/_rels/slide12.xml.rels><?xml version="1.0" encoding="UTF-8" standalone="yes" ?><Relationships xmlns="http://schemas.openxmlformats.org/package/2006/relationships"><Relationship Id="rId3" Target="../media/image43.pn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4" Target="../media/image5.jpeg" Type="http://schemas.openxmlformats.org/officeDocument/2006/relationships/image"/></Relationships>
</file>

<file path=ppt/slides/_rels/slide13.xml.rels><?xml version="1.0" encoding="UTF-8" standalone="yes" ?><Relationships xmlns="http://schemas.openxmlformats.org/package/2006/relationships"><Relationship Id="rId3" Target="../media/image44.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 Id="rId4" Target="../media/image45.jpeg" Type="http://schemas.openxmlformats.org/officeDocument/2006/relationships/image"/></Relationships>
</file>

<file path=ppt/slides/_rels/slide14.xml.rels><?xml version="1.0" encoding="UTF-8" standalone="yes" ?><Relationships xmlns="http://schemas.openxmlformats.org/package/2006/relationships"><Relationship Id="rId3" Target="../media/image44.jpeg" Type="http://schemas.openxmlformats.org/officeDocument/2006/relationships/image"/><Relationship Id="rId2" Target="../notesSlides/notesSlide9.xml" Type="http://schemas.openxmlformats.org/officeDocument/2006/relationships/notesSlide"/><Relationship Id="rId1" Target="../slideLayouts/slideLayout12.xml" Type="http://schemas.openxmlformats.org/officeDocument/2006/relationships/slideLayout"/><Relationship Id="rId6" Target="../media/image47.jpg" Type="http://schemas.openxmlformats.org/officeDocument/2006/relationships/image"/><Relationship Id="rId5" Target="http://drive.google.com/file/d/10Eemo0zaw4f_Xbg3DxqjwmPm-r0rRJv_/view" TargetMode="External" Type="http://schemas.openxmlformats.org/officeDocument/2006/relationships/hyperlink"/><Relationship Id="rId4" Target="../media/image46.png" Type="http://schemas.openxmlformats.org/officeDocument/2006/relationships/image"/></Relationships>
</file>

<file path=ppt/slides/_rels/slide15.xml.rels><?xml version="1.0" encoding="UTF-8" standalone="yes" ?><Relationships xmlns="http://schemas.openxmlformats.org/package/2006/relationships"><Relationship Id="rId3" Target="../media/image44.jpeg" Type="http://schemas.openxmlformats.org/officeDocument/2006/relationships/image"/><Relationship Id="rId2" Target="../notesSlides/notesSlide10.xml" Type="http://schemas.openxmlformats.org/officeDocument/2006/relationships/notesSlide"/><Relationship Id="rId1" Target="../slideLayouts/slideLayout1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44.jpeg" Type="http://schemas.openxmlformats.org/officeDocument/2006/relationships/image"/><Relationship Id="rId2" Target="../notesSlides/notesSlide11.xml" Type="http://schemas.openxmlformats.org/officeDocument/2006/relationships/notesSlide"/><Relationship Id="rId1" Target="../slideLayouts/slideLayout1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44.jpeg" Type="http://schemas.openxmlformats.org/officeDocument/2006/relationships/image"/><Relationship Id="rId2" Target="../notesSlides/notesSlide12.xml" Type="http://schemas.openxmlformats.org/officeDocument/2006/relationships/notesSlide"/><Relationship Id="rId1" Target="../slideLayouts/slideLayout12.xml" Type="http://schemas.openxmlformats.org/officeDocument/2006/relationships/slideLayout"/><Relationship Id="rId4" Target="../media/image48.jpeg" Type="http://schemas.openxmlformats.org/officeDocument/2006/relationships/image"/></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arget="../media/image49.png" Type="http://schemas.openxmlformats.org/officeDocument/2006/relationships/image"/><Relationship Id="rId7" Target="../media/image44.jpe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 Id="rId6" Target="../media/image52.png" Type="http://schemas.openxmlformats.org/officeDocument/2006/relationships/image"/><Relationship Id="rId5" Target="../media/image51.png" Type="http://schemas.openxmlformats.org/officeDocument/2006/relationships/image"/><Relationship Id="rId4" Target="../media/image50.png" Type="http://schemas.openxmlformats.org/officeDocument/2006/relationships/image"/></Relationships>
</file>

<file path=ppt/slides/_rels/slide2.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12.xml" Type="http://schemas.openxmlformats.org/officeDocument/2006/relationships/slideLayout"/></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arget="../media/image5.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arget="../media/image55.jpeg" Type="http://schemas.openxmlformats.org/officeDocument/2006/relationships/image"/><Relationship Id="rId2" Target="../notesSlides/notesSlide17.xml" Type="http://schemas.openxmlformats.org/officeDocument/2006/relationships/notesSlide"/><Relationship Id="rId1" Target="../slideLayouts/slideLayout7.xml" Type="http://schemas.openxmlformats.org/officeDocument/2006/relationships/slideLayout"/><Relationship Id="rId4" Target="../media/image56.png" Type="http://schemas.openxmlformats.org/officeDocument/2006/relationships/image"/></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arget="../media/image65.jpeg" Type="http://schemas.openxmlformats.org/officeDocument/2006/relationships/image"/><Relationship Id="rId2" Target="../media/image64.png" Type="http://schemas.openxmlformats.org/officeDocument/2006/relationships/image"/><Relationship Id="rId1" Target="../slideLayouts/slideLayout1.xml" Type="http://schemas.openxmlformats.org/officeDocument/2006/relationships/slideLayout"/><Relationship Id="rId6" Target="../media/image68.jpeg" Type="http://schemas.openxmlformats.org/officeDocument/2006/relationships/image"/><Relationship Id="rId5" Target="../media/image67.jpeg" Type="http://schemas.openxmlformats.org/officeDocument/2006/relationships/image"/><Relationship Id="rId4" Target="../media/image66.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0.jpeg"/></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arget="../media/image83.jpeg" Type="http://schemas.openxmlformats.org/officeDocument/2006/relationships/image"/><Relationship Id="rId3" Target="../media/image78.jpeg" Type="http://schemas.openxmlformats.org/officeDocument/2006/relationships/image"/><Relationship Id="rId7" Target="../media/image82.png" Type="http://schemas.openxmlformats.org/officeDocument/2006/relationships/image"/><Relationship Id="rId2" Target="../notesSlides/notesSlide21.xml" Type="http://schemas.openxmlformats.org/officeDocument/2006/relationships/notesSlide"/><Relationship Id="rId1" Target="../slideLayouts/slideLayout13.xml" Type="http://schemas.openxmlformats.org/officeDocument/2006/relationships/slideLayout"/><Relationship Id="rId6" Target="../media/image81.jpeg" Type="http://schemas.openxmlformats.org/officeDocument/2006/relationships/image"/><Relationship Id="rId5" Target="../media/image80.jpeg" Type="http://schemas.openxmlformats.org/officeDocument/2006/relationships/image"/><Relationship Id="rId4" Target="../media/image79.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arget="../media/image85.png" Type="http://schemas.openxmlformats.org/officeDocument/2006/relationships/image"/><Relationship Id="rId2" Target="../media/image84.png" Type="http://schemas.openxmlformats.org/officeDocument/2006/relationships/image"/><Relationship Id="rId1" Target="../slideLayouts/slideLayout7.xml" Type="http://schemas.openxmlformats.org/officeDocument/2006/relationships/slideLayout"/><Relationship Id="rId6" Target="../media/image88.jpeg" Type="http://schemas.openxmlformats.org/officeDocument/2006/relationships/image"/><Relationship Id="rId5" Target="../media/image87.png" Type="http://schemas.openxmlformats.org/officeDocument/2006/relationships/image"/><Relationship Id="rId4" Target="../media/image86.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arget="../media/image89.jpeg" Type="http://schemas.openxmlformats.org/officeDocument/2006/relationships/image"/><Relationship Id="rId2" Target="../notesSlides/notesSlide22.xml" Type="http://schemas.openxmlformats.org/officeDocument/2006/relationships/notesSlide"/><Relationship Id="rId1" Target="../slideLayouts/slideLayout1.xml" Type="http://schemas.openxmlformats.org/officeDocument/2006/relationships/slideLayout"/></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arget="../media/image95.png" Type="http://schemas.openxmlformats.org/officeDocument/2006/relationships/image"/><Relationship Id="rId13" Target="../media/image100.jpeg" Type="http://schemas.openxmlformats.org/officeDocument/2006/relationships/image"/><Relationship Id="rId18" Target="../media/image105.png" Type="http://schemas.openxmlformats.org/officeDocument/2006/relationships/image"/><Relationship Id="rId26" Target="../media/image113.png" Type="http://schemas.openxmlformats.org/officeDocument/2006/relationships/image"/><Relationship Id="rId3" Target="../media/image90.jpeg" Type="http://schemas.openxmlformats.org/officeDocument/2006/relationships/image"/><Relationship Id="rId21" Target="../media/image108.png" Type="http://schemas.openxmlformats.org/officeDocument/2006/relationships/image"/><Relationship Id="rId7" Target="../media/image94.png" Type="http://schemas.openxmlformats.org/officeDocument/2006/relationships/image"/><Relationship Id="rId12" Target="../media/image99.jpeg" Type="http://schemas.openxmlformats.org/officeDocument/2006/relationships/image"/><Relationship Id="rId17" Target="../media/image104.jpeg" Type="http://schemas.openxmlformats.org/officeDocument/2006/relationships/image"/><Relationship Id="rId25" Target="../media/image112.png" Type="http://schemas.openxmlformats.org/officeDocument/2006/relationships/image"/><Relationship Id="rId2" Target="../notesSlides/notesSlide24.xml" Type="http://schemas.openxmlformats.org/officeDocument/2006/relationships/notesSlide"/><Relationship Id="rId16" Target="../media/image103.jpeg" Type="http://schemas.openxmlformats.org/officeDocument/2006/relationships/image"/><Relationship Id="rId20" Target="../media/image107.jpeg" Type="http://schemas.openxmlformats.org/officeDocument/2006/relationships/image"/><Relationship Id="rId1" Target="../slideLayouts/slideLayout12.xml" Type="http://schemas.openxmlformats.org/officeDocument/2006/relationships/slideLayout"/><Relationship Id="rId6" Target="../media/image93.jpeg" Type="http://schemas.openxmlformats.org/officeDocument/2006/relationships/image"/><Relationship Id="rId11" Target="../media/image98.png" Type="http://schemas.openxmlformats.org/officeDocument/2006/relationships/image"/><Relationship Id="rId24" Target="../media/image111.jpeg" Type="http://schemas.openxmlformats.org/officeDocument/2006/relationships/image"/><Relationship Id="rId5" Target="../media/image92.jpeg" Type="http://schemas.openxmlformats.org/officeDocument/2006/relationships/image"/><Relationship Id="rId15" Target="../media/image102.png" Type="http://schemas.openxmlformats.org/officeDocument/2006/relationships/image"/><Relationship Id="rId23" Target="../media/image110.jpeg" Type="http://schemas.openxmlformats.org/officeDocument/2006/relationships/image"/><Relationship Id="rId10" Target="../media/image97.jpeg" Type="http://schemas.openxmlformats.org/officeDocument/2006/relationships/image"/><Relationship Id="rId19" Target="../media/image106.jpeg" Type="http://schemas.openxmlformats.org/officeDocument/2006/relationships/image"/><Relationship Id="rId4" Target="../media/image91.jpeg" Type="http://schemas.openxmlformats.org/officeDocument/2006/relationships/image"/><Relationship Id="rId9" Target="../media/image96.png" Type="http://schemas.openxmlformats.org/officeDocument/2006/relationships/image"/><Relationship Id="rId14" Target="../media/image101.png" Type="http://schemas.openxmlformats.org/officeDocument/2006/relationships/image"/><Relationship Id="rId22" Target="../media/image109.jpeg" Type="http://schemas.openxmlformats.org/officeDocument/2006/relationships/image"/></Relationships>
</file>

<file path=ppt/slides/_rels/slide4.xml.rels><?xml version="1.0" encoding="UTF-8" standalone="yes" ?><Relationships xmlns="http://schemas.openxmlformats.org/package/2006/relationships"><Relationship Id="rId3" Target="../media/image9.png" Type="http://schemas.openxmlformats.org/officeDocument/2006/relationships/image"/><Relationship Id="rId2" Target="../notesSlides/notesSlide2.xml" Type="http://schemas.openxmlformats.org/officeDocument/2006/relationships/notesSlide"/><Relationship Id="rId1" Target="../slideLayouts/slideLayout12.xml" Type="http://schemas.openxmlformats.org/officeDocument/2006/relationships/slideLayout"/><Relationship Id="rId4" Target="../media/image10.jpeg" Type="http://schemas.openxmlformats.org/officeDocument/2006/relationships/image"/></Relationships>
</file>

<file path=ppt/slides/_rels/slide5.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1.xml" Type="http://schemas.openxmlformats.org/officeDocument/2006/relationships/slideLayout"/><Relationship Id="rId6" Target="../media/image15.jpeg" Type="http://schemas.openxmlformats.org/officeDocument/2006/relationships/image"/><Relationship Id="rId5" Target="../media/image14.jpeg" Type="http://schemas.openxmlformats.org/officeDocument/2006/relationships/image"/><Relationship Id="rId4" Target="../media/image13.jpeg" Type="http://schemas.openxmlformats.org/officeDocument/2006/relationships/image"/></Relationships>
</file>

<file path=ppt/slides/_rels/slide6.xml.rels><?xml version="1.0" encoding="UTF-8" standalone="yes" ?><Relationships xmlns="http://schemas.openxmlformats.org/package/2006/relationships"><Relationship Id="rId3" Target="../media/image16.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5" Target="../media/image18.png" Type="http://schemas.openxmlformats.org/officeDocument/2006/relationships/image"/><Relationship Id="rId4" Target="../media/image17.png" Type="http://schemas.openxmlformats.org/officeDocument/2006/relationships/image"/></Relationships>
</file>

<file path=ppt/slides/_rels/slide7.xml.rels><?xml version="1.0" encoding="UTF-8" standalone="yes" ?><Relationships xmlns="http://schemas.openxmlformats.org/package/2006/relationships"><Relationship Id="rId3" Target="../media/image20.jpeg" Type="http://schemas.openxmlformats.org/officeDocument/2006/relationships/image"/><Relationship Id="rId2" Target="../media/image19.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22.png" Type="http://schemas.openxmlformats.org/officeDocument/2006/relationships/image"/><Relationship Id="rId2" Target="../media/image21.jpeg" Type="http://schemas.openxmlformats.org/officeDocument/2006/relationships/image"/><Relationship Id="rId1" Target="../slideLayouts/slideLayout7.xml" Type="http://schemas.openxmlformats.org/officeDocument/2006/relationships/slideLayout"/><Relationship Id="rId4" Target="../media/image23.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3B87-4F59-B54D-91CD-8679B4DE6B72}"/>
              </a:ext>
            </a:extLst>
          </p:cNvPr>
          <p:cNvSpPr>
            <a:spLocks noGrp="1"/>
          </p:cNvSpPr>
          <p:nvPr>
            <p:ph type="ctrTitle"/>
          </p:nvPr>
        </p:nvSpPr>
        <p:spPr>
          <a:xfrm>
            <a:off x="158496" y="1122363"/>
            <a:ext cx="11935968" cy="2387600"/>
          </a:xfrm>
        </p:spPr>
        <p:txBody>
          <a:bodyPr/>
          <a:lstStyle/>
          <a:p>
            <a:r>
              <a:rPr lang="en-US" b="1" dirty="0"/>
              <a:t>Highlighting Excellent Research at ACEGID</a:t>
            </a:r>
          </a:p>
        </p:txBody>
      </p:sp>
      <p:sp>
        <p:nvSpPr>
          <p:cNvPr id="3" name="Subtitle 2">
            <a:extLst>
              <a:ext uri="{FF2B5EF4-FFF2-40B4-BE49-F238E27FC236}">
                <a16:creationId xmlns:a16="http://schemas.microsoft.com/office/drawing/2014/main" id="{B97C2286-DC58-D44B-BCD8-0FB1A2269AF9}"/>
              </a:ext>
            </a:extLst>
          </p:cNvPr>
          <p:cNvSpPr>
            <a:spLocks noGrp="1"/>
          </p:cNvSpPr>
          <p:nvPr>
            <p:ph type="subTitle" idx="1"/>
          </p:nvPr>
        </p:nvSpPr>
        <p:spPr>
          <a:xfrm>
            <a:off x="487680" y="3509963"/>
            <a:ext cx="10960608" cy="1655762"/>
          </a:xfrm>
        </p:spPr>
        <p:txBody>
          <a:bodyPr>
            <a:normAutofit fontScale="77500" lnSpcReduction="20000"/>
          </a:bodyPr>
          <a:lstStyle/>
          <a:p>
            <a:r>
              <a:rPr lang="en-US" sz="5400" dirty="0"/>
              <a:t>Judith U. Oguzie</a:t>
            </a:r>
            <a:r>
              <a:rPr lang="en-US" dirty="0"/>
              <a:t>, DVM</a:t>
            </a:r>
          </a:p>
          <a:p>
            <a:r>
              <a:rPr lang="en-US" i="1" dirty="0"/>
              <a:t>PhD Research Fellow, World Bank-African Center of Excellence for Genomics of Infectious Diseases</a:t>
            </a:r>
            <a:r>
              <a:rPr lang="en-US" dirty="0"/>
              <a:t> (ACEGID)</a:t>
            </a:r>
          </a:p>
          <a:p>
            <a:br>
              <a:rPr lang="en-US" dirty="0"/>
            </a:br>
            <a:r>
              <a:rPr lang="en-US" dirty="0"/>
              <a:t>Redeemer’s University, Ede, Nigeri</a:t>
            </a:r>
            <a:r>
              <a:rPr lang="en-US" b="1" dirty="0"/>
              <a:t>a</a:t>
            </a:r>
            <a:endParaRPr lang="en-US" dirty="0"/>
          </a:p>
          <a:p>
            <a:endParaRPr lang="en-US" dirty="0"/>
          </a:p>
        </p:txBody>
      </p:sp>
      <p:pic>
        <p:nvPicPr>
          <p:cNvPr id="4" name="Picture 2" descr="https://lh5.googleusercontent.com/vL4DFlOb0vrk1u1CvN_-0TqUtAhQAP9m0KuAXX0wKVsMvYnMDzY7L21HZY1spxgJwtCOysA0flv7Y1GwLsLGO2GYcXrXIgFzRmT7ftst8_3WMVoAdikH0a0IDVJb6paaRI_3f88">
            <a:extLst>
              <a:ext uri="{FF2B5EF4-FFF2-40B4-BE49-F238E27FC236}">
                <a16:creationId xmlns:a16="http://schemas.microsoft.com/office/drawing/2014/main" id="{6FDEEC66-09AE-6140-84AC-01FC7A3A349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050" y="288970"/>
            <a:ext cx="1257300" cy="1282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6.googleusercontent.com/tBb1eehkSjQTDi7b3FT4oxcVDZfsuPQsuWWJBEkoTVgcyfbqg-EqXx3YqRUhaxexvSrqxFyCOUgshSfH3GW4mbgE8Xs7CRFppS4U_yV9jL2-zxjzzgBjThzVbS90QVym">
            <a:extLst>
              <a:ext uri="{FF2B5EF4-FFF2-40B4-BE49-F238E27FC236}">
                <a16:creationId xmlns:a16="http://schemas.microsoft.com/office/drawing/2014/main" id="{B336F9F6-B924-0843-9D49-730C48D7C7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0" y="95250"/>
            <a:ext cx="1384300" cy="1027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3E4073-9BED-8141-A0A8-A34801C25A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57" y="5523485"/>
            <a:ext cx="2734386" cy="1229412"/>
          </a:xfrm>
          <a:prstGeom prst="rect">
            <a:avLst/>
          </a:prstGeom>
        </p:spPr>
      </p:pic>
      <p:pic>
        <p:nvPicPr>
          <p:cNvPr id="7" name="Picture 6">
            <a:extLst>
              <a:ext uri="{FF2B5EF4-FFF2-40B4-BE49-F238E27FC236}">
                <a16:creationId xmlns:a16="http://schemas.microsoft.com/office/drawing/2014/main" id="{02496FEA-A5B3-7941-A48A-8AE515D75143}"/>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10205545" y="5257800"/>
            <a:ext cx="1846755" cy="14950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469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B0183-E4DD-3F47-A553-A1936EF26D20}"/>
              </a:ext>
            </a:extLst>
          </p:cNvPr>
          <p:cNvSpPr txBox="1"/>
          <p:nvPr/>
        </p:nvSpPr>
        <p:spPr>
          <a:xfrm>
            <a:off x="18337" y="5923525"/>
            <a:ext cx="6323332" cy="379656"/>
          </a:xfrm>
          <a:prstGeom prst="rect">
            <a:avLst/>
          </a:prstGeom>
          <a:noFill/>
        </p:spPr>
        <p:txBody>
          <a:bodyPr wrap="square" rtlCol="0">
            <a:spAutoFit/>
          </a:bodyPr>
          <a:lstStyle/>
          <a:p>
            <a:pPr marL="380956" indent="-380956">
              <a:buFont typeface="Arial" charset="0"/>
              <a:buChar char="•"/>
            </a:pPr>
            <a:r>
              <a:rPr lang="en-US" sz="1867" dirty="0"/>
              <a:t>2018 YFV sequences formed a tightly clustered clade.</a:t>
            </a:r>
          </a:p>
        </p:txBody>
      </p:sp>
      <p:sp>
        <p:nvSpPr>
          <p:cNvPr id="6" name="TextBox 5">
            <a:extLst>
              <a:ext uri="{FF2B5EF4-FFF2-40B4-BE49-F238E27FC236}">
                <a16:creationId xmlns:a16="http://schemas.microsoft.com/office/drawing/2014/main" id="{0CD0CBCB-4741-D145-ACC0-698C234471B6}"/>
              </a:ext>
            </a:extLst>
          </p:cNvPr>
          <p:cNvSpPr txBox="1"/>
          <p:nvPr/>
        </p:nvSpPr>
        <p:spPr>
          <a:xfrm>
            <a:off x="4810983" y="3065122"/>
            <a:ext cx="6686536" cy="1179682"/>
          </a:xfrm>
          <a:prstGeom prst="rect">
            <a:avLst/>
          </a:prstGeom>
          <a:noFill/>
        </p:spPr>
        <p:txBody>
          <a:bodyPr wrap="square" rtlCol="0">
            <a:spAutoFit/>
          </a:bodyPr>
          <a:lstStyle/>
          <a:p>
            <a:endParaRPr lang="en-US" sz="1867" dirty="0"/>
          </a:p>
          <a:p>
            <a:pPr marL="380956" indent="-380956">
              <a:buFont typeface="Arial" charset="0"/>
              <a:buChar char="•"/>
            </a:pPr>
            <a:r>
              <a:rPr lang="en-US" sz="1733" dirty="0"/>
              <a:t>The 2018 clade was more closely related to sequences from other West African countries than to earlier (1946–1991) Nigerian sequences </a:t>
            </a:r>
          </a:p>
        </p:txBody>
      </p:sp>
      <p:pic>
        <p:nvPicPr>
          <p:cNvPr id="8" name="Picture 7">
            <a:extLst>
              <a:ext uri="{FF2B5EF4-FFF2-40B4-BE49-F238E27FC236}">
                <a16:creationId xmlns:a16="http://schemas.microsoft.com/office/drawing/2014/main" id="{A035E530-CFDE-0846-A52B-71BAFB8331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6147" y="4608094"/>
            <a:ext cx="3305853" cy="2238377"/>
          </a:xfrm>
          <a:prstGeom prst="rect">
            <a:avLst/>
          </a:prstGeom>
        </p:spPr>
      </p:pic>
      <p:pic>
        <p:nvPicPr>
          <p:cNvPr id="10" name="Picture 9">
            <a:extLst>
              <a:ext uri="{FF2B5EF4-FFF2-40B4-BE49-F238E27FC236}">
                <a16:creationId xmlns:a16="http://schemas.microsoft.com/office/drawing/2014/main" id="{E9C4DC89-4E06-6849-B569-E850079673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9486" y="4628865"/>
            <a:ext cx="2578357" cy="2217607"/>
          </a:xfrm>
          <a:prstGeom prst="rect">
            <a:avLst/>
          </a:prstGeom>
        </p:spPr>
      </p:pic>
      <p:pic>
        <p:nvPicPr>
          <p:cNvPr id="11" name="Picture 10">
            <a:extLst>
              <a:ext uri="{FF2B5EF4-FFF2-40B4-BE49-F238E27FC236}">
                <a16:creationId xmlns:a16="http://schemas.microsoft.com/office/drawing/2014/main" id="{B64E7CB8-91D1-6D44-AAA6-D1A2E27496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3088" y="330771"/>
            <a:ext cx="10424979" cy="6281027"/>
          </a:xfrm>
          <a:prstGeom prst="rect">
            <a:avLst/>
          </a:prstGeom>
        </p:spPr>
      </p:pic>
      <p:pic>
        <p:nvPicPr>
          <p:cNvPr id="12" name="Picture 11">
            <a:extLst>
              <a:ext uri="{FF2B5EF4-FFF2-40B4-BE49-F238E27FC236}">
                <a16:creationId xmlns:a16="http://schemas.microsoft.com/office/drawing/2014/main" id="{043DB64E-9250-6A45-A1BF-DCE1CD96CCFC}"/>
              </a:ext>
            </a:extLst>
          </p:cNvPr>
          <p:cNvPicPr>
            <a:picLocks noChangeAspect="1"/>
          </p:cNvPicPr>
          <p:nvPr/>
        </p:nvPicPr>
        <p:blipFill>
          <a:blip r:embed="rId6"/>
          <a:stretch>
            <a:fillRect/>
          </a:stretch>
        </p:blipFill>
        <p:spPr>
          <a:xfrm>
            <a:off x="6341669" y="26924"/>
            <a:ext cx="5716273" cy="3385992"/>
          </a:xfrm>
          <a:prstGeom prst="rect">
            <a:avLst/>
          </a:prstGeom>
        </p:spPr>
      </p:pic>
      <p:pic>
        <p:nvPicPr>
          <p:cNvPr id="7" name="Picture 6">
            <a:extLst>
              <a:ext uri="{FF2B5EF4-FFF2-40B4-BE49-F238E27FC236}">
                <a16:creationId xmlns:a16="http://schemas.microsoft.com/office/drawing/2014/main" id="{29AF4B6F-BEC9-A644-840A-06D931BD4B64}"/>
              </a:ext>
            </a:extLst>
          </p:cNvPr>
          <p:cNvPicPr>
            <a:picLocks noChangeAspect="1"/>
          </p:cNvPicPr>
          <p:nvPr/>
        </p:nvPicPr>
        <p:blipFill>
          <a:blip r:embed="rId7"/>
          <a:stretch>
            <a:fillRect/>
          </a:stretch>
        </p:blipFill>
        <p:spPr>
          <a:xfrm>
            <a:off x="4780278" y="1"/>
            <a:ext cx="1790012" cy="1790012"/>
          </a:xfrm>
          <a:prstGeom prst="rect">
            <a:avLst/>
          </a:prstGeom>
        </p:spPr>
      </p:pic>
    </p:spTree>
    <p:extLst>
      <p:ext uri="{BB962C8B-B14F-4D97-AF65-F5344CB8AC3E}">
        <p14:creationId xmlns:p14="http://schemas.microsoft.com/office/powerpoint/2010/main" val="19246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50709" y="235318"/>
            <a:ext cx="11603971" cy="749925"/>
          </a:xfrm>
          <a:prstGeom prst="rect">
            <a:avLst/>
          </a:prstGeom>
        </p:spPr>
        <p:txBody>
          <a:bodyPr spcFirstLastPara="1" vert="horz" wrap="square" lIns="68569" tIns="68569" rIns="68569" bIns="68569" rtlCol="0" anchor="t" anchorCtr="0">
            <a:noAutofit/>
          </a:bodyPr>
          <a:lstStyle/>
          <a:p>
            <a:pPr algn="ctr"/>
            <a:r>
              <a:rPr lang="en" sz="2200" b="1" dirty="0"/>
              <a:t>Next Generation Sequencing of COVID-19 Samples: </a:t>
            </a:r>
            <a:r>
              <a:rPr lang="en" sz="2400" b="1" dirty="0"/>
              <a:t>SARS-CoV-2 Genome analysis from Nigeria</a:t>
            </a:r>
            <a:br>
              <a:rPr lang="en-US" sz="2400" dirty="0"/>
            </a:br>
            <a:endParaRPr sz="2200" b="1" dirty="0"/>
          </a:p>
        </p:txBody>
      </p:sp>
      <p:pic>
        <p:nvPicPr>
          <p:cNvPr id="62" name="Google Shape;62;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3304" y="4126575"/>
            <a:ext cx="301037" cy="546451"/>
          </a:xfrm>
          <a:prstGeom prst="rect">
            <a:avLst/>
          </a:prstGeom>
          <a:noFill/>
          <a:ln>
            <a:noFill/>
          </a:ln>
        </p:spPr>
      </p:pic>
      <p:pic>
        <p:nvPicPr>
          <p:cNvPr id="63" name="Google Shape;63;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17458" y="4126575"/>
            <a:ext cx="301037" cy="546451"/>
          </a:xfrm>
          <a:prstGeom prst="rect">
            <a:avLst/>
          </a:prstGeom>
          <a:noFill/>
          <a:ln>
            <a:noFill/>
          </a:ln>
        </p:spPr>
      </p:pic>
      <p:pic>
        <p:nvPicPr>
          <p:cNvPr id="64" name="Google Shape;64;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55792" y="4126575"/>
            <a:ext cx="301037" cy="546451"/>
          </a:xfrm>
          <a:prstGeom prst="rect">
            <a:avLst/>
          </a:prstGeom>
          <a:noFill/>
          <a:ln>
            <a:noFill/>
          </a:ln>
        </p:spPr>
      </p:pic>
      <p:sp>
        <p:nvSpPr>
          <p:cNvPr id="65" name="Google Shape;65;p14"/>
          <p:cNvSpPr txBox="1"/>
          <p:nvPr/>
        </p:nvSpPr>
        <p:spPr>
          <a:xfrm>
            <a:off x="219213" y="4782312"/>
            <a:ext cx="1923300" cy="443025"/>
          </a:xfrm>
          <a:prstGeom prst="rect">
            <a:avLst/>
          </a:prstGeom>
          <a:noFill/>
          <a:ln>
            <a:noFill/>
          </a:ln>
        </p:spPr>
        <p:txBody>
          <a:bodyPr spcFirstLastPara="1" wrap="square" lIns="68569" tIns="68569" rIns="68569" bIns="68569" anchor="t" anchorCtr="0">
            <a:noAutofit/>
          </a:bodyPr>
          <a:lstStyle/>
          <a:p>
            <a:r>
              <a:rPr lang="en" sz="1049" b="1" dirty="0"/>
              <a:t>OVER 70,000 COVID-19 SUSPECTED SAMPLES</a:t>
            </a:r>
            <a:endParaRPr sz="1049" b="1" dirty="0"/>
          </a:p>
        </p:txBody>
      </p:sp>
      <p:pic>
        <p:nvPicPr>
          <p:cNvPr id="66" name="Google Shape;66;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52023" y="3238014"/>
            <a:ext cx="1593484" cy="1707300"/>
          </a:xfrm>
          <a:prstGeom prst="rect">
            <a:avLst/>
          </a:prstGeom>
          <a:noFill/>
          <a:ln>
            <a:noFill/>
          </a:ln>
        </p:spPr>
      </p:pic>
      <p:cxnSp>
        <p:nvCxnSpPr>
          <p:cNvPr id="67" name="Google Shape;67;p14"/>
          <p:cNvCxnSpPr/>
          <p:nvPr/>
        </p:nvCxnSpPr>
        <p:spPr>
          <a:xfrm rot="10800000" flipH="1">
            <a:off x="1686683" y="4251415"/>
            <a:ext cx="575775" cy="182925"/>
          </a:xfrm>
          <a:prstGeom prst="straightConnector1">
            <a:avLst/>
          </a:prstGeom>
          <a:noFill/>
          <a:ln w="76200" cap="flat" cmpd="sng">
            <a:solidFill>
              <a:srgbClr val="A64D79"/>
            </a:solidFill>
            <a:prstDash val="solid"/>
            <a:round/>
            <a:headEnd type="none" w="med" len="med"/>
            <a:tailEnd type="triangle" w="med" len="med"/>
          </a:ln>
        </p:spPr>
      </p:cxnSp>
      <p:pic>
        <p:nvPicPr>
          <p:cNvPr id="68" name="Google Shape;68;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338413" y="5538783"/>
            <a:ext cx="1450961" cy="447547"/>
          </a:xfrm>
          <a:prstGeom prst="rect">
            <a:avLst/>
          </a:prstGeom>
          <a:noFill/>
          <a:ln>
            <a:noFill/>
          </a:ln>
        </p:spPr>
      </p:pic>
      <p:cxnSp>
        <p:nvCxnSpPr>
          <p:cNvPr id="69" name="Google Shape;69;p14"/>
          <p:cNvCxnSpPr/>
          <p:nvPr/>
        </p:nvCxnSpPr>
        <p:spPr>
          <a:xfrm>
            <a:off x="3732055" y="4215301"/>
            <a:ext cx="619875" cy="150075"/>
          </a:xfrm>
          <a:prstGeom prst="straightConnector1">
            <a:avLst/>
          </a:prstGeom>
          <a:noFill/>
          <a:ln w="76200" cap="flat" cmpd="sng">
            <a:solidFill>
              <a:srgbClr val="A64D79"/>
            </a:solidFill>
            <a:prstDash val="solid"/>
            <a:round/>
            <a:headEnd type="none" w="med" len="med"/>
            <a:tailEnd type="triangle" w="med" len="med"/>
          </a:ln>
        </p:spPr>
      </p:cxnSp>
      <p:sp>
        <p:nvSpPr>
          <p:cNvPr id="70" name="Google Shape;70;p14"/>
          <p:cNvSpPr txBox="1"/>
          <p:nvPr/>
        </p:nvSpPr>
        <p:spPr>
          <a:xfrm>
            <a:off x="2581947" y="4864860"/>
            <a:ext cx="1023525" cy="443025"/>
          </a:xfrm>
          <a:prstGeom prst="rect">
            <a:avLst/>
          </a:prstGeom>
          <a:noFill/>
          <a:ln>
            <a:noFill/>
          </a:ln>
        </p:spPr>
        <p:txBody>
          <a:bodyPr spcFirstLastPara="1" wrap="square" lIns="68569" tIns="68569" rIns="68569" bIns="68569" anchor="t" anchorCtr="0">
            <a:noAutofit/>
          </a:bodyPr>
          <a:lstStyle/>
          <a:p>
            <a:r>
              <a:rPr lang="en" sz="1200" b="1" dirty="0"/>
              <a:t>TESTING</a:t>
            </a:r>
            <a:endParaRPr sz="1200" b="1" dirty="0"/>
          </a:p>
        </p:txBody>
      </p:sp>
      <p:pic>
        <p:nvPicPr>
          <p:cNvPr id="71" name="Google Shape;71;p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92563" y="3240855"/>
            <a:ext cx="1239188" cy="1660763"/>
          </a:xfrm>
          <a:prstGeom prst="rect">
            <a:avLst/>
          </a:prstGeom>
          <a:noFill/>
          <a:ln>
            <a:noFill/>
          </a:ln>
        </p:spPr>
      </p:pic>
      <p:sp>
        <p:nvSpPr>
          <p:cNvPr id="72" name="Google Shape;72;p14"/>
          <p:cNvSpPr txBox="1"/>
          <p:nvPr/>
        </p:nvSpPr>
        <p:spPr>
          <a:xfrm>
            <a:off x="3866825" y="4876486"/>
            <a:ext cx="2434283" cy="443025"/>
          </a:xfrm>
          <a:prstGeom prst="rect">
            <a:avLst/>
          </a:prstGeom>
          <a:noFill/>
          <a:ln>
            <a:noFill/>
          </a:ln>
        </p:spPr>
        <p:txBody>
          <a:bodyPr spcFirstLastPara="1" wrap="square" lIns="68569" tIns="68569" rIns="68569" bIns="68569" anchor="t" anchorCtr="0">
            <a:noAutofit/>
          </a:bodyPr>
          <a:lstStyle/>
          <a:p>
            <a:r>
              <a:rPr lang="en" sz="1200" b="1" dirty="0"/>
              <a:t>METAGENOMIC SEQUENCING</a:t>
            </a:r>
            <a:endParaRPr sz="1200" b="1" dirty="0"/>
          </a:p>
        </p:txBody>
      </p:sp>
      <p:pic>
        <p:nvPicPr>
          <p:cNvPr id="15" name="Google Shape;93;p16">
            <a:extLst>
              <a:ext uri="{FF2B5EF4-FFF2-40B4-BE49-F238E27FC236}">
                <a16:creationId xmlns:a16="http://schemas.microsoft.com/office/drawing/2014/main" id="{1481E264-70D3-BF4C-8EDB-0A699A513391}"/>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23398" y="5221087"/>
            <a:ext cx="1363285" cy="765243"/>
          </a:xfrm>
          <a:prstGeom prst="rect">
            <a:avLst/>
          </a:prstGeom>
          <a:noFill/>
          <a:ln>
            <a:noFill/>
          </a:ln>
        </p:spPr>
      </p:pic>
      <p:pic>
        <p:nvPicPr>
          <p:cNvPr id="16" name="Google Shape;94;p16">
            <a:extLst>
              <a:ext uri="{FF2B5EF4-FFF2-40B4-BE49-F238E27FC236}">
                <a16:creationId xmlns:a16="http://schemas.microsoft.com/office/drawing/2014/main" id="{7C4C0491-768A-D340-BAC9-5E0F4C8C705A}"/>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322103" y="5221087"/>
            <a:ext cx="1462959" cy="765243"/>
          </a:xfrm>
          <a:prstGeom prst="rect">
            <a:avLst/>
          </a:prstGeom>
          <a:noFill/>
          <a:ln>
            <a:noFill/>
          </a:ln>
        </p:spPr>
      </p:pic>
      <p:pic>
        <p:nvPicPr>
          <p:cNvPr id="2" name="Picture 1">
            <a:extLst>
              <a:ext uri="{FF2B5EF4-FFF2-40B4-BE49-F238E27FC236}">
                <a16:creationId xmlns:a16="http://schemas.microsoft.com/office/drawing/2014/main" id="{8A8A4883-8E64-2245-BE1D-669EAB5609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96" y="1641610"/>
            <a:ext cx="2185041" cy="1686999"/>
          </a:xfrm>
          <a:prstGeom prst="rect">
            <a:avLst/>
          </a:prstGeom>
        </p:spPr>
      </p:pic>
      <p:pic>
        <p:nvPicPr>
          <p:cNvPr id="3" name="Picture 2">
            <a:extLst>
              <a:ext uri="{FF2B5EF4-FFF2-40B4-BE49-F238E27FC236}">
                <a16:creationId xmlns:a16="http://schemas.microsoft.com/office/drawing/2014/main" id="{52BAB382-D5AB-C749-8698-2C457FA0CE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23290" y="3634763"/>
            <a:ext cx="2841625" cy="1928192"/>
          </a:xfrm>
          <a:prstGeom prst="rect">
            <a:avLst/>
          </a:prstGeom>
        </p:spPr>
      </p:pic>
      <p:pic>
        <p:nvPicPr>
          <p:cNvPr id="4" name="Picture 3">
            <a:extLst>
              <a:ext uri="{FF2B5EF4-FFF2-40B4-BE49-F238E27FC236}">
                <a16:creationId xmlns:a16="http://schemas.microsoft.com/office/drawing/2014/main" id="{C48DA978-8098-1542-9D04-0E4EB2863C8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08647" y="1628539"/>
            <a:ext cx="2870908" cy="1919459"/>
          </a:xfrm>
          <a:prstGeom prst="rect">
            <a:avLst/>
          </a:prstGeom>
        </p:spPr>
      </p:pic>
      <p:pic>
        <p:nvPicPr>
          <p:cNvPr id="21" name="Google Shape;611;p114">
            <a:extLst>
              <a:ext uri="{FF2B5EF4-FFF2-40B4-BE49-F238E27FC236}">
                <a16:creationId xmlns:a16="http://schemas.microsoft.com/office/drawing/2014/main" id="{9FF7D1DE-E3B1-BD4F-93CB-71B8F9C03313}"/>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50710" y="1408618"/>
            <a:ext cx="1777503" cy="1197921"/>
          </a:xfrm>
          <a:prstGeom prst="rect">
            <a:avLst/>
          </a:prstGeom>
          <a:noFill/>
          <a:ln>
            <a:noFill/>
          </a:ln>
        </p:spPr>
      </p:pic>
      <p:pic>
        <p:nvPicPr>
          <p:cNvPr id="22" name="Google Shape;612;p114">
            <a:extLst>
              <a:ext uri="{FF2B5EF4-FFF2-40B4-BE49-F238E27FC236}">
                <a16:creationId xmlns:a16="http://schemas.microsoft.com/office/drawing/2014/main" id="{FD89F6C1-D6AA-1D41-BCF0-9356EC760B0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57787" y="2715823"/>
            <a:ext cx="1770424" cy="1261667"/>
          </a:xfrm>
          <a:prstGeom prst="rect">
            <a:avLst/>
          </a:prstGeom>
          <a:noFill/>
          <a:ln>
            <a:noFill/>
          </a:ln>
        </p:spPr>
      </p:pic>
      <p:pic>
        <p:nvPicPr>
          <p:cNvPr id="23" name="Google Shape;613;p114">
            <a:extLst>
              <a:ext uri="{FF2B5EF4-FFF2-40B4-BE49-F238E27FC236}">
                <a16:creationId xmlns:a16="http://schemas.microsoft.com/office/drawing/2014/main" id="{60001212-114D-EB45-9107-AE8B6C5A35A6}"/>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291958" y="1426663"/>
            <a:ext cx="1440399" cy="1919992"/>
          </a:xfrm>
          <a:prstGeom prst="rect">
            <a:avLst/>
          </a:prstGeom>
          <a:noFill/>
          <a:ln>
            <a:noFill/>
          </a:ln>
        </p:spPr>
      </p:pic>
      <p:sp>
        <p:nvSpPr>
          <p:cNvPr id="5" name="TextBox 4">
            <a:extLst>
              <a:ext uri="{FF2B5EF4-FFF2-40B4-BE49-F238E27FC236}">
                <a16:creationId xmlns:a16="http://schemas.microsoft.com/office/drawing/2014/main" id="{2E7A25F2-802D-E945-AAF2-BE1DA7A04110}"/>
              </a:ext>
            </a:extLst>
          </p:cNvPr>
          <p:cNvSpPr txBox="1"/>
          <p:nvPr/>
        </p:nvSpPr>
        <p:spPr>
          <a:xfrm>
            <a:off x="3773458" y="5396379"/>
            <a:ext cx="2408429" cy="461665"/>
          </a:xfrm>
          <a:prstGeom prst="rect">
            <a:avLst/>
          </a:prstGeom>
          <a:noFill/>
        </p:spPr>
        <p:txBody>
          <a:bodyPr wrap="square" rtlCol="0">
            <a:spAutoFit/>
          </a:bodyPr>
          <a:lstStyle/>
          <a:p>
            <a:r>
              <a:rPr lang="en-US" sz="1200" dirty="0">
                <a:solidFill>
                  <a:srgbClr val="2F2F2F"/>
                </a:solidFill>
                <a:latin typeface="Helvetica Neue"/>
                <a:ea typeface="Helvetica Neue"/>
                <a:cs typeface="Helvetica Neue"/>
                <a:sym typeface="Helvetica Neue"/>
              </a:rPr>
              <a:t>Boost testing capacity  from 300 to over 5000 per day at ACEGID</a:t>
            </a:r>
            <a:endParaRPr lang="en-US" sz="1200" dirty="0"/>
          </a:p>
        </p:txBody>
      </p:sp>
      <p:pic>
        <p:nvPicPr>
          <p:cNvPr id="24" name="Picture 23">
            <a:extLst>
              <a:ext uri="{FF2B5EF4-FFF2-40B4-BE49-F238E27FC236}">
                <a16:creationId xmlns:a16="http://schemas.microsoft.com/office/drawing/2014/main" id="{AB3D1A2C-4F3E-9B48-9EB2-3D6278039EA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939045" y="1587401"/>
            <a:ext cx="3252956" cy="2846940"/>
          </a:xfrm>
          <a:prstGeom prst="rect">
            <a:avLst/>
          </a:prstGeom>
        </p:spPr>
      </p:pic>
      <p:sp>
        <p:nvSpPr>
          <p:cNvPr id="6" name="TextBox 5">
            <a:extLst>
              <a:ext uri="{FF2B5EF4-FFF2-40B4-BE49-F238E27FC236}">
                <a16:creationId xmlns:a16="http://schemas.microsoft.com/office/drawing/2014/main" id="{B458ADD7-5B4E-E042-B2B2-4BAFAF97F982}"/>
              </a:ext>
            </a:extLst>
          </p:cNvPr>
          <p:cNvSpPr txBox="1"/>
          <p:nvPr/>
        </p:nvSpPr>
        <p:spPr>
          <a:xfrm>
            <a:off x="9175424" y="4397268"/>
            <a:ext cx="3016576" cy="1959062"/>
          </a:xfrm>
          <a:prstGeom prst="rect">
            <a:avLst/>
          </a:prstGeom>
          <a:noFill/>
        </p:spPr>
        <p:txBody>
          <a:bodyPr wrap="square" rtlCol="0">
            <a:spAutoFit/>
          </a:bodyPr>
          <a:lstStyle/>
          <a:p>
            <a:pPr marL="457189" indent="-457189">
              <a:buFont typeface="Arial" panose="020B0604020202020204" pitchFamily="34" charset="0"/>
              <a:buChar char="•"/>
            </a:pPr>
            <a:r>
              <a:rPr lang="en-US" sz="1733" b="1" dirty="0"/>
              <a:t>First African SARS-CoV-2 genome sequenced was in ACEGID, </a:t>
            </a:r>
            <a:r>
              <a:rPr lang="en-US" sz="1733" b="1" dirty="0" err="1"/>
              <a:t>RUN,Ede</a:t>
            </a:r>
            <a:r>
              <a:rPr lang="en-US" sz="1733" b="1" dirty="0"/>
              <a:t>, Nigeria in 48 hours. </a:t>
            </a:r>
          </a:p>
          <a:p>
            <a:pPr marL="457189" indent="-457189">
              <a:buFont typeface="Arial" panose="020B0604020202020204" pitchFamily="34" charset="0"/>
              <a:buChar char="•"/>
            </a:pPr>
            <a:endParaRPr lang="en-US" sz="1733" b="1" dirty="0"/>
          </a:p>
          <a:p>
            <a:pPr marL="457189" indent="-457189">
              <a:buFont typeface="Arial" panose="020B0604020202020204" pitchFamily="34" charset="0"/>
              <a:buChar char="•"/>
            </a:pPr>
            <a:r>
              <a:rPr lang="en-US" sz="1733" b="1" dirty="0"/>
              <a:t>Announced in March 06, 2020</a:t>
            </a:r>
          </a:p>
        </p:txBody>
      </p:sp>
    </p:spTree>
    <p:extLst>
      <p:ext uri="{BB962C8B-B14F-4D97-AF65-F5344CB8AC3E}">
        <p14:creationId xmlns:p14="http://schemas.microsoft.com/office/powerpoint/2010/main" val="176336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2"/>
          <p:cNvPicPr preferRelativeResize="0"/>
          <p:nvPr/>
        </p:nvPicPr>
        <p:blipFill rotWithShape="1">
          <a:blip r:embed="rId3">
            <a:alphaModFix/>
          </a:blip>
          <a:srcRect/>
          <a:stretch/>
        </p:blipFill>
        <p:spPr>
          <a:xfrm>
            <a:off x="1" y="0"/>
            <a:ext cx="7073464" cy="6190595"/>
          </a:xfrm>
          <a:prstGeom prst="rect">
            <a:avLst/>
          </a:prstGeom>
          <a:noFill/>
          <a:ln>
            <a:noFill/>
          </a:ln>
        </p:spPr>
      </p:pic>
      <p:sp>
        <p:nvSpPr>
          <p:cNvPr id="237" name="Google Shape;237;p42"/>
          <p:cNvSpPr txBox="1"/>
          <p:nvPr/>
        </p:nvSpPr>
        <p:spPr>
          <a:xfrm>
            <a:off x="5917180" y="2651163"/>
            <a:ext cx="6274800" cy="3539390"/>
          </a:xfrm>
          <a:prstGeom prst="rect">
            <a:avLst/>
          </a:prstGeom>
          <a:noFill/>
          <a:ln>
            <a:noFill/>
          </a:ln>
        </p:spPr>
        <p:txBody>
          <a:bodyPr spcFirstLastPara="1" wrap="square" lIns="91433" tIns="45700" rIns="91433" bIns="45700" anchor="t" anchorCtr="0">
            <a:spAutoFit/>
          </a:bodyPr>
          <a:lstStyle/>
          <a:p>
            <a:pPr marL="287859" indent="-287859" algn="just">
              <a:buClr>
                <a:schemeClr val="dk1"/>
              </a:buClr>
              <a:buSzPts val="1200"/>
              <a:buFont typeface="Noto Sans Symbols"/>
              <a:buChar char="❖"/>
            </a:pPr>
            <a:r>
              <a:rPr lang="en" sz="1600" dirty="0">
                <a:solidFill>
                  <a:schemeClr val="dk1"/>
                </a:solidFill>
                <a:latin typeface="Calibri"/>
                <a:ea typeface="Calibri"/>
                <a:cs typeface="Calibri"/>
                <a:sym typeface="Calibri"/>
              </a:rPr>
              <a:t>The sample of the index case was sent to the ACEGID lab for </a:t>
            </a:r>
            <a:endParaRPr sz="1467" dirty="0"/>
          </a:p>
          <a:p>
            <a:pPr algn="just"/>
            <a:r>
              <a:rPr lang="en" sz="1600" dirty="0">
                <a:solidFill>
                  <a:schemeClr val="dk1"/>
                </a:solidFill>
                <a:latin typeface="Calibri"/>
                <a:ea typeface="Calibri"/>
                <a:cs typeface="Calibri"/>
                <a:sym typeface="Calibri"/>
              </a:rPr>
              <a:t>sequencing on 1st March, 2020.</a:t>
            </a:r>
            <a:endParaRPr sz="1467" dirty="0"/>
          </a:p>
          <a:p>
            <a:pPr algn="just"/>
            <a:endParaRPr sz="1600" dirty="0">
              <a:solidFill>
                <a:schemeClr val="dk1"/>
              </a:solidFill>
              <a:latin typeface="Calibri"/>
              <a:ea typeface="Calibri"/>
              <a:cs typeface="Calibri"/>
              <a:sym typeface="Calibri"/>
            </a:endParaRPr>
          </a:p>
          <a:p>
            <a:pPr marL="287859" indent="-287859" algn="just">
              <a:buClr>
                <a:schemeClr val="dk1"/>
              </a:buClr>
              <a:buSzPts val="1200"/>
              <a:buFont typeface="Noto Sans Symbols"/>
              <a:buChar char="❖"/>
            </a:pPr>
            <a:r>
              <a:rPr lang="en" sz="1600" dirty="0">
                <a:solidFill>
                  <a:schemeClr val="dk1"/>
                </a:solidFill>
                <a:latin typeface="Calibri"/>
                <a:ea typeface="Calibri"/>
                <a:cs typeface="Calibri"/>
                <a:sym typeface="Calibri"/>
              </a:rPr>
              <a:t>Using one of the two Illumina </a:t>
            </a:r>
            <a:r>
              <a:rPr lang="en" sz="1600" dirty="0" err="1">
                <a:solidFill>
                  <a:schemeClr val="dk1"/>
                </a:solidFill>
                <a:latin typeface="Calibri"/>
                <a:ea typeface="Calibri"/>
                <a:cs typeface="Calibri"/>
                <a:sym typeface="Calibri"/>
              </a:rPr>
              <a:t>MiSeqs</a:t>
            </a:r>
            <a:r>
              <a:rPr lang="en" sz="1600" dirty="0">
                <a:solidFill>
                  <a:schemeClr val="dk1"/>
                </a:solidFill>
                <a:latin typeface="Calibri"/>
                <a:ea typeface="Calibri"/>
                <a:cs typeface="Calibri"/>
                <a:sym typeface="Calibri"/>
              </a:rPr>
              <a:t> in the sequencing platform</a:t>
            </a:r>
            <a:endParaRPr sz="1467" dirty="0"/>
          </a:p>
          <a:p>
            <a:pPr algn="just"/>
            <a:r>
              <a:rPr lang="en" sz="1600" dirty="0">
                <a:solidFill>
                  <a:schemeClr val="dk1"/>
                </a:solidFill>
                <a:latin typeface="Calibri"/>
                <a:ea typeface="Calibri"/>
                <a:cs typeface="Calibri"/>
                <a:sym typeface="Calibri"/>
              </a:rPr>
              <a:t> of ACEGID, we sequenced the sample and obtained a full genome </a:t>
            </a:r>
            <a:endParaRPr sz="1467" dirty="0"/>
          </a:p>
          <a:p>
            <a:pPr algn="just"/>
            <a:r>
              <a:rPr lang="en" sz="1600" dirty="0">
                <a:solidFill>
                  <a:schemeClr val="dk1"/>
                </a:solidFill>
                <a:latin typeface="Calibri"/>
                <a:ea typeface="Calibri"/>
                <a:cs typeface="Calibri"/>
                <a:sym typeface="Calibri"/>
              </a:rPr>
              <a:t>of SARS-CoV-2 within </a:t>
            </a:r>
            <a:r>
              <a:rPr lang="en" sz="1600" dirty="0">
                <a:solidFill>
                  <a:srgbClr val="FF0000"/>
                </a:solidFill>
                <a:latin typeface="Calibri"/>
                <a:ea typeface="Calibri"/>
                <a:cs typeface="Calibri"/>
                <a:sym typeface="Calibri"/>
              </a:rPr>
              <a:t>48 hours</a:t>
            </a:r>
            <a:r>
              <a:rPr lang="en" sz="1600" dirty="0">
                <a:latin typeface="Calibri"/>
                <a:ea typeface="Calibri"/>
                <a:cs typeface="Calibri"/>
                <a:sym typeface="Calibri"/>
              </a:rPr>
              <a:t>.</a:t>
            </a:r>
            <a:endParaRPr sz="1467" dirty="0">
              <a:solidFill>
                <a:srgbClr val="FF0000"/>
              </a:solidFill>
            </a:endParaRPr>
          </a:p>
          <a:p>
            <a:pPr algn="just"/>
            <a:endParaRPr sz="1600" dirty="0">
              <a:solidFill>
                <a:schemeClr val="dk1"/>
              </a:solidFill>
              <a:latin typeface="Calibri"/>
              <a:ea typeface="Calibri"/>
              <a:cs typeface="Calibri"/>
              <a:sym typeface="Calibri"/>
            </a:endParaRPr>
          </a:p>
          <a:p>
            <a:pPr marL="287859" indent="-287859" algn="just">
              <a:buClr>
                <a:schemeClr val="dk1"/>
              </a:buClr>
              <a:buSzPts val="1200"/>
              <a:buFont typeface="Noto Sans Symbols"/>
              <a:buChar char="❖"/>
            </a:pPr>
            <a:r>
              <a:rPr lang="en" sz="1600" dirty="0">
                <a:solidFill>
                  <a:schemeClr val="dk1"/>
                </a:solidFill>
                <a:latin typeface="Calibri"/>
                <a:ea typeface="Calibri"/>
                <a:cs typeface="Calibri"/>
                <a:sym typeface="Calibri"/>
              </a:rPr>
              <a:t>We obtained all </a:t>
            </a:r>
            <a:r>
              <a:rPr lang="en" sz="1600" dirty="0" err="1">
                <a:solidFill>
                  <a:schemeClr val="dk1"/>
                </a:solidFill>
                <a:latin typeface="Calibri"/>
                <a:ea typeface="Calibri"/>
                <a:cs typeface="Calibri"/>
                <a:sym typeface="Calibri"/>
              </a:rPr>
              <a:t>HCoV</a:t>
            </a:r>
            <a:r>
              <a:rPr lang="en" sz="1600" dirty="0">
                <a:solidFill>
                  <a:schemeClr val="dk1"/>
                </a:solidFill>
                <a:latin typeface="Calibri"/>
                <a:ea typeface="Calibri"/>
                <a:cs typeface="Calibri"/>
                <a:sym typeface="Calibri"/>
              </a:rPr>
              <a:t> whole genome sequences obtained from</a:t>
            </a:r>
            <a:endParaRPr sz="1467" dirty="0"/>
          </a:p>
          <a:p>
            <a:pPr algn="just"/>
            <a:r>
              <a:rPr lang="en" sz="1600" dirty="0">
                <a:solidFill>
                  <a:schemeClr val="dk1"/>
                </a:solidFill>
                <a:latin typeface="Calibri"/>
                <a:ea typeface="Calibri"/>
                <a:cs typeface="Calibri"/>
                <a:sym typeface="Calibri"/>
              </a:rPr>
              <a:t> human hosts with geographical annotations from GISAID </a:t>
            </a:r>
            <a:endParaRPr sz="1467" dirty="0"/>
          </a:p>
          <a:p>
            <a:pPr algn="just"/>
            <a:r>
              <a:rPr lang="en" sz="1600" dirty="0">
                <a:solidFill>
                  <a:schemeClr val="dk1"/>
                </a:solidFill>
                <a:latin typeface="Calibri"/>
                <a:ea typeface="Calibri"/>
                <a:cs typeface="Calibri"/>
                <a:sym typeface="Calibri"/>
              </a:rPr>
              <a:t>and aligned with the index genome sequence from Nigeria. </a:t>
            </a:r>
            <a:endParaRPr sz="1467" dirty="0"/>
          </a:p>
          <a:p>
            <a:pPr algn="just"/>
            <a:endParaRPr sz="1600" dirty="0">
              <a:solidFill>
                <a:schemeClr val="dk1"/>
              </a:solidFill>
              <a:latin typeface="Calibri"/>
              <a:ea typeface="Calibri"/>
              <a:cs typeface="Calibri"/>
              <a:sym typeface="Calibri"/>
            </a:endParaRPr>
          </a:p>
          <a:p>
            <a:pPr marL="287859" indent="-287859" algn="just">
              <a:buClr>
                <a:schemeClr val="dk1"/>
              </a:buClr>
              <a:buSzPts val="1200"/>
              <a:buFont typeface="Noto Sans Symbols"/>
              <a:buChar char="❖"/>
            </a:pPr>
            <a:r>
              <a:rPr lang="en" sz="1600" dirty="0">
                <a:solidFill>
                  <a:schemeClr val="dk1"/>
                </a:solidFill>
                <a:latin typeface="Calibri"/>
                <a:ea typeface="Calibri"/>
                <a:cs typeface="Calibri"/>
                <a:sym typeface="Calibri"/>
              </a:rPr>
              <a:t>The genome clusters with a European clade, consistent with the</a:t>
            </a:r>
            <a:endParaRPr sz="1467" dirty="0"/>
          </a:p>
          <a:p>
            <a:pPr algn="just"/>
            <a:r>
              <a:rPr lang="en" sz="1600" dirty="0">
                <a:solidFill>
                  <a:schemeClr val="dk1"/>
                </a:solidFill>
                <a:latin typeface="Calibri"/>
                <a:ea typeface="Calibri"/>
                <a:cs typeface="Calibri"/>
                <a:sym typeface="Calibri"/>
              </a:rPr>
              <a:t> known travel history of this case (Figure 1).</a:t>
            </a:r>
            <a:endParaRPr sz="1600" dirty="0">
              <a:solidFill>
                <a:schemeClr val="dk1"/>
              </a:solidFill>
              <a:latin typeface="Calibri"/>
              <a:ea typeface="Calibri"/>
              <a:cs typeface="Calibri"/>
              <a:sym typeface="Calibri"/>
            </a:endParaRPr>
          </a:p>
          <a:p>
            <a:pPr algn="just"/>
            <a:endParaRPr sz="1600" dirty="0">
              <a:solidFill>
                <a:schemeClr val="dk1"/>
              </a:solidFill>
              <a:latin typeface="Calibri"/>
              <a:ea typeface="Calibri"/>
              <a:cs typeface="Calibri"/>
              <a:sym typeface="Calibri"/>
            </a:endParaRPr>
          </a:p>
        </p:txBody>
      </p:sp>
      <p:sp>
        <p:nvSpPr>
          <p:cNvPr id="238" name="Google Shape;238;p42"/>
          <p:cNvSpPr txBox="1"/>
          <p:nvPr/>
        </p:nvSpPr>
        <p:spPr>
          <a:xfrm>
            <a:off x="195419" y="6448242"/>
            <a:ext cx="7030800" cy="318060"/>
          </a:xfrm>
          <a:prstGeom prst="rect">
            <a:avLst/>
          </a:prstGeom>
          <a:noFill/>
          <a:ln>
            <a:noFill/>
          </a:ln>
        </p:spPr>
        <p:txBody>
          <a:bodyPr spcFirstLastPara="1" wrap="square" lIns="91433" tIns="45700" rIns="91433" bIns="45700" anchor="t" anchorCtr="0">
            <a:spAutoFit/>
          </a:bodyPr>
          <a:lstStyle/>
          <a:p>
            <a:r>
              <a:rPr lang="en" sz="1467" b="1">
                <a:solidFill>
                  <a:schemeClr val="dk1"/>
                </a:solidFill>
                <a:latin typeface="Calibri"/>
                <a:ea typeface="Calibri"/>
                <a:cs typeface="Calibri"/>
                <a:sym typeface="Calibri"/>
              </a:rPr>
              <a:t>Figure 1</a:t>
            </a:r>
            <a:r>
              <a:rPr lang="en" sz="1467">
                <a:solidFill>
                  <a:schemeClr val="dk1"/>
                </a:solidFill>
                <a:latin typeface="Calibri"/>
                <a:ea typeface="Calibri"/>
                <a:cs typeface="Calibri"/>
                <a:sym typeface="Calibri"/>
              </a:rPr>
              <a:t>: Maximum likelihood tree of SARS-CoV-2 including Nigeria’s index case</a:t>
            </a:r>
            <a:endParaRPr sz="1467">
              <a:solidFill>
                <a:schemeClr val="dk1"/>
              </a:solidFill>
              <a:latin typeface="Calibri"/>
              <a:ea typeface="Calibri"/>
              <a:cs typeface="Calibri"/>
              <a:sym typeface="Calibri"/>
            </a:endParaRPr>
          </a:p>
        </p:txBody>
      </p:sp>
      <p:pic>
        <p:nvPicPr>
          <p:cNvPr id="239" name="Google Shape;239;p42" descr="A picture containing drawing, food&#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06070" y="5967768"/>
            <a:ext cx="2163745" cy="728600"/>
          </a:xfrm>
          <a:prstGeom prst="rect">
            <a:avLst/>
          </a:prstGeom>
          <a:noFill/>
          <a:ln>
            <a:noFill/>
          </a:ln>
        </p:spPr>
      </p:pic>
    </p:spTree>
    <p:extLst>
      <p:ext uri="{BB962C8B-B14F-4D97-AF65-F5344CB8AC3E}">
        <p14:creationId xmlns:p14="http://schemas.microsoft.com/office/powerpoint/2010/main" val="47179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idx="4294967295"/>
          </p:nvPr>
        </p:nvSpPr>
        <p:spPr>
          <a:xfrm>
            <a:off x="0" y="268288"/>
            <a:ext cx="8521700" cy="763587"/>
          </a:xfrm>
          <a:prstGeom prst="rect">
            <a:avLst/>
          </a:prstGeom>
        </p:spPr>
        <p:txBody>
          <a:bodyPr spcFirstLastPara="1" vert="horz" wrap="square" lIns="91425" tIns="91425" rIns="91425" bIns="91425" rtlCol="0" anchor="t" anchorCtr="0">
            <a:noAutofit/>
          </a:bodyPr>
          <a:lstStyle/>
          <a:p>
            <a:r>
              <a:rPr lang="en" dirty="0">
                <a:solidFill>
                  <a:schemeClr val="tx1"/>
                </a:solidFill>
              </a:rPr>
              <a:t>SARS-CoV-2 Genomes from Nigeria</a:t>
            </a:r>
            <a:endParaRPr dirty="0">
              <a:solidFill>
                <a:schemeClr val="tx1"/>
              </a:solidFill>
            </a:endParaRPr>
          </a:p>
        </p:txBody>
      </p:sp>
      <p:pic>
        <p:nvPicPr>
          <p:cNvPr id="80" name="Google Shape;80;p15"/>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9090325" y="125580"/>
            <a:ext cx="1315550" cy="435625"/>
          </a:xfrm>
          <a:prstGeom prst="rect">
            <a:avLst/>
          </a:prstGeom>
          <a:noFill/>
          <a:ln>
            <a:noFill/>
          </a:ln>
        </p:spPr>
      </p:pic>
      <p:sp>
        <p:nvSpPr>
          <p:cNvPr id="81" name="Google Shape;81;p15"/>
          <p:cNvSpPr txBox="1"/>
          <p:nvPr/>
        </p:nvSpPr>
        <p:spPr>
          <a:xfrm>
            <a:off x="196770" y="910937"/>
            <a:ext cx="9892802" cy="1292631"/>
          </a:xfrm>
          <a:prstGeom prst="rect">
            <a:avLst/>
          </a:prstGeom>
          <a:noFill/>
          <a:ln>
            <a:noFill/>
          </a:ln>
        </p:spPr>
        <p:txBody>
          <a:bodyPr spcFirstLastPara="1" wrap="square" lIns="91425" tIns="91425" rIns="91425" bIns="91425" anchor="t" anchorCtr="0">
            <a:spAutoFit/>
          </a:bodyPr>
          <a:lstStyle/>
          <a:p>
            <a:pPr marL="285750" indent="-285750">
              <a:buClr>
                <a:schemeClr val="dk1"/>
              </a:buClr>
              <a:buSzPts val="1100"/>
              <a:buFont typeface="Wingdings" pitchFamily="2" charset="2"/>
              <a:buChar char="v"/>
            </a:pPr>
            <a:r>
              <a:rPr lang="en" dirty="0">
                <a:solidFill>
                  <a:schemeClr val="dk1"/>
                </a:solidFill>
              </a:rPr>
              <a:t>We have </a:t>
            </a:r>
            <a:r>
              <a:rPr lang="en-US" dirty="0">
                <a:solidFill>
                  <a:schemeClr val="dk1"/>
                </a:solidFill>
              </a:rPr>
              <a:t>screened </a:t>
            </a:r>
            <a:r>
              <a:rPr lang="en" dirty="0">
                <a:solidFill>
                  <a:schemeClr val="dk1"/>
                </a:solidFill>
              </a:rPr>
              <a:t>over twenty thousand (</a:t>
            </a:r>
            <a:r>
              <a:rPr lang="en" dirty="0">
                <a:solidFill>
                  <a:srgbClr val="FF0000"/>
                </a:solidFill>
              </a:rPr>
              <a:t>20,000</a:t>
            </a:r>
            <a:r>
              <a:rPr lang="en" dirty="0">
                <a:solidFill>
                  <a:schemeClr val="dk1"/>
                </a:solidFill>
              </a:rPr>
              <a:t>) samples for SARS-COV-2 by </a:t>
            </a:r>
            <a:r>
              <a:rPr lang="en" dirty="0" err="1">
                <a:solidFill>
                  <a:schemeClr val="dk1"/>
                </a:solidFill>
              </a:rPr>
              <a:t>rt</a:t>
            </a:r>
            <a:r>
              <a:rPr lang="en" dirty="0">
                <a:solidFill>
                  <a:schemeClr val="dk1"/>
                </a:solidFill>
              </a:rPr>
              <a:t>-qPCR.</a:t>
            </a:r>
          </a:p>
          <a:p>
            <a:pPr marL="285750" indent="-285750">
              <a:buClr>
                <a:schemeClr val="dk1"/>
              </a:buClr>
              <a:buSzPts val="1100"/>
              <a:buFont typeface="Wingdings" pitchFamily="2" charset="2"/>
              <a:buChar char="v"/>
            </a:pPr>
            <a:r>
              <a:rPr lang="en" dirty="0">
                <a:solidFill>
                  <a:schemeClr val="dk1"/>
                </a:solidFill>
              </a:rPr>
              <a:t>Currently, we have sequenced over </a:t>
            </a:r>
            <a:r>
              <a:rPr lang="en" dirty="0">
                <a:solidFill>
                  <a:srgbClr val="FF0000"/>
                </a:solidFill>
              </a:rPr>
              <a:t>1300</a:t>
            </a:r>
            <a:r>
              <a:rPr lang="en" dirty="0">
                <a:solidFill>
                  <a:schemeClr val="dk1"/>
                </a:solidFill>
              </a:rPr>
              <a:t> SARS-CoV-2 samples across the country and  have assembled </a:t>
            </a:r>
            <a:r>
              <a:rPr lang="en" dirty="0">
                <a:solidFill>
                  <a:srgbClr val="FF0000"/>
                </a:solidFill>
              </a:rPr>
              <a:t>623</a:t>
            </a:r>
            <a:r>
              <a:rPr lang="en" dirty="0">
                <a:solidFill>
                  <a:schemeClr val="dk1"/>
                </a:solidFill>
              </a:rPr>
              <a:t> genomes so far from twenty-six (26) states of the country.</a:t>
            </a:r>
            <a:endParaRPr dirty="0">
              <a:solidFill>
                <a:schemeClr val="dk1"/>
              </a:solidFill>
            </a:endParaRPr>
          </a:p>
          <a:p>
            <a:endParaRPr dirty="0"/>
          </a:p>
        </p:txBody>
      </p:sp>
      <p:pic>
        <p:nvPicPr>
          <p:cNvPr id="82" name="Google Shape;82;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655618" y="1929273"/>
            <a:ext cx="6524618" cy="4655100"/>
          </a:xfrm>
          <a:prstGeom prst="rect">
            <a:avLst/>
          </a:prstGeom>
          <a:noFill/>
          <a:ln>
            <a:noFill/>
          </a:ln>
        </p:spPr>
      </p:pic>
    </p:spTree>
    <p:extLst>
      <p:ext uri="{BB962C8B-B14F-4D97-AF65-F5344CB8AC3E}">
        <p14:creationId xmlns:p14="http://schemas.microsoft.com/office/powerpoint/2010/main" val="134449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415600" y="445025"/>
            <a:ext cx="11360800" cy="572800"/>
          </a:xfrm>
          <a:prstGeom prst="rect">
            <a:avLst/>
          </a:prstGeom>
        </p:spPr>
        <p:txBody>
          <a:bodyPr spcFirstLastPara="1" vert="horz" wrap="square" lIns="121900" tIns="121900" rIns="121900" bIns="121900" rtlCol="0" anchor="t" anchorCtr="0">
            <a:noAutofit/>
          </a:bodyPr>
          <a:lstStyle/>
          <a:p>
            <a:pPr>
              <a:buClr>
                <a:schemeClr val="dk1"/>
              </a:buClr>
              <a:buSzPts val="1100"/>
            </a:pPr>
            <a:r>
              <a:rPr lang="en" dirty="0"/>
              <a:t>SARS-CoV-2 PANGO Lineages in Nigeria </a:t>
            </a:r>
            <a:endParaRPr dirty="0"/>
          </a:p>
        </p:txBody>
      </p:sp>
      <p:sp>
        <p:nvSpPr>
          <p:cNvPr id="277" name="Google Shape;277;p46"/>
          <p:cNvSpPr txBox="1"/>
          <p:nvPr/>
        </p:nvSpPr>
        <p:spPr>
          <a:xfrm>
            <a:off x="611600" y="5132863"/>
            <a:ext cx="10968800" cy="7924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400" dirty="0">
                <a:solidFill>
                  <a:schemeClr val="dk1"/>
                </a:solidFill>
              </a:rPr>
              <a:t>At the </a:t>
            </a:r>
            <a:r>
              <a:rPr lang="en-US" sz="2400" dirty="0">
                <a:solidFill>
                  <a:schemeClr val="dk1"/>
                </a:solidFill>
              </a:rPr>
              <a:t>moment, there</a:t>
            </a:r>
            <a:r>
              <a:rPr lang="en" sz="2400" dirty="0">
                <a:solidFill>
                  <a:schemeClr val="dk1"/>
                </a:solidFill>
              </a:rPr>
              <a:t> are about 37 different lineages of SARS-CoV-2 circulating in Nigeria and they are changing at a very fast speed. Currently, B.1.525 accounts for the largest after taking over the B.1.1.7 (second largest) PANGO lineage in Nigeria.</a:t>
            </a:r>
            <a:endParaRPr sz="2400" dirty="0">
              <a:solidFill>
                <a:schemeClr val="dk1"/>
              </a:solidFill>
            </a:endParaRPr>
          </a:p>
          <a:p>
            <a:r>
              <a:rPr lang="en" sz="2400" dirty="0"/>
              <a:t>. </a:t>
            </a:r>
            <a:endParaRPr sz="2400" dirty="0"/>
          </a:p>
        </p:txBody>
      </p:sp>
      <p:pic>
        <p:nvPicPr>
          <p:cNvPr id="278" name="Google Shape;278;p46"/>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10088433" y="125580"/>
            <a:ext cx="1315552" cy="435625"/>
          </a:xfrm>
          <a:prstGeom prst="rect">
            <a:avLst/>
          </a:prstGeom>
          <a:noFill/>
          <a:ln>
            <a:noFill/>
          </a:ln>
        </p:spPr>
      </p:pic>
      <p:pic>
        <p:nvPicPr>
          <p:cNvPr id="279" name="Google Shape;279;p46" title="Char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03201" y="1509267"/>
            <a:ext cx="4228876" cy="2614855"/>
          </a:xfrm>
          <a:prstGeom prst="rect">
            <a:avLst/>
          </a:prstGeom>
          <a:noFill/>
          <a:ln>
            <a:noFill/>
          </a:ln>
        </p:spPr>
      </p:pic>
      <p:pic>
        <p:nvPicPr>
          <p:cNvPr id="280" name="Google Shape;280;p46" title="nig_pangolin_video_07-05-21.mp4">
            <a:hlinkClick r:id="rId5"/>
          </p:cNvPr>
          <p:cNvPicPr preferRelativeResize="0"/>
          <p:nvPr/>
        </p:nvPicPr>
        <p:blipFill>
          <a:blip r:embed="rId6">
            <a:alphaModFix/>
          </a:blip>
          <a:stretch>
            <a:fillRect/>
          </a:stretch>
        </p:blipFill>
        <p:spPr>
          <a:xfrm>
            <a:off x="6044901" y="1509275"/>
            <a:ext cx="5943900" cy="2749324"/>
          </a:xfrm>
          <a:prstGeom prst="rect">
            <a:avLst/>
          </a:prstGeom>
          <a:noFill/>
          <a:ln>
            <a:noFill/>
          </a:ln>
        </p:spPr>
      </p:pic>
    </p:spTree>
    <p:extLst>
      <p:ext uri="{BB962C8B-B14F-4D97-AF65-F5344CB8AC3E}">
        <p14:creationId xmlns:p14="http://schemas.microsoft.com/office/powerpoint/2010/main" val="30788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630620" y="440967"/>
            <a:ext cx="10862879" cy="763500"/>
          </a:xfrm>
          <a:prstGeom prst="rect">
            <a:avLst/>
          </a:prstGeom>
        </p:spPr>
        <p:txBody>
          <a:bodyPr spcFirstLastPara="1" vert="horz" wrap="square" lIns="91425" tIns="91425" rIns="91425" bIns="91425" rtlCol="0" anchor="t" anchorCtr="0">
            <a:noAutofit/>
          </a:bodyPr>
          <a:lstStyle/>
          <a:p>
            <a:r>
              <a:rPr lang="en" sz="4000" b="1" dirty="0"/>
              <a:t>Detection of B.1.1.7 lineages (UK Variant of Concern) in Nigeria</a:t>
            </a:r>
            <a:endParaRPr sz="4000" b="1" dirty="0"/>
          </a:p>
        </p:txBody>
      </p:sp>
      <p:sp>
        <p:nvSpPr>
          <p:cNvPr id="95" name="Google Shape;95;p17"/>
          <p:cNvSpPr txBox="1">
            <a:spLocks noGrp="1"/>
          </p:cNvSpPr>
          <p:nvPr>
            <p:ph type="body" idx="1"/>
          </p:nvPr>
        </p:nvSpPr>
        <p:spPr>
          <a:xfrm>
            <a:off x="226409" y="1866833"/>
            <a:ext cx="11671300" cy="4991167"/>
          </a:xfrm>
          <a:prstGeom prst="rect">
            <a:avLst/>
          </a:prstGeom>
        </p:spPr>
        <p:txBody>
          <a:bodyPr spcFirstLastPara="1" vert="horz" wrap="square" lIns="91425" tIns="91425" rIns="91425" bIns="91425" rtlCol="0" anchor="t" anchorCtr="0">
            <a:noAutofit/>
          </a:bodyPr>
          <a:lstStyle/>
          <a:p>
            <a:pPr indent="-355600">
              <a:buClr>
                <a:srgbClr val="000000"/>
              </a:buClr>
              <a:buSzPts val="2000"/>
            </a:pPr>
            <a:endParaRPr lang="en" sz="2000" dirty="0">
              <a:solidFill>
                <a:srgbClr val="000000"/>
              </a:solidFill>
            </a:endParaRPr>
          </a:p>
          <a:p>
            <a:pPr indent="-355600">
              <a:buClr>
                <a:srgbClr val="000000"/>
              </a:buClr>
              <a:buSzPts val="2000"/>
            </a:pPr>
            <a:r>
              <a:rPr lang="en-US" sz="2400" dirty="0">
                <a:solidFill>
                  <a:schemeClr val="dk1"/>
                </a:solidFill>
              </a:rPr>
              <a:t>Since the first B.1.1.7 genome detected in Edo State, Nigeria, 14th December, 2020. 339 genomes have been assembled since then and 97 (28.6%) of them are B.1.1.7</a:t>
            </a:r>
          </a:p>
          <a:p>
            <a:pPr indent="-355600">
              <a:buClr>
                <a:srgbClr val="000000"/>
              </a:buClr>
              <a:buSzPts val="2000"/>
            </a:pPr>
            <a:endParaRPr lang="en" sz="2400" dirty="0">
              <a:solidFill>
                <a:srgbClr val="000000"/>
              </a:solidFill>
            </a:endParaRPr>
          </a:p>
          <a:p>
            <a:pPr indent="-355600">
              <a:buClr>
                <a:srgbClr val="000000"/>
              </a:buClr>
              <a:buSzPts val="2000"/>
            </a:pPr>
            <a:endParaRPr lang="en" sz="2400" dirty="0">
              <a:solidFill>
                <a:srgbClr val="000000"/>
              </a:solidFill>
            </a:endParaRPr>
          </a:p>
          <a:p>
            <a:pPr indent="-355600">
              <a:buClr>
                <a:srgbClr val="000000"/>
              </a:buClr>
              <a:buSzPts val="2000"/>
            </a:pPr>
            <a:r>
              <a:rPr lang="en" sz="2400" dirty="0">
                <a:solidFill>
                  <a:srgbClr val="000000"/>
                </a:solidFill>
              </a:rPr>
              <a:t>As at 24th of May 2021, we have detected a total of 106 cases of the B.1.1.7 lineage across Nigeria</a:t>
            </a:r>
          </a:p>
          <a:p>
            <a:pPr marL="101600" indent="0">
              <a:buClr>
                <a:srgbClr val="000000"/>
              </a:buClr>
              <a:buSzPts val="2000"/>
              <a:buNone/>
            </a:pPr>
            <a:r>
              <a:rPr lang="en" sz="2400" dirty="0">
                <a:solidFill>
                  <a:srgbClr val="000000"/>
                </a:solidFill>
              </a:rPr>
              <a:t> </a:t>
            </a:r>
            <a:endParaRPr sz="2400" dirty="0">
              <a:solidFill>
                <a:srgbClr val="000000"/>
              </a:solidFill>
            </a:endParaRPr>
          </a:p>
          <a:p>
            <a:pPr marL="101600" indent="0">
              <a:buClr>
                <a:srgbClr val="000000"/>
              </a:buClr>
              <a:buSzPts val="2000"/>
              <a:buNone/>
            </a:pPr>
            <a:endParaRPr lang="en-US" sz="2400" dirty="0">
              <a:solidFill>
                <a:srgbClr val="000000"/>
              </a:solidFill>
            </a:endParaRPr>
          </a:p>
          <a:p>
            <a:pPr indent="-355600">
              <a:buClr>
                <a:srgbClr val="000000"/>
              </a:buClr>
              <a:buSzPts val="2000"/>
            </a:pPr>
            <a:r>
              <a:rPr lang="en" sz="2400" dirty="0">
                <a:solidFill>
                  <a:srgbClr val="000000"/>
                </a:solidFill>
              </a:rPr>
              <a:t>These samples were collected between 14th December, 2020 and 22nd of February, 2021.</a:t>
            </a:r>
          </a:p>
          <a:p>
            <a:pPr marL="101600" indent="0">
              <a:buClr>
                <a:srgbClr val="000000"/>
              </a:buClr>
              <a:buSzPts val="2000"/>
              <a:buNone/>
            </a:pPr>
            <a:endParaRPr sz="2000" dirty="0">
              <a:solidFill>
                <a:srgbClr val="000000"/>
              </a:solidFill>
            </a:endParaRPr>
          </a:p>
          <a:p>
            <a:pPr indent="0">
              <a:spcAft>
                <a:spcPts val="1600"/>
              </a:spcAft>
              <a:buNone/>
            </a:pPr>
            <a:endParaRPr sz="2000" dirty="0">
              <a:solidFill>
                <a:srgbClr val="000000"/>
              </a:solidFill>
            </a:endParaRPr>
          </a:p>
        </p:txBody>
      </p:sp>
      <p:pic>
        <p:nvPicPr>
          <p:cNvPr id="96" name="Google Shape;96;p17"/>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9090325" y="125580"/>
            <a:ext cx="1315550" cy="435625"/>
          </a:xfrm>
          <a:prstGeom prst="rect">
            <a:avLst/>
          </a:prstGeom>
          <a:noFill/>
          <a:ln>
            <a:noFill/>
          </a:ln>
        </p:spPr>
      </p:pic>
    </p:spTree>
    <p:extLst>
      <p:ext uri="{BB962C8B-B14F-4D97-AF65-F5344CB8AC3E}">
        <p14:creationId xmlns:p14="http://schemas.microsoft.com/office/powerpoint/2010/main" val="369503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1043609" y="66892"/>
            <a:ext cx="9188016" cy="763500"/>
          </a:xfrm>
          <a:prstGeom prst="rect">
            <a:avLst/>
          </a:prstGeom>
        </p:spPr>
        <p:txBody>
          <a:bodyPr spcFirstLastPara="1" vert="horz" wrap="square" lIns="91425" tIns="91425" rIns="91425" bIns="91425" rtlCol="0" anchor="t" anchorCtr="0">
            <a:noAutofit/>
          </a:bodyPr>
          <a:lstStyle/>
          <a:p>
            <a:r>
              <a:rPr lang="en" sz="3600" dirty="0"/>
              <a:t>Discovery of the Nigeria Lineage- B.1.525</a:t>
            </a:r>
            <a:endParaRPr sz="3600" dirty="0"/>
          </a:p>
        </p:txBody>
      </p:sp>
      <p:sp>
        <p:nvSpPr>
          <p:cNvPr id="194" name="Google Shape;194;p28"/>
          <p:cNvSpPr txBox="1">
            <a:spLocks noGrp="1"/>
          </p:cNvSpPr>
          <p:nvPr>
            <p:ph type="body" idx="1"/>
          </p:nvPr>
        </p:nvSpPr>
        <p:spPr>
          <a:xfrm>
            <a:off x="409903" y="889080"/>
            <a:ext cx="11676993" cy="5321372"/>
          </a:xfrm>
          <a:prstGeom prst="rect">
            <a:avLst/>
          </a:prstGeom>
        </p:spPr>
        <p:txBody>
          <a:bodyPr spcFirstLastPara="1" vert="horz" wrap="square" lIns="91425" tIns="91425" rIns="91425" bIns="91425" rtlCol="0" anchor="t" anchorCtr="0">
            <a:noAutofit/>
          </a:bodyPr>
          <a:lstStyle/>
          <a:p>
            <a:pPr>
              <a:buClr>
                <a:srgbClr val="980000"/>
              </a:buClr>
            </a:pPr>
            <a:endParaRPr lang="en" dirty="0"/>
          </a:p>
          <a:p>
            <a:pPr>
              <a:buClr>
                <a:srgbClr val="980000"/>
              </a:buClr>
            </a:pPr>
            <a:r>
              <a:rPr lang="en" dirty="0"/>
              <a:t>On the 11th of February, some recent SARS-CoV-2 genomes from England (28), Nigeria (10), USA (7), France (5), Canada (4), Ghana (4), Japan (4), Jordan (2), Belgium (1), Italy (1) and Spain (1) were seen to have distinct mutations. </a:t>
            </a:r>
          </a:p>
          <a:p>
            <a:pPr marL="114300" indent="0">
              <a:buClr>
                <a:srgbClr val="980000"/>
              </a:buClr>
              <a:buNone/>
            </a:pPr>
            <a:endParaRPr dirty="0"/>
          </a:p>
          <a:p>
            <a:pPr>
              <a:buClr>
                <a:srgbClr val="980000"/>
              </a:buClr>
            </a:pPr>
            <a:r>
              <a:rPr lang="en" dirty="0"/>
              <a:t>These new cluster of viruses have characteristic Spike protein mutations: E484K, Q677H, F888L, 69 - 70 deletion, 144 deletion and 9 nucleotide mutations in the Non-structural protein 6 (nsp6) as seen in </a:t>
            </a:r>
            <a:r>
              <a:rPr lang="en" dirty="0">
                <a:solidFill>
                  <a:srgbClr val="FF0000"/>
                </a:solidFill>
              </a:rPr>
              <a:t>B.1.1.7, B.1.351 and P.1. </a:t>
            </a:r>
          </a:p>
          <a:p>
            <a:pPr marL="114300" indent="0">
              <a:buClr>
                <a:srgbClr val="980000"/>
              </a:buClr>
              <a:buNone/>
            </a:pPr>
            <a:endParaRPr dirty="0">
              <a:solidFill>
                <a:srgbClr val="980000"/>
              </a:solidFill>
            </a:endParaRPr>
          </a:p>
          <a:p>
            <a:pPr>
              <a:buClr>
                <a:srgbClr val="980000"/>
              </a:buClr>
            </a:pPr>
            <a:r>
              <a:rPr lang="en" dirty="0"/>
              <a:t>Origin of this new cluster so far is located in Nigeria</a:t>
            </a:r>
            <a:r>
              <a:rPr lang="en" dirty="0">
                <a:solidFill>
                  <a:srgbClr val="980000"/>
                </a:solidFill>
              </a:rPr>
              <a:t>. </a:t>
            </a:r>
            <a:endParaRPr dirty="0">
              <a:solidFill>
                <a:srgbClr val="FF0000"/>
              </a:solidFill>
            </a:endParaRPr>
          </a:p>
        </p:txBody>
      </p:sp>
      <p:pic>
        <p:nvPicPr>
          <p:cNvPr id="196" name="Google Shape;196;p28"/>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9090325" y="125580"/>
            <a:ext cx="1315550" cy="435625"/>
          </a:xfrm>
          <a:prstGeom prst="rect">
            <a:avLst/>
          </a:prstGeom>
          <a:noFill/>
          <a:ln>
            <a:noFill/>
          </a:ln>
        </p:spPr>
      </p:pic>
    </p:spTree>
    <p:extLst>
      <p:ext uri="{BB962C8B-B14F-4D97-AF65-F5344CB8AC3E}">
        <p14:creationId xmlns:p14="http://schemas.microsoft.com/office/powerpoint/2010/main" val="145027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1835700" y="230942"/>
            <a:ext cx="8520600" cy="763500"/>
          </a:xfrm>
          <a:prstGeom prst="rect">
            <a:avLst/>
          </a:prstGeom>
        </p:spPr>
        <p:txBody>
          <a:bodyPr spcFirstLastPara="1" vert="horz" wrap="square" lIns="91425" tIns="91425" rIns="91425" bIns="91425" rtlCol="0" anchor="t" anchorCtr="0">
            <a:noAutofit/>
          </a:bodyPr>
          <a:lstStyle/>
          <a:p>
            <a:r>
              <a:rPr lang="en" sz="3200" dirty="0"/>
              <a:t>B.1.525 lineage (Variant of interest) in Nigeria</a:t>
            </a:r>
            <a:endParaRPr sz="3200" dirty="0"/>
          </a:p>
        </p:txBody>
      </p:sp>
      <p:sp>
        <p:nvSpPr>
          <p:cNvPr id="203" name="Google Shape;203;p29"/>
          <p:cNvSpPr txBox="1">
            <a:spLocks noGrp="1"/>
          </p:cNvSpPr>
          <p:nvPr>
            <p:ph type="body" idx="1"/>
          </p:nvPr>
        </p:nvSpPr>
        <p:spPr>
          <a:xfrm>
            <a:off x="1835700" y="1155633"/>
            <a:ext cx="8520600" cy="4555200"/>
          </a:xfrm>
          <a:prstGeom prst="rect">
            <a:avLst/>
          </a:prstGeom>
        </p:spPr>
        <p:txBody>
          <a:bodyPr spcFirstLastPara="1" vert="horz" wrap="square" lIns="91425" tIns="91425" rIns="91425" bIns="91425" rtlCol="0" anchor="t" anchorCtr="0">
            <a:noAutofit/>
          </a:bodyPr>
          <a:lstStyle/>
          <a:p>
            <a:pPr indent="-355600">
              <a:buClr>
                <a:srgbClr val="000000"/>
              </a:buClr>
              <a:buSzPts val="2000"/>
            </a:pPr>
            <a:r>
              <a:rPr lang="en" sz="2000" dirty="0">
                <a:solidFill>
                  <a:srgbClr val="000000"/>
                </a:solidFill>
              </a:rPr>
              <a:t>Currently observed in 9 states across the country with a total of 147 genomes</a:t>
            </a:r>
          </a:p>
          <a:p>
            <a:pPr marL="101600" indent="0">
              <a:buClr>
                <a:srgbClr val="000000"/>
              </a:buClr>
              <a:buSzPts val="2000"/>
              <a:buNone/>
            </a:pPr>
            <a:endParaRPr sz="2000" dirty="0">
              <a:solidFill>
                <a:schemeClr val="dk1"/>
              </a:solidFill>
            </a:endParaRPr>
          </a:p>
          <a:p>
            <a:pPr indent="-355600">
              <a:lnSpc>
                <a:spcPct val="100000"/>
              </a:lnSpc>
              <a:buClr>
                <a:schemeClr val="dk1"/>
              </a:buClr>
              <a:buSzPts val="2000"/>
            </a:pPr>
            <a:r>
              <a:rPr lang="en" sz="2000" dirty="0">
                <a:solidFill>
                  <a:schemeClr val="dk1"/>
                </a:solidFill>
              </a:rPr>
              <a:t>1st B.1.525 was from an Edo State sample dated 20th December, 2020. Since the detection of B.1.525, 339 genomes have been assembled and  (43%) were B.1.525</a:t>
            </a:r>
            <a:endParaRPr sz="2000" dirty="0">
              <a:solidFill>
                <a:schemeClr val="dk1"/>
              </a:solidFill>
            </a:endParaRPr>
          </a:p>
          <a:p>
            <a:pPr indent="0">
              <a:spcAft>
                <a:spcPts val="1600"/>
              </a:spcAft>
              <a:buNone/>
            </a:pPr>
            <a:endParaRPr sz="2000" dirty="0">
              <a:solidFill>
                <a:schemeClr val="dk1"/>
              </a:solidFill>
            </a:endParaRPr>
          </a:p>
        </p:txBody>
      </p:sp>
      <p:pic>
        <p:nvPicPr>
          <p:cNvPr id="204" name="Google Shape;204;p29"/>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9090325" y="125580"/>
            <a:ext cx="1315550" cy="435625"/>
          </a:xfrm>
          <a:prstGeom prst="rect">
            <a:avLst/>
          </a:prstGeom>
          <a:noFill/>
          <a:ln>
            <a:noFill/>
          </a:ln>
        </p:spPr>
      </p:pic>
      <p:pic>
        <p:nvPicPr>
          <p:cNvPr id="205" name="Google Shape;205;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015363" y="3201222"/>
            <a:ext cx="4161274" cy="2968949"/>
          </a:xfrm>
          <a:prstGeom prst="rect">
            <a:avLst/>
          </a:prstGeom>
          <a:noFill/>
          <a:ln>
            <a:noFill/>
          </a:ln>
        </p:spPr>
      </p:pic>
    </p:spTree>
    <p:extLst>
      <p:ext uri="{BB962C8B-B14F-4D97-AF65-F5344CB8AC3E}">
        <p14:creationId xmlns:p14="http://schemas.microsoft.com/office/powerpoint/2010/main" val="329414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210207" y="165992"/>
            <a:ext cx="11330151" cy="763500"/>
          </a:xfrm>
          <a:prstGeom prst="rect">
            <a:avLst/>
          </a:prstGeom>
        </p:spPr>
        <p:txBody>
          <a:bodyPr spcFirstLastPara="1" vert="horz" wrap="square" lIns="91425" tIns="91425" rIns="91425" bIns="91425" rtlCol="0" anchor="t" anchorCtr="0">
            <a:noAutofit/>
          </a:bodyPr>
          <a:lstStyle/>
          <a:p>
            <a:r>
              <a:rPr lang="en" sz="2800" b="1" dirty="0"/>
              <a:t>Discovery of a New variant B.1.1.318 (Variant under investigation) in Nigeria</a:t>
            </a:r>
            <a:endParaRPr sz="2800" b="1" dirty="0"/>
          </a:p>
        </p:txBody>
      </p:sp>
      <p:sp>
        <p:nvSpPr>
          <p:cNvPr id="211" name="Google Shape;211;p30"/>
          <p:cNvSpPr txBox="1">
            <a:spLocks noGrp="1"/>
          </p:cNvSpPr>
          <p:nvPr>
            <p:ph type="body" idx="1"/>
          </p:nvPr>
        </p:nvSpPr>
        <p:spPr>
          <a:xfrm>
            <a:off x="97536" y="1263987"/>
            <a:ext cx="12192000" cy="3452328"/>
          </a:xfrm>
          <a:prstGeom prst="rect">
            <a:avLst/>
          </a:prstGeom>
        </p:spPr>
        <p:txBody>
          <a:bodyPr spcFirstLastPara="1" vert="horz" wrap="square" lIns="91425" tIns="91425" rIns="91425" bIns="91425" rtlCol="0" anchor="t" anchorCtr="0">
            <a:noAutofit/>
          </a:bodyPr>
          <a:lstStyle/>
          <a:p>
            <a:pPr>
              <a:buClr>
                <a:schemeClr val="dk1"/>
              </a:buClr>
            </a:pPr>
            <a:r>
              <a:rPr lang="en" sz="2000" dirty="0">
                <a:solidFill>
                  <a:schemeClr val="dk1"/>
                </a:solidFill>
              </a:rPr>
              <a:t>The B.1.1.318 lineage has been discovered in samples from Lagos, Akwa-Ibom, Oyo and Ebonyi states through whole genome sequencing of COVID-19 positive samples, as far back as January 2021.</a:t>
            </a:r>
          </a:p>
          <a:p>
            <a:pPr marL="114300" indent="0">
              <a:buClr>
                <a:schemeClr val="dk1"/>
              </a:buClr>
              <a:buNone/>
            </a:pPr>
            <a:endParaRPr sz="2000" dirty="0">
              <a:solidFill>
                <a:schemeClr val="dk1"/>
              </a:solidFill>
            </a:endParaRPr>
          </a:p>
          <a:p>
            <a:pPr>
              <a:buClr>
                <a:schemeClr val="dk1"/>
              </a:buClr>
            </a:pPr>
            <a:r>
              <a:rPr lang="en" sz="2000" dirty="0">
                <a:solidFill>
                  <a:schemeClr val="dk1"/>
                </a:solidFill>
              </a:rPr>
              <a:t>This new variant has spread within and outside Africa</a:t>
            </a:r>
          </a:p>
          <a:p>
            <a:pPr marL="114300" indent="0">
              <a:buClr>
                <a:schemeClr val="dk1"/>
              </a:buClr>
              <a:buNone/>
            </a:pPr>
            <a:endParaRPr sz="2000" dirty="0">
              <a:solidFill>
                <a:schemeClr val="dk1"/>
              </a:solidFill>
            </a:endParaRPr>
          </a:p>
          <a:p>
            <a:pPr>
              <a:buClr>
                <a:schemeClr val="dk1"/>
              </a:buClr>
            </a:pPr>
            <a:r>
              <a:rPr lang="en" sz="2000" dirty="0">
                <a:solidFill>
                  <a:schemeClr val="dk1"/>
                </a:solidFill>
              </a:rPr>
              <a:t>This variant  has </a:t>
            </a:r>
            <a:r>
              <a:rPr lang="en" sz="2000" dirty="0">
                <a:solidFill>
                  <a:schemeClr val="dk1"/>
                </a:solidFill>
                <a:highlight>
                  <a:srgbClr val="FFFFFF"/>
                </a:highlight>
              </a:rPr>
              <a:t>Spike</a:t>
            </a:r>
            <a:r>
              <a:rPr lang="en" sz="2000" dirty="0">
                <a:solidFill>
                  <a:schemeClr val="dk1"/>
                </a:solidFill>
              </a:rPr>
              <a:t> mutations</a:t>
            </a:r>
            <a:r>
              <a:rPr lang="en" sz="2000" dirty="0">
                <a:solidFill>
                  <a:schemeClr val="dk1"/>
                </a:solidFill>
                <a:highlight>
                  <a:srgbClr val="FFFFFF"/>
                </a:highlight>
              </a:rPr>
              <a:t> </a:t>
            </a:r>
            <a:r>
              <a:rPr lang="en" sz="2000" b="1" dirty="0">
                <a:solidFill>
                  <a:schemeClr val="dk1"/>
                </a:solidFill>
                <a:highlight>
                  <a:srgbClr val="FFFFFF"/>
                </a:highlight>
              </a:rPr>
              <a:t>D614G, D796H, E484K, P681H, T95I and Y144 deletion</a:t>
            </a:r>
          </a:p>
          <a:p>
            <a:pPr marL="114300" indent="0">
              <a:buClr>
                <a:schemeClr val="dk1"/>
              </a:buClr>
              <a:buNone/>
            </a:pPr>
            <a:endParaRPr sz="2000" b="1" dirty="0">
              <a:solidFill>
                <a:schemeClr val="dk1"/>
              </a:solidFill>
              <a:highlight>
                <a:srgbClr val="FFFFFF"/>
              </a:highlight>
            </a:endParaRPr>
          </a:p>
          <a:p>
            <a:pPr>
              <a:buClr>
                <a:schemeClr val="dk1"/>
              </a:buClr>
            </a:pPr>
            <a:r>
              <a:rPr lang="en" sz="2000" dirty="0">
                <a:solidFill>
                  <a:schemeClr val="dk1"/>
                </a:solidFill>
                <a:highlight>
                  <a:srgbClr val="FFFFFF"/>
                </a:highlight>
              </a:rPr>
              <a:t>So far, 8 genomes have been sequenced and this lineage has the potential to spread rapidly like the B.1.1.7 and B.1.525 due to the E484K mutation in the Receptor binding domain and the P681H in the furin cleavage site of the virus.</a:t>
            </a:r>
          </a:p>
          <a:p>
            <a:pPr marL="114300" indent="0">
              <a:buClr>
                <a:schemeClr val="dk1"/>
              </a:buClr>
              <a:buNone/>
            </a:pPr>
            <a:endParaRPr sz="2000" dirty="0">
              <a:solidFill>
                <a:schemeClr val="dk1"/>
              </a:solidFill>
              <a:highlight>
                <a:srgbClr val="FFFFFF"/>
              </a:highlight>
            </a:endParaRPr>
          </a:p>
          <a:p>
            <a:pPr>
              <a:buClr>
                <a:schemeClr val="dk1"/>
              </a:buClr>
            </a:pPr>
            <a:r>
              <a:rPr lang="en" sz="2000" dirty="0">
                <a:solidFill>
                  <a:schemeClr val="dk1"/>
                </a:solidFill>
                <a:highlight>
                  <a:srgbClr val="FFFFFF"/>
                </a:highlight>
              </a:rPr>
              <a:t>Because of the E484K and other mutations in the RBD of the spike protein, there is a risk for immune escape for this variant just like the B.1.525 variant. </a:t>
            </a:r>
            <a:endParaRPr sz="2000" dirty="0">
              <a:solidFill>
                <a:schemeClr val="dk1"/>
              </a:solidFill>
              <a:highlight>
                <a:srgbClr val="FFFFFF"/>
              </a:highlight>
            </a:endParaRPr>
          </a:p>
          <a:p>
            <a:pPr indent="0">
              <a:spcBef>
                <a:spcPts val="1600"/>
              </a:spcBef>
              <a:spcAft>
                <a:spcPts val="1600"/>
              </a:spcAft>
              <a:buNone/>
            </a:pPr>
            <a:endParaRPr sz="1600" dirty="0">
              <a:solidFill>
                <a:schemeClr val="dk1"/>
              </a:solidFill>
              <a:highlight>
                <a:srgbClr val="FFFFFF"/>
              </a:highlight>
            </a:endParaRPr>
          </a:p>
        </p:txBody>
      </p:sp>
    </p:spTree>
    <p:extLst>
      <p:ext uri="{BB962C8B-B14F-4D97-AF65-F5344CB8AC3E}">
        <p14:creationId xmlns:p14="http://schemas.microsoft.com/office/powerpoint/2010/main" val="47716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415600" y="136167"/>
            <a:ext cx="11360800" cy="763600"/>
          </a:xfrm>
          <a:prstGeom prst="rect">
            <a:avLst/>
          </a:prstGeom>
        </p:spPr>
        <p:txBody>
          <a:bodyPr spcFirstLastPara="1" vert="horz" wrap="square" lIns="121900" tIns="121900" rIns="121900" bIns="121900" rtlCol="0" anchor="t" anchorCtr="0">
            <a:noAutofit/>
          </a:bodyPr>
          <a:lstStyle/>
          <a:p>
            <a:r>
              <a:rPr lang="en" sz="3600" dirty="0"/>
              <a:t> </a:t>
            </a:r>
            <a:r>
              <a:rPr lang="en" sz="3600" b="1" dirty="0"/>
              <a:t>Second wave of SARS-CoV-2 in Nigeria</a:t>
            </a:r>
            <a:endParaRPr sz="3600" b="1" dirty="0"/>
          </a:p>
        </p:txBody>
      </p:sp>
      <p:sp>
        <p:nvSpPr>
          <p:cNvPr id="264" name="Google Shape;264;p45"/>
          <p:cNvSpPr txBox="1"/>
          <p:nvPr/>
        </p:nvSpPr>
        <p:spPr>
          <a:xfrm>
            <a:off x="684300" y="6044875"/>
            <a:ext cx="11303600" cy="456800"/>
          </a:xfrm>
          <a:prstGeom prst="rect">
            <a:avLst/>
          </a:prstGeom>
          <a:noFill/>
          <a:ln>
            <a:noFill/>
          </a:ln>
        </p:spPr>
        <p:txBody>
          <a:bodyPr spcFirstLastPara="1" wrap="square" lIns="121900" tIns="121900" rIns="121900" bIns="121900" anchor="t" anchorCtr="0">
            <a:noAutofit/>
          </a:bodyPr>
          <a:lstStyle/>
          <a:p>
            <a:r>
              <a:rPr lang="en" sz="2000" dirty="0" err="1"/>
              <a:t>Epicurve</a:t>
            </a:r>
            <a:r>
              <a:rPr lang="en" sz="2000" dirty="0"/>
              <a:t> of SARS-CoV-2 confirmed cases in Nigeria. States that contributed to the resurgence are highlighted in red (Lagos State, FCT Abuja and Kaduna State. Source: NCDC, 2021</a:t>
            </a:r>
            <a:endParaRPr sz="2000" dirty="0"/>
          </a:p>
        </p:txBody>
      </p:sp>
      <p:grpSp>
        <p:nvGrpSpPr>
          <p:cNvPr id="265" name="Google Shape;265;p45"/>
          <p:cNvGrpSpPr/>
          <p:nvPr/>
        </p:nvGrpSpPr>
        <p:grpSpPr>
          <a:xfrm>
            <a:off x="1545166" y="899767"/>
            <a:ext cx="8828400" cy="5338975"/>
            <a:chOff x="1294075" y="671075"/>
            <a:chExt cx="6621300" cy="5338975"/>
          </a:xfrm>
        </p:grpSpPr>
        <p:pic>
          <p:nvPicPr>
            <p:cNvPr id="266" name="Google Shape;266;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69325" y="671075"/>
              <a:ext cx="6381651" cy="1257375"/>
            </a:xfrm>
            <a:prstGeom prst="rect">
              <a:avLst/>
            </a:prstGeom>
            <a:noFill/>
            <a:ln>
              <a:noFill/>
            </a:ln>
          </p:spPr>
        </p:pic>
        <p:pic>
          <p:nvPicPr>
            <p:cNvPr id="267" name="Google Shape;267;p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69325" y="1955475"/>
              <a:ext cx="6381648" cy="1226955"/>
            </a:xfrm>
            <a:prstGeom prst="rect">
              <a:avLst/>
            </a:prstGeom>
            <a:noFill/>
            <a:ln>
              <a:noFill/>
            </a:ln>
          </p:spPr>
        </p:pic>
        <p:pic>
          <p:nvPicPr>
            <p:cNvPr id="268" name="Google Shape;268;p45"/>
            <p:cNvPicPr preferRelativeResize="0"/>
            <p:nvPr/>
          </p:nvPicPr>
          <p:blipFill rotWithShape="1">
            <a:blip r:embed="rId5" cstate="screen">
              <a:alphaModFix/>
              <a:extLst>
                <a:ext uri="{28A0092B-C50C-407E-A947-70E740481C1C}">
                  <a14:useLocalDpi xmlns:a14="http://schemas.microsoft.com/office/drawing/2010/main"/>
                </a:ext>
              </a:extLst>
            </a:blip>
            <a:srcRect t="-7196" b="-3008"/>
            <a:stretch/>
          </p:blipFill>
          <p:spPr>
            <a:xfrm>
              <a:off x="1369325" y="3259700"/>
              <a:ext cx="6381651" cy="1379825"/>
            </a:xfrm>
            <a:prstGeom prst="rect">
              <a:avLst/>
            </a:prstGeom>
            <a:noFill/>
            <a:ln>
              <a:noFill/>
            </a:ln>
          </p:spPr>
        </p:pic>
        <p:pic>
          <p:nvPicPr>
            <p:cNvPr id="269" name="Google Shape;269;p4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362106" y="4752675"/>
              <a:ext cx="6487419" cy="1257375"/>
            </a:xfrm>
            <a:prstGeom prst="rect">
              <a:avLst/>
            </a:prstGeom>
            <a:noFill/>
            <a:ln>
              <a:noFill/>
            </a:ln>
          </p:spPr>
        </p:pic>
        <p:sp>
          <p:nvSpPr>
            <p:cNvPr id="270" name="Google Shape;270;p45"/>
            <p:cNvSpPr/>
            <p:nvPr/>
          </p:nvSpPr>
          <p:spPr>
            <a:xfrm>
              <a:off x="1294075" y="1920050"/>
              <a:ext cx="6621300" cy="4089900"/>
            </a:xfrm>
            <a:prstGeom prst="rect">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271" name="Google Shape;271;p45"/>
          <p:cNvPicPr preferRelativeResize="0"/>
          <p:nvPr/>
        </p:nvPicPr>
        <p:blipFill>
          <a:blip r:embed="rId7" cstate="screen">
            <a:alphaModFix amt="50000"/>
            <a:extLst>
              <a:ext uri="{28A0092B-C50C-407E-A947-70E740481C1C}">
                <a14:useLocalDpi xmlns:a14="http://schemas.microsoft.com/office/drawing/2010/main"/>
              </a:ext>
            </a:extLst>
          </a:blip>
          <a:stretch>
            <a:fillRect/>
          </a:stretch>
        </p:blipFill>
        <p:spPr>
          <a:xfrm>
            <a:off x="10088433" y="125580"/>
            <a:ext cx="1315552" cy="435625"/>
          </a:xfrm>
          <a:prstGeom prst="rect">
            <a:avLst/>
          </a:prstGeom>
          <a:noFill/>
          <a:ln>
            <a:noFill/>
          </a:ln>
        </p:spPr>
      </p:pic>
    </p:spTree>
    <p:extLst>
      <p:ext uri="{BB962C8B-B14F-4D97-AF65-F5344CB8AC3E}">
        <p14:creationId xmlns:p14="http://schemas.microsoft.com/office/powerpoint/2010/main" val="154671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p:nvPr/>
        </p:nvSpPr>
        <p:spPr>
          <a:xfrm>
            <a:off x="2478381" y="1735227"/>
            <a:ext cx="6423600" cy="27824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2800" dirty="0">
                <a:solidFill>
                  <a:schemeClr val="accent2"/>
                </a:solidFill>
                <a:latin typeface="Calibri"/>
                <a:ea typeface="Calibri"/>
                <a:cs typeface="Calibri"/>
                <a:sym typeface="Calibri"/>
              </a:rPr>
              <a:t>How?</a:t>
            </a:r>
          </a:p>
          <a:p>
            <a:pPr algn="ctr"/>
            <a:r>
              <a:rPr lang="en" sz="2400" dirty="0">
                <a:solidFill>
                  <a:srgbClr val="000000"/>
                </a:solidFill>
                <a:latin typeface="Calibri"/>
                <a:ea typeface="Calibri"/>
                <a:cs typeface="Calibri"/>
                <a:sym typeface="Calibri"/>
              </a:rPr>
              <a:t>By establishing a continental consortium of key national laboratories, academic and public health institutions to advance outbreak surveillance and research in Africa</a:t>
            </a:r>
            <a:endParaRPr sz="2400" dirty="0">
              <a:solidFill>
                <a:schemeClr val="lt1"/>
              </a:solidFill>
              <a:latin typeface="Calibri"/>
              <a:ea typeface="Calibri"/>
              <a:cs typeface="Calibri"/>
              <a:sym typeface="Calibri"/>
            </a:endParaRPr>
          </a:p>
        </p:txBody>
      </p:sp>
      <p:sp>
        <p:nvSpPr>
          <p:cNvPr id="228" name="Google Shape;228;p41"/>
          <p:cNvSpPr/>
          <p:nvPr/>
        </p:nvSpPr>
        <p:spPr>
          <a:xfrm>
            <a:off x="5127892" y="4167265"/>
            <a:ext cx="6814800" cy="2676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a:endParaRPr sz="2400" dirty="0">
              <a:solidFill>
                <a:srgbClr val="000000"/>
              </a:solidFill>
              <a:latin typeface="Calibri"/>
              <a:ea typeface="Calibri"/>
              <a:cs typeface="Calibri"/>
              <a:sym typeface="Calibri"/>
            </a:endParaRPr>
          </a:p>
          <a:p>
            <a:pPr algn="ctr"/>
            <a:endParaRPr sz="2400" dirty="0">
              <a:solidFill>
                <a:srgbClr val="000000"/>
              </a:solidFill>
              <a:latin typeface="Calibri"/>
              <a:ea typeface="Calibri"/>
              <a:cs typeface="Calibri"/>
              <a:sym typeface="Calibri"/>
            </a:endParaRPr>
          </a:p>
          <a:p>
            <a:pPr algn="ctr"/>
            <a:r>
              <a:rPr lang="en" sz="2800" dirty="0">
                <a:solidFill>
                  <a:schemeClr val="accent2"/>
                </a:solidFill>
                <a:latin typeface="Calibri"/>
                <a:ea typeface="Calibri"/>
                <a:cs typeface="Calibri"/>
                <a:sym typeface="Calibri"/>
              </a:rPr>
              <a:t>What?</a:t>
            </a:r>
            <a:endParaRPr sz="1467" dirty="0"/>
          </a:p>
          <a:p>
            <a:pPr algn="ctr"/>
            <a:r>
              <a:rPr lang="en" sz="2400" dirty="0">
                <a:solidFill>
                  <a:srgbClr val="000000"/>
                </a:solidFill>
                <a:latin typeface="Calibri"/>
                <a:ea typeface="Calibri"/>
                <a:cs typeface="Calibri"/>
                <a:sym typeface="Calibri"/>
              </a:rPr>
              <a:t>Generate and analyze the genomic diversity of Pathogens in real-time to map the spread of the disease and characterize its pathogenicity, virulence and to inform public health preventive and control measures.</a:t>
            </a:r>
            <a:endParaRPr sz="2400" dirty="0">
              <a:solidFill>
                <a:schemeClr val="lt1"/>
              </a:solidFill>
              <a:latin typeface="Calibri"/>
              <a:ea typeface="Calibri"/>
              <a:cs typeface="Calibri"/>
              <a:sym typeface="Calibri"/>
            </a:endParaRPr>
          </a:p>
          <a:p>
            <a:pPr algn="ctr"/>
            <a:r>
              <a:rPr lang="en" sz="1867" dirty="0">
                <a:solidFill>
                  <a:schemeClr val="lt1"/>
                </a:solidFill>
                <a:latin typeface="Arial"/>
                <a:ea typeface="Arial"/>
                <a:cs typeface="Arial"/>
                <a:sym typeface="Arial"/>
              </a:rPr>
              <a:t> real-time to map the spread of the disease and characterize its pathogenicity, virulence and to inform public health preventive and control measures.​</a:t>
            </a:r>
            <a:endParaRPr sz="1867" dirty="0">
              <a:solidFill>
                <a:schemeClr val="lt1"/>
              </a:solidFill>
              <a:latin typeface="Calibri"/>
              <a:ea typeface="Calibri"/>
              <a:cs typeface="Calibri"/>
              <a:sym typeface="Calibri"/>
            </a:endParaRPr>
          </a:p>
        </p:txBody>
      </p:sp>
      <p:sp>
        <p:nvSpPr>
          <p:cNvPr id="229" name="Google Shape;229;p41"/>
          <p:cNvSpPr/>
          <p:nvPr/>
        </p:nvSpPr>
        <p:spPr>
          <a:xfrm>
            <a:off x="145751" y="79989"/>
            <a:ext cx="6814800" cy="20056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33" tIns="45700" rIns="91433" bIns="45700" anchor="ctr" anchorCtr="0">
            <a:noAutofit/>
          </a:bodyPr>
          <a:lstStyle/>
          <a:p>
            <a:pPr algn="ctr"/>
            <a:r>
              <a:rPr lang="en" sz="1867">
                <a:solidFill>
                  <a:schemeClr val="lt1"/>
                </a:solidFill>
                <a:latin typeface="Calibri"/>
                <a:ea typeface="Calibri"/>
                <a:cs typeface="Calibri"/>
                <a:sym typeface="Calibri"/>
              </a:rPr>
              <a:t>jdhd</a:t>
            </a:r>
            <a:endParaRPr sz="1467"/>
          </a:p>
        </p:txBody>
      </p:sp>
      <p:sp>
        <p:nvSpPr>
          <p:cNvPr id="230" name="Google Shape;230;p41"/>
          <p:cNvSpPr txBox="1"/>
          <p:nvPr/>
        </p:nvSpPr>
        <p:spPr>
          <a:xfrm>
            <a:off x="393477" y="126727"/>
            <a:ext cx="6498800" cy="1631175"/>
          </a:xfrm>
          <a:prstGeom prst="rect">
            <a:avLst/>
          </a:prstGeom>
          <a:noFill/>
          <a:ln>
            <a:noFill/>
          </a:ln>
        </p:spPr>
        <p:txBody>
          <a:bodyPr spcFirstLastPara="1" wrap="square" lIns="91433" tIns="45700" rIns="91433" bIns="45700" anchor="t" anchorCtr="0">
            <a:spAutoFit/>
          </a:bodyPr>
          <a:lstStyle/>
          <a:p>
            <a:pPr algn="ctr"/>
            <a:r>
              <a:rPr lang="en" sz="2800" dirty="0">
                <a:solidFill>
                  <a:schemeClr val="accent2"/>
                </a:solidFill>
                <a:latin typeface="Calibri"/>
                <a:ea typeface="Calibri"/>
                <a:cs typeface="Calibri"/>
                <a:sym typeface="Calibri"/>
              </a:rPr>
              <a:t>Why?</a:t>
            </a:r>
            <a:endParaRPr sz="2800" dirty="0">
              <a:solidFill>
                <a:schemeClr val="accent2"/>
              </a:solidFill>
              <a:latin typeface="Calibri"/>
              <a:ea typeface="Calibri"/>
              <a:cs typeface="Calibri"/>
              <a:sym typeface="Calibri"/>
            </a:endParaRPr>
          </a:p>
          <a:p>
            <a:pPr algn="ctr"/>
            <a:r>
              <a:rPr lang="en" sz="2400" dirty="0">
                <a:solidFill>
                  <a:schemeClr val="dk1"/>
                </a:solidFill>
                <a:latin typeface="Calibri"/>
                <a:ea typeface="Calibri"/>
                <a:cs typeface="Calibri"/>
                <a:sym typeface="Calibri"/>
              </a:rPr>
              <a:t>We want to understand and control transmission of infectious </a:t>
            </a:r>
            <a:r>
              <a:rPr lang="en-US" sz="2400" dirty="0">
                <a:solidFill>
                  <a:schemeClr val="dk1"/>
                </a:solidFill>
                <a:latin typeface="Calibri"/>
                <a:ea typeface="Calibri"/>
                <a:cs typeface="Calibri"/>
                <a:sym typeface="Calibri"/>
              </a:rPr>
              <a:t>diseases</a:t>
            </a:r>
            <a:r>
              <a:rPr lang="en" sz="2400" dirty="0">
                <a:solidFill>
                  <a:schemeClr val="dk1"/>
                </a:solidFill>
                <a:latin typeface="Calibri"/>
                <a:ea typeface="Calibri"/>
                <a:cs typeface="Calibri"/>
                <a:sym typeface="Calibri"/>
              </a:rPr>
              <a:t> in Africa to save lives and protect an already fragile health system</a:t>
            </a:r>
            <a:endParaRPr sz="2400" dirty="0">
              <a:solidFill>
                <a:schemeClr val="dk1"/>
              </a:solidFill>
              <a:latin typeface="Calibri"/>
              <a:ea typeface="Calibri"/>
              <a:cs typeface="Calibri"/>
              <a:sym typeface="Calibri"/>
            </a:endParaRPr>
          </a:p>
        </p:txBody>
      </p:sp>
      <p:pic>
        <p:nvPicPr>
          <p:cNvPr id="231" name="Google Shape;231;p41" descr="A picture containing drawing, foo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81" y="6049411"/>
            <a:ext cx="2163745" cy="728600"/>
          </a:xfrm>
          <a:prstGeom prst="rect">
            <a:avLst/>
          </a:prstGeom>
          <a:noFill/>
          <a:ln>
            <a:noFill/>
          </a:ln>
        </p:spPr>
      </p:pic>
    </p:spTree>
    <p:extLst>
      <p:ext uri="{BB962C8B-B14F-4D97-AF65-F5344CB8AC3E}">
        <p14:creationId xmlns:p14="http://schemas.microsoft.com/office/powerpoint/2010/main" val="28731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p:nvPr/>
        </p:nvSpPr>
        <p:spPr>
          <a:xfrm>
            <a:off x="616500" y="212367"/>
            <a:ext cx="8520800" cy="763600"/>
          </a:xfrm>
          <a:prstGeom prst="rect">
            <a:avLst/>
          </a:prstGeom>
          <a:noFill/>
          <a:ln>
            <a:noFill/>
          </a:ln>
        </p:spPr>
        <p:txBody>
          <a:bodyPr spcFirstLastPara="1" wrap="square" lIns="91433" tIns="91433" rIns="91433" bIns="91433" anchor="t" anchorCtr="0">
            <a:noAutofit/>
          </a:bodyPr>
          <a:lstStyle/>
          <a:p>
            <a:r>
              <a:rPr lang="en" sz="2800"/>
              <a:t>Metagenomics of COVID samples</a:t>
            </a:r>
            <a:endParaRPr sz="2800">
              <a:solidFill>
                <a:srgbClr val="000000"/>
              </a:solidFill>
            </a:endParaRPr>
          </a:p>
        </p:txBody>
      </p:sp>
      <p:pic>
        <p:nvPicPr>
          <p:cNvPr id="256" name="Google Shape;25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93474" y="3119826"/>
            <a:ext cx="4651525" cy="3585773"/>
          </a:xfrm>
          <a:prstGeom prst="rect">
            <a:avLst/>
          </a:prstGeom>
          <a:noFill/>
          <a:ln>
            <a:noFill/>
          </a:ln>
        </p:spPr>
      </p:pic>
      <p:sp>
        <p:nvSpPr>
          <p:cNvPr id="257" name="Google Shape;257;p44"/>
          <p:cNvSpPr txBox="1"/>
          <p:nvPr/>
        </p:nvSpPr>
        <p:spPr>
          <a:xfrm>
            <a:off x="815100" y="1096151"/>
            <a:ext cx="10652400" cy="882407"/>
          </a:xfrm>
          <a:prstGeom prst="rect">
            <a:avLst/>
          </a:prstGeom>
          <a:noFill/>
          <a:ln>
            <a:noFill/>
          </a:ln>
        </p:spPr>
        <p:txBody>
          <a:bodyPr spcFirstLastPara="1" wrap="square" lIns="91433" tIns="91433" rIns="91433" bIns="91433" anchor="t" anchorCtr="0">
            <a:spAutoFit/>
          </a:bodyPr>
          <a:lstStyle/>
          <a:p>
            <a:pPr marL="457189" indent="-364058">
              <a:buSzPts val="1700"/>
              <a:buFont typeface="Calibri"/>
              <a:buChar char="●"/>
            </a:pPr>
            <a:r>
              <a:rPr lang="en" sz="2267">
                <a:latin typeface="Calibri"/>
                <a:ea typeface="Calibri"/>
                <a:cs typeface="Calibri"/>
                <a:sym typeface="Calibri"/>
              </a:rPr>
              <a:t>Assembled a partial genome of Morbillivirus measles virus (85% of viruses from Kraken2 hit) was assembled from a PCR SARS-CoV-2 positive sample</a:t>
            </a:r>
            <a:endParaRPr sz="2267">
              <a:latin typeface="Calibri"/>
              <a:ea typeface="Calibri"/>
              <a:cs typeface="Calibri"/>
              <a:sym typeface="Calibri"/>
            </a:endParaRPr>
          </a:p>
        </p:txBody>
      </p:sp>
      <p:pic>
        <p:nvPicPr>
          <p:cNvPr id="258" name="Google Shape;258;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80150" y="2952575"/>
            <a:ext cx="4290921" cy="3501399"/>
          </a:xfrm>
          <a:prstGeom prst="rect">
            <a:avLst/>
          </a:prstGeom>
          <a:noFill/>
          <a:ln>
            <a:noFill/>
          </a:ln>
        </p:spPr>
      </p:pic>
    </p:spTree>
    <p:extLst>
      <p:ext uri="{BB962C8B-B14F-4D97-AF65-F5344CB8AC3E}">
        <p14:creationId xmlns:p14="http://schemas.microsoft.com/office/powerpoint/2010/main" val="3516562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8"/>
          <p:cNvSpPr/>
          <p:nvPr/>
        </p:nvSpPr>
        <p:spPr>
          <a:xfrm>
            <a:off x="3048" y="0"/>
            <a:ext cx="12189200" cy="6858000"/>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92" name="Google Shape;292;p48"/>
          <p:cNvSpPr/>
          <p:nvPr/>
        </p:nvSpPr>
        <p:spPr>
          <a:xfrm>
            <a:off x="2"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93" name="Google Shape;293;p48"/>
          <p:cNvSpPr txBox="1">
            <a:spLocks noGrp="1"/>
          </p:cNvSpPr>
          <p:nvPr>
            <p:ph type="title"/>
          </p:nvPr>
        </p:nvSpPr>
        <p:spPr>
          <a:xfrm>
            <a:off x="686833" y="1153572"/>
            <a:ext cx="3200400" cy="4461200"/>
          </a:xfrm>
          <a:prstGeom prst="rect">
            <a:avLst/>
          </a:prstGeom>
          <a:noFill/>
          <a:ln>
            <a:noFill/>
          </a:ln>
        </p:spPr>
        <p:txBody>
          <a:bodyPr spcFirstLastPara="1" vert="horz" wrap="square" lIns="91433" tIns="45700" rIns="91433" bIns="45700" rtlCol="0" anchor="ctr" anchorCtr="0">
            <a:normAutofit/>
          </a:bodyPr>
          <a:lstStyle/>
          <a:p>
            <a:pPr>
              <a:buSzPts val="3300"/>
            </a:pPr>
            <a:r>
              <a:rPr lang="en">
                <a:solidFill>
                  <a:srgbClr val="FFFFFF"/>
                </a:solidFill>
                <a:latin typeface="Calibri"/>
                <a:ea typeface="Calibri"/>
                <a:cs typeface="Calibri"/>
                <a:sym typeface="Calibri"/>
              </a:rPr>
              <a:t>Summary: SARS-CoV-2 Sequencing in Nigeria</a:t>
            </a:r>
            <a:endParaRPr/>
          </a:p>
        </p:txBody>
      </p:sp>
      <p:sp>
        <p:nvSpPr>
          <p:cNvPr id="294" name="Google Shape;294;p48"/>
          <p:cNvSpPr/>
          <p:nvPr/>
        </p:nvSpPr>
        <p:spPr>
          <a:xfrm rot="10800000" flipH="1">
            <a:off x="7550403" y="2455712"/>
            <a:ext cx="4083200" cy="40832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295" name="Google Shape;295;p48"/>
          <p:cNvSpPr txBox="1">
            <a:spLocks noGrp="1"/>
          </p:cNvSpPr>
          <p:nvPr>
            <p:ph type="body" idx="1"/>
          </p:nvPr>
        </p:nvSpPr>
        <p:spPr>
          <a:xfrm>
            <a:off x="4447308" y="591344"/>
            <a:ext cx="6906800" cy="5585600"/>
          </a:xfrm>
          <a:prstGeom prst="rect">
            <a:avLst/>
          </a:prstGeom>
          <a:noFill/>
          <a:ln>
            <a:noFill/>
          </a:ln>
        </p:spPr>
        <p:txBody>
          <a:bodyPr spcFirstLastPara="1" vert="horz" wrap="square" lIns="91433" tIns="45700" rIns="91433" bIns="45700" rtlCol="0" anchor="ctr" anchorCtr="0">
            <a:normAutofit/>
          </a:bodyPr>
          <a:lstStyle/>
          <a:p>
            <a:pPr marL="457189" indent="-347125">
              <a:lnSpc>
                <a:spcPct val="100000"/>
              </a:lnSpc>
              <a:buClr>
                <a:schemeClr val="dk1"/>
              </a:buClr>
              <a:buSzPts val="1500"/>
              <a:buFont typeface="Arial"/>
              <a:buChar char="●"/>
            </a:pPr>
            <a:r>
              <a:rPr lang="en" sz="2000">
                <a:solidFill>
                  <a:schemeClr val="dk1"/>
                </a:solidFill>
                <a:latin typeface="Arial"/>
                <a:ea typeface="Arial"/>
                <a:cs typeface="Arial"/>
                <a:sym typeface="Arial"/>
              </a:rPr>
              <a:t>Multiple introductions into Nigeria from different parts of the world.</a:t>
            </a:r>
            <a:endParaRPr sz="2000">
              <a:latin typeface="Arial"/>
              <a:ea typeface="Arial"/>
              <a:cs typeface="Arial"/>
              <a:sym typeface="Arial"/>
            </a:endParaRPr>
          </a:p>
          <a:p>
            <a:pPr marL="457189" indent="-347125">
              <a:lnSpc>
                <a:spcPct val="100000"/>
              </a:lnSpc>
              <a:buSzPts val="1500"/>
              <a:buFont typeface="Arial"/>
              <a:buChar char="●"/>
            </a:pPr>
            <a:r>
              <a:rPr lang="en" sz="2000">
                <a:latin typeface="Arial"/>
                <a:ea typeface="Arial"/>
                <a:cs typeface="Arial"/>
                <a:sym typeface="Arial"/>
              </a:rPr>
              <a:t>Detection of B.1.1.7 variant of concern in Nigeria</a:t>
            </a:r>
            <a:endParaRPr sz="2000">
              <a:latin typeface="Arial"/>
              <a:ea typeface="Arial"/>
              <a:cs typeface="Arial"/>
              <a:sym typeface="Arial"/>
            </a:endParaRPr>
          </a:p>
          <a:p>
            <a:pPr marL="457189" indent="-347125">
              <a:lnSpc>
                <a:spcPct val="100000"/>
              </a:lnSpc>
              <a:buClr>
                <a:schemeClr val="dk1"/>
              </a:buClr>
              <a:buSzPts val="1500"/>
              <a:buFont typeface="Arial"/>
              <a:buChar char="●"/>
            </a:pPr>
            <a:r>
              <a:rPr lang="en" sz="2000">
                <a:solidFill>
                  <a:schemeClr val="dk1"/>
                </a:solidFill>
                <a:latin typeface="Arial"/>
                <a:ea typeface="Arial"/>
                <a:cs typeface="Arial"/>
                <a:sym typeface="Arial"/>
              </a:rPr>
              <a:t>Evidence of community transmission in different states of Nigeria.</a:t>
            </a:r>
            <a:endParaRPr sz="2000">
              <a:latin typeface="Arial"/>
              <a:ea typeface="Arial"/>
              <a:cs typeface="Arial"/>
              <a:sym typeface="Arial"/>
            </a:endParaRPr>
          </a:p>
          <a:p>
            <a:pPr marL="457189" indent="-347125">
              <a:lnSpc>
                <a:spcPct val="100000"/>
              </a:lnSpc>
              <a:buSzPts val="1500"/>
              <a:buFont typeface="Arial"/>
              <a:buChar char="●"/>
            </a:pPr>
            <a:r>
              <a:rPr lang="en" sz="2000">
                <a:latin typeface="Arial"/>
                <a:ea typeface="Arial"/>
                <a:cs typeface="Arial"/>
                <a:sym typeface="Arial"/>
              </a:rPr>
              <a:t>The two variants of concern (B.1.1.7 and B.1.525) now account for 80% of the genomes in the country since their detection in December 2020.</a:t>
            </a:r>
            <a:endParaRPr sz="2000">
              <a:latin typeface="Arial"/>
              <a:ea typeface="Arial"/>
              <a:cs typeface="Arial"/>
              <a:sym typeface="Arial"/>
            </a:endParaRPr>
          </a:p>
          <a:p>
            <a:pPr marL="457189" indent="-347125">
              <a:lnSpc>
                <a:spcPct val="100000"/>
              </a:lnSpc>
              <a:buClr>
                <a:schemeClr val="dk1"/>
              </a:buClr>
              <a:buSzPts val="1500"/>
              <a:buFont typeface="Arial"/>
              <a:buChar char="●"/>
            </a:pPr>
            <a:r>
              <a:rPr lang="en" sz="2000">
                <a:solidFill>
                  <a:schemeClr val="dk1"/>
                </a:solidFill>
                <a:latin typeface="Arial"/>
                <a:ea typeface="Arial"/>
                <a:cs typeface="Arial"/>
                <a:sym typeface="Arial"/>
              </a:rPr>
              <a:t>D614G mutation taking over in the country.</a:t>
            </a:r>
            <a:endParaRPr sz="2000">
              <a:solidFill>
                <a:schemeClr val="dk1"/>
              </a:solidFill>
              <a:latin typeface="Arial"/>
              <a:ea typeface="Arial"/>
              <a:cs typeface="Arial"/>
              <a:sym typeface="Arial"/>
            </a:endParaRPr>
          </a:p>
          <a:p>
            <a:pPr marL="457189" indent="-347125">
              <a:lnSpc>
                <a:spcPct val="100000"/>
              </a:lnSpc>
              <a:buSzPts val="1500"/>
              <a:buFont typeface="Arial"/>
              <a:buChar char="●"/>
            </a:pPr>
            <a:r>
              <a:rPr lang="en" sz="2000">
                <a:latin typeface="Arial"/>
                <a:ea typeface="Arial"/>
                <a:cs typeface="Arial"/>
                <a:sym typeface="Arial"/>
              </a:rPr>
              <a:t>Emergence of B.1.525 variant under investigation in Nigeria which is spreading rapidly like the B.1.1.7</a:t>
            </a:r>
            <a:endParaRPr sz="2000">
              <a:latin typeface="Arial"/>
              <a:ea typeface="Arial"/>
              <a:cs typeface="Arial"/>
              <a:sym typeface="Arial"/>
            </a:endParaRPr>
          </a:p>
        </p:txBody>
      </p:sp>
      <p:pic>
        <p:nvPicPr>
          <p:cNvPr id="296" name="Google Shape;296;p48" descr="A picture containing drawing, foo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06070" y="5967768"/>
            <a:ext cx="2163745" cy="728600"/>
          </a:xfrm>
          <a:prstGeom prst="rect">
            <a:avLst/>
          </a:prstGeom>
          <a:noFill/>
          <a:ln>
            <a:noFill/>
          </a:ln>
        </p:spPr>
      </p:pic>
    </p:spTree>
    <p:extLst>
      <p:ext uri="{BB962C8B-B14F-4D97-AF65-F5344CB8AC3E}">
        <p14:creationId xmlns:p14="http://schemas.microsoft.com/office/powerpoint/2010/main" val="60698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4B0F-92A8-3E48-8701-84F96AD17FBA}"/>
              </a:ext>
            </a:extLst>
          </p:cNvPr>
          <p:cNvSpPr>
            <a:spLocks noGrp="1"/>
          </p:cNvSpPr>
          <p:nvPr>
            <p:ph type="title"/>
          </p:nvPr>
        </p:nvSpPr>
        <p:spPr/>
        <p:txBody>
          <a:bodyPr/>
          <a:lstStyle/>
          <a:p>
            <a:r>
              <a:rPr lang="en" sz="3600" b="1" dirty="0"/>
              <a:t>SARS-CoV-2 Genome Analysis from Somalia</a:t>
            </a:r>
            <a:endParaRPr lang="en-US" sz="3600" b="1" dirty="0"/>
          </a:p>
        </p:txBody>
      </p:sp>
      <p:sp>
        <p:nvSpPr>
          <p:cNvPr id="3" name="Text Placeholder 2">
            <a:extLst>
              <a:ext uri="{FF2B5EF4-FFF2-40B4-BE49-F238E27FC236}">
                <a16:creationId xmlns:a16="http://schemas.microsoft.com/office/drawing/2014/main" id="{F129F524-7AD2-6C40-ABAC-9B07A8422A8B}"/>
              </a:ext>
            </a:extLst>
          </p:cNvPr>
          <p:cNvSpPr>
            <a:spLocks noGrp="1"/>
          </p:cNvSpPr>
          <p:nvPr>
            <p:ph type="body" idx="1"/>
          </p:nvPr>
        </p:nvSpPr>
        <p:spPr>
          <a:xfrm>
            <a:off x="135682" y="2302800"/>
            <a:ext cx="11360800" cy="4555200"/>
          </a:xfrm>
        </p:spPr>
        <p:txBody>
          <a:bodyPr/>
          <a:lstStyle/>
          <a:p>
            <a:pPr lvl="1">
              <a:buFont typeface="Arial" panose="020B0604020202020204" pitchFamily="34" charset="0"/>
              <a:buChar char="•"/>
            </a:pPr>
            <a:r>
              <a:rPr lang="en-US" sz="2800" dirty="0"/>
              <a:t>So far we have generated 18 genomes from Somalia samples.</a:t>
            </a:r>
          </a:p>
          <a:p>
            <a:pPr lvl="1">
              <a:buFont typeface="Arial" panose="020B0604020202020204" pitchFamily="34" charset="0"/>
              <a:buChar char="•"/>
            </a:pPr>
            <a:r>
              <a:rPr lang="en-US" sz="2800" dirty="0"/>
              <a:t>Including A, B.1, B.31, and B.1.422 lineages</a:t>
            </a:r>
          </a:p>
          <a:p>
            <a:pPr lvl="1">
              <a:buFont typeface="Arial" panose="020B0604020202020204" pitchFamily="34" charset="0"/>
              <a:buChar char="•"/>
            </a:pPr>
            <a:r>
              <a:rPr lang="en-US" sz="2800" dirty="0"/>
              <a:t>With the B.1 being the most dominant</a:t>
            </a:r>
            <a:r>
              <a:rPr lang="en-US" dirty="0"/>
              <a:t>.</a:t>
            </a:r>
          </a:p>
        </p:txBody>
      </p:sp>
    </p:spTree>
    <p:extLst>
      <p:ext uri="{BB962C8B-B14F-4D97-AF65-F5344CB8AC3E}">
        <p14:creationId xmlns:p14="http://schemas.microsoft.com/office/powerpoint/2010/main" val="423599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p:nvPr/>
        </p:nvSpPr>
        <p:spPr>
          <a:xfrm>
            <a:off x="241738" y="267660"/>
            <a:ext cx="9846695" cy="1140400"/>
          </a:xfrm>
          <a:prstGeom prst="rect">
            <a:avLst/>
          </a:prstGeom>
          <a:noFill/>
          <a:ln>
            <a:noFill/>
          </a:ln>
        </p:spPr>
        <p:txBody>
          <a:bodyPr spcFirstLastPara="1" wrap="square" lIns="121900" tIns="121900" rIns="121900" bIns="121900" anchor="t" anchorCtr="0">
            <a:noAutofit/>
          </a:bodyPr>
          <a:lstStyle/>
          <a:p>
            <a:r>
              <a:rPr lang="en" sz="3333"/>
              <a:t>SARS-CoV-2 LINEAGES IN CAMEROON</a:t>
            </a:r>
            <a:endParaRPr sz="3333"/>
          </a:p>
        </p:txBody>
      </p:sp>
      <p:pic>
        <p:nvPicPr>
          <p:cNvPr id="93" name="Google Shape;93;p17"/>
          <p:cNvPicPr preferRelativeResize="0"/>
          <p:nvPr/>
        </p:nvPicPr>
        <p:blipFill>
          <a:blip r:embed="rId3" cstate="screen">
            <a:alphaModFix amt="50000"/>
            <a:extLst>
              <a:ext uri="{28A0092B-C50C-407E-A947-70E740481C1C}">
                <a14:useLocalDpi xmlns:a14="http://schemas.microsoft.com/office/drawing/2010/main"/>
              </a:ext>
            </a:extLst>
          </a:blip>
          <a:stretch>
            <a:fillRect/>
          </a:stretch>
        </p:blipFill>
        <p:spPr>
          <a:xfrm>
            <a:off x="10088433" y="167440"/>
            <a:ext cx="1754067" cy="580833"/>
          </a:xfrm>
          <a:prstGeom prst="rect">
            <a:avLst/>
          </a:prstGeom>
          <a:noFill/>
          <a:ln>
            <a:noFill/>
          </a:ln>
        </p:spPr>
      </p:pic>
      <p:pic>
        <p:nvPicPr>
          <p:cNvPr id="94" name="Google Shape;94;p17" title="Char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963540" y="1618593"/>
            <a:ext cx="6120698" cy="4300482"/>
          </a:xfrm>
          <a:prstGeom prst="rect">
            <a:avLst/>
          </a:prstGeom>
          <a:noFill/>
          <a:ln>
            <a:noFill/>
          </a:ln>
        </p:spPr>
      </p:pic>
      <p:sp>
        <p:nvSpPr>
          <p:cNvPr id="3" name="Content Placeholder 2">
            <a:extLst>
              <a:ext uri="{FF2B5EF4-FFF2-40B4-BE49-F238E27FC236}">
                <a16:creationId xmlns:a16="http://schemas.microsoft.com/office/drawing/2014/main" id="{F9F86A6C-AC8F-6D40-8FE3-22E320858B33}"/>
              </a:ext>
            </a:extLst>
          </p:cNvPr>
          <p:cNvSpPr>
            <a:spLocks noGrp="1"/>
          </p:cNvSpPr>
          <p:nvPr>
            <p:ph sz="half" idx="4294967295"/>
          </p:nvPr>
        </p:nvSpPr>
        <p:spPr>
          <a:xfrm>
            <a:off x="0" y="1152525"/>
            <a:ext cx="5735638" cy="4995863"/>
          </a:xfrm>
        </p:spPr>
        <p:txBody>
          <a:bodyPr>
            <a:normAutofit/>
          </a:bodyPr>
          <a:lstStyle/>
          <a:p>
            <a:pPr marL="0" indent="0">
              <a:buNone/>
            </a:pPr>
            <a:r>
              <a:rPr lang="en-US" sz="2400" dirty="0">
                <a:solidFill>
                  <a:srgbClr val="000000"/>
                </a:solidFill>
              </a:rPr>
              <a:t> </a:t>
            </a: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r>
              <a:rPr lang="en-US" sz="2400" dirty="0">
                <a:solidFill>
                  <a:srgbClr val="000000"/>
                </a:solidFill>
              </a:rPr>
              <a:t>Thirty-nine (39) full SARS-CoV-2 genomes  were assembled from sequenced Cameroon COVID-19 samples sent to the ACEGID lab using</a:t>
            </a:r>
            <a:endParaRPr lang="en-US" sz="2400" dirty="0"/>
          </a:p>
        </p:txBody>
      </p:sp>
    </p:spTree>
    <p:extLst>
      <p:ext uri="{BB962C8B-B14F-4D97-AF65-F5344CB8AC3E}">
        <p14:creationId xmlns:p14="http://schemas.microsoft.com/office/powerpoint/2010/main" val="39802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08B0-88EF-8E46-A2C8-92FCE8502785}"/>
              </a:ext>
            </a:extLst>
          </p:cNvPr>
          <p:cNvSpPr>
            <a:spLocks noGrp="1"/>
          </p:cNvSpPr>
          <p:nvPr>
            <p:ph type="title"/>
          </p:nvPr>
        </p:nvSpPr>
        <p:spPr/>
        <p:txBody>
          <a:bodyPr/>
          <a:lstStyle/>
          <a:p>
            <a:r>
              <a:rPr lang="en" dirty="0"/>
              <a:t>Lineage in Cameroon: A.23.1, A.27 and W.1</a:t>
            </a:r>
            <a:endParaRPr lang="en-US" dirty="0"/>
          </a:p>
        </p:txBody>
      </p:sp>
      <p:sp>
        <p:nvSpPr>
          <p:cNvPr id="3" name="Content Placeholder 2">
            <a:extLst>
              <a:ext uri="{FF2B5EF4-FFF2-40B4-BE49-F238E27FC236}">
                <a16:creationId xmlns:a16="http://schemas.microsoft.com/office/drawing/2014/main" id="{48CA56FA-C0A8-1D4A-8522-C45FF174570E}"/>
              </a:ext>
            </a:extLst>
          </p:cNvPr>
          <p:cNvSpPr>
            <a:spLocks noGrp="1"/>
          </p:cNvSpPr>
          <p:nvPr>
            <p:ph idx="1"/>
          </p:nvPr>
        </p:nvSpPr>
        <p:spPr/>
        <p:txBody>
          <a:bodyPr/>
          <a:lstStyle/>
          <a:p>
            <a:pPr marL="609585" indent="-448722">
              <a:buSzPts val="1700"/>
              <a:buChar char="●"/>
            </a:pPr>
            <a:r>
              <a:rPr lang="en-US" dirty="0"/>
              <a:t>All of these lineages have mutations with potential for increase transmission and evade the immune system.</a:t>
            </a:r>
            <a:endParaRPr lang="en-US" dirty="0">
              <a:solidFill>
                <a:schemeClr val="dk1"/>
              </a:solidFill>
              <a:highlight>
                <a:srgbClr val="FFFFFF"/>
              </a:highlight>
            </a:endParaRPr>
          </a:p>
          <a:p>
            <a:pPr marL="609585" indent="-448722">
              <a:buClr>
                <a:schemeClr val="dk1"/>
              </a:buClr>
              <a:buSzPts val="1700"/>
              <a:buChar char="●"/>
            </a:pPr>
            <a:r>
              <a:rPr lang="en-US" dirty="0">
                <a:solidFill>
                  <a:schemeClr val="dk1"/>
                </a:solidFill>
                <a:highlight>
                  <a:srgbClr val="FFFFFF"/>
                </a:highlight>
              </a:rPr>
              <a:t>So far, only 2 genomes have been assembled which belongs to the </a:t>
            </a:r>
            <a:r>
              <a:rPr lang="en-US" dirty="0">
                <a:solidFill>
                  <a:srgbClr val="FF0000"/>
                </a:solidFill>
                <a:highlight>
                  <a:srgbClr val="FFFFFF"/>
                </a:highlight>
              </a:rPr>
              <a:t>A.23.1</a:t>
            </a:r>
            <a:r>
              <a:rPr lang="en-US" dirty="0">
                <a:solidFill>
                  <a:schemeClr val="dk1"/>
                </a:solidFill>
                <a:highlight>
                  <a:srgbClr val="FFFFFF"/>
                </a:highlight>
              </a:rPr>
              <a:t> lineage.</a:t>
            </a:r>
          </a:p>
          <a:p>
            <a:pPr marL="609585" indent="-448722">
              <a:buClr>
                <a:schemeClr val="dk1"/>
              </a:buClr>
              <a:buSzPts val="1700"/>
              <a:buChar char="●"/>
            </a:pPr>
            <a:endParaRPr lang="en-US" dirty="0">
              <a:solidFill>
                <a:schemeClr val="dk1"/>
              </a:solidFill>
              <a:highlight>
                <a:srgbClr val="FFFFFF"/>
              </a:highlight>
            </a:endParaRPr>
          </a:p>
          <a:p>
            <a:pPr marL="609585" indent="-448722">
              <a:buClr>
                <a:schemeClr val="dk1"/>
              </a:buClr>
              <a:buSzPts val="1700"/>
              <a:buChar char="●"/>
            </a:pPr>
            <a:r>
              <a:rPr lang="en" dirty="0">
                <a:highlight>
                  <a:srgbClr val="FFFFFF"/>
                </a:highlight>
              </a:rPr>
              <a:t>Only 2 genomes have been assembled so far that belong to W.1</a:t>
            </a:r>
            <a:endParaRPr lang="en-US" dirty="0"/>
          </a:p>
        </p:txBody>
      </p:sp>
    </p:spTree>
    <p:extLst>
      <p:ext uri="{BB962C8B-B14F-4D97-AF65-F5344CB8AC3E}">
        <p14:creationId xmlns:p14="http://schemas.microsoft.com/office/powerpoint/2010/main" val="365165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49"/>
          <p:cNvGrpSpPr/>
          <p:nvPr/>
        </p:nvGrpSpPr>
        <p:grpSpPr>
          <a:xfrm>
            <a:off x="-88900" y="-38096"/>
            <a:ext cx="12399600" cy="7888016"/>
            <a:chOff x="-88900" y="-38096"/>
            <a:chExt cx="12399600" cy="7888016"/>
          </a:xfrm>
        </p:grpSpPr>
        <p:sp>
          <p:nvSpPr>
            <p:cNvPr id="303" name="Google Shape;303;p49"/>
            <p:cNvSpPr/>
            <p:nvPr/>
          </p:nvSpPr>
          <p:spPr>
            <a:xfrm>
              <a:off x="0" y="3"/>
              <a:ext cx="12192000" cy="6858000"/>
            </a:xfrm>
            <a:prstGeom prst="rect">
              <a:avLst/>
            </a:prstGeom>
            <a:solidFill>
              <a:srgbClr val="160027"/>
            </a:solidFill>
            <a:ln>
              <a:noFill/>
            </a:ln>
          </p:spPr>
          <p:txBody>
            <a:bodyPr spcFirstLastPara="1" wrap="square" lIns="91433" tIns="45700" rIns="91433" bIns="45700" anchor="ctr" anchorCtr="0">
              <a:noAutofit/>
            </a:bodyPr>
            <a:lstStyle/>
            <a:p>
              <a:pPr algn="ctr"/>
              <a:endParaRPr sz="1333">
                <a:solidFill>
                  <a:schemeClr val="lt1"/>
                </a:solidFill>
                <a:latin typeface="Calibri"/>
                <a:ea typeface="Calibri"/>
                <a:cs typeface="Calibri"/>
                <a:sym typeface="Calibri"/>
              </a:endParaRPr>
            </a:p>
          </p:txBody>
        </p:sp>
        <p:sp>
          <p:nvSpPr>
            <p:cNvPr id="304" name="Google Shape;304;p49"/>
            <p:cNvSpPr txBox="1"/>
            <p:nvPr/>
          </p:nvSpPr>
          <p:spPr>
            <a:xfrm>
              <a:off x="-88900" y="-38096"/>
              <a:ext cx="12399600" cy="7888016"/>
            </a:xfrm>
            <a:prstGeom prst="rect">
              <a:avLst/>
            </a:prstGeom>
            <a:noFill/>
            <a:ln>
              <a:noFill/>
            </a:ln>
          </p:spPr>
          <p:txBody>
            <a:bodyPr spcFirstLastPara="1" wrap="square" lIns="91433" tIns="45700" rIns="91433" bIns="45700" anchor="t" anchorCtr="0">
              <a:spAutoFit/>
            </a:bodyPr>
            <a:lstStyle/>
            <a:p>
              <a:r>
                <a:rPr lang="en" sz="2533">
                  <a:solidFill>
                    <a:srgbClr val="1D63A0"/>
                  </a:solidFill>
                  <a:latin typeface="Courier New"/>
                  <a:ea typeface="Courier New"/>
                  <a:cs typeface="Courier New"/>
                  <a:sym typeface="Courier New"/>
                </a:rPr>
                <a:t>GGTGGAAAGTTGTTGGGCGGTATAGAGTTTGATGTGACTCACAAAGGATGGCCTATTGCATAGACTGAAAACTAATGACTTTGCCCCTGCATGGTCAATGACAGGAACCTATTTCCCATTTATTTCAAATCCGAATTCCACATTGAATCACCGCTGTGGGCACTGAGAGTCATCCTTGCTGCAGGGATACAGGACCAGTTAATTGACCAGTCTTTGATTGAACCCTTAGCAGGAGCCCTTGGTTGATCTCTGATTGGCTGCTAACAACCAACACTAACCATTCAACATACGAACACAACGTGTCAAGGAGCAATTGAGCCTAAAAATGCTGTCGTTGATTCGATCCAATATTCTCAAGTTTATTAACGAATTGGAGCTCTACATGTTGTGAACTATAATGGATTATTGAGCAGTATTGAAATTGGGACTCAAAATCATACAATCATCATAACTCGAACTAACATGGGTTTTCTGGTGGAGCTCCAAGAACCCGACAAATCGGCAATGAACCGCAAGAAGCCTGGGCCGGCGAAATTTTCCCTCCTTCATGAGTCCACACTGAAAGCATTTACACAAGGGTCCTCGACACGAATGCAAAGTTTAATTCTTGAATTCAATAGCTCTCTTGCTATCTAACTAAGATGGAGTACTTCATATTGGGCTAACTCATATATGCTGACTCAATAGTTAACTTGACATCTCTGCCTTCATAATCAGATATATAAGCATAATAAATAAATACTCATATTTCTTGATAATTTGTTTAACCACAGAGAAATCCTCACTGTAAGCCAGCTTCCAAGTTGACACCCTTACAAAAACCAGGACTCAGAATTCCTCAAATAAGAGATTCCAAGACAACATCATAGAATTGCTTTATTATATATTAATAAGCATTTTATCACTAGAAATCCAATATACGAAATGGTTAATTGTAACTAAACTCGCAGGTCATGTGTGTTAGGTTTCACAAATTATATATATTACTAACTCCATACTCATAACTAACATTAGATAAGTAGGTTAAGAAAAAAGCTTGAGGAAGATTAAGAAAAAACTGCTTATTGGGTCTTTCCGTGTTTTAGATGAAGCAGTTGACATTCTTCCTCTTGATGTTAAATGGCTACACAACATACCCAATACCCAGACGCCAGGTTATCATCACCAATTTATTGGACCAATGTGACCTTGTCACTAGAGCTTGCG</a:t>
              </a:r>
              <a:endParaRPr sz="2533">
                <a:solidFill>
                  <a:schemeClr val="dk1"/>
                </a:solidFill>
                <a:latin typeface="Calibri"/>
                <a:ea typeface="Calibri"/>
                <a:cs typeface="Calibri"/>
                <a:sym typeface="Calibri"/>
              </a:endParaRPr>
            </a:p>
          </p:txBody>
        </p:sp>
      </p:grpSp>
      <p:pic>
        <p:nvPicPr>
          <p:cNvPr id="305" name="Google Shape;305;p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420020" y="-1644685"/>
            <a:ext cx="1980076" cy="1729720"/>
          </a:xfrm>
          <a:prstGeom prst="rect">
            <a:avLst/>
          </a:prstGeom>
          <a:noFill/>
          <a:ln>
            <a:noFill/>
          </a:ln>
        </p:spPr>
      </p:pic>
      <p:pic>
        <p:nvPicPr>
          <p:cNvPr id="306" name="Google Shape;306;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07128" y="463909"/>
            <a:ext cx="2030400" cy="2030400"/>
          </a:xfrm>
          <a:prstGeom prst="ellipse">
            <a:avLst/>
          </a:prstGeom>
          <a:noFill/>
          <a:ln>
            <a:noFill/>
          </a:ln>
          <a:effectLst>
            <a:outerShdw blurRad="381000" dist="292100" dir="5400000" sx="-80000" sy="-18000" rotWithShape="0">
              <a:srgbClr val="000000">
                <a:alpha val="21960"/>
              </a:srgbClr>
            </a:outerShdw>
          </a:effectLst>
        </p:spPr>
      </p:pic>
      <p:pic>
        <p:nvPicPr>
          <p:cNvPr id="307" name="Google Shape;307;p49"/>
          <p:cNvPicPr preferRelativeResize="0"/>
          <p:nvPr/>
        </p:nvPicPr>
        <p:blipFill rotWithShape="1">
          <a:blip r:embed="rId5" cstate="screen">
            <a:alphaModFix amt="35000"/>
            <a:extLst>
              <a:ext uri="{28A0092B-C50C-407E-A947-70E740481C1C}">
                <a14:useLocalDpi xmlns:a14="http://schemas.microsoft.com/office/drawing/2010/main"/>
              </a:ext>
            </a:extLst>
          </a:blip>
          <a:srcRect/>
          <a:stretch/>
        </p:blipFill>
        <p:spPr>
          <a:xfrm>
            <a:off x="2529923" y="1197751"/>
            <a:ext cx="6905847" cy="4969559"/>
          </a:xfrm>
          <a:prstGeom prst="rect">
            <a:avLst/>
          </a:prstGeom>
          <a:noFill/>
          <a:ln>
            <a:noFill/>
          </a:ln>
        </p:spPr>
      </p:pic>
      <p:pic>
        <p:nvPicPr>
          <p:cNvPr id="308" name="Google Shape;308;p4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768277" y="2631086"/>
            <a:ext cx="1495523" cy="1270615"/>
          </a:xfrm>
          <a:prstGeom prst="rect">
            <a:avLst/>
          </a:prstGeom>
          <a:noFill/>
          <a:ln>
            <a:noFill/>
          </a:ln>
        </p:spPr>
      </p:pic>
      <p:grpSp>
        <p:nvGrpSpPr>
          <p:cNvPr id="309" name="Google Shape;309;p49"/>
          <p:cNvGrpSpPr/>
          <p:nvPr/>
        </p:nvGrpSpPr>
        <p:grpSpPr>
          <a:xfrm>
            <a:off x="3092751" y="3779258"/>
            <a:ext cx="5872823" cy="2065164"/>
            <a:chOff x="3092748" y="3779257"/>
            <a:chExt cx="5872822" cy="2065164"/>
          </a:xfrm>
        </p:grpSpPr>
        <p:grpSp>
          <p:nvGrpSpPr>
            <p:cNvPr id="310" name="Google Shape;310;p49"/>
            <p:cNvGrpSpPr/>
            <p:nvPr/>
          </p:nvGrpSpPr>
          <p:grpSpPr>
            <a:xfrm>
              <a:off x="5644849" y="4433818"/>
              <a:ext cx="975853" cy="981470"/>
              <a:chOff x="8728340" y="5657712"/>
              <a:chExt cx="975853" cy="981470"/>
            </a:xfrm>
          </p:grpSpPr>
          <p:grpSp>
            <p:nvGrpSpPr>
              <p:cNvPr id="311" name="Google Shape;311;p49"/>
              <p:cNvGrpSpPr/>
              <p:nvPr/>
            </p:nvGrpSpPr>
            <p:grpSpPr>
              <a:xfrm rot="-5400000">
                <a:off x="9391350" y="5891565"/>
                <a:ext cx="546695" cy="78991"/>
                <a:chOff x="4642490" y="3779257"/>
                <a:chExt cx="546695" cy="78991"/>
              </a:xfrm>
            </p:grpSpPr>
            <p:cxnSp>
              <p:nvCxnSpPr>
                <p:cNvPr id="312" name="Google Shape;312;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13" name="Google Shape;313;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14" name="Google Shape;314;p49"/>
                <p:cNvCxnSpPr/>
                <p:nvPr/>
              </p:nvCxnSpPr>
              <p:spPr>
                <a:xfrm rot="10800000">
                  <a:off x="500733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15" name="Google Shape;315;p49"/>
                <p:cNvCxnSpPr/>
                <p:nvPr/>
              </p:nvCxnSpPr>
              <p:spPr>
                <a:xfrm rot="10800000">
                  <a:off x="5189185"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16" name="Google Shape;316;p49"/>
              <p:cNvGrpSpPr/>
              <p:nvPr/>
            </p:nvGrpSpPr>
            <p:grpSpPr>
              <a:xfrm rot="-5400000">
                <a:off x="9275808" y="5891565"/>
                <a:ext cx="546695" cy="78991"/>
                <a:chOff x="4642490" y="3779257"/>
                <a:chExt cx="546695" cy="78991"/>
              </a:xfrm>
            </p:grpSpPr>
            <p:cxnSp>
              <p:nvCxnSpPr>
                <p:cNvPr id="317" name="Google Shape;317;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18" name="Google Shape;318;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19" name="Google Shape;319;p49"/>
                <p:cNvCxnSpPr/>
                <p:nvPr/>
              </p:nvCxnSpPr>
              <p:spPr>
                <a:xfrm rot="10800000">
                  <a:off x="500733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20" name="Google Shape;320;p49"/>
                <p:cNvCxnSpPr/>
                <p:nvPr/>
              </p:nvCxnSpPr>
              <p:spPr>
                <a:xfrm rot="10800000">
                  <a:off x="5189185"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21" name="Google Shape;321;p49"/>
              <p:cNvGrpSpPr/>
              <p:nvPr/>
            </p:nvGrpSpPr>
            <p:grpSpPr>
              <a:xfrm rot="-4352934">
                <a:off x="8638514" y="6414611"/>
                <a:ext cx="363710" cy="78602"/>
                <a:chOff x="4096940" y="3779257"/>
                <a:chExt cx="363700" cy="78600"/>
              </a:xfrm>
            </p:grpSpPr>
            <p:cxnSp>
              <p:nvCxnSpPr>
                <p:cNvPr id="322" name="Google Shape;322;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23" name="Google Shape;323;p49"/>
                <p:cNvCxnSpPr/>
                <p:nvPr/>
              </p:nvCxnSpPr>
              <p:spPr>
                <a:xfrm rot="10800000">
                  <a:off x="427879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24" name="Google Shape;324;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grpSp>
          <p:nvGrpSpPr>
            <p:cNvPr id="325" name="Google Shape;325;p49"/>
            <p:cNvGrpSpPr/>
            <p:nvPr/>
          </p:nvGrpSpPr>
          <p:grpSpPr>
            <a:xfrm>
              <a:off x="3092748" y="3779257"/>
              <a:ext cx="5872822" cy="2065164"/>
              <a:chOff x="3092748" y="3779257"/>
              <a:chExt cx="5872822" cy="2065164"/>
            </a:xfrm>
          </p:grpSpPr>
          <p:grpSp>
            <p:nvGrpSpPr>
              <p:cNvPr id="326" name="Google Shape;326;p49"/>
              <p:cNvGrpSpPr/>
              <p:nvPr/>
            </p:nvGrpSpPr>
            <p:grpSpPr>
              <a:xfrm>
                <a:off x="3092748" y="3779257"/>
                <a:ext cx="5357142" cy="1878652"/>
                <a:chOff x="3092748" y="3779257"/>
                <a:chExt cx="5357142" cy="1878652"/>
              </a:xfrm>
            </p:grpSpPr>
            <p:grpSp>
              <p:nvGrpSpPr>
                <p:cNvPr id="327" name="Google Shape;327;p49"/>
                <p:cNvGrpSpPr/>
                <p:nvPr/>
              </p:nvGrpSpPr>
              <p:grpSpPr>
                <a:xfrm>
                  <a:off x="3185410" y="3779257"/>
                  <a:ext cx="5264480" cy="1878652"/>
                  <a:chOff x="3185410" y="3779257"/>
                  <a:chExt cx="5264480" cy="1878652"/>
                </a:xfrm>
              </p:grpSpPr>
              <p:grpSp>
                <p:nvGrpSpPr>
                  <p:cNvPr id="328" name="Google Shape;328;p49"/>
                  <p:cNvGrpSpPr/>
                  <p:nvPr/>
                </p:nvGrpSpPr>
                <p:grpSpPr>
                  <a:xfrm>
                    <a:off x="3185410" y="3779257"/>
                    <a:ext cx="2551837" cy="78991"/>
                    <a:chOff x="3185410" y="3779257"/>
                    <a:chExt cx="2551837" cy="78991"/>
                  </a:xfrm>
                </p:grpSpPr>
                <p:cxnSp>
                  <p:nvCxnSpPr>
                    <p:cNvPr id="329" name="Google Shape;329;p49"/>
                    <p:cNvCxnSpPr/>
                    <p:nvPr/>
                  </p:nvCxnSpPr>
                  <p:spPr>
                    <a:xfrm rot="10800000" flipH="1">
                      <a:off x="318541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30" name="Google Shape;330;p49"/>
                    <p:cNvCxnSpPr/>
                    <p:nvPr/>
                  </p:nvCxnSpPr>
                  <p:spPr>
                    <a:xfrm rot="10800000">
                      <a:off x="336840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1" name="Google Shape;331;p49"/>
                    <p:cNvCxnSpPr/>
                    <p:nvPr/>
                  </p:nvCxnSpPr>
                  <p:spPr>
                    <a:xfrm rot="10800000">
                      <a:off x="355025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2" name="Google Shape;332;p49"/>
                    <p:cNvCxnSpPr/>
                    <p:nvPr/>
                  </p:nvCxnSpPr>
                  <p:spPr>
                    <a:xfrm rot="10800000">
                      <a:off x="373210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3" name="Google Shape;333;p49"/>
                    <p:cNvCxnSpPr/>
                    <p:nvPr/>
                  </p:nvCxnSpPr>
                  <p:spPr>
                    <a:xfrm rot="10800000" flipH="1">
                      <a:off x="391395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34" name="Google Shape;334;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5" name="Google Shape;335;p49"/>
                    <p:cNvCxnSpPr/>
                    <p:nvPr/>
                  </p:nvCxnSpPr>
                  <p:spPr>
                    <a:xfrm rot="10800000">
                      <a:off x="427879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6" name="Google Shape;336;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7" name="Google Shape;337;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38" name="Google Shape;338;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39" name="Google Shape;339;p49"/>
                    <p:cNvCxnSpPr/>
                    <p:nvPr/>
                  </p:nvCxnSpPr>
                  <p:spPr>
                    <a:xfrm rot="10800000">
                      <a:off x="500733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0" name="Google Shape;340;p49"/>
                    <p:cNvCxnSpPr/>
                    <p:nvPr/>
                  </p:nvCxnSpPr>
                  <p:spPr>
                    <a:xfrm rot="10800000">
                      <a:off x="5189185"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1" name="Google Shape;341;p49"/>
                    <p:cNvCxnSpPr/>
                    <p:nvPr/>
                  </p:nvCxnSpPr>
                  <p:spPr>
                    <a:xfrm rot="10800000">
                      <a:off x="5372358"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2" name="Google Shape;342;p49"/>
                    <p:cNvCxnSpPr/>
                    <p:nvPr/>
                  </p:nvCxnSpPr>
                  <p:spPr>
                    <a:xfrm rot="10800000">
                      <a:off x="5546739"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3" name="Google Shape;343;p49"/>
                    <p:cNvCxnSpPr/>
                    <p:nvPr/>
                  </p:nvCxnSpPr>
                  <p:spPr>
                    <a:xfrm rot="10800000">
                      <a:off x="5737247"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44" name="Google Shape;344;p49"/>
                  <p:cNvGrpSpPr/>
                  <p:nvPr/>
                </p:nvGrpSpPr>
                <p:grpSpPr>
                  <a:xfrm>
                    <a:off x="6445550" y="3962313"/>
                    <a:ext cx="2003775" cy="78991"/>
                    <a:chOff x="3185410" y="3779257"/>
                    <a:chExt cx="2003775" cy="78991"/>
                  </a:xfrm>
                </p:grpSpPr>
                <p:cxnSp>
                  <p:nvCxnSpPr>
                    <p:cNvPr id="345" name="Google Shape;345;p49"/>
                    <p:cNvCxnSpPr/>
                    <p:nvPr/>
                  </p:nvCxnSpPr>
                  <p:spPr>
                    <a:xfrm rot="10800000" flipH="1">
                      <a:off x="318541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46" name="Google Shape;346;p49"/>
                    <p:cNvCxnSpPr/>
                    <p:nvPr/>
                  </p:nvCxnSpPr>
                  <p:spPr>
                    <a:xfrm rot="10800000">
                      <a:off x="336840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7" name="Google Shape;347;p49"/>
                    <p:cNvCxnSpPr/>
                    <p:nvPr/>
                  </p:nvCxnSpPr>
                  <p:spPr>
                    <a:xfrm rot="10800000">
                      <a:off x="355025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8" name="Google Shape;348;p49"/>
                    <p:cNvCxnSpPr/>
                    <p:nvPr/>
                  </p:nvCxnSpPr>
                  <p:spPr>
                    <a:xfrm rot="10800000">
                      <a:off x="373210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49" name="Google Shape;349;p49"/>
                    <p:cNvCxnSpPr/>
                    <p:nvPr/>
                  </p:nvCxnSpPr>
                  <p:spPr>
                    <a:xfrm rot="10800000" flipH="1">
                      <a:off x="391395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50" name="Google Shape;350;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51" name="Google Shape;351;p49"/>
                    <p:cNvCxnSpPr/>
                    <p:nvPr/>
                  </p:nvCxnSpPr>
                  <p:spPr>
                    <a:xfrm rot="10800000">
                      <a:off x="427879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52" name="Google Shape;352;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53" name="Google Shape;353;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54" name="Google Shape;354;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55" name="Google Shape;355;p49"/>
                    <p:cNvCxnSpPr/>
                    <p:nvPr/>
                  </p:nvCxnSpPr>
                  <p:spPr>
                    <a:xfrm rot="10800000">
                      <a:off x="500733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56" name="Google Shape;356;p49"/>
                    <p:cNvCxnSpPr/>
                    <p:nvPr/>
                  </p:nvCxnSpPr>
                  <p:spPr>
                    <a:xfrm rot="10800000">
                      <a:off x="5189185"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57" name="Google Shape;357;p49"/>
                  <p:cNvGrpSpPr/>
                  <p:nvPr/>
                </p:nvGrpSpPr>
                <p:grpSpPr>
                  <a:xfrm>
                    <a:off x="6627970" y="4342769"/>
                    <a:ext cx="1821920" cy="219277"/>
                    <a:chOff x="3185410" y="3779257"/>
                    <a:chExt cx="1821920" cy="219277"/>
                  </a:xfrm>
                </p:grpSpPr>
                <p:cxnSp>
                  <p:nvCxnSpPr>
                    <p:cNvPr id="358" name="Google Shape;358;p49"/>
                    <p:cNvCxnSpPr/>
                    <p:nvPr/>
                  </p:nvCxnSpPr>
                  <p:spPr>
                    <a:xfrm rot="10800000" flipH="1">
                      <a:off x="318541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59" name="Google Shape;359;p49"/>
                    <p:cNvCxnSpPr/>
                    <p:nvPr/>
                  </p:nvCxnSpPr>
                  <p:spPr>
                    <a:xfrm rot="10800000">
                      <a:off x="336840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0" name="Google Shape;360;p49"/>
                    <p:cNvCxnSpPr/>
                    <p:nvPr/>
                  </p:nvCxnSpPr>
                  <p:spPr>
                    <a:xfrm rot="10800000">
                      <a:off x="355025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1" name="Google Shape;361;p49"/>
                    <p:cNvCxnSpPr/>
                    <p:nvPr/>
                  </p:nvCxnSpPr>
                  <p:spPr>
                    <a:xfrm rot="10800000">
                      <a:off x="373210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2" name="Google Shape;362;p49"/>
                    <p:cNvCxnSpPr/>
                    <p:nvPr/>
                  </p:nvCxnSpPr>
                  <p:spPr>
                    <a:xfrm rot="10800000" flipH="1">
                      <a:off x="391395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63" name="Google Shape;363;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4" name="Google Shape;364;p49"/>
                    <p:cNvCxnSpPr/>
                    <p:nvPr/>
                  </p:nvCxnSpPr>
                  <p:spPr>
                    <a:xfrm rot="10800000">
                      <a:off x="4278790" y="3919934"/>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5" name="Google Shape;365;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6" name="Google Shape;366;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67" name="Google Shape;367;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68" name="Google Shape;368;p49"/>
                    <p:cNvCxnSpPr/>
                    <p:nvPr/>
                  </p:nvCxnSpPr>
                  <p:spPr>
                    <a:xfrm rot="10800000">
                      <a:off x="5007330"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69" name="Google Shape;369;p49"/>
                  <p:cNvGrpSpPr/>
                  <p:nvPr/>
                </p:nvGrpSpPr>
                <p:grpSpPr>
                  <a:xfrm rot="-4352934">
                    <a:off x="5413868" y="4877367"/>
                    <a:ext cx="1092276" cy="78993"/>
                    <a:chOff x="4096940" y="3779257"/>
                    <a:chExt cx="1092245" cy="78991"/>
                  </a:xfrm>
                </p:grpSpPr>
                <p:cxnSp>
                  <p:nvCxnSpPr>
                    <p:cNvPr id="370" name="Google Shape;370;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71" name="Google Shape;371;p49"/>
                    <p:cNvCxnSpPr/>
                    <p:nvPr/>
                  </p:nvCxnSpPr>
                  <p:spPr>
                    <a:xfrm rot="10800000">
                      <a:off x="427879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72" name="Google Shape;372;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73" name="Google Shape;373;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74" name="Google Shape;374;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75" name="Google Shape;375;p49"/>
                    <p:cNvCxnSpPr/>
                    <p:nvPr/>
                  </p:nvCxnSpPr>
                  <p:spPr>
                    <a:xfrm rot="10800000">
                      <a:off x="500733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76" name="Google Shape;376;p49"/>
                    <p:cNvCxnSpPr/>
                    <p:nvPr/>
                  </p:nvCxnSpPr>
                  <p:spPr>
                    <a:xfrm rot="10800000">
                      <a:off x="5189185"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77" name="Google Shape;377;p49"/>
                  <p:cNvGrpSpPr/>
                  <p:nvPr/>
                </p:nvGrpSpPr>
                <p:grpSpPr>
                  <a:xfrm rot="-4181042">
                    <a:off x="4952442" y="5263088"/>
                    <a:ext cx="728546" cy="78992"/>
                    <a:chOff x="4096940" y="3779257"/>
                    <a:chExt cx="728540" cy="78991"/>
                  </a:xfrm>
                </p:grpSpPr>
                <p:cxnSp>
                  <p:nvCxnSpPr>
                    <p:cNvPr id="378" name="Google Shape;378;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79" name="Google Shape;379;p49"/>
                    <p:cNvCxnSpPr/>
                    <p:nvPr/>
                  </p:nvCxnSpPr>
                  <p:spPr>
                    <a:xfrm rot="10800000">
                      <a:off x="427879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80" name="Google Shape;380;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81" name="Google Shape;381;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82" name="Google Shape;382;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grpSp>
              <p:grpSp>
                <p:nvGrpSpPr>
                  <p:cNvPr id="383" name="Google Shape;383;p49"/>
                  <p:cNvGrpSpPr/>
                  <p:nvPr/>
                </p:nvGrpSpPr>
                <p:grpSpPr>
                  <a:xfrm rot="-4181042">
                    <a:off x="4841807" y="5221540"/>
                    <a:ext cx="728546" cy="78992"/>
                    <a:chOff x="4096940" y="3779257"/>
                    <a:chExt cx="728540" cy="78991"/>
                  </a:xfrm>
                </p:grpSpPr>
                <p:cxnSp>
                  <p:nvCxnSpPr>
                    <p:cNvPr id="384" name="Google Shape;384;p49"/>
                    <p:cNvCxnSpPr/>
                    <p:nvPr/>
                  </p:nvCxnSpPr>
                  <p:spPr>
                    <a:xfrm rot="10800000">
                      <a:off x="40969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85" name="Google Shape;385;p49"/>
                    <p:cNvCxnSpPr/>
                    <p:nvPr/>
                  </p:nvCxnSpPr>
                  <p:spPr>
                    <a:xfrm rot="10800000">
                      <a:off x="427879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86" name="Google Shape;386;p49"/>
                    <p:cNvCxnSpPr/>
                    <p:nvPr/>
                  </p:nvCxnSpPr>
                  <p:spPr>
                    <a:xfrm rot="10800000">
                      <a:off x="4460640" y="3779257"/>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87" name="Google Shape;387;p49"/>
                    <p:cNvCxnSpPr/>
                    <p:nvPr/>
                  </p:nvCxnSpPr>
                  <p:spPr>
                    <a:xfrm rot="10800000" flipH="1">
                      <a:off x="4642490" y="3779348"/>
                      <a:ext cx="1200" cy="78900"/>
                    </a:xfrm>
                    <a:prstGeom prst="straightConnector1">
                      <a:avLst/>
                    </a:prstGeom>
                    <a:noFill/>
                    <a:ln w="25400" cap="flat" cmpd="sng">
                      <a:solidFill>
                        <a:srgbClr val="FFD966"/>
                      </a:solidFill>
                      <a:prstDash val="solid"/>
                      <a:miter lim="800000"/>
                      <a:headEnd type="none" w="sm" len="sm"/>
                      <a:tailEnd type="none" w="sm" len="sm"/>
                    </a:ln>
                  </p:spPr>
                </p:cxnSp>
                <p:cxnSp>
                  <p:nvCxnSpPr>
                    <p:cNvPr id="388" name="Google Shape;388;p49"/>
                    <p:cNvCxnSpPr/>
                    <p:nvPr/>
                  </p:nvCxnSpPr>
                  <p:spPr>
                    <a:xfrm rot="10800000">
                      <a:off x="4825480" y="3779257"/>
                      <a:ext cx="0" cy="78600"/>
                    </a:xfrm>
                    <a:prstGeom prst="straightConnector1">
                      <a:avLst/>
                    </a:prstGeom>
                    <a:noFill/>
                    <a:ln w="25400" cap="flat" cmpd="sng">
                      <a:solidFill>
                        <a:srgbClr val="FFD966"/>
                      </a:solidFill>
                      <a:prstDash val="solid"/>
                      <a:miter lim="800000"/>
                      <a:headEnd type="none" w="sm" len="sm"/>
                      <a:tailEnd type="none" w="sm" len="sm"/>
                    </a:ln>
                  </p:spPr>
                </p:cxnSp>
              </p:grpSp>
              <p:cxnSp>
                <p:nvCxnSpPr>
                  <p:cNvPr id="389" name="Google Shape;389;p49"/>
                  <p:cNvCxnSpPr/>
                  <p:nvPr/>
                </p:nvCxnSpPr>
                <p:spPr>
                  <a:xfrm rot="10800000">
                    <a:off x="4615679" y="4407669"/>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90" name="Google Shape;390;p49"/>
                  <p:cNvCxnSpPr/>
                  <p:nvPr/>
                </p:nvCxnSpPr>
                <p:spPr>
                  <a:xfrm rot="10800000">
                    <a:off x="5571477" y="4790496"/>
                    <a:ext cx="14400" cy="89100"/>
                  </a:xfrm>
                  <a:prstGeom prst="straightConnector1">
                    <a:avLst/>
                  </a:prstGeom>
                  <a:noFill/>
                  <a:ln w="25400" cap="flat" cmpd="sng">
                    <a:solidFill>
                      <a:srgbClr val="FFD966"/>
                    </a:solidFill>
                    <a:prstDash val="solid"/>
                    <a:miter lim="800000"/>
                    <a:headEnd type="none" w="sm" len="sm"/>
                    <a:tailEnd type="none" w="sm" len="sm"/>
                  </a:ln>
                </p:spPr>
              </p:cxnSp>
              <p:cxnSp>
                <p:nvCxnSpPr>
                  <p:cNvPr id="391" name="Google Shape;391;p49"/>
                  <p:cNvCxnSpPr/>
                  <p:nvPr/>
                </p:nvCxnSpPr>
                <p:spPr>
                  <a:xfrm rot="10800000" flipH="1">
                    <a:off x="5712278" y="4864133"/>
                    <a:ext cx="73200" cy="41700"/>
                  </a:xfrm>
                  <a:prstGeom prst="straightConnector1">
                    <a:avLst/>
                  </a:prstGeom>
                  <a:noFill/>
                  <a:ln w="25400" cap="flat" cmpd="sng">
                    <a:solidFill>
                      <a:srgbClr val="FFD966"/>
                    </a:solidFill>
                    <a:prstDash val="solid"/>
                    <a:miter lim="800000"/>
                    <a:headEnd type="none" w="sm" len="sm"/>
                    <a:tailEnd type="none" w="sm" len="sm"/>
                  </a:ln>
                </p:spPr>
              </p:cxnSp>
              <p:cxnSp>
                <p:nvCxnSpPr>
                  <p:cNvPr id="392" name="Google Shape;392;p49"/>
                  <p:cNvCxnSpPr/>
                  <p:nvPr/>
                </p:nvCxnSpPr>
                <p:spPr>
                  <a:xfrm>
                    <a:off x="6311387" y="4660240"/>
                    <a:ext cx="0" cy="78600"/>
                  </a:xfrm>
                  <a:prstGeom prst="straightConnector1">
                    <a:avLst/>
                  </a:prstGeom>
                  <a:noFill/>
                  <a:ln w="25400" cap="flat" cmpd="sng">
                    <a:solidFill>
                      <a:srgbClr val="FFD966"/>
                    </a:solidFill>
                    <a:prstDash val="solid"/>
                    <a:miter lim="800000"/>
                    <a:headEnd type="none" w="sm" len="sm"/>
                    <a:tailEnd type="none" w="sm" len="sm"/>
                  </a:ln>
                </p:spPr>
              </p:cxnSp>
              <p:cxnSp>
                <p:nvCxnSpPr>
                  <p:cNvPr id="393" name="Google Shape;393;p49"/>
                  <p:cNvCxnSpPr/>
                  <p:nvPr/>
                </p:nvCxnSpPr>
                <p:spPr>
                  <a:xfrm rot="10800000" flipH="1">
                    <a:off x="4948633" y="4418017"/>
                    <a:ext cx="14100" cy="78600"/>
                  </a:xfrm>
                  <a:prstGeom prst="straightConnector1">
                    <a:avLst/>
                  </a:prstGeom>
                  <a:noFill/>
                  <a:ln w="25400" cap="flat" cmpd="sng">
                    <a:solidFill>
                      <a:srgbClr val="FFD966"/>
                    </a:solidFill>
                    <a:prstDash val="solid"/>
                    <a:miter lim="800000"/>
                    <a:headEnd type="none" w="sm" len="sm"/>
                    <a:tailEnd type="none" w="sm" len="sm"/>
                  </a:ln>
                </p:spPr>
              </p:cxnSp>
              <p:cxnSp>
                <p:nvCxnSpPr>
                  <p:cNvPr id="394" name="Google Shape;394;p49"/>
                  <p:cNvCxnSpPr/>
                  <p:nvPr/>
                </p:nvCxnSpPr>
                <p:spPr>
                  <a:xfrm rot="10800000" flipH="1">
                    <a:off x="5077240" y="4469130"/>
                    <a:ext cx="34500" cy="61500"/>
                  </a:xfrm>
                  <a:prstGeom prst="straightConnector1">
                    <a:avLst/>
                  </a:prstGeom>
                  <a:noFill/>
                  <a:ln w="25400" cap="flat" cmpd="sng">
                    <a:solidFill>
                      <a:srgbClr val="FFD966"/>
                    </a:solidFill>
                    <a:prstDash val="solid"/>
                    <a:miter lim="800000"/>
                    <a:headEnd type="none" w="sm" len="sm"/>
                    <a:tailEnd type="none" w="sm" len="sm"/>
                  </a:ln>
                </p:spPr>
              </p:cxnSp>
              <p:cxnSp>
                <p:nvCxnSpPr>
                  <p:cNvPr id="395" name="Google Shape;395;p49"/>
                  <p:cNvCxnSpPr/>
                  <p:nvPr/>
                </p:nvCxnSpPr>
                <p:spPr>
                  <a:xfrm flipH="1">
                    <a:off x="4784898" y="4403259"/>
                    <a:ext cx="7800" cy="84900"/>
                  </a:xfrm>
                  <a:prstGeom prst="straightConnector1">
                    <a:avLst/>
                  </a:prstGeom>
                  <a:noFill/>
                  <a:ln w="25400" cap="flat" cmpd="sng">
                    <a:solidFill>
                      <a:srgbClr val="FFD966"/>
                    </a:solidFill>
                    <a:prstDash val="solid"/>
                    <a:miter lim="800000"/>
                    <a:headEnd type="none" w="sm" len="sm"/>
                    <a:tailEnd type="none" w="sm" len="sm"/>
                  </a:ln>
                </p:spPr>
              </p:cxnSp>
              <p:cxnSp>
                <p:nvCxnSpPr>
                  <p:cNvPr id="396" name="Google Shape;396;p49"/>
                  <p:cNvCxnSpPr/>
                  <p:nvPr/>
                </p:nvCxnSpPr>
                <p:spPr>
                  <a:xfrm flipH="1">
                    <a:off x="5168926" y="4536541"/>
                    <a:ext cx="52800" cy="49800"/>
                  </a:xfrm>
                  <a:prstGeom prst="straightConnector1">
                    <a:avLst/>
                  </a:prstGeom>
                  <a:noFill/>
                  <a:ln w="25400" cap="flat" cmpd="sng">
                    <a:solidFill>
                      <a:srgbClr val="FFD966"/>
                    </a:solidFill>
                    <a:prstDash val="solid"/>
                    <a:miter lim="800000"/>
                    <a:headEnd type="none" w="sm" len="sm"/>
                    <a:tailEnd type="none" w="sm" len="sm"/>
                  </a:ln>
                </p:spPr>
              </p:cxnSp>
              <p:cxnSp>
                <p:nvCxnSpPr>
                  <p:cNvPr id="397" name="Google Shape;397;p49"/>
                  <p:cNvCxnSpPr/>
                  <p:nvPr/>
                </p:nvCxnSpPr>
                <p:spPr>
                  <a:xfrm flipH="1">
                    <a:off x="5256322" y="4641524"/>
                    <a:ext cx="67200" cy="32400"/>
                  </a:xfrm>
                  <a:prstGeom prst="straightConnector1">
                    <a:avLst/>
                  </a:prstGeom>
                  <a:noFill/>
                  <a:ln w="25400" cap="flat" cmpd="sng">
                    <a:solidFill>
                      <a:srgbClr val="FFD966"/>
                    </a:solidFill>
                    <a:prstDash val="solid"/>
                    <a:miter lim="800000"/>
                    <a:headEnd type="none" w="sm" len="sm"/>
                    <a:tailEnd type="none" w="sm" len="sm"/>
                  </a:ln>
                </p:spPr>
              </p:cxnSp>
              <p:cxnSp>
                <p:nvCxnSpPr>
                  <p:cNvPr id="398" name="Google Shape;398;p49"/>
                  <p:cNvCxnSpPr/>
                  <p:nvPr/>
                </p:nvCxnSpPr>
                <p:spPr>
                  <a:xfrm flipH="1">
                    <a:off x="5317828" y="4761602"/>
                    <a:ext cx="67200" cy="32400"/>
                  </a:xfrm>
                  <a:prstGeom prst="straightConnector1">
                    <a:avLst/>
                  </a:prstGeom>
                  <a:noFill/>
                  <a:ln w="25400" cap="flat" cmpd="sng">
                    <a:solidFill>
                      <a:srgbClr val="FFD966"/>
                    </a:solidFill>
                    <a:prstDash val="solid"/>
                    <a:miter lim="800000"/>
                    <a:headEnd type="none" w="sm" len="sm"/>
                    <a:tailEnd type="none" w="sm" len="sm"/>
                  </a:ln>
                </p:spPr>
              </p:cxnSp>
            </p:grpSp>
            <p:pic>
              <p:nvPicPr>
                <p:cNvPr id="399" name="Google Shape;399;p4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231456" y="3903963"/>
                  <a:ext cx="2181808" cy="55801"/>
                </a:xfrm>
                <a:prstGeom prst="rect">
                  <a:avLst/>
                </a:prstGeom>
                <a:noFill/>
                <a:ln>
                  <a:noFill/>
                </a:ln>
              </p:spPr>
            </p:pic>
            <p:pic>
              <p:nvPicPr>
                <p:cNvPr id="400" name="Google Shape;400;p4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092748" y="3858639"/>
                  <a:ext cx="3169387" cy="154525"/>
                </a:xfrm>
                <a:prstGeom prst="rect">
                  <a:avLst/>
                </a:prstGeom>
                <a:noFill/>
                <a:ln>
                  <a:noFill/>
                </a:ln>
              </p:spPr>
            </p:pic>
          </p:grpSp>
          <p:pic>
            <p:nvPicPr>
              <p:cNvPr id="401" name="Google Shape;401;p49"/>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558448" y="3807694"/>
                <a:ext cx="4407122" cy="2036727"/>
              </a:xfrm>
              <a:prstGeom prst="rect">
                <a:avLst/>
              </a:prstGeom>
              <a:noFill/>
              <a:ln>
                <a:noFill/>
              </a:ln>
            </p:spPr>
          </p:pic>
        </p:grpSp>
      </p:grpSp>
      <p:sp>
        <p:nvSpPr>
          <p:cNvPr id="402" name="Google Shape;402;p49"/>
          <p:cNvSpPr/>
          <p:nvPr/>
        </p:nvSpPr>
        <p:spPr>
          <a:xfrm>
            <a:off x="5801871" y="3570665"/>
            <a:ext cx="657144" cy="644472"/>
          </a:xfrm>
          <a:prstGeom prst="irregularSeal1">
            <a:avLst/>
          </a:prstGeom>
          <a:solidFill>
            <a:srgbClr val="ED7F00"/>
          </a:solidFill>
          <a:ln>
            <a:noFill/>
          </a:ln>
        </p:spPr>
        <p:txBody>
          <a:bodyPr spcFirstLastPara="1" wrap="square" lIns="91433" tIns="45700" rIns="91433" bIns="45700" anchor="ctr" anchorCtr="0">
            <a:noAutofit/>
          </a:bodyPr>
          <a:lstStyle/>
          <a:p>
            <a:pPr algn="ctr"/>
            <a:endParaRPr sz="1333">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479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fade">
                                      <p:cBhvr>
                                        <p:cTn id="16" dur="500"/>
                                        <p:tgtEl>
                                          <p:spTgt spid="3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2"/>
                                        </p:tgtEl>
                                        <p:attrNameLst>
                                          <p:attrName>style.visibility</p:attrName>
                                        </p:attrNameLst>
                                      </p:cBhvr>
                                      <p:to>
                                        <p:strVal val="visible"/>
                                      </p:to>
                                    </p:set>
                                    <p:animEffect transition="in" filter="fade">
                                      <p:cBhvr>
                                        <p:cTn id="21" dur="500"/>
                                        <p:tgtEl>
                                          <p:spTgt spid="4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6"/>
                                        </p:tgtEl>
                                        <p:attrNameLst>
                                          <p:attrName>style.visibility</p:attrName>
                                        </p:attrNameLst>
                                      </p:cBhvr>
                                      <p:to>
                                        <p:strVal val="visible"/>
                                      </p:to>
                                    </p:set>
                                    <p:animEffect transition="in" filter="fade">
                                      <p:cBhvr>
                                        <p:cTn id="26"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136835-AE3F-A348-9A05-4A0104639E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2488" y="1534"/>
            <a:ext cx="6639512" cy="3071821"/>
          </a:xfrm>
          <a:prstGeom prst="rect">
            <a:avLst/>
          </a:prstGeom>
        </p:spPr>
      </p:pic>
      <p:pic>
        <p:nvPicPr>
          <p:cNvPr id="8" name="Picture 7">
            <a:extLst>
              <a:ext uri="{FF2B5EF4-FFF2-40B4-BE49-F238E27FC236}">
                <a16:creationId xmlns:a16="http://schemas.microsoft.com/office/drawing/2014/main" id="{B8356121-5E78-014C-A693-1DDEA4A086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15" y="337641"/>
            <a:ext cx="6193160" cy="5015865"/>
          </a:xfrm>
          <a:prstGeom prst="rect">
            <a:avLst/>
          </a:prstGeom>
        </p:spPr>
      </p:pic>
      <p:pic>
        <p:nvPicPr>
          <p:cNvPr id="9" name="Picture 8">
            <a:extLst>
              <a:ext uri="{FF2B5EF4-FFF2-40B4-BE49-F238E27FC236}">
                <a16:creationId xmlns:a16="http://schemas.microsoft.com/office/drawing/2014/main" id="{EA9EC62C-3433-AC4F-A2C5-AABCD120C0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0407" y="3001315"/>
            <a:ext cx="2922373" cy="3366653"/>
          </a:xfrm>
          <a:prstGeom prst="rect">
            <a:avLst/>
          </a:prstGeom>
        </p:spPr>
      </p:pic>
      <p:pic>
        <p:nvPicPr>
          <p:cNvPr id="10" name="Picture 9">
            <a:extLst>
              <a:ext uri="{FF2B5EF4-FFF2-40B4-BE49-F238E27FC236}">
                <a16:creationId xmlns:a16="http://schemas.microsoft.com/office/drawing/2014/main" id="{53043824-853E-6944-B2E9-A6776FACE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9363" y="5148757"/>
            <a:ext cx="2772855" cy="1709243"/>
          </a:xfrm>
          <a:prstGeom prst="rect">
            <a:avLst/>
          </a:prstGeom>
        </p:spPr>
      </p:pic>
      <p:pic>
        <p:nvPicPr>
          <p:cNvPr id="2" name="Picture 1">
            <a:extLst>
              <a:ext uri="{FF2B5EF4-FFF2-40B4-BE49-F238E27FC236}">
                <a16:creationId xmlns:a16="http://schemas.microsoft.com/office/drawing/2014/main" id="{33D780B6-6DA2-1C47-A2E3-825E22A5DE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0007" y="3001316"/>
            <a:ext cx="2714767" cy="3619689"/>
          </a:xfrm>
          <a:prstGeom prst="rect">
            <a:avLst/>
          </a:prstGeom>
        </p:spPr>
      </p:pic>
    </p:spTree>
    <p:extLst>
      <p:ext uri="{BB962C8B-B14F-4D97-AF65-F5344CB8AC3E}">
        <p14:creationId xmlns:p14="http://schemas.microsoft.com/office/powerpoint/2010/main" val="2483989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p:nvPr/>
        </p:nvSpPr>
        <p:spPr>
          <a:xfrm>
            <a:off x="6197133" y="569491"/>
            <a:ext cx="5701600" cy="524348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 name="Google Shape;325;p49"/>
          <p:cNvSpPr/>
          <p:nvPr/>
        </p:nvSpPr>
        <p:spPr>
          <a:xfrm>
            <a:off x="293235" y="569490"/>
            <a:ext cx="5701600" cy="524348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326" name="Google Shape;326;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98928" y="1477692"/>
            <a:ext cx="4490201" cy="1404801"/>
          </a:xfrm>
          <a:prstGeom prst="rect">
            <a:avLst/>
          </a:prstGeom>
          <a:noFill/>
          <a:ln>
            <a:noFill/>
          </a:ln>
        </p:spPr>
      </p:pic>
      <p:sp>
        <p:nvSpPr>
          <p:cNvPr id="327" name="Google Shape;327;p49"/>
          <p:cNvSpPr txBox="1"/>
          <p:nvPr/>
        </p:nvSpPr>
        <p:spPr>
          <a:xfrm>
            <a:off x="6186107" y="643379"/>
            <a:ext cx="5701600" cy="763600"/>
          </a:xfrm>
          <a:prstGeom prst="rect">
            <a:avLst/>
          </a:prstGeom>
          <a:noFill/>
          <a:ln>
            <a:noFill/>
          </a:ln>
        </p:spPr>
        <p:txBody>
          <a:bodyPr spcFirstLastPara="1" wrap="square" lIns="121900" tIns="121900" rIns="121900" bIns="121900" anchor="t" anchorCtr="0">
            <a:noAutofit/>
          </a:bodyPr>
          <a:lstStyle/>
          <a:p>
            <a:pPr algn="ctr"/>
            <a:r>
              <a:rPr lang="en" sz="1600" b="1" dirty="0">
                <a:latin typeface="Montserrat SemiBold"/>
                <a:ea typeface="Montserrat SemiBold"/>
                <a:cs typeface="Montserrat SemiBold"/>
                <a:sym typeface="Montserrat SemiBold"/>
              </a:rPr>
              <a:t>EMPOWERING LOCAL CLINICIANS</a:t>
            </a:r>
            <a:endParaRPr sz="1600" b="1" dirty="0">
              <a:latin typeface="Montserrat SemiBold"/>
              <a:ea typeface="Montserrat SemiBold"/>
              <a:cs typeface="Montserrat SemiBold"/>
              <a:sym typeface="Montserrat SemiBold"/>
            </a:endParaRPr>
          </a:p>
        </p:txBody>
      </p:sp>
      <p:sp>
        <p:nvSpPr>
          <p:cNvPr id="328" name="Google Shape;328;p49"/>
          <p:cNvSpPr txBox="1"/>
          <p:nvPr/>
        </p:nvSpPr>
        <p:spPr>
          <a:xfrm>
            <a:off x="304261" y="772691"/>
            <a:ext cx="5701600" cy="763600"/>
          </a:xfrm>
          <a:prstGeom prst="rect">
            <a:avLst/>
          </a:prstGeom>
          <a:noFill/>
          <a:ln>
            <a:noFill/>
          </a:ln>
        </p:spPr>
        <p:txBody>
          <a:bodyPr spcFirstLastPara="1" wrap="square" lIns="121900" tIns="121900" rIns="121900" bIns="121900" anchor="t" anchorCtr="0">
            <a:noAutofit/>
          </a:bodyPr>
          <a:lstStyle/>
          <a:p>
            <a:pPr algn="ctr"/>
            <a:r>
              <a:rPr lang="en" sz="1600" b="1" dirty="0">
                <a:latin typeface="Montserrat SemiBold"/>
                <a:ea typeface="Montserrat SemiBold"/>
                <a:cs typeface="Montserrat SemiBold"/>
                <a:sym typeface="Montserrat SemiBold"/>
              </a:rPr>
              <a:t>ENHANCING LOCAL VIRAL DIAGNOSTICS</a:t>
            </a:r>
            <a:endParaRPr sz="1600" b="1" dirty="0">
              <a:latin typeface="Montserrat SemiBold"/>
              <a:ea typeface="Montserrat SemiBold"/>
              <a:cs typeface="Montserrat SemiBold"/>
              <a:sym typeface="Montserrat SemiBold"/>
            </a:endParaRPr>
          </a:p>
        </p:txBody>
      </p:sp>
      <p:sp>
        <p:nvSpPr>
          <p:cNvPr id="329" name="Google Shape;329;p49"/>
          <p:cNvSpPr txBox="1"/>
          <p:nvPr/>
        </p:nvSpPr>
        <p:spPr>
          <a:xfrm>
            <a:off x="6724968" y="1152412"/>
            <a:ext cx="2937200" cy="4356033"/>
          </a:xfrm>
          <a:prstGeom prst="rect">
            <a:avLst/>
          </a:prstGeom>
          <a:noFill/>
          <a:ln>
            <a:noFill/>
          </a:ln>
        </p:spPr>
        <p:txBody>
          <a:bodyPr spcFirstLastPara="1" wrap="square" lIns="121900" tIns="121900" rIns="121900" bIns="121900" anchor="t" anchorCtr="0">
            <a:noAutofit/>
          </a:bodyPr>
          <a:lstStyle/>
          <a:p>
            <a:r>
              <a:rPr lang="en" sz="2400" dirty="0">
                <a:latin typeface="Montserrat"/>
                <a:ea typeface="Montserrat"/>
                <a:cs typeface="Montserrat"/>
                <a:sym typeface="Montserrat"/>
              </a:rPr>
              <a:t>Mobile platform for data collection</a:t>
            </a:r>
            <a:endParaRPr sz="2400" dirty="0">
              <a:latin typeface="Montserrat"/>
              <a:ea typeface="Montserrat"/>
              <a:cs typeface="Montserrat"/>
              <a:sym typeface="Montserrat"/>
            </a:endParaRPr>
          </a:p>
          <a:p>
            <a:endParaRPr sz="2400" dirty="0">
              <a:latin typeface="Montserrat"/>
              <a:ea typeface="Montserrat"/>
              <a:cs typeface="Montserrat"/>
              <a:sym typeface="Montserrat"/>
            </a:endParaRPr>
          </a:p>
          <a:p>
            <a:r>
              <a:rPr lang="en" sz="2400" dirty="0">
                <a:latin typeface="Montserrat"/>
                <a:ea typeface="Montserrat"/>
                <a:cs typeface="Montserrat"/>
                <a:sym typeface="Montserrat"/>
              </a:rPr>
              <a:t>Designed in close collaboration with clinicians and staff</a:t>
            </a:r>
            <a:endParaRPr sz="2400" dirty="0">
              <a:latin typeface="Montserrat"/>
              <a:ea typeface="Montserrat"/>
              <a:cs typeface="Montserrat"/>
              <a:sym typeface="Montserrat"/>
            </a:endParaRPr>
          </a:p>
          <a:p>
            <a:endParaRPr sz="2400" dirty="0">
              <a:latin typeface="Montserrat"/>
              <a:ea typeface="Montserrat"/>
              <a:cs typeface="Montserrat"/>
              <a:sym typeface="Montserrat"/>
            </a:endParaRPr>
          </a:p>
          <a:p>
            <a:r>
              <a:rPr lang="en" sz="2400" dirty="0">
                <a:solidFill>
                  <a:schemeClr val="dk1"/>
                </a:solidFill>
                <a:latin typeface="Montserrat"/>
                <a:ea typeface="Montserrat"/>
                <a:cs typeface="Montserrat"/>
                <a:sym typeface="Montserrat"/>
              </a:rPr>
              <a:t>Streamline existing workflows</a:t>
            </a:r>
            <a:endParaRPr sz="2400" dirty="0">
              <a:solidFill>
                <a:schemeClr val="dk1"/>
              </a:solidFill>
              <a:latin typeface="Montserrat"/>
              <a:ea typeface="Montserrat"/>
              <a:cs typeface="Montserrat"/>
              <a:sym typeface="Montserrat"/>
            </a:endParaRPr>
          </a:p>
          <a:p>
            <a:endParaRPr sz="2000" dirty="0">
              <a:solidFill>
                <a:schemeClr val="dk1"/>
              </a:solidFill>
              <a:latin typeface="Montserrat"/>
              <a:ea typeface="Montserrat"/>
              <a:cs typeface="Montserrat"/>
              <a:sym typeface="Montserrat"/>
            </a:endParaRPr>
          </a:p>
          <a:p>
            <a:r>
              <a:rPr lang="en" sz="2400" dirty="0">
                <a:solidFill>
                  <a:schemeClr val="dk1"/>
                </a:solidFill>
                <a:latin typeface="Montserrat"/>
                <a:ea typeface="Montserrat"/>
                <a:cs typeface="Montserrat"/>
                <a:sym typeface="Montserrat"/>
              </a:rPr>
              <a:t>Audiovisual aids for patient enrollment </a:t>
            </a:r>
            <a:endParaRPr sz="2400" dirty="0">
              <a:latin typeface="Montserrat"/>
              <a:ea typeface="Montserrat"/>
              <a:cs typeface="Montserrat"/>
              <a:sym typeface="Montserrat"/>
            </a:endParaRPr>
          </a:p>
          <a:p>
            <a:endParaRPr sz="2400" dirty="0">
              <a:latin typeface="Montserrat"/>
              <a:ea typeface="Montserrat"/>
              <a:cs typeface="Montserrat"/>
              <a:sym typeface="Montserrat"/>
            </a:endParaRPr>
          </a:p>
        </p:txBody>
      </p:sp>
      <p:sp>
        <p:nvSpPr>
          <p:cNvPr id="330" name="Google Shape;330;p49"/>
          <p:cNvSpPr txBox="1"/>
          <p:nvPr/>
        </p:nvSpPr>
        <p:spPr>
          <a:xfrm>
            <a:off x="595867" y="2818372"/>
            <a:ext cx="5118400" cy="2805624"/>
          </a:xfrm>
          <a:prstGeom prst="rect">
            <a:avLst/>
          </a:prstGeom>
          <a:noFill/>
          <a:ln>
            <a:noFill/>
          </a:ln>
        </p:spPr>
        <p:txBody>
          <a:bodyPr spcFirstLastPara="1" wrap="square" lIns="121900" tIns="121900" rIns="121900" bIns="121900" anchor="t" anchorCtr="0">
            <a:noAutofit/>
          </a:bodyPr>
          <a:lstStyle/>
          <a:p>
            <a:pPr algn="ctr"/>
            <a:r>
              <a:rPr lang="en" sz="2400" dirty="0">
                <a:latin typeface="Montserrat"/>
                <a:ea typeface="Montserrat"/>
                <a:cs typeface="Montserrat"/>
                <a:sym typeface="Montserrat"/>
              </a:rPr>
              <a:t>CRISPR-based SHERLOCK diagnostics</a:t>
            </a:r>
            <a:endParaRPr sz="2400" dirty="0">
              <a:latin typeface="Montserrat"/>
              <a:ea typeface="Montserrat"/>
              <a:cs typeface="Montserrat"/>
              <a:sym typeface="Montserrat"/>
            </a:endParaRPr>
          </a:p>
          <a:p>
            <a:pPr algn="ctr"/>
            <a:endParaRPr sz="1400" dirty="0">
              <a:latin typeface="Montserrat"/>
              <a:ea typeface="Montserrat"/>
              <a:cs typeface="Montserrat"/>
              <a:sym typeface="Montserrat"/>
            </a:endParaRPr>
          </a:p>
          <a:p>
            <a:pPr algn="ctr"/>
            <a:r>
              <a:rPr lang="en" sz="2400" dirty="0">
                <a:latin typeface="Montserrat"/>
                <a:ea typeface="Montserrat"/>
                <a:cs typeface="Montserrat"/>
                <a:sym typeface="Montserrat"/>
              </a:rPr>
              <a:t>Low cost, deployable lateral flow assay </a:t>
            </a:r>
            <a:endParaRPr sz="2400" dirty="0">
              <a:latin typeface="Montserrat"/>
              <a:ea typeface="Montserrat"/>
              <a:cs typeface="Montserrat"/>
              <a:sym typeface="Montserrat"/>
            </a:endParaRPr>
          </a:p>
          <a:p>
            <a:pPr algn="ctr"/>
            <a:endParaRPr sz="1600" dirty="0">
              <a:latin typeface="Montserrat"/>
              <a:ea typeface="Montserrat"/>
              <a:cs typeface="Montserrat"/>
              <a:sym typeface="Montserrat"/>
            </a:endParaRPr>
          </a:p>
          <a:p>
            <a:pPr algn="ctr"/>
            <a:r>
              <a:rPr lang="en" sz="2400" dirty="0">
                <a:latin typeface="Montserrat"/>
                <a:ea typeface="Montserrat"/>
                <a:cs typeface="Montserrat"/>
                <a:sym typeface="Montserrat"/>
              </a:rPr>
              <a:t>Highly sensitive and specific</a:t>
            </a:r>
            <a:endParaRPr sz="2400" dirty="0">
              <a:latin typeface="Montserrat"/>
              <a:ea typeface="Montserrat"/>
              <a:cs typeface="Montserrat"/>
              <a:sym typeface="Montserrat"/>
            </a:endParaRPr>
          </a:p>
          <a:p>
            <a:pPr algn="ctr"/>
            <a:endParaRPr sz="1600" dirty="0">
              <a:latin typeface="Montserrat"/>
              <a:ea typeface="Montserrat"/>
              <a:cs typeface="Montserrat"/>
              <a:sym typeface="Montserrat"/>
            </a:endParaRPr>
          </a:p>
          <a:p>
            <a:pPr algn="ctr"/>
            <a:r>
              <a:rPr lang="en" sz="2400" dirty="0">
                <a:latin typeface="Montserrat"/>
                <a:ea typeface="Montserrat"/>
                <a:cs typeface="Montserrat"/>
                <a:sym typeface="Montserrat"/>
              </a:rPr>
              <a:t>Designed, tested and deployed RUO Lassa assay in 2 weeks</a:t>
            </a:r>
            <a:endParaRPr sz="2400" dirty="0">
              <a:latin typeface="Montserrat"/>
              <a:ea typeface="Montserrat"/>
              <a:cs typeface="Montserrat"/>
              <a:sym typeface="Montserrat"/>
            </a:endParaRPr>
          </a:p>
        </p:txBody>
      </p:sp>
      <p:pic>
        <p:nvPicPr>
          <p:cNvPr id="331" name="Google Shape;331;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64466" y="1332892"/>
            <a:ext cx="1709465" cy="1385623"/>
          </a:xfrm>
          <a:prstGeom prst="rect">
            <a:avLst/>
          </a:prstGeom>
          <a:noFill/>
          <a:ln>
            <a:noFill/>
          </a:ln>
        </p:spPr>
      </p:pic>
      <p:sp>
        <p:nvSpPr>
          <p:cNvPr id="332" name="Google Shape;332;p49"/>
          <p:cNvSpPr txBox="1">
            <a:spLocks noGrp="1"/>
          </p:cNvSpPr>
          <p:nvPr>
            <p:ph type="title"/>
          </p:nvPr>
        </p:nvSpPr>
        <p:spPr>
          <a:xfrm>
            <a:off x="0" y="-54430"/>
            <a:ext cx="12192000" cy="632916"/>
          </a:xfrm>
          <a:prstGeom prst="rect">
            <a:avLst/>
          </a:prstGeom>
        </p:spPr>
        <p:txBody>
          <a:bodyPr spcFirstLastPara="1" vert="horz" wrap="square" lIns="121900" tIns="121900" rIns="121900" bIns="121900" rtlCol="0" anchor="t" anchorCtr="0">
            <a:noAutofit/>
          </a:bodyPr>
          <a:lstStyle/>
          <a:p>
            <a:pPr algn="ctr">
              <a:spcBef>
                <a:spcPts val="0"/>
              </a:spcBef>
            </a:pPr>
            <a:r>
              <a:rPr lang="en" sz="3200" b="1" dirty="0">
                <a:solidFill>
                  <a:srgbClr val="FF9900"/>
                </a:solidFill>
                <a:latin typeface="Montserrat"/>
                <a:ea typeface="Montserrat"/>
                <a:cs typeface="Montserrat"/>
                <a:sym typeface="Montserrat"/>
              </a:rPr>
              <a:t>Our </a:t>
            </a:r>
            <a:r>
              <a:rPr lang="en-US" sz="3200" b="1" dirty="0">
                <a:solidFill>
                  <a:srgbClr val="FF9900"/>
                </a:solidFill>
                <a:latin typeface="Montserrat"/>
                <a:ea typeface="Montserrat"/>
                <a:cs typeface="Montserrat"/>
                <a:sym typeface="Montserrat"/>
              </a:rPr>
              <a:t>A</a:t>
            </a:r>
            <a:r>
              <a:rPr lang="en" sz="3200" b="1" dirty="0" err="1">
                <a:solidFill>
                  <a:srgbClr val="FF9900"/>
                </a:solidFill>
                <a:latin typeface="Montserrat"/>
                <a:ea typeface="Montserrat"/>
                <a:cs typeface="Montserrat"/>
                <a:sym typeface="Montserrat"/>
              </a:rPr>
              <a:t>pproach</a:t>
            </a:r>
            <a:r>
              <a:rPr lang="en" sz="3200" b="1" dirty="0">
                <a:solidFill>
                  <a:srgbClr val="FF9900"/>
                </a:solidFill>
                <a:latin typeface="Montserrat"/>
                <a:ea typeface="Montserrat"/>
                <a:cs typeface="Montserrat"/>
                <a:sym typeface="Montserrat"/>
              </a:rPr>
              <a:t>: </a:t>
            </a:r>
            <a:r>
              <a:rPr lang="en-US" sz="3200" b="1" dirty="0">
                <a:solidFill>
                  <a:srgbClr val="FF9900"/>
                </a:solidFill>
                <a:latin typeface="Montserrat"/>
                <a:ea typeface="Montserrat"/>
                <a:cs typeface="Montserrat"/>
                <a:sym typeface="Montserrat"/>
              </a:rPr>
              <a:t>G</a:t>
            </a:r>
            <a:r>
              <a:rPr lang="en" sz="3200" b="1" dirty="0" err="1">
                <a:solidFill>
                  <a:srgbClr val="FF9900"/>
                </a:solidFill>
                <a:latin typeface="Montserrat"/>
                <a:ea typeface="Montserrat"/>
                <a:cs typeface="Montserrat"/>
                <a:sym typeface="Montserrat"/>
              </a:rPr>
              <a:t>enomics</a:t>
            </a:r>
            <a:r>
              <a:rPr lang="en" sz="3200" b="1" dirty="0">
                <a:solidFill>
                  <a:srgbClr val="FF9900"/>
                </a:solidFill>
                <a:latin typeface="Montserrat"/>
                <a:ea typeface="Montserrat"/>
                <a:cs typeface="Montserrat"/>
                <a:sym typeface="Montserrat"/>
              </a:rPr>
              <a:t>-informed clinical tools</a:t>
            </a:r>
            <a:endParaRPr sz="3200" b="1" dirty="0">
              <a:solidFill>
                <a:srgbClr val="FF9900"/>
              </a:solidFill>
              <a:latin typeface="Montserrat"/>
              <a:ea typeface="Montserrat"/>
              <a:cs typeface="Montserrat"/>
              <a:sym typeface="Montserrat"/>
            </a:endParaRPr>
          </a:p>
        </p:txBody>
      </p:sp>
      <p:pic>
        <p:nvPicPr>
          <p:cNvPr id="333" name="Google Shape;333;p4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864468" y="2882491"/>
            <a:ext cx="1709465" cy="2381376"/>
          </a:xfrm>
          <a:prstGeom prst="rect">
            <a:avLst/>
          </a:prstGeom>
          <a:noFill/>
          <a:ln>
            <a:noFill/>
          </a:ln>
        </p:spPr>
      </p:pic>
    </p:spTree>
    <p:extLst>
      <p:ext uri="{BB962C8B-B14F-4D97-AF65-F5344CB8AC3E}">
        <p14:creationId xmlns:p14="http://schemas.microsoft.com/office/powerpoint/2010/main" val="2165280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50"/>
          <p:cNvSpPr/>
          <p:nvPr/>
        </p:nvSpPr>
        <p:spPr>
          <a:xfrm>
            <a:off x="-13056" y="-11377"/>
            <a:ext cx="12205200" cy="938100"/>
          </a:xfrm>
          <a:prstGeom prst="rect">
            <a:avLst/>
          </a:prstGeom>
          <a:solidFill>
            <a:srgbClr val="F2F2F2"/>
          </a:solidFill>
          <a:ln>
            <a:noFill/>
          </a:ln>
        </p:spPr>
        <p:txBody>
          <a:bodyPr spcFirstLastPara="1" wrap="square" lIns="121900" tIns="60951" rIns="121900" bIns="60951" anchor="ctr" anchorCtr="0">
            <a:noAutofit/>
          </a:bodyPr>
          <a:lstStyle/>
          <a:p>
            <a:pPr algn="ctr">
              <a:buSzPts val="4800"/>
            </a:pPr>
            <a:endParaRPr sz="2400">
              <a:solidFill>
                <a:schemeClr val="lt1"/>
              </a:solidFill>
              <a:latin typeface="Helvetica Neue"/>
              <a:ea typeface="Helvetica Neue"/>
              <a:cs typeface="Helvetica Neue"/>
              <a:sym typeface="Helvetica Neue"/>
            </a:endParaRPr>
          </a:p>
        </p:txBody>
      </p:sp>
      <p:pic>
        <p:nvPicPr>
          <p:cNvPr id="1044" name="Google Shape;1044;p1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4801" y="1193724"/>
            <a:ext cx="9478307" cy="2513297"/>
          </a:xfrm>
          <a:prstGeom prst="rect">
            <a:avLst/>
          </a:prstGeom>
          <a:noFill/>
          <a:ln>
            <a:noFill/>
          </a:ln>
        </p:spPr>
      </p:pic>
      <p:pic>
        <p:nvPicPr>
          <p:cNvPr id="1045" name="Google Shape;1045;p150" descr="https://lh3.googleusercontent.com/WoGZwym52BledJ-olp2q127l3RE2uXAM7OfvNrsQ5v8PR_3guArpti37c5usy9sP2BKrR6E6VNL7v5YEsKwQ6Y6pQvfms9G10WxaOfpgywS2XHFVEJGf4u53-mG3YidQ5HuyNcBhEhw"/>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194" y="4128508"/>
            <a:ext cx="10820839" cy="2514600"/>
          </a:xfrm>
          <a:prstGeom prst="rect">
            <a:avLst/>
          </a:prstGeom>
          <a:noFill/>
          <a:ln>
            <a:noFill/>
          </a:ln>
        </p:spPr>
      </p:pic>
      <p:sp>
        <p:nvSpPr>
          <p:cNvPr id="1046" name="Google Shape;1046;p150"/>
          <p:cNvSpPr/>
          <p:nvPr/>
        </p:nvSpPr>
        <p:spPr>
          <a:xfrm>
            <a:off x="0" y="741058"/>
            <a:ext cx="12192000" cy="99140"/>
          </a:xfrm>
          <a:prstGeom prst="rect">
            <a:avLst/>
          </a:prstGeom>
          <a:solidFill>
            <a:srgbClr val="FF9300"/>
          </a:solidFill>
          <a:ln>
            <a:noFill/>
          </a:ln>
        </p:spPr>
        <p:txBody>
          <a:bodyPr spcFirstLastPara="1" wrap="square" lIns="121900" tIns="60951" rIns="121900" bIns="60951" anchor="ctr" anchorCtr="0">
            <a:noAutofit/>
          </a:bodyPr>
          <a:lstStyle/>
          <a:p>
            <a:pPr algn="ctr">
              <a:buSzPts val="4800"/>
            </a:pPr>
            <a:endParaRPr sz="2400">
              <a:solidFill>
                <a:srgbClr val="FFC000"/>
              </a:solidFill>
              <a:latin typeface="Calibri"/>
              <a:ea typeface="Calibri"/>
              <a:cs typeface="Calibri"/>
              <a:sym typeface="Calibri"/>
            </a:endParaRPr>
          </a:p>
        </p:txBody>
      </p:sp>
      <p:sp>
        <p:nvSpPr>
          <p:cNvPr id="1047" name="Google Shape;1047;p150"/>
          <p:cNvSpPr/>
          <p:nvPr/>
        </p:nvSpPr>
        <p:spPr>
          <a:xfrm>
            <a:off x="34193" y="115232"/>
            <a:ext cx="12011851" cy="646200"/>
          </a:xfrm>
          <a:prstGeom prst="rect">
            <a:avLst/>
          </a:prstGeom>
          <a:noFill/>
          <a:ln>
            <a:noFill/>
          </a:ln>
        </p:spPr>
        <p:txBody>
          <a:bodyPr spcFirstLastPara="1" wrap="square" lIns="91425" tIns="45700" rIns="91425" bIns="45700" anchor="ctr" anchorCtr="0">
            <a:noAutofit/>
          </a:bodyPr>
          <a:lstStyle/>
          <a:p>
            <a:pPr algn="ctr">
              <a:buSzPts val="7200"/>
            </a:pPr>
            <a:r>
              <a:rPr lang="en-US" sz="2400" b="1" dirty="0">
                <a:solidFill>
                  <a:srgbClr val="2F2F2F"/>
                </a:solidFill>
                <a:latin typeface="Helvetica Neue"/>
                <a:ea typeface="Helvetica Neue"/>
                <a:cs typeface="Helvetica Neue"/>
                <a:sym typeface="Helvetica Neue"/>
              </a:rPr>
              <a:t>SHINE (Streamlined Highlighting of Infections to Navigate Epidemics) </a:t>
            </a:r>
            <a:endParaRPr sz="2400" b="1" dirty="0">
              <a:solidFill>
                <a:srgbClr val="2F2F2F"/>
              </a:solidFill>
            </a:endParaRPr>
          </a:p>
        </p:txBody>
      </p:sp>
      <p:sp>
        <p:nvSpPr>
          <p:cNvPr id="1048" name="Google Shape;1048;p150"/>
          <p:cNvSpPr txBox="1"/>
          <p:nvPr/>
        </p:nvSpPr>
        <p:spPr>
          <a:xfrm>
            <a:off x="177187" y="3637366"/>
            <a:ext cx="9296551" cy="499053"/>
          </a:xfrm>
          <a:prstGeom prst="rect">
            <a:avLst/>
          </a:prstGeom>
          <a:noFill/>
          <a:ln>
            <a:noFill/>
          </a:ln>
        </p:spPr>
        <p:txBody>
          <a:bodyPr spcFirstLastPara="1" wrap="square" lIns="121900" tIns="121900" rIns="121900" bIns="121900" anchor="t" anchorCtr="0">
            <a:noAutofit/>
          </a:bodyPr>
          <a:lstStyle/>
          <a:p>
            <a:pPr>
              <a:buSzPts val="4400"/>
            </a:pPr>
            <a:r>
              <a:rPr lang="en-US" sz="1500" b="1" dirty="0">
                <a:solidFill>
                  <a:srgbClr val="2F2F2F"/>
                </a:solidFill>
              </a:rPr>
              <a:t>Ambient-temperature, no equipment required, higher throughput</a:t>
            </a:r>
            <a:endParaRPr sz="1500" b="1" dirty="0">
              <a:solidFill>
                <a:srgbClr val="2F2F2F"/>
              </a:solidFill>
            </a:endParaRPr>
          </a:p>
        </p:txBody>
      </p:sp>
      <p:sp>
        <p:nvSpPr>
          <p:cNvPr id="1049" name="Google Shape;1049;p150"/>
          <p:cNvSpPr txBox="1"/>
          <p:nvPr/>
        </p:nvSpPr>
        <p:spPr>
          <a:xfrm>
            <a:off x="177188" y="944596"/>
            <a:ext cx="8195549" cy="415675"/>
          </a:xfrm>
          <a:prstGeom prst="rect">
            <a:avLst/>
          </a:prstGeom>
          <a:noFill/>
          <a:ln>
            <a:noFill/>
          </a:ln>
        </p:spPr>
        <p:txBody>
          <a:bodyPr spcFirstLastPara="1" wrap="square" lIns="121900" tIns="121900" rIns="121900" bIns="121900" anchor="t" anchorCtr="0">
            <a:noAutofit/>
          </a:bodyPr>
          <a:lstStyle/>
          <a:p>
            <a:pPr>
              <a:buSzPts val="4400"/>
            </a:pPr>
            <a:r>
              <a:rPr lang="en-US" sz="1500" b="1">
                <a:solidFill>
                  <a:srgbClr val="2F2F2F"/>
                </a:solidFill>
              </a:rPr>
              <a:t>Ambient-temperature, no equipment required</a:t>
            </a:r>
            <a:endParaRPr sz="1500" b="1">
              <a:solidFill>
                <a:srgbClr val="2F2F2F"/>
              </a:solidFill>
            </a:endParaRPr>
          </a:p>
        </p:txBody>
      </p:sp>
      <p:sp>
        <p:nvSpPr>
          <p:cNvPr id="1050" name="Google Shape;1050;p150"/>
          <p:cNvSpPr/>
          <p:nvPr/>
        </p:nvSpPr>
        <p:spPr>
          <a:xfrm>
            <a:off x="0" y="1363915"/>
            <a:ext cx="12192000" cy="22860"/>
          </a:xfrm>
          <a:prstGeom prst="rect">
            <a:avLst/>
          </a:prstGeom>
          <a:solidFill>
            <a:srgbClr val="D8D8D8"/>
          </a:solidFill>
          <a:ln>
            <a:noFill/>
          </a:ln>
        </p:spPr>
        <p:txBody>
          <a:bodyPr spcFirstLastPara="1" wrap="square" lIns="121900" tIns="60951" rIns="121900" bIns="60951" anchor="ctr" anchorCtr="0">
            <a:noAutofit/>
          </a:bodyPr>
          <a:lstStyle/>
          <a:p>
            <a:pPr algn="ctr">
              <a:buSzPts val="4800"/>
            </a:pPr>
            <a:endParaRPr sz="2400">
              <a:solidFill>
                <a:srgbClr val="D8D8D8"/>
              </a:solidFill>
              <a:latin typeface="Calibri"/>
              <a:ea typeface="Calibri"/>
              <a:cs typeface="Calibri"/>
              <a:sym typeface="Calibri"/>
            </a:endParaRPr>
          </a:p>
        </p:txBody>
      </p:sp>
      <p:sp>
        <p:nvSpPr>
          <p:cNvPr id="1051" name="Google Shape;1051;p150"/>
          <p:cNvSpPr/>
          <p:nvPr/>
        </p:nvSpPr>
        <p:spPr>
          <a:xfrm>
            <a:off x="0" y="4042683"/>
            <a:ext cx="12192000" cy="22860"/>
          </a:xfrm>
          <a:prstGeom prst="rect">
            <a:avLst/>
          </a:prstGeom>
          <a:solidFill>
            <a:srgbClr val="D8D8D8"/>
          </a:solidFill>
          <a:ln>
            <a:noFill/>
          </a:ln>
        </p:spPr>
        <p:txBody>
          <a:bodyPr spcFirstLastPara="1" wrap="square" lIns="121900" tIns="60951" rIns="121900" bIns="60951" anchor="ctr" anchorCtr="0">
            <a:noAutofit/>
          </a:bodyPr>
          <a:lstStyle/>
          <a:p>
            <a:pPr algn="ctr">
              <a:buSzPts val="4800"/>
            </a:pPr>
            <a:endParaRPr sz="2400">
              <a:solidFill>
                <a:srgbClr val="D8D8D8"/>
              </a:solidFill>
              <a:latin typeface="Calibri"/>
              <a:ea typeface="Calibri"/>
              <a:cs typeface="Calibri"/>
              <a:sym typeface="Calibri"/>
            </a:endParaRPr>
          </a:p>
        </p:txBody>
      </p:sp>
      <p:pic>
        <p:nvPicPr>
          <p:cNvPr id="1053" name="Google Shape;1053;p150" descr="https://lh6.googleusercontent.com/KwjTtGxGqXGwdyoysQj_wooYK3iVQ914AJQ7xo6lSzoT_ahwo_Fb1Fzej0UVLqp6kBCzkDruaaC2oVnjsbeZa_wT6g3gPRVtTErgNRVFm_v0amDIxHcx_BN5TQSR0I7USv_Csuihjm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180101" y="4868452"/>
            <a:ext cx="1946088" cy="714752"/>
          </a:xfrm>
          <a:prstGeom prst="rect">
            <a:avLst/>
          </a:prstGeom>
          <a:noFill/>
          <a:ln>
            <a:noFill/>
          </a:ln>
        </p:spPr>
      </p:pic>
      <p:pic>
        <p:nvPicPr>
          <p:cNvPr id="1054" name="Google Shape;1054;p150" descr="https://lh3.googleusercontent.com/8BSW6Z1CKypFKl72vZ8nMq9g8gS5oySpxTmlzg3W3lycgdRjvnwvi-bjRw11VLqxhBOOT_UJDylqXo_L-5J5-9VEpV7HQu8KeoIgCJEfLLnGMt5WltwXI08huAyeelctKmgDVBqmc-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192949" y="2214541"/>
            <a:ext cx="1946088" cy="742024"/>
          </a:xfrm>
          <a:prstGeom prst="rect">
            <a:avLst/>
          </a:prstGeom>
          <a:noFill/>
          <a:ln>
            <a:noFill/>
          </a:ln>
        </p:spPr>
      </p:pic>
      <p:pic>
        <p:nvPicPr>
          <p:cNvPr id="1026" name="Picture 2" descr="TV5MONDE Europe | Watch TV Free">
            <a:extLst>
              <a:ext uri="{FF2B5EF4-FFF2-40B4-BE49-F238E27FC236}">
                <a16:creationId xmlns:a16="http://schemas.microsoft.com/office/drawing/2014/main" id="{5F8F3088-5EBF-2148-B4AA-A34E35360E0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23416" y="5992192"/>
            <a:ext cx="1731617" cy="8658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chier:NBC logo.svg — Wikipédia">
            <a:extLst>
              <a:ext uri="{FF2B5EF4-FFF2-40B4-BE49-F238E27FC236}">
                <a16:creationId xmlns:a16="http://schemas.microsoft.com/office/drawing/2014/main" id="{033A5A67-4D60-BD4D-B277-E7AAF1E2E71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49597" y="5820251"/>
            <a:ext cx="1076592" cy="106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3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19"/>
          <p:cNvSpPr txBox="1">
            <a:spLocks noGrp="1"/>
          </p:cNvSpPr>
          <p:nvPr>
            <p:ph type="ctrTitle"/>
          </p:nvPr>
        </p:nvSpPr>
        <p:spPr>
          <a:prstGeom prst="rect">
            <a:avLst/>
          </a:prstGeom>
          <a:noFill/>
          <a:ln>
            <a:noFill/>
          </a:ln>
        </p:spPr>
        <p:txBody>
          <a:bodyPr spcFirstLastPara="1" vert="horz" wrap="square" lIns="91425" tIns="45700" rIns="91425" bIns="45700" rtlCol="0" anchor="ctr" anchorCtr="0">
            <a:noAutofit/>
          </a:bodyPr>
          <a:lstStyle/>
          <a:p>
            <a:endParaRPr/>
          </a:p>
        </p:txBody>
      </p:sp>
      <p:sp>
        <p:nvSpPr>
          <p:cNvPr id="669" name="Google Shape;669;p119"/>
          <p:cNvSpPr/>
          <p:nvPr/>
        </p:nvSpPr>
        <p:spPr>
          <a:xfrm>
            <a:off x="-13056" y="-11377"/>
            <a:ext cx="12205200" cy="938100"/>
          </a:xfrm>
          <a:prstGeom prst="rect">
            <a:avLst/>
          </a:prstGeom>
          <a:solidFill>
            <a:srgbClr val="F2F2F2"/>
          </a:solidFill>
          <a:ln>
            <a:noFill/>
          </a:ln>
        </p:spPr>
        <p:txBody>
          <a:bodyPr spcFirstLastPara="1" wrap="square" lIns="121900" tIns="60951" rIns="121900" bIns="60951" anchor="ctr" anchorCtr="0">
            <a:noAutofit/>
          </a:bodyPr>
          <a:lstStyle/>
          <a:p>
            <a:pPr algn="ctr">
              <a:buSzPts val="4800"/>
            </a:pPr>
            <a:endParaRPr sz="2400">
              <a:solidFill>
                <a:schemeClr val="lt1"/>
              </a:solidFill>
              <a:latin typeface="Helvetica Neue"/>
              <a:ea typeface="Helvetica Neue"/>
              <a:cs typeface="Helvetica Neue"/>
              <a:sym typeface="Helvetica Neue"/>
            </a:endParaRPr>
          </a:p>
        </p:txBody>
      </p:sp>
      <p:sp>
        <p:nvSpPr>
          <p:cNvPr id="670" name="Google Shape;670;p119"/>
          <p:cNvSpPr/>
          <p:nvPr/>
        </p:nvSpPr>
        <p:spPr>
          <a:xfrm>
            <a:off x="322293" y="1243971"/>
            <a:ext cx="4446900" cy="3225300"/>
          </a:xfrm>
          <a:prstGeom prst="rect">
            <a:avLst/>
          </a:prstGeom>
          <a:noFill/>
          <a:ln>
            <a:noFill/>
          </a:ln>
        </p:spPr>
        <p:txBody>
          <a:bodyPr spcFirstLastPara="1" wrap="square" lIns="91425" tIns="45700" rIns="91425" bIns="45700" anchor="t" anchorCtr="0">
            <a:noAutofit/>
          </a:bodyPr>
          <a:lstStyle/>
          <a:p>
            <a:pPr>
              <a:lnSpc>
                <a:spcPct val="90000"/>
              </a:lnSpc>
              <a:buSzPts val="5100"/>
            </a:pPr>
            <a:r>
              <a:rPr lang="en-US" sz="2100" b="1" dirty="0">
                <a:solidFill>
                  <a:srgbClr val="2F2F2F"/>
                </a:solidFill>
                <a:latin typeface="Helvetica Neue"/>
                <a:ea typeface="Helvetica Neue"/>
                <a:cs typeface="Helvetica Neue"/>
                <a:sym typeface="Helvetica Neue"/>
              </a:rPr>
              <a:t>Validated in Nigeria</a:t>
            </a:r>
            <a:endParaRPr sz="2100" b="1" dirty="0">
              <a:solidFill>
                <a:srgbClr val="2F2F2F"/>
              </a:solidFill>
              <a:latin typeface="Helvetica Neue"/>
              <a:ea typeface="Helvetica Neue"/>
              <a:cs typeface="Helvetica Neue"/>
              <a:sym typeface="Helvetica Neue"/>
            </a:endParaRPr>
          </a:p>
          <a:p>
            <a:pPr>
              <a:lnSpc>
                <a:spcPct val="90000"/>
              </a:lnSpc>
              <a:buSzPts val="5100"/>
            </a:pPr>
            <a:endParaRPr sz="2100" dirty="0">
              <a:solidFill>
                <a:srgbClr val="2F2F2F"/>
              </a:solidFill>
              <a:latin typeface="Helvetica Neue"/>
              <a:ea typeface="Helvetica Neue"/>
              <a:cs typeface="Helvetica Neue"/>
              <a:sym typeface="Helvetica Neue"/>
            </a:endParaRPr>
          </a:p>
          <a:p>
            <a:pPr>
              <a:lnSpc>
                <a:spcPct val="90000"/>
              </a:lnSpc>
              <a:buSzPts val="5100"/>
            </a:pPr>
            <a:r>
              <a:rPr lang="en-US" sz="2100" dirty="0">
                <a:solidFill>
                  <a:srgbClr val="2F2F2F"/>
                </a:solidFill>
                <a:latin typeface="Helvetica Neue"/>
                <a:ea typeface="Helvetica Neue"/>
                <a:cs typeface="Helvetica Neue"/>
                <a:sym typeface="Helvetica Neue"/>
              </a:rPr>
              <a:t>Tested 500 Nigerian RNA samples extracted from clinical samples (saliva, nasal swabs)</a:t>
            </a:r>
            <a:endParaRPr sz="2100" dirty="0">
              <a:solidFill>
                <a:srgbClr val="2F2F2F"/>
              </a:solidFill>
              <a:latin typeface="Helvetica Neue"/>
              <a:ea typeface="Helvetica Neue"/>
              <a:cs typeface="Helvetica Neue"/>
              <a:sym typeface="Helvetica Neue"/>
            </a:endParaRPr>
          </a:p>
          <a:p>
            <a:pPr>
              <a:lnSpc>
                <a:spcPct val="90000"/>
              </a:lnSpc>
              <a:buSzPts val="5100"/>
            </a:pPr>
            <a:r>
              <a:rPr lang="en-US" sz="2100" dirty="0">
                <a:solidFill>
                  <a:srgbClr val="2F2F2F"/>
                </a:solidFill>
                <a:latin typeface="Helvetica Neue"/>
                <a:ea typeface="Helvetica Neue"/>
                <a:cs typeface="Helvetica Neue"/>
                <a:sym typeface="Helvetica Neue"/>
              </a:rPr>
              <a:t> </a:t>
            </a:r>
            <a:endParaRPr sz="2100" dirty="0">
              <a:solidFill>
                <a:srgbClr val="2F2F2F"/>
              </a:solidFill>
              <a:latin typeface="Helvetica Neue"/>
              <a:ea typeface="Helvetica Neue"/>
              <a:cs typeface="Helvetica Neue"/>
              <a:sym typeface="Helvetica Neue"/>
            </a:endParaRPr>
          </a:p>
          <a:p>
            <a:pPr>
              <a:lnSpc>
                <a:spcPct val="90000"/>
              </a:lnSpc>
              <a:buSzPts val="5100"/>
            </a:pPr>
            <a:r>
              <a:rPr lang="en-US" sz="2100" dirty="0">
                <a:solidFill>
                  <a:srgbClr val="2F2F2F"/>
                </a:solidFill>
                <a:latin typeface="Helvetica Neue"/>
                <a:ea typeface="Helvetica Neue"/>
                <a:cs typeface="Helvetica Neue"/>
                <a:sym typeface="Helvetica Neue"/>
              </a:rPr>
              <a:t>Test performed well on samples with high viral load but needs improvement for samples with low viral load.</a:t>
            </a:r>
            <a:endParaRPr sz="2100" dirty="0">
              <a:solidFill>
                <a:srgbClr val="2F2F2F"/>
              </a:solidFill>
              <a:latin typeface="Helvetica Neue"/>
              <a:ea typeface="Helvetica Neue"/>
              <a:cs typeface="Helvetica Neue"/>
              <a:sym typeface="Helvetica Neue"/>
            </a:endParaRPr>
          </a:p>
          <a:p>
            <a:pPr algn="ctr">
              <a:buSzPts val="6000"/>
            </a:pPr>
            <a:endParaRPr sz="1600" dirty="0">
              <a:solidFill>
                <a:srgbClr val="2F2F2F"/>
              </a:solidFill>
              <a:latin typeface="Helvetica Neue"/>
              <a:ea typeface="Helvetica Neue"/>
              <a:cs typeface="Helvetica Neue"/>
              <a:sym typeface="Helvetica Neue"/>
            </a:endParaRPr>
          </a:p>
          <a:p>
            <a:pPr algn="ctr">
              <a:buSzPts val="6000"/>
            </a:pPr>
            <a:br>
              <a:rPr lang="en-US" sz="1600" dirty="0">
                <a:solidFill>
                  <a:srgbClr val="2F2F2F"/>
                </a:solidFill>
                <a:latin typeface="Helvetica Neue"/>
                <a:ea typeface="Helvetica Neue"/>
                <a:cs typeface="Helvetica Neue"/>
                <a:sym typeface="Helvetica Neue"/>
              </a:rPr>
            </a:br>
            <a:endParaRPr sz="1600" dirty="0">
              <a:solidFill>
                <a:srgbClr val="2F2F2F"/>
              </a:solidFill>
              <a:latin typeface="Helvetica Neue"/>
              <a:ea typeface="Helvetica Neue"/>
              <a:cs typeface="Helvetica Neue"/>
              <a:sym typeface="Helvetica Neue"/>
            </a:endParaRPr>
          </a:p>
        </p:txBody>
      </p:sp>
      <p:pic>
        <p:nvPicPr>
          <p:cNvPr id="672" name="Google Shape;672;p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11175" y="1390756"/>
            <a:ext cx="4265220" cy="2607643"/>
          </a:xfrm>
          <a:prstGeom prst="rect">
            <a:avLst/>
          </a:prstGeom>
          <a:noFill/>
          <a:ln>
            <a:noFill/>
          </a:ln>
        </p:spPr>
      </p:pic>
      <p:sp>
        <p:nvSpPr>
          <p:cNvPr id="673" name="Google Shape;673;p119"/>
          <p:cNvSpPr/>
          <p:nvPr/>
        </p:nvSpPr>
        <p:spPr>
          <a:xfrm>
            <a:off x="0" y="913334"/>
            <a:ext cx="12192000" cy="99140"/>
          </a:xfrm>
          <a:prstGeom prst="rect">
            <a:avLst/>
          </a:prstGeom>
          <a:solidFill>
            <a:srgbClr val="FF9300"/>
          </a:solidFill>
          <a:ln>
            <a:noFill/>
          </a:ln>
        </p:spPr>
        <p:txBody>
          <a:bodyPr spcFirstLastPara="1" wrap="square" lIns="121900" tIns="60951" rIns="121900" bIns="60951" anchor="ctr" anchorCtr="0">
            <a:noAutofit/>
          </a:bodyPr>
          <a:lstStyle/>
          <a:p>
            <a:pPr algn="ctr">
              <a:buSzPts val="4800"/>
            </a:pPr>
            <a:endParaRPr sz="2400">
              <a:solidFill>
                <a:srgbClr val="FFC000"/>
              </a:solidFill>
              <a:latin typeface="Calibri"/>
              <a:ea typeface="Calibri"/>
              <a:cs typeface="Calibri"/>
              <a:sym typeface="Calibri"/>
            </a:endParaRPr>
          </a:p>
        </p:txBody>
      </p:sp>
      <p:sp>
        <p:nvSpPr>
          <p:cNvPr id="674" name="Google Shape;674;p119"/>
          <p:cNvSpPr/>
          <p:nvPr/>
        </p:nvSpPr>
        <p:spPr>
          <a:xfrm>
            <a:off x="177188" y="115239"/>
            <a:ext cx="11834704" cy="646200"/>
          </a:xfrm>
          <a:prstGeom prst="rect">
            <a:avLst/>
          </a:prstGeom>
          <a:noFill/>
          <a:ln>
            <a:noFill/>
          </a:ln>
        </p:spPr>
        <p:txBody>
          <a:bodyPr spcFirstLastPara="1" wrap="square" lIns="91425" tIns="45700" rIns="91425" bIns="45700" anchor="ctr" anchorCtr="0">
            <a:noAutofit/>
          </a:bodyPr>
          <a:lstStyle/>
          <a:p>
            <a:pPr algn="ctr">
              <a:buSzPts val="7200"/>
            </a:pPr>
            <a:r>
              <a:rPr lang="en-US" sz="2751" b="1" dirty="0">
                <a:solidFill>
                  <a:srgbClr val="2F2F2F"/>
                </a:solidFill>
                <a:latin typeface="Helvetica Neue"/>
                <a:ea typeface="Helvetica Neue"/>
                <a:cs typeface="Helvetica Neue"/>
                <a:sym typeface="Helvetica Neue"/>
              </a:rPr>
              <a:t> SHINE Assay Validation</a:t>
            </a:r>
            <a:endParaRPr sz="2751" b="1" dirty="0">
              <a:solidFill>
                <a:srgbClr val="2F2F2F"/>
              </a:solidFill>
            </a:endParaRPr>
          </a:p>
        </p:txBody>
      </p:sp>
      <p:pic>
        <p:nvPicPr>
          <p:cNvPr id="10" name="Content Placeholder 5">
            <a:extLst>
              <a:ext uri="{FF2B5EF4-FFF2-40B4-BE49-F238E27FC236}">
                <a16:creationId xmlns:a16="http://schemas.microsoft.com/office/drawing/2014/main" id="{A1D39FEA-21F7-3C41-AC60-95A77791670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rot="5400000">
            <a:off x="9678167" y="1527784"/>
            <a:ext cx="2450525" cy="2490709"/>
          </a:xfrm>
          <a:prstGeom prst="rect">
            <a:avLst/>
          </a:prstGeom>
        </p:spPr>
      </p:pic>
      <p:grpSp>
        <p:nvGrpSpPr>
          <p:cNvPr id="11" name="Group 10">
            <a:extLst>
              <a:ext uri="{FF2B5EF4-FFF2-40B4-BE49-F238E27FC236}">
                <a16:creationId xmlns:a16="http://schemas.microsoft.com/office/drawing/2014/main" id="{6DB4E3A1-DB3A-AF4C-B7A9-0D37423117D3}"/>
              </a:ext>
            </a:extLst>
          </p:cNvPr>
          <p:cNvGrpSpPr/>
          <p:nvPr/>
        </p:nvGrpSpPr>
        <p:grpSpPr>
          <a:xfrm>
            <a:off x="7084692" y="4249400"/>
            <a:ext cx="5367408" cy="2582227"/>
            <a:chOff x="6436291" y="1117996"/>
            <a:chExt cx="5367408" cy="2582227"/>
          </a:xfrm>
        </p:grpSpPr>
        <p:sp>
          <p:nvSpPr>
            <p:cNvPr id="12" name="Rectangle 11">
              <a:extLst>
                <a:ext uri="{FF2B5EF4-FFF2-40B4-BE49-F238E27FC236}">
                  <a16:creationId xmlns:a16="http://schemas.microsoft.com/office/drawing/2014/main" id="{8667FE72-18D9-3546-B2AB-05D00857DCDF}"/>
                </a:ext>
              </a:extLst>
            </p:cNvPr>
            <p:cNvSpPr/>
            <p:nvPr/>
          </p:nvSpPr>
          <p:spPr>
            <a:xfrm>
              <a:off x="6469984" y="1135875"/>
              <a:ext cx="5030573" cy="256434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Calibri"/>
                <a:cs typeface="Calibri"/>
              </a:endParaRPr>
            </a:p>
          </p:txBody>
        </p:sp>
        <p:sp>
          <p:nvSpPr>
            <p:cNvPr id="13" name="TextBox 12">
              <a:extLst>
                <a:ext uri="{FF2B5EF4-FFF2-40B4-BE49-F238E27FC236}">
                  <a16:creationId xmlns:a16="http://schemas.microsoft.com/office/drawing/2014/main" id="{D5BBAC89-5E37-1E47-9DA7-26DD5343FFFF}"/>
                </a:ext>
              </a:extLst>
            </p:cNvPr>
            <p:cNvSpPr txBox="1"/>
            <p:nvPr/>
          </p:nvSpPr>
          <p:spPr>
            <a:xfrm>
              <a:off x="6436291" y="1117996"/>
              <a:ext cx="5367408" cy="461665"/>
            </a:xfrm>
            <a:prstGeom prst="rect">
              <a:avLst/>
            </a:prstGeom>
            <a:noFill/>
          </p:spPr>
          <p:txBody>
            <a:bodyPr wrap="square" rtlCol="0">
              <a:spAutoFit/>
            </a:bodyPr>
            <a:lstStyle/>
            <a:p>
              <a:r>
                <a:rPr lang="en-US" sz="2400" i="1" dirty="0"/>
                <a:t>Fully field deployable</a:t>
              </a:r>
            </a:p>
          </p:txBody>
        </p:sp>
        <p:sp>
          <p:nvSpPr>
            <p:cNvPr id="14" name="Google Shape;469;p28">
              <a:extLst>
                <a:ext uri="{FF2B5EF4-FFF2-40B4-BE49-F238E27FC236}">
                  <a16:creationId xmlns:a16="http://schemas.microsoft.com/office/drawing/2014/main" id="{69FFC36E-F61B-5842-9403-F04FDEF579DC}"/>
                </a:ext>
              </a:extLst>
            </p:cNvPr>
            <p:cNvSpPr/>
            <p:nvPr/>
          </p:nvSpPr>
          <p:spPr>
            <a:xfrm>
              <a:off x="9373032" y="1641595"/>
              <a:ext cx="565947" cy="555687"/>
            </a:xfrm>
            <a:prstGeom prst="ellipse">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399"/>
            </a:p>
          </p:txBody>
        </p:sp>
        <p:grpSp>
          <p:nvGrpSpPr>
            <p:cNvPr id="15" name="Google Shape;471;p28">
              <a:extLst>
                <a:ext uri="{FF2B5EF4-FFF2-40B4-BE49-F238E27FC236}">
                  <a16:creationId xmlns:a16="http://schemas.microsoft.com/office/drawing/2014/main" id="{FFB71438-0A0B-2F48-A9CD-7F1FE3CA6209}"/>
                </a:ext>
              </a:extLst>
            </p:cNvPr>
            <p:cNvGrpSpPr/>
            <p:nvPr/>
          </p:nvGrpSpPr>
          <p:grpSpPr>
            <a:xfrm>
              <a:off x="7164637" y="1694708"/>
              <a:ext cx="3783515" cy="499791"/>
              <a:chOff x="4729553" y="2219942"/>
              <a:chExt cx="5612306" cy="741370"/>
            </a:xfrm>
          </p:grpSpPr>
          <p:sp>
            <p:nvSpPr>
              <p:cNvPr id="26" name="Google Shape;472;p28">
                <a:extLst>
                  <a:ext uri="{FF2B5EF4-FFF2-40B4-BE49-F238E27FC236}">
                    <a16:creationId xmlns:a16="http://schemas.microsoft.com/office/drawing/2014/main" id="{74B5ABCA-69EE-1949-AEC4-89F8B218C1A9}"/>
                  </a:ext>
                </a:extLst>
              </p:cNvPr>
              <p:cNvSpPr txBox="1"/>
              <p:nvPr/>
            </p:nvSpPr>
            <p:spPr>
              <a:xfrm>
                <a:off x="4729553" y="2252481"/>
                <a:ext cx="1198436" cy="708831"/>
              </a:xfrm>
              <a:prstGeom prst="rect">
                <a:avLst/>
              </a:prstGeom>
              <a:noFill/>
              <a:ln>
                <a:noFill/>
              </a:ln>
            </p:spPr>
            <p:txBody>
              <a:bodyPr spcFirstLastPara="1" wrap="square" lIns="91425" tIns="45700" rIns="91425" bIns="45700" anchor="t" anchorCtr="0">
                <a:noAutofit/>
              </a:bodyPr>
              <a:lstStyle/>
              <a:p>
                <a:pPr algn="ctr"/>
                <a:r>
                  <a:rPr lang="en-US" sz="1600" b="1" dirty="0">
                    <a:latin typeface="Calibri"/>
                    <a:ea typeface="Calibri"/>
                    <a:cs typeface="Calibri"/>
                    <a:sym typeface="Calibri"/>
                  </a:rPr>
                  <a:t>Urine</a:t>
                </a:r>
                <a:endParaRPr sz="1600" dirty="0"/>
              </a:p>
            </p:txBody>
          </p:sp>
          <p:sp>
            <p:nvSpPr>
              <p:cNvPr id="27" name="Google Shape;473;p28">
                <a:extLst>
                  <a:ext uri="{FF2B5EF4-FFF2-40B4-BE49-F238E27FC236}">
                    <a16:creationId xmlns:a16="http://schemas.microsoft.com/office/drawing/2014/main" id="{F41CFBAA-0442-3B4F-BA6B-A6009B1183C9}"/>
                  </a:ext>
                </a:extLst>
              </p:cNvPr>
              <p:cNvSpPr txBox="1"/>
              <p:nvPr/>
            </p:nvSpPr>
            <p:spPr>
              <a:xfrm>
                <a:off x="8973208" y="2219942"/>
                <a:ext cx="1368651" cy="429072"/>
              </a:xfrm>
              <a:prstGeom prst="rect">
                <a:avLst/>
              </a:prstGeom>
              <a:noFill/>
              <a:ln>
                <a:noFill/>
              </a:ln>
            </p:spPr>
            <p:txBody>
              <a:bodyPr spcFirstLastPara="1" wrap="square" lIns="91425" tIns="45700" rIns="91425" bIns="45700" anchor="t" anchorCtr="0">
                <a:noAutofit/>
              </a:bodyPr>
              <a:lstStyle/>
              <a:p>
                <a:pPr algn="ctr"/>
                <a:r>
                  <a:rPr lang="en-US" sz="1600" b="1" dirty="0">
                    <a:latin typeface="Calibri"/>
                    <a:ea typeface="Calibri"/>
                    <a:cs typeface="Calibri"/>
                    <a:sym typeface="Calibri"/>
                  </a:rPr>
                  <a:t>Saliva</a:t>
                </a:r>
                <a:endParaRPr sz="1600" dirty="0"/>
              </a:p>
            </p:txBody>
          </p:sp>
        </p:grpSp>
        <p:grpSp>
          <p:nvGrpSpPr>
            <p:cNvPr id="16" name="Google Shape;477;p28">
              <a:extLst>
                <a:ext uri="{FF2B5EF4-FFF2-40B4-BE49-F238E27FC236}">
                  <a16:creationId xmlns:a16="http://schemas.microsoft.com/office/drawing/2014/main" id="{323ADDE0-DE17-7643-86E9-E2B81B9C20FF}"/>
                </a:ext>
              </a:extLst>
            </p:cNvPr>
            <p:cNvGrpSpPr/>
            <p:nvPr/>
          </p:nvGrpSpPr>
          <p:grpSpPr>
            <a:xfrm>
              <a:off x="6571487" y="2238980"/>
              <a:ext cx="3877524" cy="1456889"/>
              <a:chOff x="2567571" y="2052149"/>
              <a:chExt cx="5751756" cy="2161089"/>
            </a:xfrm>
          </p:grpSpPr>
          <p:pic>
            <p:nvPicPr>
              <p:cNvPr id="20" name="Google Shape;478;p28">
                <a:extLst>
                  <a:ext uri="{FF2B5EF4-FFF2-40B4-BE49-F238E27FC236}">
                    <a16:creationId xmlns:a16="http://schemas.microsoft.com/office/drawing/2014/main" id="{8249A8A6-95A4-494B-B77C-2BC710F3E34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72059" y="2608205"/>
                <a:ext cx="1962445" cy="1583213"/>
              </a:xfrm>
              <a:prstGeom prst="rect">
                <a:avLst/>
              </a:prstGeom>
              <a:noFill/>
              <a:ln>
                <a:noFill/>
              </a:ln>
            </p:spPr>
          </p:pic>
          <p:sp>
            <p:nvSpPr>
              <p:cNvPr id="21" name="Google Shape;479;p28">
                <a:extLst>
                  <a:ext uri="{FF2B5EF4-FFF2-40B4-BE49-F238E27FC236}">
                    <a16:creationId xmlns:a16="http://schemas.microsoft.com/office/drawing/2014/main" id="{DDCE53B8-E0E8-9E49-B757-42C2537CD272}"/>
                  </a:ext>
                </a:extLst>
              </p:cNvPr>
              <p:cNvSpPr txBox="1"/>
              <p:nvPr/>
            </p:nvSpPr>
            <p:spPr>
              <a:xfrm>
                <a:off x="2567571" y="3499325"/>
                <a:ext cx="2287232" cy="646200"/>
              </a:xfrm>
              <a:prstGeom prst="rect">
                <a:avLst/>
              </a:prstGeom>
              <a:noFill/>
              <a:ln>
                <a:noFill/>
              </a:ln>
            </p:spPr>
            <p:txBody>
              <a:bodyPr spcFirstLastPara="1" wrap="square" lIns="91425" tIns="45700" rIns="91425" bIns="45700" anchor="t" anchorCtr="0">
                <a:noAutofit/>
              </a:bodyPr>
              <a:lstStyle/>
              <a:p>
                <a:pPr algn="r"/>
                <a:r>
                  <a:rPr lang="en-US" sz="1600" dirty="0">
                    <a:latin typeface="Calibri"/>
                    <a:ea typeface="Calibri"/>
                    <a:cs typeface="Calibri"/>
                    <a:sym typeface="Calibri"/>
                  </a:rPr>
                  <a:t>Control line</a:t>
                </a:r>
                <a:endParaRPr sz="1600" dirty="0"/>
              </a:p>
            </p:txBody>
          </p:sp>
          <p:sp>
            <p:nvSpPr>
              <p:cNvPr id="22" name="Google Shape;480;p28">
                <a:extLst>
                  <a:ext uri="{FF2B5EF4-FFF2-40B4-BE49-F238E27FC236}">
                    <a16:creationId xmlns:a16="http://schemas.microsoft.com/office/drawing/2014/main" id="{1D5A3CEC-3FE5-3445-BC18-AD1B7633B11E}"/>
                  </a:ext>
                </a:extLst>
              </p:cNvPr>
              <p:cNvSpPr txBox="1"/>
              <p:nvPr/>
            </p:nvSpPr>
            <p:spPr>
              <a:xfrm>
                <a:off x="2653014" y="2481561"/>
                <a:ext cx="1951221" cy="646200"/>
              </a:xfrm>
              <a:prstGeom prst="rect">
                <a:avLst/>
              </a:prstGeom>
              <a:noFill/>
              <a:ln>
                <a:noFill/>
              </a:ln>
            </p:spPr>
            <p:txBody>
              <a:bodyPr spcFirstLastPara="1" wrap="square" lIns="91425" tIns="45700" rIns="91425" bIns="45700" anchor="t" anchorCtr="0">
                <a:noAutofit/>
              </a:bodyPr>
              <a:lstStyle/>
              <a:p>
                <a:pPr algn="r"/>
                <a:r>
                  <a:rPr lang="en-US" sz="1600" dirty="0">
                    <a:latin typeface="Calibri"/>
                    <a:ea typeface="Calibri"/>
                    <a:cs typeface="Calibri"/>
                    <a:sym typeface="Calibri"/>
                  </a:rPr>
                  <a:t>Test line</a:t>
                </a:r>
                <a:endParaRPr sz="1600" dirty="0"/>
              </a:p>
            </p:txBody>
          </p:sp>
          <p:sp>
            <p:nvSpPr>
              <p:cNvPr id="23" name="Google Shape;481;p28">
                <a:extLst>
                  <a:ext uri="{FF2B5EF4-FFF2-40B4-BE49-F238E27FC236}">
                    <a16:creationId xmlns:a16="http://schemas.microsoft.com/office/drawing/2014/main" id="{C81BCC43-EC58-7746-B2EC-FA9A8158DC66}"/>
                  </a:ext>
                </a:extLst>
              </p:cNvPr>
              <p:cNvSpPr txBox="1"/>
              <p:nvPr/>
            </p:nvSpPr>
            <p:spPr>
              <a:xfrm>
                <a:off x="4434658" y="2072742"/>
                <a:ext cx="2377799" cy="369300"/>
              </a:xfrm>
              <a:prstGeom prst="rect">
                <a:avLst/>
              </a:prstGeom>
              <a:noFill/>
              <a:ln>
                <a:noFill/>
              </a:ln>
            </p:spPr>
            <p:txBody>
              <a:bodyPr spcFirstLastPara="1" wrap="square" lIns="91425" tIns="45700" rIns="91425" bIns="45700" anchor="t" anchorCtr="0">
                <a:noAutofit/>
              </a:bodyPr>
              <a:lstStyle/>
              <a:p>
                <a:r>
                  <a:rPr lang="en-US" sz="1600" dirty="0">
                    <a:latin typeface="Calibri"/>
                    <a:ea typeface="Calibri"/>
                    <a:cs typeface="Calibri"/>
                    <a:sym typeface="Calibri"/>
                  </a:rPr>
                  <a:t>Dengue Patient</a:t>
                </a:r>
                <a:endParaRPr sz="1600" dirty="0"/>
              </a:p>
            </p:txBody>
          </p:sp>
          <p:sp>
            <p:nvSpPr>
              <p:cNvPr id="24" name="Google Shape;482;p28">
                <a:extLst>
                  <a:ext uri="{FF2B5EF4-FFF2-40B4-BE49-F238E27FC236}">
                    <a16:creationId xmlns:a16="http://schemas.microsoft.com/office/drawing/2014/main" id="{E6435395-790D-EF45-A007-42949C514639}"/>
                  </a:ext>
                </a:extLst>
              </p:cNvPr>
              <p:cNvSpPr txBox="1"/>
              <p:nvPr/>
            </p:nvSpPr>
            <p:spPr>
              <a:xfrm>
                <a:off x="6702327" y="2052149"/>
                <a:ext cx="1617000" cy="646200"/>
              </a:xfrm>
              <a:prstGeom prst="rect">
                <a:avLst/>
              </a:prstGeom>
              <a:noFill/>
              <a:ln>
                <a:noFill/>
              </a:ln>
            </p:spPr>
            <p:txBody>
              <a:bodyPr spcFirstLastPara="1" wrap="square" lIns="91425" tIns="45700" rIns="91425" bIns="45700" anchor="t" anchorCtr="0">
                <a:noAutofit/>
              </a:bodyPr>
              <a:lstStyle/>
              <a:p>
                <a:pPr algn="ctr"/>
                <a:r>
                  <a:rPr lang="en-US" sz="1600" dirty="0">
                    <a:latin typeface="Calibri"/>
                    <a:ea typeface="Calibri"/>
                    <a:cs typeface="Calibri"/>
                    <a:sym typeface="Calibri"/>
                  </a:rPr>
                  <a:t>Healthy</a:t>
                </a:r>
                <a:endParaRPr sz="1600" dirty="0"/>
              </a:p>
            </p:txBody>
          </p:sp>
          <p:pic>
            <p:nvPicPr>
              <p:cNvPr id="25" name="Google Shape;483;p28">
                <a:extLst>
                  <a:ext uri="{FF2B5EF4-FFF2-40B4-BE49-F238E27FC236}">
                    <a16:creationId xmlns:a16="http://schemas.microsoft.com/office/drawing/2014/main" id="{1E2EBF5D-9F7D-4048-99F1-532D20FDB8F9}"/>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49782" y="2581970"/>
                <a:ext cx="634384" cy="1631268"/>
              </a:xfrm>
              <a:prstGeom prst="rect">
                <a:avLst/>
              </a:prstGeom>
              <a:noFill/>
              <a:ln>
                <a:noFill/>
              </a:ln>
            </p:spPr>
          </p:pic>
        </p:grpSp>
        <p:pic>
          <p:nvPicPr>
            <p:cNvPr id="17" name="Google Shape;484;p28">
              <a:extLst>
                <a:ext uri="{FF2B5EF4-FFF2-40B4-BE49-F238E27FC236}">
                  <a16:creationId xmlns:a16="http://schemas.microsoft.com/office/drawing/2014/main" id="{A0C8CE45-00B4-9B46-98A7-78A821D11A25}"/>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t="-8003" r="-8003"/>
            <a:stretch/>
          </p:blipFill>
          <p:spPr>
            <a:xfrm>
              <a:off x="9437114" y="1709434"/>
              <a:ext cx="501640" cy="368662"/>
            </a:xfrm>
            <a:prstGeom prst="rect">
              <a:avLst/>
            </a:prstGeom>
            <a:noFill/>
            <a:ln>
              <a:noFill/>
            </a:ln>
          </p:spPr>
        </p:pic>
        <p:pic>
          <p:nvPicPr>
            <p:cNvPr id="18" name="Google Shape;485;p28">
              <a:extLst>
                <a:ext uri="{FF2B5EF4-FFF2-40B4-BE49-F238E27FC236}">
                  <a16:creationId xmlns:a16="http://schemas.microsoft.com/office/drawing/2014/main" id="{0662729A-46FC-BE4F-B23E-D059AA2FE1A0}"/>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263462" y="1613845"/>
              <a:ext cx="496584" cy="594940"/>
            </a:xfrm>
            <a:prstGeom prst="rect">
              <a:avLst/>
            </a:prstGeom>
            <a:noFill/>
            <a:ln>
              <a:noFill/>
            </a:ln>
          </p:spPr>
        </p:pic>
        <p:sp>
          <p:nvSpPr>
            <p:cNvPr id="19" name="Google Shape;486;p28">
              <a:extLst>
                <a:ext uri="{FF2B5EF4-FFF2-40B4-BE49-F238E27FC236}">
                  <a16:creationId xmlns:a16="http://schemas.microsoft.com/office/drawing/2014/main" id="{A1D67E19-A5E2-1145-83CD-DB1D1D7395BB}"/>
                </a:ext>
              </a:extLst>
            </p:cNvPr>
            <p:cNvSpPr/>
            <p:nvPr/>
          </p:nvSpPr>
          <p:spPr>
            <a:xfrm>
              <a:off x="8228868" y="1628339"/>
              <a:ext cx="565947" cy="555686"/>
            </a:xfrm>
            <a:prstGeom prst="ellipse">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399"/>
            </a:p>
          </p:txBody>
        </p:sp>
      </p:grpSp>
      <p:grpSp>
        <p:nvGrpSpPr>
          <p:cNvPr id="28" name="Group 27">
            <a:extLst>
              <a:ext uri="{FF2B5EF4-FFF2-40B4-BE49-F238E27FC236}">
                <a16:creationId xmlns:a16="http://schemas.microsoft.com/office/drawing/2014/main" id="{C2419F13-C2DD-6546-A0E6-C5A5E4932348}"/>
              </a:ext>
            </a:extLst>
          </p:cNvPr>
          <p:cNvGrpSpPr/>
          <p:nvPr/>
        </p:nvGrpSpPr>
        <p:grpSpPr>
          <a:xfrm>
            <a:off x="425225" y="4212243"/>
            <a:ext cx="5509551" cy="2593011"/>
            <a:chOff x="6373148" y="3946491"/>
            <a:chExt cx="5509550" cy="2593011"/>
          </a:xfrm>
        </p:grpSpPr>
        <p:sp>
          <p:nvSpPr>
            <p:cNvPr id="29" name="Rectangle 28">
              <a:extLst>
                <a:ext uri="{FF2B5EF4-FFF2-40B4-BE49-F238E27FC236}">
                  <a16:creationId xmlns:a16="http://schemas.microsoft.com/office/drawing/2014/main" id="{3D09C3E9-3AC7-524C-AF8D-648E06F79301}"/>
                </a:ext>
              </a:extLst>
            </p:cNvPr>
            <p:cNvSpPr/>
            <p:nvPr/>
          </p:nvSpPr>
          <p:spPr>
            <a:xfrm>
              <a:off x="6469984" y="3989763"/>
              <a:ext cx="5030573" cy="254973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Calibri"/>
                <a:cs typeface="Calibri"/>
              </a:endParaRPr>
            </a:p>
          </p:txBody>
        </p:sp>
        <p:sp>
          <p:nvSpPr>
            <p:cNvPr id="30" name="TextBox 29">
              <a:extLst>
                <a:ext uri="{FF2B5EF4-FFF2-40B4-BE49-F238E27FC236}">
                  <a16:creationId xmlns:a16="http://schemas.microsoft.com/office/drawing/2014/main" id="{7C5CAB11-E631-2143-AB02-3F307199791C}"/>
                </a:ext>
              </a:extLst>
            </p:cNvPr>
            <p:cNvSpPr txBox="1"/>
            <p:nvPr/>
          </p:nvSpPr>
          <p:spPr>
            <a:xfrm>
              <a:off x="6515289" y="3946491"/>
              <a:ext cx="5367409" cy="461665"/>
            </a:xfrm>
            <a:prstGeom prst="rect">
              <a:avLst/>
            </a:prstGeom>
            <a:noFill/>
          </p:spPr>
          <p:txBody>
            <a:bodyPr wrap="square" rtlCol="0">
              <a:spAutoFit/>
            </a:bodyPr>
            <a:lstStyle/>
            <a:p>
              <a:r>
                <a:rPr lang="en-US" sz="2400" i="1" dirty="0"/>
                <a:t>Rapid assay development</a:t>
              </a:r>
            </a:p>
          </p:txBody>
        </p:sp>
        <p:sp>
          <p:nvSpPr>
            <p:cNvPr id="31" name="TextBox 30">
              <a:extLst>
                <a:ext uri="{FF2B5EF4-FFF2-40B4-BE49-F238E27FC236}">
                  <a16:creationId xmlns:a16="http://schemas.microsoft.com/office/drawing/2014/main" id="{1670770B-EC65-F94C-8BFC-E8DB34A27F3A}"/>
                </a:ext>
              </a:extLst>
            </p:cNvPr>
            <p:cNvSpPr txBox="1"/>
            <p:nvPr/>
          </p:nvSpPr>
          <p:spPr>
            <a:xfrm>
              <a:off x="6373148" y="4862712"/>
              <a:ext cx="1735068"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Day 1:</a:t>
              </a:r>
            </a:p>
            <a:p>
              <a:pPr algn="ctr"/>
              <a:r>
                <a:rPr lang="en-US" sz="1600" dirty="0">
                  <a:latin typeface="Arial" panose="020B0604020202020204" pitchFamily="34" charset="0"/>
                  <a:cs typeface="Arial" panose="020B0604020202020204" pitchFamily="34" charset="0"/>
                </a:rPr>
                <a:t>Design crRNAs &amp; RPA primers</a:t>
              </a:r>
            </a:p>
          </p:txBody>
        </p:sp>
        <p:sp>
          <p:nvSpPr>
            <p:cNvPr id="32" name="TextBox 31">
              <a:extLst>
                <a:ext uri="{FF2B5EF4-FFF2-40B4-BE49-F238E27FC236}">
                  <a16:creationId xmlns:a16="http://schemas.microsoft.com/office/drawing/2014/main" id="{BEEFEC5E-6A97-FF4E-9D77-267B688453EC}"/>
                </a:ext>
              </a:extLst>
            </p:cNvPr>
            <p:cNvSpPr txBox="1"/>
            <p:nvPr/>
          </p:nvSpPr>
          <p:spPr>
            <a:xfrm>
              <a:off x="8312008" y="4862712"/>
              <a:ext cx="1735068"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Days 2-5:</a:t>
              </a:r>
            </a:p>
            <a:p>
              <a:pPr algn="ctr"/>
              <a:r>
                <a:rPr lang="en-US" sz="1600" dirty="0">
                  <a:latin typeface="Arial" panose="020B0604020202020204" pitchFamily="34" charset="0"/>
                  <a:cs typeface="Arial" panose="020B0604020202020204" pitchFamily="34" charset="0"/>
                </a:rPr>
                <a:t>crRNAs, primer, target synthesis</a:t>
              </a:r>
            </a:p>
          </p:txBody>
        </p:sp>
        <p:sp>
          <p:nvSpPr>
            <p:cNvPr id="33" name="TextBox 32">
              <a:extLst>
                <a:ext uri="{FF2B5EF4-FFF2-40B4-BE49-F238E27FC236}">
                  <a16:creationId xmlns:a16="http://schemas.microsoft.com/office/drawing/2014/main" id="{3A970E3E-EF30-1949-894D-4F5D264B6558}"/>
                </a:ext>
              </a:extLst>
            </p:cNvPr>
            <p:cNvSpPr txBox="1"/>
            <p:nvPr/>
          </p:nvSpPr>
          <p:spPr>
            <a:xfrm>
              <a:off x="10622618" y="4905992"/>
              <a:ext cx="846135"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Day 6:</a:t>
              </a:r>
            </a:p>
            <a:p>
              <a:pPr algn="ctr"/>
              <a:r>
                <a:rPr lang="en-US" sz="1600" dirty="0">
                  <a:latin typeface="Arial" panose="020B0604020202020204" pitchFamily="34" charset="0"/>
                  <a:cs typeface="Arial" panose="020B0604020202020204" pitchFamily="34" charset="0"/>
                </a:rPr>
                <a:t>SNP testing</a:t>
              </a:r>
            </a:p>
          </p:txBody>
        </p:sp>
        <p:cxnSp>
          <p:nvCxnSpPr>
            <p:cNvPr id="34" name="Straight Connector 33">
              <a:extLst>
                <a:ext uri="{FF2B5EF4-FFF2-40B4-BE49-F238E27FC236}">
                  <a16:creationId xmlns:a16="http://schemas.microsoft.com/office/drawing/2014/main" id="{76243C0C-93A3-ED4E-A850-30915222DED2}"/>
                </a:ext>
              </a:extLst>
            </p:cNvPr>
            <p:cNvCxnSpPr/>
            <p:nvPr/>
          </p:nvCxnSpPr>
          <p:spPr>
            <a:xfrm>
              <a:off x="7195930" y="5814391"/>
              <a:ext cx="0" cy="188844"/>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E859EB1-357E-2B4A-82E8-FECEFA320BEE}"/>
                </a:ext>
              </a:extLst>
            </p:cNvPr>
            <p:cNvCxnSpPr/>
            <p:nvPr/>
          </p:nvCxnSpPr>
          <p:spPr>
            <a:xfrm>
              <a:off x="9236765" y="5814391"/>
              <a:ext cx="0" cy="188844"/>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05C49A6-0913-5B43-A2BB-8DCE9CC72DED}"/>
                </a:ext>
              </a:extLst>
            </p:cNvPr>
            <p:cNvCxnSpPr/>
            <p:nvPr/>
          </p:nvCxnSpPr>
          <p:spPr>
            <a:xfrm>
              <a:off x="11045686" y="5814391"/>
              <a:ext cx="0" cy="188844"/>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522A1D4-FA1C-1846-886A-64AB4E6A0228}"/>
                </a:ext>
              </a:extLst>
            </p:cNvPr>
            <p:cNvCxnSpPr>
              <a:cxnSpLocks/>
            </p:cNvCxnSpPr>
            <p:nvPr/>
          </p:nvCxnSpPr>
          <p:spPr>
            <a:xfrm>
              <a:off x="7177035" y="5998435"/>
              <a:ext cx="3891224" cy="0"/>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534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1" y="238175"/>
            <a:ext cx="12156920" cy="529180"/>
          </a:xfrm>
        </p:spPr>
        <p:txBody>
          <a:bodyPr>
            <a:noAutofit/>
          </a:bodyPr>
          <a:lstStyle/>
          <a:p>
            <a:pPr algn="l"/>
            <a:br>
              <a:rPr lang="en-US" sz="2667" b="1" dirty="0">
                <a:solidFill>
                  <a:srgbClr val="002060"/>
                </a:solidFill>
                <a:latin typeface="Helvetica Neue Light"/>
                <a:cs typeface="Helvetica Neue Light"/>
              </a:rPr>
            </a:br>
            <a:r>
              <a:rPr lang="en-US" sz="2667" b="1" dirty="0">
                <a:solidFill>
                  <a:srgbClr val="002060"/>
                </a:solidFill>
                <a:latin typeface="Helvetica Neue Light"/>
                <a:cs typeface="Helvetica Neue Light"/>
              </a:rPr>
              <a:t>Rapid sequencing of Ebola Virus-Summer 2014: Data made public immediately.</a:t>
            </a:r>
          </a:p>
        </p:txBody>
      </p:sp>
      <p:pic>
        <p:nvPicPr>
          <p:cNvPr id="4" name="MoH Ebola Presentation.001.png"/>
          <p:cNvPicPr/>
          <p:nvPr/>
        </p:nvPicPr>
        <p:blipFill>
          <a:blip r:embed="rId2" cstate="screen">
            <a:extLst>
              <a:ext uri="{28A0092B-C50C-407E-A947-70E740481C1C}">
                <a14:useLocalDpi xmlns:a14="http://schemas.microsoft.com/office/drawing/2010/main"/>
              </a:ext>
            </a:extLst>
          </a:blip>
          <a:stretch>
            <a:fillRect/>
          </a:stretch>
        </p:blipFill>
        <p:spPr>
          <a:xfrm>
            <a:off x="3189627" y="1156261"/>
            <a:ext cx="6562292" cy="2742935"/>
          </a:xfrm>
          <a:prstGeom prst="rect">
            <a:avLst/>
          </a:prstGeom>
          <a:ln w="12700">
            <a:miter lim="400000"/>
          </a:ln>
        </p:spPr>
      </p:pic>
      <p:pic>
        <p:nvPicPr>
          <p:cNvPr id="6" name="Picture 5"/>
          <p:cNvPicPr>
            <a:picLocks noChangeAspect="1"/>
          </p:cNvPicPr>
          <p:nvPr/>
        </p:nvPicPr>
        <p:blipFill>
          <a:blip r:embed="rId3"/>
          <a:stretch>
            <a:fillRect/>
          </a:stretch>
        </p:blipFill>
        <p:spPr>
          <a:xfrm>
            <a:off x="9051638" y="1160971"/>
            <a:ext cx="3019079" cy="3878412"/>
          </a:xfrm>
          <a:prstGeom prst="rect">
            <a:avLst/>
          </a:prstGeom>
        </p:spPr>
      </p:pic>
      <p:sp>
        <p:nvSpPr>
          <p:cNvPr id="8" name="TextBox 7"/>
          <p:cNvSpPr txBox="1"/>
          <p:nvPr/>
        </p:nvSpPr>
        <p:spPr>
          <a:xfrm>
            <a:off x="147783" y="5813808"/>
            <a:ext cx="11922932" cy="707886"/>
          </a:xfrm>
          <a:prstGeom prst="rect">
            <a:avLst/>
          </a:prstGeom>
          <a:noFill/>
        </p:spPr>
        <p:txBody>
          <a:bodyPr wrap="square" rtlCol="0">
            <a:spAutoFit/>
          </a:bodyPr>
          <a:lstStyle/>
          <a:p>
            <a:pPr>
              <a:buFont typeface="Arial"/>
              <a:buChar char="•"/>
            </a:pPr>
            <a:r>
              <a:rPr lang="en-US" sz="2000" dirty="0"/>
              <a:t>New deep Sequencing Methods for Lassa and  Ebola viruses developed and published immediately for the benefit of the community ( </a:t>
            </a:r>
            <a:r>
              <a:rPr lang="en-US" sz="2000" dirty="0" err="1"/>
              <a:t>Matranga</a:t>
            </a:r>
            <a:r>
              <a:rPr lang="en-US" sz="2000" dirty="0"/>
              <a:t> CB et al. </a:t>
            </a:r>
            <a:r>
              <a:rPr lang="en-US" sz="2000" i="1" dirty="0"/>
              <a:t>Genome Biol.</a:t>
            </a:r>
            <a:r>
              <a:rPr lang="en-US" sz="2000" dirty="0"/>
              <a:t> </a:t>
            </a:r>
            <a:r>
              <a:rPr lang="en-US" sz="2000" b="1" dirty="0"/>
              <a:t>15</a:t>
            </a:r>
            <a:r>
              <a:rPr lang="en-US" sz="2000" dirty="0"/>
              <a:t> (2014)</a:t>
            </a:r>
          </a:p>
        </p:txBody>
      </p:sp>
      <p:sp>
        <p:nvSpPr>
          <p:cNvPr id="9" name="TextBox 8">
            <a:extLst>
              <a:ext uri="{FF2B5EF4-FFF2-40B4-BE49-F238E27FC236}">
                <a16:creationId xmlns:a16="http://schemas.microsoft.com/office/drawing/2014/main" id="{458FC66F-9C3F-B941-A087-7F277A61965B}"/>
              </a:ext>
            </a:extLst>
          </p:cNvPr>
          <p:cNvSpPr txBox="1"/>
          <p:nvPr/>
        </p:nvSpPr>
        <p:spPr>
          <a:xfrm>
            <a:off x="88358" y="2536736"/>
            <a:ext cx="3898367" cy="994118"/>
          </a:xfrm>
          <a:prstGeom prst="rect">
            <a:avLst/>
          </a:prstGeom>
          <a:noFill/>
        </p:spPr>
        <p:txBody>
          <a:bodyPr wrap="square" rtlCol="0">
            <a:spAutoFit/>
          </a:bodyPr>
          <a:lstStyle/>
          <a:p>
            <a:pPr marL="228574" indent="-228574">
              <a:buFont typeface="Arial" panose="020B0604020202020204" pitchFamily="34" charset="0"/>
              <a:buChar char="•"/>
            </a:pPr>
            <a:r>
              <a:rPr lang="en-US" sz="1465" b="1" dirty="0"/>
              <a:t> June 2014: 99 genomes publicly available</a:t>
            </a:r>
          </a:p>
          <a:p>
            <a:pPr marL="228574" indent="-228574">
              <a:buFont typeface="Arial" panose="020B0604020202020204" pitchFamily="34" charset="0"/>
              <a:buChar char="•"/>
            </a:pPr>
            <a:endParaRPr lang="en-US" sz="1465" b="1" dirty="0"/>
          </a:p>
          <a:p>
            <a:pPr marL="228574" indent="-228574">
              <a:buFont typeface="Arial" panose="020B0604020202020204" pitchFamily="34" charset="0"/>
              <a:buChar char="•"/>
            </a:pPr>
            <a:r>
              <a:rPr lang="en-US" sz="1465" b="1" dirty="0"/>
              <a:t>Another 150 genomes released between March 2014 and August 2015</a:t>
            </a:r>
          </a:p>
        </p:txBody>
      </p:sp>
      <p:sp>
        <p:nvSpPr>
          <p:cNvPr id="10" name="Rectangle 9">
            <a:extLst>
              <a:ext uri="{FF2B5EF4-FFF2-40B4-BE49-F238E27FC236}">
                <a16:creationId xmlns:a16="http://schemas.microsoft.com/office/drawing/2014/main" id="{F7F89DE2-F45A-BC48-8DA0-49102F0FB50F}"/>
              </a:ext>
            </a:extLst>
          </p:cNvPr>
          <p:cNvSpPr/>
          <p:nvPr/>
        </p:nvSpPr>
        <p:spPr>
          <a:xfrm>
            <a:off x="147786" y="1512521"/>
            <a:ext cx="3559079" cy="768672"/>
          </a:xfrm>
          <a:prstGeom prst="rect">
            <a:avLst/>
          </a:prstGeom>
        </p:spPr>
        <p:txBody>
          <a:bodyPr wrap="square">
            <a:spAutoFit/>
          </a:bodyPr>
          <a:lstStyle/>
          <a:p>
            <a:pPr marL="342861" indent="-342861">
              <a:buFont typeface="Arial"/>
              <a:buChar char="•"/>
            </a:pPr>
            <a:r>
              <a:rPr lang="en-US" sz="1465" b="1" dirty="0">
                <a:latin typeface="Arial" panose="020B0604020202020204" pitchFamily="34" charset="0"/>
                <a:cs typeface="Arial" panose="020B0604020202020204" pitchFamily="34" charset="0"/>
              </a:rPr>
              <a:t>First large-scale genome sequence-based analysis of the circulating Ebola viral population </a:t>
            </a:r>
          </a:p>
        </p:txBody>
      </p:sp>
      <p:pic>
        <p:nvPicPr>
          <p:cNvPr id="11" name="pasted-image.pdf">
            <a:extLst>
              <a:ext uri="{FF2B5EF4-FFF2-40B4-BE49-F238E27FC236}">
                <a16:creationId xmlns:a16="http://schemas.microsoft.com/office/drawing/2014/main" id="{9EF54DEE-B427-3347-B39C-835B3E744424}"/>
              </a:ext>
            </a:extLst>
          </p:cNvPr>
          <p:cNvPicPr/>
          <p:nvPr/>
        </p:nvPicPr>
        <p:blipFill>
          <a:blip r:embed="rId4"/>
          <a:stretch>
            <a:fillRect/>
          </a:stretch>
        </p:blipFill>
        <p:spPr>
          <a:xfrm>
            <a:off x="406194" y="4192166"/>
            <a:ext cx="7530508" cy="1405780"/>
          </a:xfrm>
          <a:prstGeom prst="rect">
            <a:avLst/>
          </a:prstGeom>
          <a:ln w="12700">
            <a:miter lim="400000"/>
          </a:ln>
        </p:spPr>
      </p:pic>
    </p:spTree>
    <p:extLst>
      <p:ext uri="{BB962C8B-B14F-4D97-AF65-F5344CB8AC3E}">
        <p14:creationId xmlns:p14="http://schemas.microsoft.com/office/powerpoint/2010/main" val="875806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3056" y="-6903"/>
            <a:ext cx="12205056" cy="93823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endParaRPr lang="en-US" sz="2400" dirty="0"/>
          </a:p>
        </p:txBody>
      </p:sp>
      <p:sp>
        <p:nvSpPr>
          <p:cNvPr id="30" name="Rectangle 29"/>
          <p:cNvSpPr/>
          <p:nvPr/>
        </p:nvSpPr>
        <p:spPr>
          <a:xfrm>
            <a:off x="0" y="832057"/>
            <a:ext cx="12192000" cy="170891"/>
          </a:xfrm>
          <a:prstGeom prst="rect">
            <a:avLst/>
          </a:prstGeom>
          <a:solidFill>
            <a:srgbClr val="EA950F"/>
          </a:solidFill>
          <a:ln>
            <a:noFill/>
          </a:ln>
        </p:spPr>
        <p:style>
          <a:lnRef idx="1">
            <a:schemeClr val="accent1"/>
          </a:lnRef>
          <a:fillRef idx="3">
            <a:schemeClr val="accent1"/>
          </a:fillRef>
          <a:effectRef idx="2">
            <a:schemeClr val="accent1"/>
          </a:effectRef>
          <a:fontRef idx="minor">
            <a:schemeClr val="lt1"/>
          </a:fontRef>
        </p:style>
        <p:txBody>
          <a:bodyPr lIns="121904" tIns="60952" rIns="121904" bIns="60952" rtlCol="0" anchor="ctr"/>
          <a:lstStyle/>
          <a:p>
            <a:pPr algn="ctr"/>
            <a:endParaRPr lang="en-US" sz="2400"/>
          </a:p>
        </p:txBody>
      </p:sp>
      <p:grpSp>
        <p:nvGrpSpPr>
          <p:cNvPr id="60" name="Group 59">
            <a:extLst>
              <a:ext uri="{FF2B5EF4-FFF2-40B4-BE49-F238E27FC236}">
                <a16:creationId xmlns:a16="http://schemas.microsoft.com/office/drawing/2014/main" id="{0553D9D4-8346-8A42-B825-47B6FFA52CED}"/>
              </a:ext>
            </a:extLst>
          </p:cNvPr>
          <p:cNvGrpSpPr/>
          <p:nvPr/>
        </p:nvGrpSpPr>
        <p:grpSpPr>
          <a:xfrm>
            <a:off x="362335" y="1734565"/>
            <a:ext cx="8551627" cy="1741335"/>
            <a:chOff x="414856" y="1734564"/>
            <a:chExt cx="8551627" cy="1741334"/>
          </a:xfrm>
        </p:grpSpPr>
        <p:cxnSp>
          <p:nvCxnSpPr>
            <p:cNvPr id="61" name="Straight Arrow Connector 60">
              <a:extLst>
                <a:ext uri="{FF2B5EF4-FFF2-40B4-BE49-F238E27FC236}">
                  <a16:creationId xmlns:a16="http://schemas.microsoft.com/office/drawing/2014/main" id="{ECD6B7CA-00CD-9A46-8DAC-FD0DD40BE3D3}"/>
                </a:ext>
              </a:extLst>
            </p:cNvPr>
            <p:cNvCxnSpPr/>
            <p:nvPr/>
          </p:nvCxnSpPr>
          <p:spPr>
            <a:xfrm>
              <a:off x="3449449" y="2608429"/>
              <a:ext cx="30480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24A547F5-6ACD-9A42-86AA-EAF1A2584A70}"/>
                </a:ext>
              </a:extLst>
            </p:cNvPr>
            <p:cNvGrpSpPr/>
            <p:nvPr/>
          </p:nvGrpSpPr>
          <p:grpSpPr>
            <a:xfrm>
              <a:off x="414856" y="1740960"/>
              <a:ext cx="3028974" cy="1734938"/>
              <a:chOff x="479024" y="1740960"/>
              <a:chExt cx="3028974" cy="1734938"/>
            </a:xfrm>
          </p:grpSpPr>
          <p:pic>
            <p:nvPicPr>
              <p:cNvPr id="89" name="Picture 88">
                <a:extLst>
                  <a:ext uri="{FF2B5EF4-FFF2-40B4-BE49-F238E27FC236}">
                    <a16:creationId xmlns:a16="http://schemas.microsoft.com/office/drawing/2014/main" id="{9262C900-DA65-D04F-AEEA-5C3FCA3593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368" y="2594054"/>
                <a:ext cx="2484287" cy="516782"/>
              </a:xfrm>
              <a:prstGeom prst="rect">
                <a:avLst/>
              </a:prstGeom>
            </p:spPr>
          </p:pic>
          <p:sp>
            <p:nvSpPr>
              <p:cNvPr id="90" name="TextBox 89">
                <a:extLst>
                  <a:ext uri="{FF2B5EF4-FFF2-40B4-BE49-F238E27FC236}">
                    <a16:creationId xmlns:a16="http://schemas.microsoft.com/office/drawing/2014/main" id="{5F28DF59-088A-804E-A991-ED6D03296571}"/>
                  </a:ext>
                </a:extLst>
              </p:cNvPr>
              <p:cNvSpPr txBox="1"/>
              <p:nvPr/>
            </p:nvSpPr>
            <p:spPr>
              <a:xfrm>
                <a:off x="479024" y="1782388"/>
                <a:ext cx="3028974" cy="522964"/>
              </a:xfrm>
              <a:prstGeom prst="rect">
                <a:avLst/>
              </a:prstGeom>
              <a:noFill/>
            </p:spPr>
            <p:txBody>
              <a:bodyPr wrap="square" rtlCol="0">
                <a:spAutoFit/>
              </a:bodyPr>
              <a:lstStyle/>
              <a:p>
                <a:pPr algn="ctr"/>
                <a:r>
                  <a:rPr lang="en-US" sz="1399" dirty="0">
                    <a:latin typeface="Arial" charset="0"/>
                    <a:ea typeface="Arial" charset="0"/>
                    <a:cs typeface="Arial" charset="0"/>
                  </a:rPr>
                  <a:t>All human-associated viruses with ≥10 </a:t>
                </a:r>
                <a:r>
                  <a:rPr lang="en-US" sz="1399" b="1" dirty="0">
                    <a:latin typeface="Arial" charset="0"/>
                    <a:ea typeface="Arial" charset="0"/>
                    <a:cs typeface="Arial" charset="0"/>
                  </a:rPr>
                  <a:t>genomes</a:t>
                </a:r>
              </a:p>
            </p:txBody>
          </p:sp>
          <p:sp>
            <p:nvSpPr>
              <p:cNvPr id="91" name="Rounded Rectangle 90">
                <a:extLst>
                  <a:ext uri="{FF2B5EF4-FFF2-40B4-BE49-F238E27FC236}">
                    <a16:creationId xmlns:a16="http://schemas.microsoft.com/office/drawing/2014/main" id="{5C5E964B-9E51-014E-8B55-9B6AFB3646AB}"/>
                  </a:ext>
                </a:extLst>
              </p:cNvPr>
              <p:cNvSpPr/>
              <p:nvPr/>
            </p:nvSpPr>
            <p:spPr>
              <a:xfrm>
                <a:off x="529896" y="1740960"/>
                <a:ext cx="2927230" cy="1734938"/>
              </a:xfrm>
              <a:prstGeom prst="roundRect">
                <a:avLst>
                  <a:gd name="adj" fmla="val 990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grpSp>
        <p:cxnSp>
          <p:nvCxnSpPr>
            <p:cNvPr id="64" name="Straight Arrow Connector 63">
              <a:extLst>
                <a:ext uri="{FF2B5EF4-FFF2-40B4-BE49-F238E27FC236}">
                  <a16:creationId xmlns:a16="http://schemas.microsoft.com/office/drawing/2014/main" id="{AB53CEFF-0E5C-1A49-BEF3-A544597CC8A2}"/>
                </a:ext>
              </a:extLst>
            </p:cNvPr>
            <p:cNvCxnSpPr/>
            <p:nvPr/>
          </p:nvCxnSpPr>
          <p:spPr>
            <a:xfrm>
              <a:off x="6095883" y="2608429"/>
              <a:ext cx="30480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D5082C76-B21E-2E4C-89C3-87E95826118C}"/>
                </a:ext>
              </a:extLst>
            </p:cNvPr>
            <p:cNvGrpSpPr/>
            <p:nvPr/>
          </p:nvGrpSpPr>
          <p:grpSpPr>
            <a:xfrm>
              <a:off x="3720380" y="1740960"/>
              <a:ext cx="2369886" cy="1734938"/>
              <a:chOff x="3799218" y="1740960"/>
              <a:chExt cx="2369886" cy="1734938"/>
            </a:xfrm>
          </p:grpSpPr>
          <p:pic>
            <p:nvPicPr>
              <p:cNvPr id="85" name="Content Placeholder 3">
                <a:extLst>
                  <a:ext uri="{FF2B5EF4-FFF2-40B4-BE49-F238E27FC236}">
                    <a16:creationId xmlns:a16="http://schemas.microsoft.com/office/drawing/2014/main" id="{2A1EC630-1BD9-1A4F-9645-31D96BFBCB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41709" y="2594054"/>
                <a:ext cx="660750" cy="623454"/>
              </a:xfrm>
              <a:prstGeom prst="rect">
                <a:avLst/>
              </a:prstGeom>
            </p:spPr>
          </p:pic>
          <p:sp>
            <p:nvSpPr>
              <p:cNvPr id="86" name="TextBox 85">
                <a:extLst>
                  <a:ext uri="{FF2B5EF4-FFF2-40B4-BE49-F238E27FC236}">
                    <a16:creationId xmlns:a16="http://schemas.microsoft.com/office/drawing/2014/main" id="{2FE25F40-033E-D141-A0F1-4DA26339E2D2}"/>
                  </a:ext>
                </a:extLst>
              </p:cNvPr>
              <p:cNvSpPr txBox="1"/>
              <p:nvPr/>
            </p:nvSpPr>
            <p:spPr>
              <a:xfrm>
                <a:off x="3851473" y="1782388"/>
                <a:ext cx="2317631" cy="522964"/>
              </a:xfrm>
              <a:prstGeom prst="rect">
                <a:avLst/>
              </a:prstGeom>
              <a:noFill/>
            </p:spPr>
            <p:txBody>
              <a:bodyPr wrap="square" rtlCol="0">
                <a:spAutoFit/>
              </a:bodyPr>
              <a:lstStyle/>
              <a:p>
                <a:pPr algn="ctr"/>
                <a:r>
                  <a:rPr lang="en-US" sz="1399" b="1" dirty="0">
                    <a:latin typeface="Arial" charset="0"/>
                    <a:ea typeface="Arial" charset="0"/>
                    <a:cs typeface="Arial" charset="0"/>
                  </a:rPr>
                  <a:t>Design</a:t>
                </a:r>
                <a:r>
                  <a:rPr lang="en-US" sz="1399" dirty="0">
                    <a:latin typeface="Arial" charset="0"/>
                    <a:ea typeface="Arial" charset="0"/>
                    <a:cs typeface="Arial" charset="0"/>
                  </a:rPr>
                  <a:t> and select</a:t>
                </a:r>
              </a:p>
              <a:p>
                <a:pPr algn="ctr"/>
                <a:r>
                  <a:rPr lang="en-US" sz="1399" dirty="0">
                    <a:latin typeface="Arial" charset="0"/>
                    <a:ea typeface="Arial" charset="0"/>
                    <a:cs typeface="Arial" charset="0"/>
                  </a:rPr>
                  <a:t>primers and crRNAs</a:t>
                </a:r>
              </a:p>
            </p:txBody>
          </p:sp>
          <p:sp>
            <p:nvSpPr>
              <p:cNvPr id="87" name="TextBox 86">
                <a:extLst>
                  <a:ext uri="{FF2B5EF4-FFF2-40B4-BE49-F238E27FC236}">
                    <a16:creationId xmlns:a16="http://schemas.microsoft.com/office/drawing/2014/main" id="{D52967D9-D7A4-0F4C-A996-6D8D23780F0F}"/>
                  </a:ext>
                </a:extLst>
              </p:cNvPr>
              <p:cNvSpPr txBox="1"/>
              <p:nvPr/>
            </p:nvSpPr>
            <p:spPr>
              <a:xfrm>
                <a:off x="3799218" y="2721116"/>
                <a:ext cx="1571962" cy="307648"/>
              </a:xfrm>
              <a:prstGeom prst="rect">
                <a:avLst/>
              </a:prstGeom>
              <a:noFill/>
            </p:spPr>
            <p:txBody>
              <a:bodyPr wrap="square" rtlCol="0">
                <a:spAutoFit/>
              </a:bodyPr>
              <a:lstStyle/>
              <a:p>
                <a:pPr algn="ctr"/>
                <a:r>
                  <a:rPr lang="en-US" sz="1399" dirty="0">
                    <a:latin typeface="Arial" charset="0"/>
                    <a:ea typeface="Arial" charset="0"/>
                    <a:cs typeface="Arial" charset="0"/>
                  </a:rPr>
                  <a:t>CATCH-dx</a:t>
                </a:r>
              </a:p>
            </p:txBody>
          </p:sp>
          <p:sp>
            <p:nvSpPr>
              <p:cNvPr id="88" name="Rounded Rectangle 87">
                <a:extLst>
                  <a:ext uri="{FF2B5EF4-FFF2-40B4-BE49-F238E27FC236}">
                    <a16:creationId xmlns:a16="http://schemas.microsoft.com/office/drawing/2014/main" id="{A1340B3A-99A2-3549-8D96-A96766C8DEFF}"/>
                  </a:ext>
                </a:extLst>
              </p:cNvPr>
              <p:cNvSpPr/>
              <p:nvPr/>
            </p:nvSpPr>
            <p:spPr>
              <a:xfrm>
                <a:off x="3909105" y="1740960"/>
                <a:ext cx="2202365" cy="1734938"/>
              </a:xfrm>
              <a:prstGeom prst="roundRect">
                <a:avLst>
                  <a:gd name="adj" fmla="val 990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grpSp>
        <p:grpSp>
          <p:nvGrpSpPr>
            <p:cNvPr id="70" name="Group 69">
              <a:extLst>
                <a:ext uri="{FF2B5EF4-FFF2-40B4-BE49-F238E27FC236}">
                  <a16:creationId xmlns:a16="http://schemas.microsoft.com/office/drawing/2014/main" id="{E0D22A42-66CF-4849-A610-F9E1B1DF6F78}"/>
                </a:ext>
              </a:extLst>
            </p:cNvPr>
            <p:cNvGrpSpPr/>
            <p:nvPr/>
          </p:nvGrpSpPr>
          <p:grpSpPr>
            <a:xfrm>
              <a:off x="6406302" y="1734564"/>
              <a:ext cx="2560181" cy="1734938"/>
              <a:chOff x="6434747" y="1734564"/>
              <a:chExt cx="2560181" cy="1734938"/>
            </a:xfrm>
          </p:grpSpPr>
          <p:sp>
            <p:nvSpPr>
              <p:cNvPr id="78" name="TextBox 77">
                <a:extLst>
                  <a:ext uri="{FF2B5EF4-FFF2-40B4-BE49-F238E27FC236}">
                    <a16:creationId xmlns:a16="http://schemas.microsoft.com/office/drawing/2014/main" id="{3565051B-90D6-E748-B704-A3FDEBF64DFE}"/>
                  </a:ext>
                </a:extLst>
              </p:cNvPr>
              <p:cNvSpPr txBox="1"/>
              <p:nvPr/>
            </p:nvSpPr>
            <p:spPr>
              <a:xfrm>
                <a:off x="6434747" y="1782388"/>
                <a:ext cx="2560181" cy="738279"/>
              </a:xfrm>
              <a:prstGeom prst="rect">
                <a:avLst/>
              </a:prstGeom>
              <a:noFill/>
            </p:spPr>
            <p:txBody>
              <a:bodyPr wrap="square" rtlCol="0">
                <a:spAutoFit/>
              </a:bodyPr>
              <a:lstStyle/>
              <a:p>
                <a:pPr algn="ctr"/>
                <a:r>
                  <a:rPr lang="en-US" sz="1399" dirty="0">
                    <a:latin typeface="Arial" charset="0"/>
                    <a:ea typeface="Arial" charset="0"/>
                    <a:cs typeface="Arial" charset="0"/>
                  </a:rPr>
                  <a:t>Comprehensively </a:t>
                </a:r>
                <a:r>
                  <a:rPr lang="en-US" sz="1399" b="1" dirty="0">
                    <a:latin typeface="Arial" charset="0"/>
                    <a:ea typeface="Arial" charset="0"/>
                    <a:cs typeface="Arial" charset="0"/>
                  </a:rPr>
                  <a:t>test</a:t>
                </a:r>
                <a:r>
                  <a:rPr lang="en-US" sz="1399" dirty="0">
                    <a:latin typeface="Arial" charset="0"/>
                    <a:ea typeface="Arial" charset="0"/>
                    <a:cs typeface="Arial" charset="0"/>
                  </a:rPr>
                  <a:t> </a:t>
                </a:r>
              </a:p>
              <a:p>
                <a:pPr algn="ctr"/>
                <a:r>
                  <a:rPr lang="en-US" sz="1399" dirty="0">
                    <a:latin typeface="Arial" charset="0"/>
                    <a:ea typeface="Arial" charset="0"/>
                    <a:cs typeface="Arial" charset="0"/>
                  </a:rPr>
                  <a:t>cross-reactivity</a:t>
                </a:r>
              </a:p>
              <a:p>
                <a:pPr algn="ctr"/>
                <a:r>
                  <a:rPr lang="en-US" sz="1399" dirty="0">
                    <a:latin typeface="Arial" charset="0"/>
                    <a:ea typeface="Arial" charset="0"/>
                    <a:cs typeface="Arial" charset="0"/>
                  </a:rPr>
                  <a:t>(8 chips; 28,561 tests)</a:t>
                </a:r>
              </a:p>
            </p:txBody>
          </p:sp>
          <p:pic>
            <p:nvPicPr>
              <p:cNvPr id="83" name="Content Placeholder 3">
                <a:extLst>
                  <a:ext uri="{FF2B5EF4-FFF2-40B4-BE49-F238E27FC236}">
                    <a16:creationId xmlns:a16="http://schemas.microsoft.com/office/drawing/2014/main" id="{0E9FD7BE-978E-8C40-B20C-2FEA1095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7383" y="2762810"/>
                <a:ext cx="864555" cy="623453"/>
              </a:xfrm>
              <a:prstGeom prst="rect">
                <a:avLst/>
              </a:prstGeom>
            </p:spPr>
          </p:pic>
          <p:sp>
            <p:nvSpPr>
              <p:cNvPr id="84" name="Rounded Rectangle 83">
                <a:extLst>
                  <a:ext uri="{FF2B5EF4-FFF2-40B4-BE49-F238E27FC236}">
                    <a16:creationId xmlns:a16="http://schemas.microsoft.com/office/drawing/2014/main" id="{B374918A-D6A9-3147-AE37-45225332AC86}"/>
                  </a:ext>
                </a:extLst>
              </p:cNvPr>
              <p:cNvSpPr/>
              <p:nvPr/>
            </p:nvSpPr>
            <p:spPr>
              <a:xfrm>
                <a:off x="6498750" y="1734564"/>
                <a:ext cx="2432175" cy="1734938"/>
              </a:xfrm>
              <a:prstGeom prst="roundRect">
                <a:avLst>
                  <a:gd name="adj" fmla="val 990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grpSp>
      </p:grpSp>
      <p:sp>
        <p:nvSpPr>
          <p:cNvPr id="92" name="Rectangle 91">
            <a:extLst>
              <a:ext uri="{FF2B5EF4-FFF2-40B4-BE49-F238E27FC236}">
                <a16:creationId xmlns:a16="http://schemas.microsoft.com/office/drawing/2014/main" id="{0343D22A-D1B3-4E44-9ABA-380E79C090A6}"/>
              </a:ext>
            </a:extLst>
          </p:cNvPr>
          <p:cNvSpPr/>
          <p:nvPr/>
        </p:nvSpPr>
        <p:spPr>
          <a:xfrm>
            <a:off x="280287" y="4839815"/>
            <a:ext cx="292608" cy="445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sp>
        <p:nvSpPr>
          <p:cNvPr id="93" name="TextBox 92">
            <a:extLst>
              <a:ext uri="{FF2B5EF4-FFF2-40B4-BE49-F238E27FC236}">
                <a16:creationId xmlns:a16="http://schemas.microsoft.com/office/drawing/2014/main" id="{92F568BA-6369-8D41-AA52-DD85171AE070}"/>
              </a:ext>
            </a:extLst>
          </p:cNvPr>
          <p:cNvSpPr txBox="1"/>
          <p:nvPr/>
        </p:nvSpPr>
        <p:spPr>
          <a:xfrm>
            <a:off x="413206" y="4184747"/>
            <a:ext cx="11339335" cy="461665"/>
          </a:xfrm>
          <a:prstGeom prst="rect">
            <a:avLst/>
          </a:prstGeom>
          <a:noFill/>
        </p:spPr>
        <p:txBody>
          <a:bodyPr wrap="square" rtlCol="0">
            <a:spAutoFit/>
          </a:bodyPr>
          <a:lstStyle/>
          <a:p>
            <a:pPr algn="ctr"/>
            <a:r>
              <a:rPr lang="en-US" sz="2400" dirty="0"/>
              <a:t>Extensive test of cross-reactivity (169 </a:t>
            </a:r>
            <a:r>
              <a:rPr lang="en-US" sz="2400" dirty="0">
                <a:latin typeface="Arial" charset="0"/>
                <a:ea typeface="Arial" charset="0"/>
                <a:cs typeface="Arial" charset="0"/>
              </a:rPr>
              <a:t>×</a:t>
            </a:r>
            <a:r>
              <a:rPr lang="en-US" sz="2400" dirty="0"/>
              <a:t> 169), using synthetic targets at 10</a:t>
            </a:r>
            <a:r>
              <a:rPr lang="en-US" sz="2400" baseline="30000" dirty="0"/>
              <a:t>4</a:t>
            </a:r>
            <a:r>
              <a:rPr lang="en-US" sz="2400" dirty="0"/>
              <a:t> cp/ul</a:t>
            </a:r>
          </a:p>
        </p:txBody>
      </p:sp>
      <p:grpSp>
        <p:nvGrpSpPr>
          <p:cNvPr id="95" name="Group 94">
            <a:extLst>
              <a:ext uri="{FF2B5EF4-FFF2-40B4-BE49-F238E27FC236}">
                <a16:creationId xmlns:a16="http://schemas.microsoft.com/office/drawing/2014/main" id="{59A422D6-1600-2D4A-BF70-426956905ADE}"/>
              </a:ext>
            </a:extLst>
          </p:cNvPr>
          <p:cNvGrpSpPr/>
          <p:nvPr/>
        </p:nvGrpSpPr>
        <p:grpSpPr>
          <a:xfrm>
            <a:off x="5491413" y="3463200"/>
            <a:ext cx="4284659" cy="601145"/>
            <a:chOff x="5491414" y="3463198"/>
            <a:chExt cx="4284658" cy="391755"/>
          </a:xfrm>
        </p:grpSpPr>
        <p:cxnSp>
          <p:nvCxnSpPr>
            <p:cNvPr id="96" name="Straight Connector 95">
              <a:extLst>
                <a:ext uri="{FF2B5EF4-FFF2-40B4-BE49-F238E27FC236}">
                  <a16:creationId xmlns:a16="http://schemas.microsoft.com/office/drawing/2014/main" id="{90B62A29-6245-124A-8E17-2A2DCB9CE92E}"/>
                </a:ext>
              </a:extLst>
            </p:cNvPr>
            <p:cNvCxnSpPr/>
            <p:nvPr/>
          </p:nvCxnSpPr>
          <p:spPr>
            <a:xfrm flipH="1">
              <a:off x="5491414" y="3463198"/>
              <a:ext cx="1062455" cy="3917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C6C4049-CAC6-554C-B866-7C9BE6E28FD6}"/>
                </a:ext>
              </a:extLst>
            </p:cNvPr>
            <p:cNvCxnSpPr/>
            <p:nvPr/>
          </p:nvCxnSpPr>
          <p:spPr>
            <a:xfrm>
              <a:off x="8713617" y="3463198"/>
              <a:ext cx="1062455" cy="3917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8" name="Content Placeholder 3">
            <a:extLst>
              <a:ext uri="{FF2B5EF4-FFF2-40B4-BE49-F238E27FC236}">
                <a16:creationId xmlns:a16="http://schemas.microsoft.com/office/drawing/2014/main" id="{E88ABCDB-8DF0-F049-B5DC-93A0DD7562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302"/>
          <a:stretch/>
        </p:blipFill>
        <p:spPr>
          <a:xfrm>
            <a:off x="426592" y="4610121"/>
            <a:ext cx="11815777" cy="1776065"/>
          </a:xfrm>
          <a:prstGeom prst="rect">
            <a:avLst/>
          </a:prstGeom>
        </p:spPr>
      </p:pic>
      <p:sp>
        <p:nvSpPr>
          <p:cNvPr id="94" name="Rounded Rectangle 93">
            <a:extLst>
              <a:ext uri="{FF2B5EF4-FFF2-40B4-BE49-F238E27FC236}">
                <a16:creationId xmlns:a16="http://schemas.microsoft.com/office/drawing/2014/main" id="{0211A3D8-25C6-D94C-9B9F-E646BC307B7F}"/>
              </a:ext>
            </a:extLst>
          </p:cNvPr>
          <p:cNvSpPr/>
          <p:nvPr/>
        </p:nvSpPr>
        <p:spPr>
          <a:xfrm>
            <a:off x="399213" y="4064343"/>
            <a:ext cx="11353329" cy="2475328"/>
          </a:xfrm>
          <a:prstGeom prst="roundRect">
            <a:avLst>
              <a:gd name="adj" fmla="val 990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2" name="Picture 1">
            <a:extLst>
              <a:ext uri="{FF2B5EF4-FFF2-40B4-BE49-F238E27FC236}">
                <a16:creationId xmlns:a16="http://schemas.microsoft.com/office/drawing/2014/main" id="{AEA2E2CD-7B84-D44D-A6F5-CD620F4B6F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78572" y="1146942"/>
            <a:ext cx="2666629" cy="1963895"/>
          </a:xfrm>
          <a:prstGeom prst="rect">
            <a:avLst/>
          </a:prstGeom>
        </p:spPr>
      </p:pic>
      <p:sp>
        <p:nvSpPr>
          <p:cNvPr id="34" name="Title 1">
            <a:extLst>
              <a:ext uri="{FF2B5EF4-FFF2-40B4-BE49-F238E27FC236}">
                <a16:creationId xmlns:a16="http://schemas.microsoft.com/office/drawing/2014/main" id="{EDDD4ADA-2439-4647-9118-2542F869AB12}"/>
              </a:ext>
            </a:extLst>
          </p:cNvPr>
          <p:cNvSpPr txBox="1">
            <a:spLocks/>
          </p:cNvSpPr>
          <p:nvPr/>
        </p:nvSpPr>
        <p:spPr>
          <a:xfrm>
            <a:off x="203907" y="-377417"/>
            <a:ext cx="11790423" cy="1767417"/>
          </a:xfrm>
          <a:prstGeom prst="rect">
            <a:avLst/>
          </a:prstGeom>
        </p:spPr>
        <p:txBody>
          <a:bodyPr vert="horz" lIns="121899" tIns="60949" rIns="121899" bIns="6094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67" b="1" dirty="0">
                <a:latin typeface="Gill Sans" charset="0"/>
                <a:ea typeface="Gill Sans" charset="0"/>
                <a:cs typeface="Gill Sans" charset="0"/>
              </a:rPr>
              <a:t>CARMEN - CRISPR-Cas13 in massive multiplex</a:t>
            </a:r>
          </a:p>
        </p:txBody>
      </p:sp>
    </p:spTree>
    <p:extLst>
      <p:ext uri="{BB962C8B-B14F-4D97-AF65-F5344CB8AC3E}">
        <p14:creationId xmlns:p14="http://schemas.microsoft.com/office/powerpoint/2010/main" val="55847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D607-BC41-454B-A6BA-54232D19A0DB}"/>
              </a:ext>
            </a:extLst>
          </p:cNvPr>
          <p:cNvSpPr>
            <a:spLocks noGrp="1"/>
          </p:cNvSpPr>
          <p:nvPr>
            <p:ph type="title"/>
          </p:nvPr>
        </p:nvSpPr>
        <p:spPr/>
        <p:txBody>
          <a:bodyPr/>
          <a:lstStyle/>
          <a:p>
            <a:r>
              <a:rPr lang="en-US" dirty="0"/>
              <a:t>Data Availability</a:t>
            </a:r>
          </a:p>
        </p:txBody>
      </p:sp>
      <p:sp>
        <p:nvSpPr>
          <p:cNvPr id="3" name="Content Placeholder 2">
            <a:extLst>
              <a:ext uri="{FF2B5EF4-FFF2-40B4-BE49-F238E27FC236}">
                <a16:creationId xmlns:a16="http://schemas.microsoft.com/office/drawing/2014/main" id="{38785FE3-88EA-2749-8789-52E8860AA83B}"/>
              </a:ext>
            </a:extLst>
          </p:cNvPr>
          <p:cNvSpPr>
            <a:spLocks noGrp="1"/>
          </p:cNvSpPr>
          <p:nvPr>
            <p:ph idx="1"/>
          </p:nvPr>
        </p:nvSpPr>
        <p:spPr/>
        <p:txBody>
          <a:bodyPr/>
          <a:lstStyle/>
          <a:p>
            <a:r>
              <a:rPr lang="en-US" b="1" dirty="0"/>
              <a:t>Open protocols </a:t>
            </a:r>
            <a:r>
              <a:rPr lang="en-US" dirty="0"/>
              <a:t>(data generation, assembly and analysis).</a:t>
            </a:r>
          </a:p>
          <a:p>
            <a:pPr marL="0" indent="0">
              <a:buNone/>
            </a:pPr>
            <a:endParaRPr lang="en-US" dirty="0"/>
          </a:p>
          <a:p>
            <a:r>
              <a:rPr lang="en-US" b="1" dirty="0"/>
              <a:t>Open data but FAIR research</a:t>
            </a:r>
            <a:r>
              <a:rPr lang="en-US" dirty="0"/>
              <a:t> (involve, acknowledge and capacitate).</a:t>
            </a:r>
          </a:p>
          <a:p>
            <a:endParaRPr lang="en-US" b="1" dirty="0"/>
          </a:p>
          <a:p>
            <a:r>
              <a:rPr lang="en-US" b="1" dirty="0"/>
              <a:t>Open updates to public health officials and general public </a:t>
            </a:r>
            <a:r>
              <a:rPr lang="en-US" dirty="0"/>
              <a:t>(pandemic responsiveness before academic exercise).</a:t>
            </a:r>
          </a:p>
          <a:p>
            <a:pPr marL="0" indent="0">
              <a:buNone/>
            </a:pPr>
            <a:br>
              <a:rPr lang="en-US" dirty="0"/>
            </a:br>
            <a:endParaRPr lang="en-US" dirty="0"/>
          </a:p>
        </p:txBody>
      </p:sp>
    </p:spTree>
    <p:extLst>
      <p:ext uri="{BB962C8B-B14F-4D97-AF65-F5344CB8AC3E}">
        <p14:creationId xmlns:p14="http://schemas.microsoft.com/office/powerpoint/2010/main" val="10605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1"/>
          <p:cNvSpPr txBox="1">
            <a:spLocks noGrp="1"/>
          </p:cNvSpPr>
          <p:nvPr>
            <p:ph type="subTitle" idx="1"/>
          </p:nvPr>
        </p:nvSpPr>
        <p:spPr>
          <a:xfrm>
            <a:off x="614047" y="5727619"/>
            <a:ext cx="4805200" cy="1130400"/>
          </a:xfrm>
          <a:prstGeom prst="rect">
            <a:avLst/>
          </a:prstGeom>
          <a:noFill/>
          <a:ln>
            <a:noFill/>
          </a:ln>
        </p:spPr>
        <p:txBody>
          <a:bodyPr spcFirstLastPara="1" vert="horz" wrap="square" lIns="91433" tIns="45700" rIns="91433" bIns="45700" rtlCol="0" anchor="t" anchorCtr="0">
            <a:normAutofit fontScale="62500" lnSpcReduction="20000"/>
          </a:bodyPr>
          <a:lstStyle/>
          <a:p>
            <a:pPr>
              <a:spcBef>
                <a:spcPts val="0"/>
              </a:spcBef>
              <a:buClr>
                <a:srgbClr val="002060"/>
              </a:buClr>
              <a:buSzPct val="100000"/>
            </a:pPr>
            <a:r>
              <a:rPr lang="en" sz="2000" b="1">
                <a:solidFill>
                  <a:srgbClr val="002060"/>
                </a:solidFill>
              </a:rPr>
              <a:t>Dr. Christian Happi</a:t>
            </a:r>
            <a:endParaRPr sz="2000" b="1">
              <a:solidFill>
                <a:srgbClr val="002060"/>
              </a:solidFill>
            </a:endParaRPr>
          </a:p>
          <a:p>
            <a:pPr>
              <a:spcBef>
                <a:spcPts val="1067"/>
              </a:spcBef>
              <a:buClr>
                <a:srgbClr val="002060"/>
              </a:buClr>
              <a:buSzPct val="100000"/>
            </a:pPr>
            <a:r>
              <a:rPr lang="en" sz="2000" b="1">
                <a:solidFill>
                  <a:srgbClr val="002060"/>
                </a:solidFill>
              </a:rPr>
              <a:t>African Center of Excellence for Genomics of Infectious Disease</a:t>
            </a:r>
            <a:endParaRPr/>
          </a:p>
          <a:p>
            <a:pPr>
              <a:spcBef>
                <a:spcPts val="1067"/>
              </a:spcBef>
              <a:buClr>
                <a:srgbClr val="002060"/>
              </a:buClr>
              <a:buSzPct val="100000"/>
            </a:pPr>
            <a:r>
              <a:rPr lang="en" sz="2000" b="1">
                <a:solidFill>
                  <a:srgbClr val="002060"/>
                </a:solidFill>
              </a:rPr>
              <a:t>Redeemer’s University</a:t>
            </a:r>
            <a:endParaRPr/>
          </a:p>
          <a:p>
            <a:pPr>
              <a:spcBef>
                <a:spcPts val="1067"/>
              </a:spcBef>
              <a:buClr>
                <a:srgbClr val="002060"/>
              </a:buClr>
              <a:buSzPct val="100000"/>
            </a:pPr>
            <a:r>
              <a:rPr lang="en" sz="2000" b="1">
                <a:solidFill>
                  <a:srgbClr val="002060"/>
                </a:solidFill>
              </a:rPr>
              <a:t>Harvard T.H. Chan School of Public Health</a:t>
            </a:r>
            <a:endParaRPr/>
          </a:p>
          <a:p>
            <a:pPr>
              <a:spcBef>
                <a:spcPts val="1067"/>
              </a:spcBef>
              <a:buClr>
                <a:schemeClr val="dk1"/>
              </a:buClr>
              <a:buSzPct val="100000"/>
            </a:pPr>
            <a:endParaRPr sz="2000" b="1">
              <a:solidFill>
                <a:srgbClr val="002060"/>
              </a:solidFill>
            </a:endParaRPr>
          </a:p>
        </p:txBody>
      </p:sp>
      <p:pic>
        <p:nvPicPr>
          <p:cNvPr id="421" name="Google Shape;421;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4278" y="1021562"/>
            <a:ext cx="10040623" cy="4719092"/>
          </a:xfrm>
          <a:prstGeom prst="rect">
            <a:avLst/>
          </a:prstGeom>
          <a:noFill/>
          <a:ln>
            <a:noFill/>
          </a:ln>
        </p:spPr>
      </p:pic>
      <p:sp>
        <p:nvSpPr>
          <p:cNvPr id="422" name="Google Shape;422;p51"/>
          <p:cNvSpPr txBox="1"/>
          <p:nvPr/>
        </p:nvSpPr>
        <p:spPr>
          <a:xfrm>
            <a:off x="416241" y="313675"/>
            <a:ext cx="11359600" cy="707846"/>
          </a:xfrm>
          <a:prstGeom prst="rect">
            <a:avLst/>
          </a:prstGeom>
          <a:noFill/>
          <a:ln>
            <a:noFill/>
          </a:ln>
        </p:spPr>
        <p:txBody>
          <a:bodyPr spcFirstLastPara="1" wrap="square" lIns="91433" tIns="45700" rIns="91433" bIns="45700" anchor="t" anchorCtr="0">
            <a:spAutoFit/>
          </a:bodyPr>
          <a:lstStyle/>
          <a:p>
            <a:pPr algn="ctr"/>
            <a:r>
              <a:rPr lang="en" sz="4000">
                <a:solidFill>
                  <a:schemeClr val="accent2"/>
                </a:solidFill>
                <a:latin typeface="Calibri"/>
                <a:ea typeface="Calibri"/>
                <a:cs typeface="Calibri"/>
                <a:sym typeface="Calibri"/>
              </a:rPr>
              <a:t>SENTINEL – Pandemic Preemption and Response</a:t>
            </a:r>
            <a:endParaRPr sz="1467"/>
          </a:p>
        </p:txBody>
      </p:sp>
      <p:sp>
        <p:nvSpPr>
          <p:cNvPr id="423" name="Google Shape;423;p51"/>
          <p:cNvSpPr txBox="1"/>
          <p:nvPr/>
        </p:nvSpPr>
        <p:spPr>
          <a:xfrm>
            <a:off x="6064589" y="5740653"/>
            <a:ext cx="4805200" cy="1130000"/>
          </a:xfrm>
          <a:prstGeom prst="rect">
            <a:avLst/>
          </a:prstGeom>
          <a:noFill/>
          <a:ln>
            <a:noFill/>
          </a:ln>
        </p:spPr>
        <p:txBody>
          <a:bodyPr spcFirstLastPara="1" wrap="square" lIns="91433" tIns="45700" rIns="91433" bIns="45700" anchor="t" anchorCtr="0">
            <a:normAutofit fontScale="70000" lnSpcReduction="20000"/>
          </a:bodyPr>
          <a:lstStyle/>
          <a:p>
            <a:pPr algn="ctr">
              <a:lnSpc>
                <a:spcPct val="90000"/>
              </a:lnSpc>
              <a:buClr>
                <a:srgbClr val="002060"/>
              </a:buClr>
              <a:buSzPct val="100000"/>
            </a:pPr>
            <a:r>
              <a:rPr lang="en" sz="2000" b="1">
                <a:solidFill>
                  <a:srgbClr val="002060"/>
                </a:solidFill>
                <a:latin typeface="Calibri"/>
                <a:ea typeface="Calibri"/>
                <a:cs typeface="Calibri"/>
                <a:sym typeface="Calibri"/>
              </a:rPr>
              <a:t>Dr. Pardis Sabeti</a:t>
            </a:r>
            <a:endParaRPr sz="2000" b="1">
              <a:solidFill>
                <a:srgbClr val="002060"/>
              </a:solidFill>
              <a:latin typeface="Calibri"/>
              <a:ea typeface="Calibri"/>
              <a:cs typeface="Calibri"/>
              <a:sym typeface="Calibri"/>
            </a:endParaRPr>
          </a:p>
          <a:p>
            <a:pPr algn="ctr">
              <a:lnSpc>
                <a:spcPct val="90000"/>
              </a:lnSpc>
              <a:spcBef>
                <a:spcPts val="1067"/>
              </a:spcBef>
              <a:buClr>
                <a:srgbClr val="002060"/>
              </a:buClr>
              <a:buSzPct val="100000"/>
            </a:pPr>
            <a:r>
              <a:rPr lang="en" sz="2000" b="1">
                <a:solidFill>
                  <a:srgbClr val="002060"/>
                </a:solidFill>
                <a:latin typeface="Calibri"/>
                <a:ea typeface="Calibri"/>
                <a:cs typeface="Calibri"/>
                <a:sym typeface="Calibri"/>
              </a:rPr>
              <a:t>Broad Institute of MIT and Harvard</a:t>
            </a:r>
            <a:endParaRPr sz="1467"/>
          </a:p>
          <a:p>
            <a:pPr algn="ctr">
              <a:lnSpc>
                <a:spcPct val="90000"/>
              </a:lnSpc>
              <a:spcBef>
                <a:spcPts val="1067"/>
              </a:spcBef>
              <a:buClr>
                <a:srgbClr val="002060"/>
              </a:buClr>
              <a:buSzPct val="100000"/>
            </a:pPr>
            <a:r>
              <a:rPr lang="en" sz="2000" b="1">
                <a:solidFill>
                  <a:srgbClr val="002060"/>
                </a:solidFill>
                <a:latin typeface="Calibri"/>
                <a:ea typeface="Calibri"/>
                <a:cs typeface="Calibri"/>
                <a:sym typeface="Calibri"/>
              </a:rPr>
              <a:t>Harvard T.H. Chan School of Public Health</a:t>
            </a:r>
            <a:endParaRPr sz="1467"/>
          </a:p>
          <a:p>
            <a:pPr algn="ctr">
              <a:lnSpc>
                <a:spcPct val="90000"/>
              </a:lnSpc>
              <a:spcBef>
                <a:spcPts val="1067"/>
              </a:spcBef>
              <a:buClr>
                <a:srgbClr val="002060"/>
              </a:buClr>
              <a:buSzPct val="100000"/>
            </a:pPr>
            <a:r>
              <a:rPr lang="en" sz="2000" b="1">
                <a:solidFill>
                  <a:srgbClr val="002060"/>
                </a:solidFill>
                <a:latin typeface="Calibri"/>
                <a:ea typeface="Calibri"/>
                <a:cs typeface="Calibri"/>
                <a:sym typeface="Calibri"/>
              </a:rPr>
              <a:t>Howard Hughes Medical Institute</a:t>
            </a:r>
            <a:endParaRPr sz="1467"/>
          </a:p>
          <a:p>
            <a:pPr algn="ctr">
              <a:lnSpc>
                <a:spcPct val="90000"/>
              </a:lnSpc>
              <a:spcBef>
                <a:spcPts val="1067"/>
              </a:spcBef>
              <a:buClr>
                <a:schemeClr val="dk1"/>
              </a:buClr>
              <a:buSzPct val="100000"/>
            </a:pPr>
            <a:endParaRPr sz="2000" b="1">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693318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B5AE-14BF-8A4C-83A1-D7F9EB75DE9F}"/>
              </a:ext>
            </a:extLst>
          </p:cNvPr>
          <p:cNvSpPr>
            <a:spLocks noGrp="1"/>
          </p:cNvSpPr>
          <p:nvPr>
            <p:ph type="title"/>
          </p:nvPr>
        </p:nvSpPr>
        <p:spPr>
          <a:xfrm>
            <a:off x="115747" y="0"/>
            <a:ext cx="11110731" cy="1325563"/>
          </a:xfrm>
        </p:spPr>
        <p:txBody>
          <a:bodyPr/>
          <a:lstStyle/>
          <a:p>
            <a:r>
              <a:rPr lang="en-US" b="1" dirty="0"/>
              <a:t>                Conclusion</a:t>
            </a:r>
          </a:p>
        </p:txBody>
      </p:sp>
      <p:sp>
        <p:nvSpPr>
          <p:cNvPr id="3" name="Content Placeholder 2">
            <a:extLst>
              <a:ext uri="{FF2B5EF4-FFF2-40B4-BE49-F238E27FC236}">
                <a16:creationId xmlns:a16="http://schemas.microsoft.com/office/drawing/2014/main" id="{DEBDBAD6-7690-7D4B-842C-9CF91055AB98}"/>
              </a:ext>
            </a:extLst>
          </p:cNvPr>
          <p:cNvSpPr>
            <a:spLocks noGrp="1"/>
          </p:cNvSpPr>
          <p:nvPr>
            <p:ph idx="1"/>
          </p:nvPr>
        </p:nvSpPr>
        <p:spPr>
          <a:xfrm>
            <a:off x="381965" y="1281614"/>
            <a:ext cx="11586258" cy="5576385"/>
          </a:xfrm>
        </p:spPr>
        <p:txBody>
          <a:bodyPr>
            <a:normAutofit/>
          </a:bodyPr>
          <a:lstStyle/>
          <a:p>
            <a:r>
              <a:rPr lang="en-US" dirty="0"/>
              <a:t>Genomic data generated  are the bases for diagnostics development and improvement.</a:t>
            </a:r>
          </a:p>
          <a:p>
            <a:pPr marL="0" indent="0">
              <a:buNone/>
            </a:pPr>
            <a:endParaRPr lang="en-US" dirty="0"/>
          </a:p>
          <a:p>
            <a:r>
              <a:rPr lang="en-US" dirty="0"/>
              <a:t>Our research output has been instrumental in vaccine development for Lassa virus and SARS-COV-2.</a:t>
            </a:r>
          </a:p>
          <a:p>
            <a:pPr marL="0" indent="0">
              <a:buNone/>
            </a:pPr>
            <a:endParaRPr lang="en-US" dirty="0"/>
          </a:p>
          <a:p>
            <a:r>
              <a:rPr lang="en-US" dirty="0"/>
              <a:t>Several Public health interventions such as mass YFV vaccination in affected communities and lock down recommendations during SARS-COV2.</a:t>
            </a:r>
          </a:p>
          <a:p>
            <a:pPr marL="0" indent="0">
              <a:buNone/>
            </a:pPr>
            <a:endParaRPr lang="en-US" dirty="0"/>
          </a:p>
          <a:p>
            <a:r>
              <a:rPr lang="en-US" dirty="0"/>
              <a:t>Genomic surveillance is an ongoing effort  and we keep making our data publicly available to the scientific community.</a:t>
            </a:r>
          </a:p>
        </p:txBody>
      </p:sp>
    </p:spTree>
    <p:extLst>
      <p:ext uri="{BB962C8B-B14F-4D97-AF65-F5344CB8AC3E}">
        <p14:creationId xmlns:p14="http://schemas.microsoft.com/office/powerpoint/2010/main" val="3721884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xfrm>
            <a:off x="2895504" y="183395"/>
            <a:ext cx="6399160" cy="572700"/>
          </a:xfrm>
          <a:prstGeom prst="rect">
            <a:avLst/>
          </a:prstGeom>
        </p:spPr>
        <p:txBody>
          <a:bodyPr spcFirstLastPara="1" vert="horz" wrap="square" lIns="91427" tIns="91427" rIns="91427" bIns="91427" rtlCol="0" anchor="t" anchorCtr="0">
            <a:noAutofit/>
          </a:bodyPr>
          <a:lstStyle/>
          <a:p>
            <a:pPr algn="ctr"/>
            <a:r>
              <a:rPr lang="en" b="1" dirty="0">
                <a:solidFill>
                  <a:srgbClr val="002060"/>
                </a:solidFill>
                <a:latin typeface="Montserrat"/>
                <a:ea typeface="Montserrat"/>
                <a:cs typeface="Montserrat"/>
                <a:sym typeface="Montserrat"/>
              </a:rPr>
              <a:t>Acknowledgements</a:t>
            </a:r>
            <a:endParaRPr b="1" dirty="0">
              <a:solidFill>
                <a:srgbClr val="002060"/>
              </a:solidFill>
              <a:latin typeface="Montserrat"/>
              <a:ea typeface="Montserrat"/>
              <a:cs typeface="Montserrat"/>
              <a:sym typeface="Montserrat"/>
            </a:endParaRPr>
          </a:p>
        </p:txBody>
      </p:sp>
      <p:pic>
        <p:nvPicPr>
          <p:cNvPr id="369" name="Google Shape;369;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11576" y="995419"/>
            <a:ext cx="2580235" cy="1875687"/>
          </a:xfrm>
          <a:prstGeom prst="rect">
            <a:avLst/>
          </a:prstGeom>
          <a:noFill/>
          <a:ln>
            <a:noFill/>
          </a:ln>
        </p:spPr>
      </p:pic>
      <p:pic>
        <p:nvPicPr>
          <p:cNvPr id="370" name="Google Shape;370;p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11077" y="995419"/>
            <a:ext cx="2580235" cy="1875695"/>
          </a:xfrm>
          <a:prstGeom prst="rect">
            <a:avLst/>
          </a:prstGeom>
          <a:noFill/>
          <a:ln>
            <a:noFill/>
          </a:ln>
        </p:spPr>
      </p:pic>
      <p:pic>
        <p:nvPicPr>
          <p:cNvPr id="371" name="Google Shape;371;p5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79441" y="1000939"/>
            <a:ext cx="1918177" cy="983511"/>
          </a:xfrm>
          <a:prstGeom prst="rect">
            <a:avLst/>
          </a:prstGeom>
          <a:noFill/>
          <a:ln>
            <a:noFill/>
          </a:ln>
        </p:spPr>
      </p:pic>
      <p:pic>
        <p:nvPicPr>
          <p:cNvPr id="372" name="Google Shape;372;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79438" y="2036108"/>
            <a:ext cx="1918175" cy="923555"/>
          </a:xfrm>
          <a:prstGeom prst="rect">
            <a:avLst/>
          </a:prstGeom>
          <a:noFill/>
          <a:ln>
            <a:noFill/>
          </a:ln>
        </p:spPr>
      </p:pic>
      <p:sp>
        <p:nvSpPr>
          <p:cNvPr id="373" name="Google Shape;373;p53"/>
          <p:cNvSpPr txBox="1"/>
          <p:nvPr/>
        </p:nvSpPr>
        <p:spPr>
          <a:xfrm>
            <a:off x="164817" y="3017951"/>
            <a:ext cx="4642160" cy="3145888"/>
          </a:xfrm>
          <a:prstGeom prst="rect">
            <a:avLst/>
          </a:prstGeom>
          <a:noFill/>
          <a:ln>
            <a:noFill/>
          </a:ln>
        </p:spPr>
        <p:txBody>
          <a:bodyPr spcFirstLastPara="1" wrap="square" lIns="91427" tIns="91427" rIns="91427" bIns="91427" anchor="t" anchorCtr="0">
            <a:noAutofit/>
          </a:bodyPr>
          <a:lstStyle/>
          <a:p>
            <a:r>
              <a:rPr lang="en" sz="1867" b="1" dirty="0">
                <a:solidFill>
                  <a:srgbClr val="002060"/>
                </a:solidFill>
                <a:latin typeface="Montserrat"/>
                <a:ea typeface="Montserrat"/>
                <a:cs typeface="Montserrat"/>
                <a:sym typeface="Montserrat"/>
              </a:rPr>
              <a:t>Outstanding Partners</a:t>
            </a:r>
            <a:endParaRPr sz="1867" b="1" dirty="0">
              <a:solidFill>
                <a:srgbClr val="002060"/>
              </a:solidFill>
              <a:latin typeface="Montserrat"/>
              <a:ea typeface="Montserrat"/>
              <a:cs typeface="Montserrat"/>
              <a:sym typeface="Montserrat"/>
            </a:endParaRPr>
          </a:p>
          <a:p>
            <a:r>
              <a:rPr lang="en" sz="1600" b="1" dirty="0">
                <a:latin typeface="Montserrat"/>
                <a:ea typeface="Montserrat"/>
                <a:cs typeface="Montserrat"/>
                <a:sym typeface="Montserrat"/>
              </a:rPr>
              <a:t>Redeemer’s University</a:t>
            </a:r>
            <a:endParaRPr sz="1600" b="1" dirty="0">
              <a:latin typeface="Montserrat"/>
              <a:ea typeface="Montserrat"/>
              <a:cs typeface="Montserrat"/>
              <a:sym typeface="Montserrat"/>
            </a:endParaRPr>
          </a:p>
          <a:p>
            <a:r>
              <a:rPr lang="en" sz="1600" b="1" dirty="0" err="1">
                <a:solidFill>
                  <a:schemeClr val="dk1"/>
                </a:solidFill>
                <a:latin typeface="Montserrat"/>
                <a:ea typeface="Montserrat"/>
                <a:cs typeface="Montserrat"/>
                <a:sym typeface="Montserrat"/>
              </a:rPr>
              <a:t>Irrua</a:t>
            </a:r>
            <a:r>
              <a:rPr lang="en" sz="1600" b="1" dirty="0">
                <a:solidFill>
                  <a:schemeClr val="dk1"/>
                </a:solidFill>
                <a:latin typeface="Montserrat"/>
                <a:ea typeface="Montserrat"/>
                <a:cs typeface="Montserrat"/>
                <a:sym typeface="Montserrat"/>
              </a:rPr>
              <a:t> Specialist Teaching Hospital</a:t>
            </a:r>
            <a:endParaRPr sz="1600" b="1" dirty="0">
              <a:solidFill>
                <a:schemeClr val="dk1"/>
              </a:solidFill>
              <a:latin typeface="Montserrat"/>
              <a:ea typeface="Montserrat"/>
              <a:cs typeface="Montserrat"/>
              <a:sym typeface="Montserrat"/>
            </a:endParaRPr>
          </a:p>
          <a:p>
            <a:pPr>
              <a:buClr>
                <a:schemeClr val="dk1"/>
              </a:buClr>
              <a:buSzPts val="1100"/>
            </a:pPr>
            <a:r>
              <a:rPr lang="en" sz="1600" b="1" dirty="0">
                <a:solidFill>
                  <a:schemeClr val="dk1"/>
                </a:solidFill>
                <a:latin typeface="Montserrat"/>
                <a:ea typeface="Montserrat"/>
                <a:cs typeface="Montserrat"/>
                <a:sym typeface="Montserrat"/>
              </a:rPr>
              <a:t>NCDC</a:t>
            </a:r>
            <a:endParaRPr sz="1600" b="1" dirty="0">
              <a:solidFill>
                <a:schemeClr val="dk1"/>
              </a:solidFill>
              <a:latin typeface="Montserrat"/>
              <a:ea typeface="Montserrat"/>
              <a:cs typeface="Montserrat"/>
              <a:sym typeface="Montserrat"/>
            </a:endParaRPr>
          </a:p>
          <a:p>
            <a:r>
              <a:rPr lang="en" sz="1600" b="1" dirty="0">
                <a:solidFill>
                  <a:schemeClr val="dk1"/>
                </a:solidFill>
                <a:latin typeface="Montserrat"/>
                <a:ea typeface="Montserrat"/>
                <a:cs typeface="Montserrat"/>
                <a:sym typeface="Montserrat"/>
              </a:rPr>
              <a:t>Viral Hemorrhagic Fever Consortium</a:t>
            </a:r>
          </a:p>
          <a:p>
            <a:r>
              <a:rPr lang="en" sz="1600" b="1" dirty="0">
                <a:solidFill>
                  <a:schemeClr val="dk1"/>
                </a:solidFill>
                <a:latin typeface="Montserrat"/>
                <a:ea typeface="Montserrat"/>
                <a:cs typeface="Montserrat"/>
                <a:sym typeface="Montserrat"/>
              </a:rPr>
              <a:t>Broad Institute of Harvard and MIT</a:t>
            </a:r>
          </a:p>
          <a:p>
            <a:r>
              <a:rPr lang="en" sz="1600" b="1" dirty="0">
                <a:solidFill>
                  <a:schemeClr val="dk1"/>
                </a:solidFill>
                <a:latin typeface="Montserrat"/>
                <a:ea typeface="Montserrat"/>
                <a:cs typeface="Montserrat"/>
                <a:sym typeface="Montserrat"/>
              </a:rPr>
              <a:t>Harvard University</a:t>
            </a:r>
          </a:p>
          <a:p>
            <a:r>
              <a:rPr lang="en" sz="1600" b="1" dirty="0">
                <a:solidFill>
                  <a:schemeClr val="dk1"/>
                </a:solidFill>
                <a:latin typeface="Montserrat"/>
                <a:ea typeface="Montserrat"/>
                <a:cs typeface="Montserrat"/>
                <a:sym typeface="Montserrat"/>
              </a:rPr>
              <a:t>Tulane University</a:t>
            </a:r>
          </a:p>
          <a:p>
            <a:r>
              <a:rPr lang="en" sz="1600" b="1" dirty="0">
                <a:solidFill>
                  <a:schemeClr val="dk1"/>
                </a:solidFill>
                <a:latin typeface="Montserrat"/>
                <a:ea typeface="Montserrat"/>
                <a:cs typeface="Montserrat"/>
                <a:sym typeface="Montserrat"/>
              </a:rPr>
              <a:t>UCAD, Senegal</a:t>
            </a:r>
          </a:p>
          <a:p>
            <a:r>
              <a:rPr lang="en" sz="1600" b="1" dirty="0">
                <a:solidFill>
                  <a:schemeClr val="dk1"/>
                </a:solidFill>
                <a:latin typeface="Montserrat"/>
                <a:ea typeface="Montserrat"/>
                <a:cs typeface="Montserrat"/>
                <a:sym typeface="Montserrat"/>
              </a:rPr>
              <a:t>KGH, Sierra Leone</a:t>
            </a:r>
          </a:p>
          <a:p>
            <a:r>
              <a:rPr lang="en" sz="1600" b="1" dirty="0">
                <a:solidFill>
                  <a:schemeClr val="dk1"/>
                </a:solidFill>
                <a:latin typeface="Montserrat"/>
                <a:ea typeface="Montserrat"/>
                <a:cs typeface="Montserrat"/>
                <a:sym typeface="Montserrat"/>
              </a:rPr>
              <a:t>NPHI, Liberia</a:t>
            </a:r>
          </a:p>
          <a:p>
            <a:r>
              <a:rPr lang="en" sz="1600" b="1" dirty="0" err="1">
                <a:solidFill>
                  <a:schemeClr val="dk1"/>
                </a:solidFill>
                <a:latin typeface="Montserrat"/>
                <a:ea typeface="Montserrat"/>
                <a:cs typeface="Montserrat"/>
                <a:sym typeface="Montserrat"/>
              </a:rPr>
              <a:t>Zalgen</a:t>
            </a:r>
            <a:endParaRPr lang="en" sz="1600" b="1" dirty="0">
              <a:solidFill>
                <a:schemeClr val="dk1"/>
              </a:solidFill>
              <a:latin typeface="Montserrat"/>
              <a:ea typeface="Montserrat"/>
              <a:cs typeface="Montserrat"/>
              <a:sym typeface="Montserrat"/>
            </a:endParaRPr>
          </a:p>
          <a:p>
            <a:r>
              <a:rPr lang="en" sz="1600" b="1" dirty="0">
                <a:solidFill>
                  <a:schemeClr val="dk1"/>
                </a:solidFill>
                <a:latin typeface="Montserrat"/>
                <a:ea typeface="Montserrat"/>
                <a:cs typeface="Montserrat"/>
                <a:sym typeface="Montserrat"/>
              </a:rPr>
              <a:t>University of Cambridge</a:t>
            </a:r>
          </a:p>
          <a:p>
            <a:r>
              <a:rPr lang="en" sz="1600" b="1" dirty="0">
                <a:solidFill>
                  <a:schemeClr val="dk1"/>
                </a:solidFill>
                <a:latin typeface="Montserrat"/>
                <a:ea typeface="Montserrat"/>
                <a:cs typeface="Montserrat"/>
                <a:sym typeface="Montserrat"/>
              </a:rPr>
              <a:t>FETHA</a:t>
            </a:r>
          </a:p>
          <a:p>
            <a:r>
              <a:rPr lang="en" sz="1600" b="1" dirty="0">
                <a:solidFill>
                  <a:schemeClr val="dk1"/>
                </a:solidFill>
                <a:latin typeface="Montserrat"/>
                <a:ea typeface="Montserrat"/>
                <a:cs typeface="Montserrat"/>
                <a:sym typeface="Montserrat"/>
              </a:rPr>
              <a:t>FMC-</a:t>
            </a:r>
            <a:r>
              <a:rPr lang="en" sz="1600" b="1" dirty="0" err="1">
                <a:solidFill>
                  <a:schemeClr val="dk1"/>
                </a:solidFill>
                <a:latin typeface="Montserrat"/>
                <a:ea typeface="Montserrat"/>
                <a:cs typeface="Montserrat"/>
                <a:sym typeface="Montserrat"/>
              </a:rPr>
              <a:t>Owo</a:t>
            </a:r>
            <a:endParaRPr lang="en" sz="1600" b="1" dirty="0">
              <a:solidFill>
                <a:schemeClr val="dk1"/>
              </a:solidFill>
              <a:latin typeface="Montserrat"/>
              <a:ea typeface="Montserrat"/>
              <a:cs typeface="Montserrat"/>
              <a:sym typeface="Montserrat"/>
            </a:endParaRPr>
          </a:p>
          <a:p>
            <a:endParaRPr sz="1600" dirty="0">
              <a:latin typeface="Montserrat"/>
              <a:ea typeface="Montserrat"/>
              <a:cs typeface="Montserrat"/>
              <a:sym typeface="Montserrat"/>
            </a:endParaRPr>
          </a:p>
        </p:txBody>
      </p:sp>
      <p:sp>
        <p:nvSpPr>
          <p:cNvPr id="374" name="Google Shape;374;p53"/>
          <p:cNvSpPr txBox="1"/>
          <p:nvPr/>
        </p:nvSpPr>
        <p:spPr>
          <a:xfrm>
            <a:off x="7277117" y="3082540"/>
            <a:ext cx="3162259" cy="412072"/>
          </a:xfrm>
          <a:prstGeom prst="rect">
            <a:avLst/>
          </a:prstGeom>
          <a:noFill/>
          <a:ln>
            <a:noFill/>
          </a:ln>
        </p:spPr>
        <p:txBody>
          <a:bodyPr spcFirstLastPara="1" wrap="square" lIns="91427" tIns="91427" rIns="91427" bIns="91427" anchor="t" anchorCtr="0">
            <a:noAutofit/>
          </a:bodyPr>
          <a:lstStyle/>
          <a:p>
            <a:r>
              <a:rPr lang="en" sz="1867" b="1" dirty="0">
                <a:solidFill>
                  <a:srgbClr val="002060"/>
                </a:solidFill>
                <a:latin typeface="Montserrat"/>
                <a:ea typeface="Montserrat"/>
                <a:cs typeface="Montserrat"/>
                <a:sym typeface="Montserrat"/>
              </a:rPr>
              <a:t>Generous Funders</a:t>
            </a:r>
            <a:endParaRPr sz="1867" b="1" dirty="0">
              <a:solidFill>
                <a:srgbClr val="002060"/>
              </a:solidFill>
              <a:latin typeface="Montserrat"/>
              <a:ea typeface="Montserrat"/>
              <a:cs typeface="Montserrat"/>
              <a:sym typeface="Montserrat"/>
            </a:endParaRPr>
          </a:p>
          <a:p>
            <a:pPr>
              <a:buClr>
                <a:schemeClr val="dk1"/>
              </a:buClr>
              <a:buSzPts val="1100"/>
            </a:pPr>
            <a:endParaRPr sz="1467" b="1" dirty="0">
              <a:latin typeface="Montserrat"/>
              <a:ea typeface="Montserrat"/>
              <a:cs typeface="Montserrat"/>
              <a:sym typeface="Montserrat"/>
            </a:endParaRPr>
          </a:p>
        </p:txBody>
      </p:sp>
      <p:pic>
        <p:nvPicPr>
          <p:cNvPr id="375" name="Google Shape;375;p5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254707" y="5597069"/>
            <a:ext cx="1324120" cy="326188"/>
          </a:xfrm>
          <a:prstGeom prst="rect">
            <a:avLst/>
          </a:prstGeom>
          <a:noFill/>
          <a:ln>
            <a:noFill/>
          </a:ln>
        </p:spPr>
      </p:pic>
      <p:sp>
        <p:nvSpPr>
          <p:cNvPr id="377" name="Google Shape;377;p53"/>
          <p:cNvSpPr txBox="1"/>
          <p:nvPr/>
        </p:nvSpPr>
        <p:spPr>
          <a:xfrm>
            <a:off x="3601195" y="2397752"/>
            <a:ext cx="5770811" cy="1227139"/>
          </a:xfrm>
          <a:prstGeom prst="rect">
            <a:avLst/>
          </a:prstGeom>
          <a:noFill/>
          <a:ln>
            <a:noFill/>
          </a:ln>
        </p:spPr>
        <p:txBody>
          <a:bodyPr spcFirstLastPara="1" wrap="square" lIns="91427" tIns="91427" rIns="91427" bIns="91427" anchor="ctr" anchorCtr="0">
            <a:noAutofit/>
          </a:bodyPr>
          <a:lstStyle/>
          <a:p>
            <a:r>
              <a:rPr lang="en" sz="1600" i="1" dirty="0">
                <a:solidFill>
                  <a:schemeClr val="dk1"/>
                </a:solidFill>
                <a:latin typeface="Montserrat"/>
                <a:ea typeface="Montserrat"/>
                <a:cs typeface="Montserrat"/>
                <a:sym typeface="Montserrat"/>
              </a:rPr>
              <a:t>outbreaks genomic response team</a:t>
            </a:r>
            <a:r>
              <a:rPr lang="en" sz="1455" dirty="0">
                <a:solidFill>
                  <a:schemeClr val="dk1"/>
                </a:solidFill>
                <a:latin typeface="Montserrat"/>
                <a:ea typeface="Montserrat"/>
                <a:cs typeface="Montserrat"/>
                <a:sym typeface="Montserrat"/>
              </a:rPr>
              <a:t> </a:t>
            </a:r>
            <a:endParaRPr sz="1455" dirty="0"/>
          </a:p>
        </p:txBody>
      </p:sp>
      <p:pic>
        <p:nvPicPr>
          <p:cNvPr id="12" name="droppedImage.pdf" descr="droppedImage.pdf">
            <a:extLst>
              <a:ext uri="{FF2B5EF4-FFF2-40B4-BE49-F238E27FC236}">
                <a16:creationId xmlns:a16="http://schemas.microsoft.com/office/drawing/2014/main" id="{5F3AC156-F15B-0045-BF62-10233BAA36C9}"/>
              </a:ext>
            </a:extLst>
          </p:cNvPr>
          <p:cNvPicPr>
            <a:picLocks noChangeAspect="1"/>
          </p:cNvPicPr>
          <p:nvPr/>
        </p:nvPicPr>
        <p:blipFill>
          <a:blip r:embed="rId8"/>
          <a:stretch>
            <a:fillRect/>
          </a:stretch>
        </p:blipFill>
        <p:spPr>
          <a:xfrm>
            <a:off x="10254707" y="342661"/>
            <a:ext cx="964043" cy="723032"/>
          </a:xfrm>
          <a:prstGeom prst="rect">
            <a:avLst/>
          </a:prstGeom>
          <a:ln w="12700">
            <a:miter lim="400000"/>
          </a:ln>
        </p:spPr>
      </p:pic>
      <p:pic>
        <p:nvPicPr>
          <p:cNvPr id="14" name="usaid.png" descr="usaid.png">
            <a:extLst>
              <a:ext uri="{FF2B5EF4-FFF2-40B4-BE49-F238E27FC236}">
                <a16:creationId xmlns:a16="http://schemas.microsoft.com/office/drawing/2014/main" id="{F2EF29C0-91BD-A54E-9A09-7AD2C156C10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49919" y="3603526"/>
            <a:ext cx="1743035" cy="505321"/>
          </a:xfrm>
          <a:prstGeom prst="rect">
            <a:avLst/>
          </a:prstGeom>
          <a:ln w="12700">
            <a:miter lim="400000"/>
          </a:ln>
        </p:spPr>
      </p:pic>
      <p:pic>
        <p:nvPicPr>
          <p:cNvPr id="15" name="Picture 20" descr="Picture 20">
            <a:extLst>
              <a:ext uri="{FF2B5EF4-FFF2-40B4-BE49-F238E27FC236}">
                <a16:creationId xmlns:a16="http://schemas.microsoft.com/office/drawing/2014/main" id="{68B4FEB1-64C4-9D4B-A0E0-8732B334D3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64623" y="2059509"/>
            <a:ext cx="1172652" cy="661388"/>
          </a:xfrm>
          <a:prstGeom prst="rect">
            <a:avLst/>
          </a:prstGeom>
          <a:ln w="12700">
            <a:miter lim="400000"/>
          </a:ln>
        </p:spPr>
      </p:pic>
      <p:pic>
        <p:nvPicPr>
          <p:cNvPr id="16" name="Picture 19" descr="Picture 19">
            <a:extLst>
              <a:ext uri="{FF2B5EF4-FFF2-40B4-BE49-F238E27FC236}">
                <a16:creationId xmlns:a16="http://schemas.microsoft.com/office/drawing/2014/main" id="{6BE8DBA9-CE62-5A4E-8388-2DC5E2D2B25A}"/>
              </a:ext>
            </a:extLst>
          </p:cNvPr>
          <p:cNvPicPr>
            <a:picLocks noChangeAspect="1"/>
          </p:cNvPicPr>
          <p:nvPr/>
        </p:nvPicPr>
        <p:blipFill>
          <a:blip r:embed="rId11"/>
          <a:stretch>
            <a:fillRect/>
          </a:stretch>
        </p:blipFill>
        <p:spPr>
          <a:xfrm>
            <a:off x="10254707" y="1252772"/>
            <a:ext cx="929200" cy="696899"/>
          </a:xfrm>
          <a:prstGeom prst="rect">
            <a:avLst/>
          </a:prstGeom>
          <a:ln w="12700">
            <a:miter lim="400000"/>
          </a:ln>
        </p:spPr>
      </p:pic>
      <p:pic>
        <p:nvPicPr>
          <p:cNvPr id="17" name="Picture 15" descr="Picture 15">
            <a:extLst>
              <a:ext uri="{FF2B5EF4-FFF2-40B4-BE49-F238E27FC236}">
                <a16:creationId xmlns:a16="http://schemas.microsoft.com/office/drawing/2014/main" id="{A497EFCD-AB95-9C4F-9C3E-CCABC44B73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54707" y="2900954"/>
            <a:ext cx="1080959" cy="527689"/>
          </a:xfrm>
          <a:prstGeom prst="rect">
            <a:avLst/>
          </a:prstGeom>
          <a:ln w="12700">
            <a:miter lim="400000"/>
          </a:ln>
        </p:spPr>
      </p:pic>
      <p:pic>
        <p:nvPicPr>
          <p:cNvPr id="18" name="Picture 2" descr="Related image">
            <a:extLst>
              <a:ext uri="{FF2B5EF4-FFF2-40B4-BE49-F238E27FC236}">
                <a16:creationId xmlns:a16="http://schemas.microsoft.com/office/drawing/2014/main" id="{8EF500BE-87D1-0C43-8D3A-9634E0A52A8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0161081" y="4911151"/>
            <a:ext cx="1467619" cy="3925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 descr="Picture 1">
            <a:extLst>
              <a:ext uri="{FF2B5EF4-FFF2-40B4-BE49-F238E27FC236}">
                <a16:creationId xmlns:a16="http://schemas.microsoft.com/office/drawing/2014/main" id="{025F6FA9-8FA5-8749-BDDB-752CDA3238A3}"/>
              </a:ext>
            </a:extLst>
          </p:cNvPr>
          <p:cNvPicPr>
            <a:picLocks noChangeAspect="1"/>
          </p:cNvPicPr>
          <p:nvPr/>
        </p:nvPicPr>
        <p:blipFill>
          <a:blip r:embed="rId14"/>
          <a:stretch>
            <a:fillRect/>
          </a:stretch>
        </p:blipFill>
        <p:spPr>
          <a:xfrm>
            <a:off x="10161081" y="4296792"/>
            <a:ext cx="1845899" cy="311768"/>
          </a:xfrm>
          <a:prstGeom prst="rect">
            <a:avLst/>
          </a:prstGeom>
          <a:ln w="12700">
            <a:miter lim="400000"/>
          </a:ln>
        </p:spPr>
      </p:pic>
      <p:pic>
        <p:nvPicPr>
          <p:cNvPr id="1026" name="Picture 2" descr="Image result for Wellcome Trust Logo">
            <a:extLst>
              <a:ext uri="{FF2B5EF4-FFF2-40B4-BE49-F238E27FC236}">
                <a16:creationId xmlns:a16="http://schemas.microsoft.com/office/drawing/2014/main" id="{910C83E8-01F9-224C-BA4A-E38ACDC0794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378611" y="3580492"/>
            <a:ext cx="1696208" cy="8296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ma logo - The END Fund">
            <a:extLst>
              <a:ext uri="{FF2B5EF4-FFF2-40B4-BE49-F238E27FC236}">
                <a16:creationId xmlns:a16="http://schemas.microsoft.com/office/drawing/2014/main" id="{A09D1E59-28CC-4842-A13A-A2A923D036E1}"/>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8497"/>
          <a:stretch/>
        </p:blipFill>
        <p:spPr bwMode="auto">
          <a:xfrm>
            <a:off x="8193764" y="3423006"/>
            <a:ext cx="1894749" cy="1109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koll | Skoll Foundation">
            <a:extLst>
              <a:ext uri="{FF2B5EF4-FFF2-40B4-BE49-F238E27FC236}">
                <a16:creationId xmlns:a16="http://schemas.microsoft.com/office/drawing/2014/main" id="{0A493F58-C2F0-1046-857C-9394D1A10AE0}"/>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048809" y="3728636"/>
            <a:ext cx="1342732" cy="614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u Lab envisions a world free from the dangers of influenza - Flu Lab">
            <a:extLst>
              <a:ext uri="{FF2B5EF4-FFF2-40B4-BE49-F238E27FC236}">
                <a16:creationId xmlns:a16="http://schemas.microsoft.com/office/drawing/2014/main" id="{A6878F31-83E6-144E-9069-CF5C0B6C012C}"/>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082853" y="3518626"/>
            <a:ext cx="1105064" cy="909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 Philanthropy">
            <a:extLst>
              <a:ext uri="{FF2B5EF4-FFF2-40B4-BE49-F238E27FC236}">
                <a16:creationId xmlns:a16="http://schemas.microsoft.com/office/drawing/2014/main" id="{E1C10B7A-3D1B-524E-B53E-D5743DE26773}"/>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0028318" y="6096834"/>
            <a:ext cx="2057913" cy="5068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EPI Call for Proposals: Vaccine Development Against Prioritized Epidemic  Infectious Diseases - FEMS">
            <a:extLst>
              <a:ext uri="{FF2B5EF4-FFF2-40B4-BE49-F238E27FC236}">
                <a16:creationId xmlns:a16="http://schemas.microsoft.com/office/drawing/2014/main" id="{C32B50A8-7116-634E-8D12-636FFD9EAF8B}"/>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354419" y="4532302"/>
            <a:ext cx="2764860" cy="3999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ile:Who logo.svg - Wikimedia Commons">
            <a:extLst>
              <a:ext uri="{FF2B5EF4-FFF2-40B4-BE49-F238E27FC236}">
                <a16:creationId xmlns:a16="http://schemas.microsoft.com/office/drawing/2014/main" id="{E76865F5-4415-A044-B34D-D2EC5B167C06}"/>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708572" y="5054902"/>
            <a:ext cx="1000915" cy="10311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37690-new-au-cdc-logo.jpg | African Union">
            <a:extLst>
              <a:ext uri="{FF2B5EF4-FFF2-40B4-BE49-F238E27FC236}">
                <a16:creationId xmlns:a16="http://schemas.microsoft.com/office/drawing/2014/main" id="{8C82794A-A9A1-0D41-AE86-9A024960C312}"/>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6693774" y="5134659"/>
            <a:ext cx="3271023" cy="7182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Bill &amp; Melinda Gates Foundation | Gavi, the Vaccine Alliance">
            <a:extLst>
              <a:ext uri="{FF2B5EF4-FFF2-40B4-BE49-F238E27FC236}">
                <a16:creationId xmlns:a16="http://schemas.microsoft.com/office/drawing/2014/main" id="{091D103E-7993-0249-AED8-048F5018D490}"/>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51835" y="6064810"/>
            <a:ext cx="2478008" cy="50164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rican Academy of Sciences – International Year of Basic Sciences for  Development">
            <a:extLst>
              <a:ext uri="{FF2B5EF4-FFF2-40B4-BE49-F238E27FC236}">
                <a16:creationId xmlns:a16="http://schemas.microsoft.com/office/drawing/2014/main" id="{7707DDC4-2662-9E43-95A0-A824C75647CC}"/>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a:stretch/>
        </p:blipFill>
        <p:spPr bwMode="auto">
          <a:xfrm>
            <a:off x="6709487" y="5898318"/>
            <a:ext cx="3286263" cy="7473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0 TED Talks Every Educator Should Listen To | Emerging Education  Technologies">
            <a:extLst>
              <a:ext uri="{FF2B5EF4-FFF2-40B4-BE49-F238E27FC236}">
                <a16:creationId xmlns:a16="http://schemas.microsoft.com/office/drawing/2014/main" id="{36BC7200-0EAB-3245-9626-286C2A888171}"/>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l="26443" t="27630" r="22564" b="18310"/>
          <a:stretch/>
        </p:blipFill>
        <p:spPr bwMode="auto">
          <a:xfrm>
            <a:off x="4107736" y="5056302"/>
            <a:ext cx="1495752" cy="88212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st Grants">
            <a:extLst>
              <a:ext uri="{FF2B5EF4-FFF2-40B4-BE49-F238E27FC236}">
                <a16:creationId xmlns:a16="http://schemas.microsoft.com/office/drawing/2014/main" id="{7B041D9A-CF32-584E-81AC-5974459F34EA}"/>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l="17515" t="36009" r="17395" b="37018"/>
          <a:stretch/>
        </p:blipFill>
        <p:spPr bwMode="auto">
          <a:xfrm>
            <a:off x="7314118" y="4616942"/>
            <a:ext cx="2652125" cy="54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3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05"/>
          <p:cNvSpPr>
            <a:spLocks noChangeArrowheads="1"/>
          </p:cNvSpPr>
          <p:nvPr/>
        </p:nvSpPr>
        <p:spPr bwMode="auto">
          <a:xfrm>
            <a:off x="2814643" y="6059037"/>
            <a:ext cx="5336399" cy="469233"/>
          </a:xfrm>
          <a:prstGeom prst="rect">
            <a:avLst/>
          </a:prstGeom>
          <a:noFill/>
          <a:ln w="12700">
            <a:noFill/>
            <a:miter lim="400000"/>
            <a:headEnd/>
            <a:tailEnd/>
          </a:ln>
        </p:spPr>
        <p:txBody>
          <a:bodyPr wrap="none" lIns="19051" tIns="19051" rIns="19051" bIns="19051" anchor="ctr">
            <a:prstTxWarp prst="textNoShape">
              <a:avLst/>
            </a:prstTxWarp>
            <a:spAutoFit/>
          </a:bodyPr>
          <a:lstStyle/>
          <a:p>
            <a:pPr defTabSz="800009"/>
            <a:r>
              <a:rPr lang="en-US" sz="2799">
                <a:latin typeface="Helvetica Neue Light" pitchFamily="-65" charset="0"/>
                <a:ea typeface="Helvetica Neue Light" pitchFamily="-65" charset="0"/>
                <a:cs typeface="Helvetica Neue Light" pitchFamily="-65" charset="0"/>
                <a:sym typeface="Myriad Pro" pitchFamily="-65" charset="0"/>
              </a:rPr>
              <a:t>10 days from sample to Genbank</a:t>
            </a:r>
          </a:p>
        </p:txBody>
      </p:sp>
      <p:pic>
        <p:nvPicPr>
          <p:cNvPr id="29699" name="Picture 1" descr="graphic-seq_pipeline.pdf"/>
          <p:cNvPicPr>
            <a:picLocks noChangeAspect="1"/>
          </p:cNvPicPr>
          <p:nvPr/>
        </p:nvPicPr>
        <p:blipFill>
          <a:blip r:embed="rId3"/>
          <a:srcRect/>
          <a:stretch>
            <a:fillRect/>
          </a:stretch>
        </p:blipFill>
        <p:spPr bwMode="auto">
          <a:xfrm>
            <a:off x="0" y="814391"/>
            <a:ext cx="12192000" cy="5143500"/>
          </a:xfrm>
          <a:prstGeom prst="rect">
            <a:avLst/>
          </a:prstGeom>
          <a:noFill/>
          <a:ln w="9525">
            <a:noFill/>
            <a:miter lim="800000"/>
            <a:headEnd/>
            <a:tailEnd/>
          </a:ln>
        </p:spPr>
      </p:pic>
      <p:sp>
        <p:nvSpPr>
          <p:cNvPr id="29700" name="Shape 105"/>
          <p:cNvSpPr>
            <a:spLocks noChangeArrowheads="1"/>
          </p:cNvSpPr>
          <p:nvPr/>
        </p:nvSpPr>
        <p:spPr bwMode="auto">
          <a:xfrm>
            <a:off x="2613027" y="224973"/>
            <a:ext cx="6774101" cy="469233"/>
          </a:xfrm>
          <a:prstGeom prst="rect">
            <a:avLst/>
          </a:prstGeom>
          <a:noFill/>
          <a:ln w="12700">
            <a:noFill/>
            <a:miter lim="400000"/>
            <a:headEnd/>
            <a:tailEnd/>
          </a:ln>
        </p:spPr>
        <p:txBody>
          <a:bodyPr wrap="none" lIns="19051" tIns="19051" rIns="19051" bIns="19051" anchor="ctr">
            <a:prstTxWarp prst="textNoShape">
              <a:avLst/>
            </a:prstTxWarp>
            <a:spAutoFit/>
          </a:bodyPr>
          <a:lstStyle/>
          <a:p>
            <a:pPr defTabSz="800009"/>
            <a:r>
              <a:rPr lang="en-US" sz="2799" b="1" dirty="0">
                <a:solidFill>
                  <a:srgbClr val="002060"/>
                </a:solidFill>
                <a:latin typeface="Helvetica Neue Light" pitchFamily="-65" charset="0"/>
                <a:ea typeface="Helvetica Neue Light" pitchFamily="-65" charset="0"/>
                <a:cs typeface="Helvetica Neue Light" pitchFamily="-65" charset="0"/>
                <a:sym typeface="Myriad Pro" pitchFamily="-65" charset="0"/>
              </a:rPr>
              <a:t>The data were generated super quickly!</a:t>
            </a:r>
          </a:p>
        </p:txBody>
      </p:sp>
      <p:pic>
        <p:nvPicPr>
          <p:cNvPr id="3" name="Picture 2" descr="Screen Shot 2015-09-01 at 5.24.46 PM.png"/>
          <p:cNvPicPr>
            <a:picLocks noChangeAspect="1"/>
          </p:cNvPicPr>
          <p:nvPr/>
        </p:nvPicPr>
        <p:blipFill>
          <a:blip r:embed="rId4"/>
          <a:srcRect/>
          <a:stretch>
            <a:fillRect/>
          </a:stretch>
        </p:blipFill>
        <p:spPr bwMode="auto">
          <a:xfrm>
            <a:off x="838208" y="2447929"/>
            <a:ext cx="10907713" cy="1057276"/>
          </a:xfrm>
          <a:prstGeom prst="rect">
            <a:avLst/>
          </a:prstGeom>
          <a:noFill/>
          <a:ln w="9525">
            <a:noFill/>
            <a:miter lim="800000"/>
            <a:headEnd/>
            <a:tailEnd/>
          </a:ln>
        </p:spPr>
      </p:pic>
    </p:spTree>
    <p:extLst>
      <p:ext uri="{BB962C8B-B14F-4D97-AF65-F5344CB8AC3E}">
        <p14:creationId xmlns:p14="http://schemas.microsoft.com/office/powerpoint/2010/main" val="25685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3"/>
          <p:cNvSpPr/>
          <p:nvPr/>
        </p:nvSpPr>
        <p:spPr>
          <a:xfrm>
            <a:off x="5893072" y="1552906"/>
            <a:ext cx="6268277" cy="3686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lvl1pPr>
              <a:defRPr sz="3600" b="1">
                <a:solidFill>
                  <a:srgbClr val="164F86"/>
                </a:solidFill>
                <a:latin typeface="Arial"/>
                <a:ea typeface="Arial"/>
                <a:cs typeface="Arial"/>
                <a:sym typeface="Arial"/>
              </a:defRPr>
            </a:lvl1pPr>
          </a:lstStyle>
          <a:p>
            <a:pPr lvl="0" algn="ctr">
              <a:defRPr sz="1800" b="0">
                <a:solidFill>
                  <a:srgbClr val="000000"/>
                </a:solidFill>
              </a:defRPr>
            </a:pPr>
            <a:r>
              <a:rPr lang="en-US" sz="2400" dirty="0">
                <a:solidFill>
                  <a:srgbClr val="002060"/>
                </a:solidFill>
              </a:rPr>
              <a:t>We Developed the First EBOLA RDT</a:t>
            </a:r>
            <a:endParaRPr sz="2400" dirty="0">
              <a:solidFill>
                <a:srgbClr val="002060"/>
              </a:solidFill>
            </a:endParaRPr>
          </a:p>
        </p:txBody>
      </p:sp>
      <p:sp>
        <p:nvSpPr>
          <p:cNvPr id="10" name="TextBox 9">
            <a:extLst>
              <a:ext uri="{FF2B5EF4-FFF2-40B4-BE49-F238E27FC236}">
                <a16:creationId xmlns:a16="http://schemas.microsoft.com/office/drawing/2014/main" id="{22582BDF-70D3-0A44-AD7D-8E6131C0E8D0}"/>
              </a:ext>
            </a:extLst>
          </p:cNvPr>
          <p:cNvSpPr txBox="1"/>
          <p:nvPr/>
        </p:nvSpPr>
        <p:spPr>
          <a:xfrm>
            <a:off x="5747298" y="4808248"/>
            <a:ext cx="6559825" cy="317779"/>
          </a:xfrm>
          <a:prstGeom prst="rect">
            <a:avLst/>
          </a:prstGeom>
          <a:noFill/>
        </p:spPr>
        <p:txBody>
          <a:bodyPr wrap="square" rtlCol="0">
            <a:spAutoFit/>
          </a:bodyPr>
          <a:lstStyle/>
          <a:p>
            <a:r>
              <a:rPr lang="en-US" sz="1465" b="1" dirty="0"/>
              <a:t>1</a:t>
            </a:r>
            <a:r>
              <a:rPr lang="en-US" sz="1465" b="1" baseline="30000" dirty="0"/>
              <a:t>st</a:t>
            </a:r>
            <a:r>
              <a:rPr lang="en-US" sz="1465" b="1" dirty="0"/>
              <a:t> Generation Ebola Virus RDT Approved for EU by WHO and US FDA </a:t>
            </a:r>
          </a:p>
        </p:txBody>
      </p:sp>
      <p:pic>
        <p:nvPicPr>
          <p:cNvPr id="3" name="Picture 2">
            <a:extLst>
              <a:ext uri="{FF2B5EF4-FFF2-40B4-BE49-F238E27FC236}">
                <a16:creationId xmlns:a16="http://schemas.microsoft.com/office/drawing/2014/main" id="{F93C13D6-A1FF-0B46-A86A-7E250136F4DE}"/>
              </a:ext>
            </a:extLst>
          </p:cNvPr>
          <p:cNvPicPr>
            <a:picLocks noChangeAspect="1"/>
          </p:cNvPicPr>
          <p:nvPr/>
        </p:nvPicPr>
        <p:blipFill>
          <a:blip r:embed="rId2"/>
          <a:stretch>
            <a:fillRect/>
          </a:stretch>
        </p:blipFill>
        <p:spPr>
          <a:xfrm>
            <a:off x="4939126" y="2270510"/>
            <a:ext cx="4465825" cy="2563045"/>
          </a:xfrm>
          <a:prstGeom prst="rect">
            <a:avLst/>
          </a:prstGeom>
        </p:spPr>
      </p:pic>
      <p:pic>
        <p:nvPicPr>
          <p:cNvPr id="11" name="Picture 10">
            <a:extLst>
              <a:ext uri="{FF2B5EF4-FFF2-40B4-BE49-F238E27FC236}">
                <a16:creationId xmlns:a16="http://schemas.microsoft.com/office/drawing/2014/main" id="{C6E1FA1A-0407-614E-A18A-601EDC7AB629}"/>
              </a:ext>
            </a:extLst>
          </p:cNvPr>
          <p:cNvPicPr>
            <a:picLocks noChangeAspect="1"/>
          </p:cNvPicPr>
          <p:nvPr/>
        </p:nvPicPr>
        <p:blipFill>
          <a:blip r:embed="rId3"/>
          <a:stretch>
            <a:fillRect/>
          </a:stretch>
        </p:blipFill>
        <p:spPr>
          <a:xfrm>
            <a:off x="8760308" y="2418689"/>
            <a:ext cx="3219656" cy="2438400"/>
          </a:xfrm>
          <a:prstGeom prst="rect">
            <a:avLst/>
          </a:prstGeom>
        </p:spPr>
      </p:pic>
      <p:pic>
        <p:nvPicPr>
          <p:cNvPr id="6" name="Picture 5">
            <a:extLst>
              <a:ext uri="{FF2B5EF4-FFF2-40B4-BE49-F238E27FC236}">
                <a16:creationId xmlns:a16="http://schemas.microsoft.com/office/drawing/2014/main" id="{DA0A65F5-8545-374F-B5A0-A271446C9E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41" y="1539840"/>
            <a:ext cx="2745185" cy="2745185"/>
          </a:xfrm>
          <a:prstGeom prst="ellipse">
            <a:avLst/>
          </a:prstGeom>
          <a:ln w="165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3D15FE0A-FDCA-AF43-8153-9CA9EB040C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157" y="4494636"/>
            <a:ext cx="4743969" cy="1929925"/>
          </a:xfrm>
          <a:prstGeom prst="rect">
            <a:avLst/>
          </a:prstGeom>
        </p:spPr>
      </p:pic>
      <p:sp>
        <p:nvSpPr>
          <p:cNvPr id="2" name="TextBox 1">
            <a:extLst>
              <a:ext uri="{FF2B5EF4-FFF2-40B4-BE49-F238E27FC236}">
                <a16:creationId xmlns:a16="http://schemas.microsoft.com/office/drawing/2014/main" id="{FF9EEA4C-202B-FA44-B982-1C92D6F1C57D}"/>
              </a:ext>
            </a:extLst>
          </p:cNvPr>
          <p:cNvSpPr txBox="1"/>
          <p:nvPr/>
        </p:nvSpPr>
        <p:spPr>
          <a:xfrm>
            <a:off x="92765" y="4227062"/>
            <a:ext cx="4545496" cy="830997"/>
          </a:xfrm>
          <a:prstGeom prst="rect">
            <a:avLst/>
          </a:prstGeom>
          <a:noFill/>
        </p:spPr>
        <p:txBody>
          <a:bodyPr wrap="square" rtlCol="0">
            <a:spAutoFit/>
          </a:bodyPr>
          <a:lstStyle/>
          <a:p>
            <a:r>
              <a:rPr lang="en-US" sz="2400" b="1" dirty="0"/>
              <a:t>Next Generation Sequencing Capacity</a:t>
            </a:r>
          </a:p>
        </p:txBody>
      </p:sp>
      <p:sp>
        <p:nvSpPr>
          <p:cNvPr id="4" name="TextBox 3">
            <a:extLst>
              <a:ext uri="{FF2B5EF4-FFF2-40B4-BE49-F238E27FC236}">
                <a16:creationId xmlns:a16="http://schemas.microsoft.com/office/drawing/2014/main" id="{1DF82374-7A9C-7A42-80F2-2BD35EF5DC5B}"/>
              </a:ext>
            </a:extLst>
          </p:cNvPr>
          <p:cNvSpPr txBox="1"/>
          <p:nvPr/>
        </p:nvSpPr>
        <p:spPr>
          <a:xfrm>
            <a:off x="1364975" y="6219463"/>
            <a:ext cx="2001079" cy="461665"/>
          </a:xfrm>
          <a:prstGeom prst="rect">
            <a:avLst/>
          </a:prstGeom>
          <a:noFill/>
        </p:spPr>
        <p:txBody>
          <a:bodyPr wrap="square" rtlCol="0">
            <a:spAutoFit/>
          </a:bodyPr>
          <a:lstStyle/>
          <a:p>
            <a:r>
              <a:rPr lang="en-US" sz="2400" b="1" dirty="0"/>
              <a:t>Real-time PCR</a:t>
            </a:r>
          </a:p>
        </p:txBody>
      </p:sp>
      <p:sp>
        <p:nvSpPr>
          <p:cNvPr id="5" name="TextBox 4">
            <a:extLst>
              <a:ext uri="{FF2B5EF4-FFF2-40B4-BE49-F238E27FC236}">
                <a16:creationId xmlns:a16="http://schemas.microsoft.com/office/drawing/2014/main" id="{8E6095FF-48B0-8143-97E0-6EB3A6DC343D}"/>
              </a:ext>
            </a:extLst>
          </p:cNvPr>
          <p:cNvSpPr txBox="1"/>
          <p:nvPr/>
        </p:nvSpPr>
        <p:spPr>
          <a:xfrm>
            <a:off x="89140" y="217959"/>
            <a:ext cx="11890825" cy="913199"/>
          </a:xfrm>
          <a:prstGeom prst="rect">
            <a:avLst/>
          </a:prstGeom>
          <a:noFill/>
        </p:spPr>
        <p:txBody>
          <a:bodyPr wrap="square" rtlCol="0">
            <a:spAutoFit/>
          </a:bodyPr>
          <a:lstStyle/>
          <a:p>
            <a:pPr algn="ctr"/>
            <a:r>
              <a:rPr lang="en-US" sz="2667" b="1" dirty="0"/>
              <a:t>Real-time Diagnosis: Key to West Africa Successful Containment of the 2014 Ebola Outbreak.</a:t>
            </a:r>
          </a:p>
        </p:txBody>
      </p:sp>
      <p:sp>
        <p:nvSpPr>
          <p:cNvPr id="12" name="TextBox 11">
            <a:extLst>
              <a:ext uri="{FF2B5EF4-FFF2-40B4-BE49-F238E27FC236}">
                <a16:creationId xmlns:a16="http://schemas.microsoft.com/office/drawing/2014/main" id="{564FD90D-EB14-3F4B-B8E1-F02AD256813B}"/>
              </a:ext>
            </a:extLst>
          </p:cNvPr>
          <p:cNvSpPr txBox="1"/>
          <p:nvPr/>
        </p:nvSpPr>
        <p:spPr>
          <a:xfrm>
            <a:off x="2250937" y="2438401"/>
            <a:ext cx="3898367" cy="994118"/>
          </a:xfrm>
          <a:prstGeom prst="rect">
            <a:avLst/>
          </a:prstGeom>
          <a:noFill/>
        </p:spPr>
        <p:txBody>
          <a:bodyPr wrap="square" rtlCol="0">
            <a:spAutoFit/>
          </a:bodyPr>
          <a:lstStyle/>
          <a:p>
            <a:pPr marL="228574" indent="-228574">
              <a:buFont typeface="Arial" panose="020B0604020202020204" pitchFamily="34" charset="0"/>
              <a:buChar char="•"/>
            </a:pPr>
            <a:r>
              <a:rPr lang="en-US" sz="1465" b="1" dirty="0"/>
              <a:t> June 2014: 99 genomes publicly available</a:t>
            </a:r>
          </a:p>
          <a:p>
            <a:pPr marL="228574" indent="-228574">
              <a:buFont typeface="Arial" panose="020B0604020202020204" pitchFamily="34" charset="0"/>
              <a:buChar char="•"/>
            </a:pPr>
            <a:endParaRPr lang="en-US" sz="1465" b="1" dirty="0"/>
          </a:p>
          <a:p>
            <a:pPr marL="228574" indent="-228574">
              <a:buFont typeface="Arial" panose="020B0604020202020204" pitchFamily="34" charset="0"/>
              <a:buChar char="•"/>
            </a:pPr>
            <a:r>
              <a:rPr lang="en-US" sz="1465" b="1" dirty="0"/>
              <a:t>Another 150 genomes released between March 2014 and August 2015</a:t>
            </a:r>
          </a:p>
        </p:txBody>
      </p:sp>
      <p:sp>
        <p:nvSpPr>
          <p:cNvPr id="13" name="Rectangle 12">
            <a:extLst>
              <a:ext uri="{FF2B5EF4-FFF2-40B4-BE49-F238E27FC236}">
                <a16:creationId xmlns:a16="http://schemas.microsoft.com/office/drawing/2014/main" id="{9C2C2ABE-D078-5D46-90E4-BAC0957C90DB}"/>
              </a:ext>
            </a:extLst>
          </p:cNvPr>
          <p:cNvSpPr/>
          <p:nvPr/>
        </p:nvSpPr>
        <p:spPr>
          <a:xfrm>
            <a:off x="2085337" y="1571655"/>
            <a:ext cx="3559079" cy="768672"/>
          </a:xfrm>
          <a:prstGeom prst="rect">
            <a:avLst/>
          </a:prstGeom>
        </p:spPr>
        <p:txBody>
          <a:bodyPr wrap="square">
            <a:spAutoFit/>
          </a:bodyPr>
          <a:lstStyle/>
          <a:p>
            <a:pPr marL="342861" indent="-342861">
              <a:buFont typeface="Arial"/>
              <a:buChar char="•"/>
            </a:pPr>
            <a:r>
              <a:rPr lang="en-US" sz="1465" b="1" dirty="0">
                <a:latin typeface="Arial" panose="020B0604020202020204" pitchFamily="34" charset="0"/>
                <a:cs typeface="Arial" panose="020B0604020202020204" pitchFamily="34" charset="0"/>
              </a:rPr>
              <a:t>First large-scale genome sequence-based analysis of the circulating Ebola viral population </a:t>
            </a:r>
          </a:p>
        </p:txBody>
      </p:sp>
      <p:pic>
        <p:nvPicPr>
          <p:cNvPr id="14" name="Picture 1">
            <a:extLst>
              <a:ext uri="{FF2B5EF4-FFF2-40B4-BE49-F238E27FC236}">
                <a16:creationId xmlns:a16="http://schemas.microsoft.com/office/drawing/2014/main" id="{F3F82231-71BC-0545-B0EA-AD41C03DD34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04952" y="5156892"/>
            <a:ext cx="2243089" cy="1694041"/>
          </a:xfrm>
          <a:prstGeom prst="rect">
            <a:avLst/>
          </a:prstGeom>
          <a:noFill/>
          <a:ln w="9525">
            <a:noFill/>
            <a:miter lim="800000"/>
            <a:headEnd/>
            <a:tailEnd/>
          </a:ln>
        </p:spPr>
      </p:pic>
    </p:spTree>
    <p:extLst>
      <p:ext uri="{BB962C8B-B14F-4D97-AF65-F5344CB8AC3E}">
        <p14:creationId xmlns:p14="http://schemas.microsoft.com/office/powerpoint/2010/main" val="180312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0" descr="Picture 10"/>
          <p:cNvPicPr>
            <a:picLocks noChangeAspect="1"/>
          </p:cNvPicPr>
          <p:nvPr/>
        </p:nvPicPr>
        <p:blipFill>
          <a:blip r:embed="rId3"/>
          <a:stretch>
            <a:fillRect/>
          </a:stretch>
        </p:blipFill>
        <p:spPr>
          <a:xfrm>
            <a:off x="1367736" y="1183188"/>
            <a:ext cx="4631161" cy="5698549"/>
          </a:xfrm>
          <a:prstGeom prst="rect">
            <a:avLst/>
          </a:prstGeom>
          <a:ln w="12700">
            <a:miter lim="400000"/>
          </a:ln>
        </p:spPr>
      </p:pic>
      <p:sp>
        <p:nvSpPr>
          <p:cNvPr id="201" name="Rectangle 1"/>
          <p:cNvSpPr txBox="1"/>
          <p:nvPr/>
        </p:nvSpPr>
        <p:spPr>
          <a:xfrm>
            <a:off x="475783" y="387630"/>
            <a:ext cx="11091747" cy="492443"/>
          </a:xfrm>
          <a:prstGeom prst="rect">
            <a:avLst/>
          </a:prstGeom>
          <a:ln w="12700">
            <a:miter lim="400000"/>
          </a:ln>
          <a:effectLst>
            <a:outerShdw blurRad="127000" dist="76199" dir="2700000" rotWithShape="0">
              <a:srgbClr val="EEECE1">
                <a:alpha val="75000"/>
              </a:srgbClr>
            </a:outerShdw>
          </a:effectLst>
          <a:extLst>
            <a:ext uri="{C572A759-6A51-4108-AA02-DFA0A04FC94B}">
              <ma14:wrappingTextBoxFlag xmlns:ma14="http://schemas.microsoft.com/office/mac/drawingml/2011/main" xmlns="" val="1"/>
            </a:ext>
          </a:extLst>
        </p:spPr>
        <p:txBody>
          <a:bodyPr wrap="square" lIns="0" tIns="0" rIns="0" bIns="0">
            <a:spAutoFit/>
          </a:bodyPr>
          <a:lstStyle>
            <a:lvl1pPr>
              <a:defRPr sz="2600" b="1">
                <a:latin typeface="Gill Sans"/>
                <a:ea typeface="Gill Sans"/>
                <a:cs typeface="Gill Sans"/>
                <a:sym typeface="Gill Sans"/>
              </a:defRPr>
            </a:lvl1pPr>
          </a:lstStyle>
          <a:p>
            <a:r>
              <a:rPr sz="3200" dirty="0">
                <a:solidFill>
                  <a:srgbClr val="002060"/>
                </a:solidFill>
              </a:rPr>
              <a:t>Next Generation Sequencing of Lassa Virus Genomes</a:t>
            </a:r>
          </a:p>
        </p:txBody>
      </p:sp>
      <p:pic>
        <p:nvPicPr>
          <p:cNvPr id="202" name="Picture 3" descr="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949" y="2991447"/>
            <a:ext cx="3955855" cy="2053829"/>
          </a:xfrm>
          <a:prstGeom prst="rect">
            <a:avLst/>
          </a:prstGeom>
          <a:ln w="12700">
            <a:miter lim="400000"/>
          </a:ln>
        </p:spPr>
      </p:pic>
      <p:sp>
        <p:nvSpPr>
          <p:cNvPr id="203" name="Rectangle 4"/>
          <p:cNvSpPr txBox="1"/>
          <p:nvPr/>
        </p:nvSpPr>
        <p:spPr>
          <a:xfrm>
            <a:off x="7019108" y="1419823"/>
            <a:ext cx="3456907" cy="51598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130000"/>
              </a:lnSpc>
              <a:defRPr sz="2000">
                <a:latin typeface="Helvetica Neue Light"/>
                <a:ea typeface="Helvetica Neue Light"/>
                <a:cs typeface="Helvetica Neue Light"/>
                <a:sym typeface="Helvetica Neue Light"/>
              </a:defRPr>
            </a:pPr>
            <a:r>
              <a:rPr sz="2000" dirty="0"/>
              <a:t>• ~</a:t>
            </a:r>
            <a:r>
              <a:rPr lang="en-US" sz="2000" dirty="0"/>
              <a:t>4</a:t>
            </a:r>
            <a:r>
              <a:rPr sz="2000" dirty="0"/>
              <a:t>00 patient samples</a:t>
            </a:r>
          </a:p>
          <a:p>
            <a:pPr>
              <a:lnSpc>
                <a:spcPct val="130000"/>
              </a:lnSpc>
              <a:defRPr sz="2000">
                <a:latin typeface="Helvetica Neue Light"/>
                <a:ea typeface="Helvetica Neue Light"/>
                <a:cs typeface="Helvetica Neue Light"/>
                <a:sym typeface="Helvetica Neue Light"/>
              </a:defRPr>
            </a:pPr>
            <a:r>
              <a:rPr sz="2000" dirty="0"/>
              <a:t>• </a:t>
            </a:r>
            <a:r>
              <a:rPr lang="en-US" sz="2000" dirty="0"/>
              <a:t>22</a:t>
            </a:r>
            <a:r>
              <a:rPr sz="2000" dirty="0"/>
              <a:t> Rodents</a:t>
            </a:r>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endParaRPr sz="2000" dirty="0"/>
          </a:p>
          <a:p>
            <a:pPr>
              <a:lnSpc>
                <a:spcPct val="130000"/>
              </a:lnSpc>
              <a:defRPr sz="2000">
                <a:latin typeface="Helvetica Neue Light"/>
                <a:ea typeface="Helvetica Neue Light"/>
                <a:cs typeface="Helvetica Neue Light"/>
                <a:sym typeface="Helvetica Neue Light"/>
              </a:defRPr>
            </a:pPr>
            <a:r>
              <a:rPr sz="2000" dirty="0"/>
              <a:t>• Unbiased sequencing - no specific amplification</a:t>
            </a:r>
          </a:p>
          <a:p>
            <a:pPr>
              <a:lnSpc>
                <a:spcPct val="130000"/>
              </a:lnSpc>
              <a:defRPr sz="2000">
                <a:latin typeface="Helvetica Neue Light"/>
                <a:ea typeface="Helvetica Neue Light"/>
                <a:cs typeface="Helvetica Neue Light"/>
                <a:sym typeface="Helvetica Neue Light"/>
              </a:defRPr>
            </a:pPr>
            <a:r>
              <a:rPr sz="2000" dirty="0"/>
              <a:t>• Average 1,000X coverage of Lassa genome</a:t>
            </a:r>
          </a:p>
        </p:txBody>
      </p:sp>
      <p:pic>
        <p:nvPicPr>
          <p:cNvPr id="204" name="Picture 5" descr="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1903" y="3018239"/>
            <a:ext cx="3830837" cy="1544839"/>
          </a:xfrm>
          <a:prstGeom prst="rect">
            <a:avLst/>
          </a:prstGeom>
          <a:ln w="12700">
            <a:miter lim="400000"/>
          </a:ln>
        </p:spPr>
      </p:pic>
      <p:sp>
        <p:nvSpPr>
          <p:cNvPr id="205" name="AutoShape 6"/>
          <p:cNvSpPr/>
          <p:nvPr/>
        </p:nvSpPr>
        <p:spPr>
          <a:xfrm rot="18778416">
            <a:off x="6122794" y="4678042"/>
            <a:ext cx="464345" cy="437556"/>
          </a:xfrm>
          <a:prstGeom prst="rightArrow">
            <a:avLst>
              <a:gd name="adj1" fmla="val 45074"/>
              <a:gd name="adj2" fmla="val 58746"/>
            </a:avLst>
          </a:prstGeom>
          <a:solidFill>
            <a:srgbClr val="4E748F"/>
          </a:solidFill>
          <a:ln>
            <a:solidFill>
              <a:srgbClr val="000000"/>
            </a:solidFill>
            <a:miter/>
          </a:ln>
        </p:spPr>
        <p:txBody>
          <a:bodyPr lIns="45719" rIns="45719"/>
          <a:lstStyle/>
          <a:p>
            <a:endParaRPr sz="1455"/>
          </a:p>
        </p:txBody>
      </p:sp>
      <p:sp>
        <p:nvSpPr>
          <p:cNvPr id="206" name="Line 3"/>
          <p:cNvSpPr/>
          <p:nvPr/>
        </p:nvSpPr>
        <p:spPr>
          <a:xfrm>
            <a:off x="1625527" y="901388"/>
            <a:ext cx="8839276" cy="1"/>
          </a:xfrm>
          <a:prstGeom prst="line">
            <a:avLst/>
          </a:prstGeom>
          <a:ln w="28575">
            <a:solidFill>
              <a:srgbClr val="FF0000"/>
            </a:solidFill>
          </a:ln>
        </p:spPr>
        <p:txBody>
          <a:bodyPr lIns="45719" rIns="45719"/>
          <a:lstStyle/>
          <a:p>
            <a:endParaRPr sz="1455"/>
          </a:p>
        </p:txBody>
      </p:sp>
      <p:sp>
        <p:nvSpPr>
          <p:cNvPr id="2" name="TextBox 1">
            <a:extLst>
              <a:ext uri="{FF2B5EF4-FFF2-40B4-BE49-F238E27FC236}">
                <a16:creationId xmlns:a16="http://schemas.microsoft.com/office/drawing/2014/main" id="{52D76AE3-A862-1D46-88F6-AC7938232631}"/>
              </a:ext>
            </a:extLst>
          </p:cNvPr>
          <p:cNvSpPr txBox="1"/>
          <p:nvPr/>
        </p:nvSpPr>
        <p:spPr>
          <a:xfrm>
            <a:off x="10135373" y="123159"/>
            <a:ext cx="1933480" cy="379656"/>
          </a:xfrm>
          <a:prstGeom prst="rect">
            <a:avLst/>
          </a:prstGeom>
          <a:solidFill>
            <a:schemeClr val="bg1"/>
          </a:solidFill>
        </p:spPr>
        <p:txBody>
          <a:bodyPr wrap="square" rtlCol="0">
            <a:spAutoFit/>
          </a:bodyPr>
          <a:lstStyle/>
          <a:p>
            <a:endParaRPr lang="en-US" sz="1867" dirty="0"/>
          </a:p>
        </p:txBody>
      </p:sp>
    </p:spTree>
    <p:extLst>
      <p:ext uri="{BB962C8B-B14F-4D97-AF65-F5344CB8AC3E}">
        <p14:creationId xmlns:p14="http://schemas.microsoft.com/office/powerpoint/2010/main" val="399863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1428" y="304800"/>
            <a:ext cx="6241143" cy="1892959"/>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114" y="2235284"/>
            <a:ext cx="5228776" cy="3514328"/>
          </a:xfrm>
          <a:prstGeom prst="rect">
            <a:avLst/>
          </a:prstGeom>
        </p:spPr>
      </p:pic>
      <p:sp>
        <p:nvSpPr>
          <p:cNvPr id="7" name="TextBox 6"/>
          <p:cNvSpPr txBox="1"/>
          <p:nvPr/>
        </p:nvSpPr>
        <p:spPr>
          <a:xfrm>
            <a:off x="6248400" y="2111828"/>
            <a:ext cx="4855028" cy="3693319"/>
          </a:xfrm>
          <a:prstGeom prst="rect">
            <a:avLst/>
          </a:prstGeom>
          <a:noFill/>
        </p:spPr>
        <p:txBody>
          <a:bodyPr wrap="square" rtlCol="0">
            <a:spAutoFit/>
          </a:bodyPr>
          <a:lstStyle/>
          <a:p>
            <a:pPr marL="285750" indent="-285750">
              <a:buFont typeface="Arial" charset="0"/>
              <a:buChar char="•"/>
            </a:pPr>
            <a:r>
              <a:rPr lang="en-US" dirty="0"/>
              <a:t>Real-time Genome Sequencing of Outbreak samples</a:t>
            </a:r>
          </a:p>
          <a:p>
            <a:pPr marL="285750" indent="-285750">
              <a:buFont typeface="Arial" charset="0"/>
              <a:buChar char="•"/>
            </a:pPr>
            <a:endParaRPr lang="en-US" dirty="0"/>
          </a:p>
          <a:p>
            <a:pPr marL="285750" indent="-285750">
              <a:buFont typeface="Arial" charset="0"/>
              <a:buChar char="•"/>
            </a:pPr>
            <a:r>
              <a:rPr lang="en-US" dirty="0"/>
              <a:t>Whole Genome sequencing of 90% of 2018 outbreak samples.</a:t>
            </a:r>
          </a:p>
          <a:p>
            <a:pPr marL="285750" indent="-285750">
              <a:buFont typeface="Arial" charset="0"/>
              <a:buChar char="•"/>
            </a:pPr>
            <a:endParaRPr lang="en-US" dirty="0"/>
          </a:p>
          <a:p>
            <a:pPr marL="285750" indent="-285750">
              <a:buFont typeface="Arial" charset="0"/>
              <a:buChar char="•"/>
            </a:pPr>
            <a:r>
              <a:rPr lang="en-US" dirty="0"/>
              <a:t>Lassa virus extensive genetic diversity</a:t>
            </a:r>
          </a:p>
          <a:p>
            <a:pPr marL="285750" indent="-285750">
              <a:buFont typeface="Arial" charset="0"/>
              <a:buChar char="•"/>
            </a:pPr>
            <a:endParaRPr lang="en-US" dirty="0"/>
          </a:p>
          <a:p>
            <a:pPr marL="285750" indent="-285750">
              <a:buFont typeface="Arial" charset="0"/>
              <a:buChar char="•"/>
            </a:pPr>
            <a:r>
              <a:rPr lang="en-US" dirty="0"/>
              <a:t>Transmission pattern of Lassa virus clustered by Geography. </a:t>
            </a:r>
          </a:p>
          <a:p>
            <a:pPr marL="285750" indent="-285750">
              <a:buFont typeface="Arial" charset="0"/>
              <a:buChar char="•"/>
            </a:pPr>
            <a:endParaRPr lang="en-US" dirty="0"/>
          </a:p>
          <a:p>
            <a:pPr marL="285750" indent="-285750">
              <a:buFont typeface="Arial" charset="0"/>
              <a:buChar char="•"/>
            </a:pPr>
            <a:r>
              <a:rPr lang="en-US" dirty="0"/>
              <a:t>Rodents to human transmission</a:t>
            </a:r>
          </a:p>
          <a:p>
            <a:pPr marL="285750" indent="-285750">
              <a:buFont typeface="Arial" charset="0"/>
              <a:buChar char="•"/>
            </a:pPr>
            <a:endParaRPr lang="en-US" dirty="0"/>
          </a:p>
        </p:txBody>
      </p:sp>
    </p:spTree>
    <p:extLst>
      <p:ext uri="{BB962C8B-B14F-4D97-AF65-F5344CB8AC3E}">
        <p14:creationId xmlns:p14="http://schemas.microsoft.com/office/powerpoint/2010/main" val="252603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282575"/>
            <a:ext cx="10123488" cy="5162550"/>
          </a:xfrm>
        </p:spPr>
        <p:txBody>
          <a:bodyPr>
            <a:normAutofit/>
          </a:bodyPr>
          <a:lstStyle/>
          <a:p>
            <a:pPr marL="0" indent="0">
              <a:buNone/>
            </a:pPr>
            <a:r>
              <a:rPr lang="en-US" altLang="en-US" sz="2800" b="1" dirty="0">
                <a:latin typeface="Tahoma" charset="0"/>
                <a:ea typeface="Tahoma" charset="0"/>
                <a:cs typeface="Tahoma" charset="0"/>
              </a:rPr>
              <a:t>Metagenomic</a:t>
            </a:r>
            <a:r>
              <a:rPr lang="en-US" altLang="en-US" sz="2800" b="1" dirty="0"/>
              <a:t> </a:t>
            </a:r>
            <a:r>
              <a:rPr lang="en-US" altLang="en-US" sz="2800" b="1" dirty="0">
                <a:latin typeface="Tahoma" charset="0"/>
                <a:ea typeface="Tahoma" charset="0"/>
                <a:cs typeface="Tahoma" charset="0"/>
              </a:rPr>
              <a:t>analysis of blood samples obtained from Lassa Fever patients in Nigeria</a:t>
            </a:r>
            <a:br>
              <a:rPr lang="en-US" altLang="en-US" sz="2800" dirty="0"/>
            </a:br>
            <a:endParaRPr lang="en-ZA" sz="2600" b="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999" y="1173055"/>
            <a:ext cx="3855677" cy="438151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8290" y="1207264"/>
            <a:ext cx="4548095" cy="4347305"/>
          </a:xfrm>
          <a:prstGeom prst="rect">
            <a:avLst/>
          </a:prstGeom>
        </p:spPr>
      </p:pic>
      <p:sp>
        <p:nvSpPr>
          <p:cNvPr id="7" name="TextBox 6"/>
          <p:cNvSpPr txBox="1"/>
          <p:nvPr/>
        </p:nvSpPr>
        <p:spPr>
          <a:xfrm>
            <a:off x="10158426" y="3757602"/>
            <a:ext cx="1811110" cy="369332"/>
          </a:xfrm>
          <a:prstGeom prst="rect">
            <a:avLst/>
          </a:prstGeom>
          <a:noFill/>
        </p:spPr>
        <p:txBody>
          <a:bodyPr wrap="square" rtlCol="0">
            <a:spAutoFit/>
          </a:bodyPr>
          <a:lstStyle/>
          <a:p>
            <a:r>
              <a:rPr lang="en-US" dirty="0" err="1"/>
              <a:t>Oguzie</a:t>
            </a:r>
            <a:r>
              <a:rPr lang="en-US" dirty="0"/>
              <a:t> et al 2019</a:t>
            </a:r>
          </a:p>
        </p:txBody>
      </p:sp>
      <p:pic>
        <p:nvPicPr>
          <p:cNvPr id="10" name="Picture 9">
            <a:extLst>
              <a:ext uri="{FF2B5EF4-FFF2-40B4-BE49-F238E27FC236}">
                <a16:creationId xmlns:a16="http://schemas.microsoft.com/office/drawing/2014/main" id="{F75C9880-4911-8B48-AA53-E6875D11B1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60669" y="1632033"/>
            <a:ext cx="1929296" cy="2125569"/>
          </a:xfrm>
          <a:prstGeom prst="rect">
            <a:avLst/>
          </a:prstGeom>
        </p:spPr>
      </p:pic>
    </p:spTree>
    <p:extLst>
      <p:ext uri="{BB962C8B-B14F-4D97-AF65-F5344CB8AC3E}">
        <p14:creationId xmlns:p14="http://schemas.microsoft.com/office/powerpoint/2010/main" val="258335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3424" y="1391224"/>
            <a:ext cx="6298947" cy="3017490"/>
          </a:xfrm>
          <a:prstGeom prst="rect">
            <a:avLst/>
          </a:prstGeom>
          <a:noFill/>
          <a:ln w="9525">
            <a:noFill/>
            <a:miter lim="800000"/>
            <a:headEnd/>
            <a:tailEnd/>
          </a:ln>
        </p:spPr>
      </p:pic>
      <p:sp>
        <p:nvSpPr>
          <p:cNvPr id="3" name="TextBox 12"/>
          <p:cNvSpPr txBox="1">
            <a:spLocks noChangeArrowheads="1"/>
          </p:cNvSpPr>
          <p:nvPr/>
        </p:nvSpPr>
        <p:spPr bwMode="auto">
          <a:xfrm>
            <a:off x="1180553" y="2835587"/>
            <a:ext cx="1152869" cy="725464"/>
          </a:xfrm>
          <a:prstGeom prst="rect">
            <a:avLst/>
          </a:prstGeom>
          <a:noFill/>
          <a:ln w="9525">
            <a:noFill/>
            <a:miter lim="800000"/>
            <a:headEnd/>
            <a:tailEnd/>
          </a:ln>
        </p:spPr>
        <p:txBody>
          <a:bodyPr wrap="square" lIns="108849" tIns="54424" rIns="108849" bIns="54424">
            <a:prstTxWarp prst="textNoShape">
              <a:avLst/>
            </a:prstTxWarp>
            <a:spAutoFit/>
          </a:bodyPr>
          <a:lstStyle/>
          <a:p>
            <a:r>
              <a:rPr lang="en-US" sz="1000" b="1" dirty="0"/>
              <a:t>Control</a:t>
            </a:r>
            <a:endParaRPr lang="en-US" sz="1000" b="1" dirty="0">
              <a:sym typeface="Wingdings" pitchFamily="-108" charset="2"/>
            </a:endParaRPr>
          </a:p>
          <a:p>
            <a:endParaRPr lang="en-US" sz="1000" b="1" dirty="0">
              <a:sym typeface="Wingdings" pitchFamily="-108" charset="2"/>
            </a:endParaRPr>
          </a:p>
          <a:p>
            <a:endParaRPr lang="en-US" sz="1000" b="1" dirty="0">
              <a:sym typeface="Wingdings" pitchFamily="-108" charset="2"/>
            </a:endParaRPr>
          </a:p>
          <a:p>
            <a:r>
              <a:rPr lang="en-US" sz="1000" b="1" dirty="0">
                <a:sym typeface="Wingdings" pitchFamily="-108" charset="2"/>
              </a:rPr>
              <a:t>Test Line </a:t>
            </a:r>
            <a:endParaRPr lang="en-US" sz="1000" b="1" dirty="0"/>
          </a:p>
        </p:txBody>
      </p:sp>
      <p:cxnSp>
        <p:nvCxnSpPr>
          <p:cNvPr id="8" name="Straight Arrow Connector 7"/>
          <p:cNvCxnSpPr/>
          <p:nvPr/>
        </p:nvCxnSpPr>
        <p:spPr>
          <a:xfrm>
            <a:off x="1817370" y="2918462"/>
            <a:ext cx="450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82708" y="3428935"/>
            <a:ext cx="450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8881" y="285750"/>
            <a:ext cx="7611319" cy="523220"/>
          </a:xfrm>
          <a:prstGeom prst="rect">
            <a:avLst/>
          </a:prstGeom>
          <a:noFill/>
        </p:spPr>
        <p:txBody>
          <a:bodyPr wrap="square" rtlCol="0">
            <a:spAutoFit/>
          </a:bodyPr>
          <a:lstStyle/>
          <a:p>
            <a:pPr algn="ctr"/>
            <a:r>
              <a:rPr lang="en-US" sz="2800" dirty="0"/>
              <a:t>Lassa  virus validation of Rapid Diagnostic Test Kit</a:t>
            </a:r>
          </a:p>
        </p:txBody>
      </p:sp>
      <p:sp>
        <p:nvSpPr>
          <p:cNvPr id="23" name="TextBox 22"/>
          <p:cNvSpPr txBox="1"/>
          <p:nvPr/>
        </p:nvSpPr>
        <p:spPr>
          <a:xfrm>
            <a:off x="2373093" y="5061856"/>
            <a:ext cx="6150421" cy="923330"/>
          </a:xfrm>
          <a:prstGeom prst="rect">
            <a:avLst/>
          </a:prstGeom>
          <a:noFill/>
        </p:spPr>
        <p:txBody>
          <a:bodyPr wrap="square" rtlCol="0">
            <a:spAutoFit/>
          </a:bodyPr>
          <a:lstStyle/>
          <a:p>
            <a:r>
              <a:rPr lang="en-US" dirty="0"/>
              <a:t>Sensitivity = 85%</a:t>
            </a:r>
          </a:p>
          <a:p>
            <a:r>
              <a:rPr lang="en-US" dirty="0"/>
              <a:t>Specificity = 90% </a:t>
            </a:r>
          </a:p>
          <a:p>
            <a:r>
              <a:rPr lang="en-US" dirty="0"/>
              <a:t>Also validated for testing of urine and saliva samples.</a:t>
            </a:r>
          </a:p>
        </p:txBody>
      </p:sp>
    </p:spTree>
    <p:extLst>
      <p:ext uri="{BB962C8B-B14F-4D97-AF65-F5344CB8AC3E}">
        <p14:creationId xmlns:p14="http://schemas.microsoft.com/office/powerpoint/2010/main" val="3078379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673C04CFF664498C6D230F7DC9002D" ma:contentTypeVersion="14" ma:contentTypeDescription="Create a new document." ma:contentTypeScope="" ma:versionID="b4f9a02662d3b8955ba9de210575397a">
  <xsd:schema xmlns:xsd="http://www.w3.org/2001/XMLSchema" xmlns:xs="http://www.w3.org/2001/XMLSchema" xmlns:p="http://schemas.microsoft.com/office/2006/metadata/properties" xmlns:ns2="aeaaafad-0aeb-47f1-beb2-3e40a0446ae1" xmlns:ns3="794cbd40-fc6d-4c0a-9217-0f6cd4b26116" targetNamespace="http://schemas.microsoft.com/office/2006/metadata/properties" ma:root="true" ma:fieldsID="c25ca4ebd4cc55bbee69c056d2bf5514" ns2:_="" ns3:_="">
    <xsd:import namespace="aeaaafad-0aeb-47f1-beb2-3e40a0446ae1"/>
    <xsd:import namespace="794cbd40-fc6d-4c0a-9217-0f6cd4b261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aafad-0aeb-47f1-beb2-3e40a0446a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4cbd40-fc6d-4c0a-9217-0f6cd4b261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A5582D-1C24-4777-82DE-C79AB6ACA376}">
  <ds:schemaRefs>
    <ds:schemaRef ds:uri="http://schemas.microsoft.com/sharepoint/v3/contenttype/forms"/>
  </ds:schemaRefs>
</ds:datastoreItem>
</file>

<file path=customXml/itemProps2.xml><?xml version="1.0" encoding="utf-8"?>
<ds:datastoreItem xmlns:ds="http://schemas.openxmlformats.org/officeDocument/2006/customXml" ds:itemID="{BA46F3C4-932A-4C0F-B1D4-9ACD2A071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aafad-0aeb-47f1-beb2-3e40a0446ae1"/>
    <ds:schemaRef ds:uri="794cbd40-fc6d-4c0a-9217-0f6cd4b26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4F6C11-4DD8-43F3-936E-6117A43FF5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549</TotalTime>
  <Words>2243</Words>
  <Application>Microsoft Office PowerPoint</Application>
  <PresentationFormat>Widescreen</PresentationFormat>
  <Paragraphs>271</Paragraphs>
  <Slides>34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Calibri</vt:lpstr>
      <vt:lpstr>Calibri Light</vt:lpstr>
      <vt:lpstr>Courier New</vt:lpstr>
      <vt:lpstr>Gill Sans</vt:lpstr>
      <vt:lpstr>Helvetica Neue</vt:lpstr>
      <vt:lpstr>Helvetica Neue Light</vt:lpstr>
      <vt:lpstr>Montserrat</vt:lpstr>
      <vt:lpstr>Montserrat SemiBold</vt:lpstr>
      <vt:lpstr>Noto Sans Symbols</vt:lpstr>
      <vt:lpstr>Tahoma</vt:lpstr>
      <vt:lpstr>Wingdings</vt:lpstr>
      <vt:lpstr>Office Theme</vt:lpstr>
      <vt:lpstr>Highlighting Excellent Research at ACEGID</vt:lpstr>
      <vt:lpstr>PowerPoint Presentation</vt:lpstr>
      <vt:lpstr> Rapid sequencing of Ebola Virus-Summer 2014: Data made public immediately.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Generation Sequencing of COVID-19 Samples: SARS-CoV-2 Genome analysis from Nigeria </vt:lpstr>
      <vt:lpstr>PowerPoint Presentation</vt:lpstr>
      <vt:lpstr>SARS-CoV-2 Genomes from Nigeria</vt:lpstr>
      <vt:lpstr>SARS-CoV-2 PANGO Lineages in Nigeria </vt:lpstr>
      <vt:lpstr>Detection of B.1.1.7 lineages (UK Variant of Concern) in Nigeria</vt:lpstr>
      <vt:lpstr>Discovery of the Nigeria Lineage- B.1.525</vt:lpstr>
      <vt:lpstr>B.1.525 lineage (Variant of interest) in Nigeria</vt:lpstr>
      <vt:lpstr>Discovery of a New variant B.1.1.318 (Variant under investigation) in Nigeria</vt:lpstr>
      <vt:lpstr> Second wave of SARS-CoV-2 in Nigeria</vt:lpstr>
      <vt:lpstr>PowerPoint Presentation</vt:lpstr>
      <vt:lpstr>Summary: SARS-CoV-2 Sequencing in Nigeria</vt:lpstr>
      <vt:lpstr>SARS-CoV-2 Genome Analysis from Somalia</vt:lpstr>
      <vt:lpstr>PowerPoint Presentation</vt:lpstr>
      <vt:lpstr>Lineage in Cameroon: A.23.1, A.27 and W.1</vt:lpstr>
      <vt:lpstr>PowerPoint Presentation</vt:lpstr>
      <vt:lpstr>PowerPoint Presentation</vt:lpstr>
      <vt:lpstr>Our Approach: Genomics-informed clinical tools</vt:lpstr>
      <vt:lpstr>PowerPoint Presentation</vt:lpstr>
      <vt:lpstr>PowerPoint Presentation</vt:lpstr>
      <vt:lpstr>PowerPoint Presentation</vt:lpstr>
      <vt:lpstr>Data Availability</vt:lpstr>
      <vt:lpstr>PowerPoint Presentation</vt:lpstr>
      <vt:lpstr>                Conclusion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oguzie</dc:creator>
  <cp:lastModifiedBy>Frank  Asefuah</cp:lastModifiedBy>
  <cp:revision>61</cp:revision>
  <dcterms:created xsi:type="dcterms:W3CDTF">2021-05-24T08:13:35Z</dcterms:created>
  <dcterms:modified xsi:type="dcterms:W3CDTF">2021-06-04T13:33:15Z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0x01010064673C04CFF664498C6D230F7DC9002D</vt:lpwstr>
  </property>
  <property fmtid="{D5CDD505-2E9C-101B-9397-08002B2CF9AE}" name="NXPowerLiteLastOptimized" pid="3">
    <vt:lpwstr>1956587</vt:lpwstr>
  </property>
  <property fmtid="{D5CDD505-2E9C-101B-9397-08002B2CF9AE}" name="NXPowerLiteSettings" pid="4">
    <vt:lpwstr>C7000400038000</vt:lpwstr>
  </property>
  <property fmtid="{D5CDD505-2E9C-101B-9397-08002B2CF9AE}" name="NXPowerLiteVersion" pid="5">
    <vt:lpwstr>S9.0.3</vt:lpwstr>
  </property>
</Properties>
</file>