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8" r:id="rId3"/>
    <p:sldId id="280" r:id="rId4"/>
    <p:sldId id="281" r:id="rId5"/>
    <p:sldId id="277" r:id="rId6"/>
    <p:sldId id="282" r:id="rId7"/>
    <p:sldId id="754" r:id="rId8"/>
    <p:sldId id="756" r:id="rId9"/>
    <p:sldId id="759" r:id="rId10"/>
    <p:sldId id="276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70C822-58F7-459D-A0D2-61513F5CDA41}">
          <p14:sldIdLst>
            <p14:sldId id="256"/>
            <p14:sldId id="278"/>
            <p14:sldId id="280"/>
            <p14:sldId id="281"/>
            <p14:sldId id="277"/>
            <p14:sldId id="282"/>
            <p14:sldId id="754"/>
            <p14:sldId id="756"/>
            <p14:sldId id="759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gustine Amokwanoh" initials="AA" lastIdx="1" clrIdx="0">
    <p:extLst>
      <p:ext uri="{19B8F6BF-5375-455C-9EA6-DF929625EA0E}">
        <p15:presenceInfo xmlns:p15="http://schemas.microsoft.com/office/powerpoint/2012/main" userId="47f4bb2990a76b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FF"/>
    <a:srgbClr val="EEB100"/>
    <a:srgbClr val="907D71"/>
    <a:srgbClr val="E8CEFC"/>
    <a:srgbClr val="FCC554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4" d="100"/>
          <a:sy n="44" d="100"/>
        </p:scale>
        <p:origin x="2844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8654F-824A-4D41-B410-08D0ABEF6B77}" type="doc">
      <dgm:prSet loTypeId="urn:microsoft.com/office/officeart/2005/8/layout/cycle1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FF302D9-629D-B94A-B1BA-411E1A5985F6}">
      <dgm:prSet phldrT="[Text]"/>
      <dgm:spPr/>
      <dgm:t>
        <a:bodyPr/>
        <a:lstStyle/>
        <a:p>
          <a:r>
            <a:rPr lang="en-US" dirty="0"/>
            <a:t>Centre </a:t>
          </a:r>
          <a:r>
            <a:rPr lang="en-US" dirty="0" err="1"/>
            <a:t>Africain</a:t>
          </a:r>
          <a:r>
            <a:rPr lang="en-US" dirty="0"/>
            <a:t> </a:t>
          </a:r>
          <a:r>
            <a:rPr lang="en-US" dirty="0" err="1"/>
            <a:t>d’Excellence</a:t>
          </a:r>
          <a:endParaRPr lang="en-US" dirty="0"/>
        </a:p>
      </dgm:t>
    </dgm:pt>
    <dgm:pt modelId="{E809EC02-1DED-EA49-A926-EA925BB11859}" type="parTrans" cxnId="{140025FC-02CE-AB43-A877-2F194C01DE3C}">
      <dgm:prSet/>
      <dgm:spPr/>
      <dgm:t>
        <a:bodyPr/>
        <a:lstStyle/>
        <a:p>
          <a:endParaRPr lang="en-US"/>
        </a:p>
      </dgm:t>
    </dgm:pt>
    <dgm:pt modelId="{4DCF9ED4-948E-5841-8895-FBB96FF9BD7F}" type="sibTrans" cxnId="{140025FC-02CE-AB43-A877-2F194C01DE3C}">
      <dgm:prSet/>
      <dgm:spPr/>
      <dgm:t>
        <a:bodyPr/>
        <a:lstStyle/>
        <a:p>
          <a:endParaRPr lang="en-US"/>
        </a:p>
      </dgm:t>
    </dgm:pt>
    <dgm:pt modelId="{2C8827CA-A5C2-FD4C-808D-6142CE9E80FE}">
      <dgm:prSet phldrT="[Text]"/>
      <dgm:spPr/>
      <dgm:t>
        <a:bodyPr/>
        <a:lstStyle/>
        <a:p>
          <a:r>
            <a:rPr lang="en-US" dirty="0"/>
            <a:t>Institution de </a:t>
          </a:r>
          <a:r>
            <a:rPr lang="en-US" dirty="0" err="1"/>
            <a:t>tutelle</a:t>
          </a:r>
          <a:endParaRPr lang="en-US" dirty="0"/>
        </a:p>
      </dgm:t>
    </dgm:pt>
    <dgm:pt modelId="{60F08147-9F5E-754A-B565-3F528A55556E}" type="parTrans" cxnId="{DFC7EF96-BDF4-7C45-988F-3422CF9C31AF}">
      <dgm:prSet/>
      <dgm:spPr/>
      <dgm:t>
        <a:bodyPr/>
        <a:lstStyle/>
        <a:p>
          <a:endParaRPr lang="en-US"/>
        </a:p>
      </dgm:t>
    </dgm:pt>
    <dgm:pt modelId="{6BB2A95E-5B4C-584D-A541-0DAB604934CF}" type="sibTrans" cxnId="{DFC7EF96-BDF4-7C45-988F-3422CF9C31AF}">
      <dgm:prSet/>
      <dgm:spPr/>
      <dgm:t>
        <a:bodyPr/>
        <a:lstStyle/>
        <a:p>
          <a:endParaRPr lang="en-US"/>
        </a:p>
      </dgm:t>
    </dgm:pt>
    <dgm:pt modelId="{CCEEAB3B-91F9-D34E-AB88-C086AECA2968}">
      <dgm:prSet phldrT="[Text]"/>
      <dgm:spPr/>
      <dgm:t>
        <a:bodyPr/>
        <a:lstStyle/>
        <a:p>
          <a:r>
            <a:rPr lang="en-US" dirty="0" err="1"/>
            <a:t>Meilleures</a:t>
          </a:r>
          <a:r>
            <a:rPr lang="en-US" dirty="0"/>
            <a:t> pratiques </a:t>
          </a:r>
          <a:r>
            <a:rPr lang="en-US" dirty="0" err="1"/>
            <a:t>globales</a:t>
          </a:r>
          <a:r>
            <a:rPr lang="en-US" dirty="0"/>
            <a:t> pour </a:t>
          </a:r>
          <a:r>
            <a:rPr lang="en-US" dirty="0" err="1"/>
            <a:t>l’enseignement</a:t>
          </a:r>
          <a:r>
            <a:rPr lang="en-US" dirty="0"/>
            <a:t> </a:t>
          </a:r>
          <a:r>
            <a:rPr lang="en-US" dirty="0" err="1"/>
            <a:t>supérieur</a:t>
          </a:r>
          <a:endParaRPr lang="en-US" dirty="0"/>
        </a:p>
      </dgm:t>
    </dgm:pt>
    <dgm:pt modelId="{5E48C472-3E6E-0E4D-8EC0-6F696DBD0E37}" type="parTrans" cxnId="{8375BB43-6ED5-3B47-A696-2DE328F0F50A}">
      <dgm:prSet/>
      <dgm:spPr/>
      <dgm:t>
        <a:bodyPr/>
        <a:lstStyle/>
        <a:p>
          <a:endParaRPr lang="en-US"/>
        </a:p>
      </dgm:t>
    </dgm:pt>
    <dgm:pt modelId="{C0E8DA8A-E9EA-6F40-8590-406731C95419}" type="sibTrans" cxnId="{8375BB43-6ED5-3B47-A696-2DE328F0F50A}">
      <dgm:prSet/>
      <dgm:spPr/>
      <dgm:t>
        <a:bodyPr/>
        <a:lstStyle/>
        <a:p>
          <a:endParaRPr lang="en-US"/>
        </a:p>
      </dgm:t>
    </dgm:pt>
    <dgm:pt modelId="{AD2A66DC-87FB-A248-BCB4-66EB6F4245C7}" type="pres">
      <dgm:prSet presAssocID="{FB78654F-824A-4D41-B410-08D0ABEF6B77}" presName="cycle" presStyleCnt="0">
        <dgm:presLayoutVars>
          <dgm:dir/>
          <dgm:resizeHandles val="exact"/>
        </dgm:presLayoutVars>
      </dgm:prSet>
      <dgm:spPr/>
    </dgm:pt>
    <dgm:pt modelId="{39C32B94-5520-6645-9954-2566FBC67BFE}" type="pres">
      <dgm:prSet presAssocID="{9FF302D9-629D-B94A-B1BA-411E1A5985F6}" presName="dummy" presStyleCnt="0"/>
      <dgm:spPr/>
    </dgm:pt>
    <dgm:pt modelId="{190954BC-535A-9542-88C7-B21381B6DBF5}" type="pres">
      <dgm:prSet presAssocID="{9FF302D9-629D-B94A-B1BA-411E1A5985F6}" presName="node" presStyleLbl="revTx" presStyleIdx="0" presStyleCnt="3">
        <dgm:presLayoutVars>
          <dgm:bulletEnabled val="1"/>
        </dgm:presLayoutVars>
      </dgm:prSet>
      <dgm:spPr/>
    </dgm:pt>
    <dgm:pt modelId="{E00985C2-D182-9D43-9427-ABFC993C8E76}" type="pres">
      <dgm:prSet presAssocID="{4DCF9ED4-948E-5841-8895-FBB96FF9BD7F}" presName="sibTrans" presStyleLbl="node1" presStyleIdx="0" presStyleCnt="3"/>
      <dgm:spPr/>
    </dgm:pt>
    <dgm:pt modelId="{71358AB0-2659-4440-AAAF-DF1599769CD4}" type="pres">
      <dgm:prSet presAssocID="{2C8827CA-A5C2-FD4C-808D-6142CE9E80FE}" presName="dummy" presStyleCnt="0"/>
      <dgm:spPr/>
    </dgm:pt>
    <dgm:pt modelId="{3FB699EC-AB9D-9544-88A5-EB1EBE0E7589}" type="pres">
      <dgm:prSet presAssocID="{2C8827CA-A5C2-FD4C-808D-6142CE9E80FE}" presName="node" presStyleLbl="revTx" presStyleIdx="1" presStyleCnt="3">
        <dgm:presLayoutVars>
          <dgm:bulletEnabled val="1"/>
        </dgm:presLayoutVars>
      </dgm:prSet>
      <dgm:spPr/>
    </dgm:pt>
    <dgm:pt modelId="{EA6B4EA5-6C8F-D947-8C82-EA655D085E84}" type="pres">
      <dgm:prSet presAssocID="{6BB2A95E-5B4C-584D-A541-0DAB604934CF}" presName="sibTrans" presStyleLbl="node1" presStyleIdx="1" presStyleCnt="3" custLinFactNeighborX="385" custLinFactNeighborY="25"/>
      <dgm:spPr/>
    </dgm:pt>
    <dgm:pt modelId="{B1BF92F2-C02B-9E41-8232-D16D76098CCB}" type="pres">
      <dgm:prSet presAssocID="{CCEEAB3B-91F9-D34E-AB88-C086AECA2968}" presName="dummy" presStyleCnt="0"/>
      <dgm:spPr/>
    </dgm:pt>
    <dgm:pt modelId="{65DAF300-655D-B849-B270-6876A3C5E50D}" type="pres">
      <dgm:prSet presAssocID="{CCEEAB3B-91F9-D34E-AB88-C086AECA2968}" presName="node" presStyleLbl="revTx" presStyleIdx="2" presStyleCnt="3">
        <dgm:presLayoutVars>
          <dgm:bulletEnabled val="1"/>
        </dgm:presLayoutVars>
      </dgm:prSet>
      <dgm:spPr/>
    </dgm:pt>
    <dgm:pt modelId="{68D884A4-D015-4145-9922-032BF6BD4099}" type="pres">
      <dgm:prSet presAssocID="{C0E8DA8A-E9EA-6F40-8590-406731C95419}" presName="sibTrans" presStyleLbl="node1" presStyleIdx="2" presStyleCnt="3"/>
      <dgm:spPr/>
    </dgm:pt>
  </dgm:ptLst>
  <dgm:cxnLst>
    <dgm:cxn modelId="{DAC84F29-D9DD-674A-964D-884EE5BA003A}" type="presOf" srcId="{6BB2A95E-5B4C-584D-A541-0DAB604934CF}" destId="{EA6B4EA5-6C8F-D947-8C82-EA655D085E84}" srcOrd="0" destOrd="0" presId="urn:microsoft.com/office/officeart/2005/8/layout/cycle1"/>
    <dgm:cxn modelId="{AC7C2D31-7DB0-D940-A2C9-B4BF891D06B7}" type="presOf" srcId="{2C8827CA-A5C2-FD4C-808D-6142CE9E80FE}" destId="{3FB699EC-AB9D-9544-88A5-EB1EBE0E7589}" srcOrd="0" destOrd="0" presId="urn:microsoft.com/office/officeart/2005/8/layout/cycle1"/>
    <dgm:cxn modelId="{8375BB43-6ED5-3B47-A696-2DE328F0F50A}" srcId="{FB78654F-824A-4D41-B410-08D0ABEF6B77}" destId="{CCEEAB3B-91F9-D34E-AB88-C086AECA2968}" srcOrd="2" destOrd="0" parTransId="{5E48C472-3E6E-0E4D-8EC0-6F696DBD0E37}" sibTransId="{C0E8DA8A-E9EA-6F40-8590-406731C95419}"/>
    <dgm:cxn modelId="{5EFF7C60-5A6E-5B45-9248-DD069422078C}" type="presOf" srcId="{4DCF9ED4-948E-5841-8895-FBB96FF9BD7F}" destId="{E00985C2-D182-9D43-9427-ABFC993C8E76}" srcOrd="0" destOrd="0" presId="urn:microsoft.com/office/officeart/2005/8/layout/cycle1"/>
    <dgm:cxn modelId="{778D2B78-3350-1C4E-AFDE-0E7AC4C3382B}" type="presOf" srcId="{C0E8DA8A-E9EA-6F40-8590-406731C95419}" destId="{68D884A4-D015-4145-9922-032BF6BD4099}" srcOrd="0" destOrd="0" presId="urn:microsoft.com/office/officeart/2005/8/layout/cycle1"/>
    <dgm:cxn modelId="{5E8AA78F-5A04-2944-97B9-86C70C2F4EC2}" type="presOf" srcId="{CCEEAB3B-91F9-D34E-AB88-C086AECA2968}" destId="{65DAF300-655D-B849-B270-6876A3C5E50D}" srcOrd="0" destOrd="0" presId="urn:microsoft.com/office/officeart/2005/8/layout/cycle1"/>
    <dgm:cxn modelId="{DFC7EF96-BDF4-7C45-988F-3422CF9C31AF}" srcId="{FB78654F-824A-4D41-B410-08D0ABEF6B77}" destId="{2C8827CA-A5C2-FD4C-808D-6142CE9E80FE}" srcOrd="1" destOrd="0" parTransId="{60F08147-9F5E-754A-B565-3F528A55556E}" sibTransId="{6BB2A95E-5B4C-584D-A541-0DAB604934CF}"/>
    <dgm:cxn modelId="{636184A9-9F19-7045-A628-C7256E175B55}" type="presOf" srcId="{9FF302D9-629D-B94A-B1BA-411E1A5985F6}" destId="{190954BC-535A-9542-88C7-B21381B6DBF5}" srcOrd="0" destOrd="0" presId="urn:microsoft.com/office/officeart/2005/8/layout/cycle1"/>
    <dgm:cxn modelId="{09B6BFF0-8FB1-E146-9635-CC60B2E92831}" type="presOf" srcId="{FB78654F-824A-4D41-B410-08D0ABEF6B77}" destId="{AD2A66DC-87FB-A248-BCB4-66EB6F4245C7}" srcOrd="0" destOrd="0" presId="urn:microsoft.com/office/officeart/2005/8/layout/cycle1"/>
    <dgm:cxn modelId="{140025FC-02CE-AB43-A877-2F194C01DE3C}" srcId="{FB78654F-824A-4D41-B410-08D0ABEF6B77}" destId="{9FF302D9-629D-B94A-B1BA-411E1A5985F6}" srcOrd="0" destOrd="0" parTransId="{E809EC02-1DED-EA49-A926-EA925BB11859}" sibTransId="{4DCF9ED4-948E-5841-8895-FBB96FF9BD7F}"/>
    <dgm:cxn modelId="{7AD937C2-FA2E-5A4C-B9B9-9AD5AFBBF654}" type="presParOf" srcId="{AD2A66DC-87FB-A248-BCB4-66EB6F4245C7}" destId="{39C32B94-5520-6645-9954-2566FBC67BFE}" srcOrd="0" destOrd="0" presId="urn:microsoft.com/office/officeart/2005/8/layout/cycle1"/>
    <dgm:cxn modelId="{640B3D23-E729-494C-8518-8C6A8F62498C}" type="presParOf" srcId="{AD2A66DC-87FB-A248-BCB4-66EB6F4245C7}" destId="{190954BC-535A-9542-88C7-B21381B6DBF5}" srcOrd="1" destOrd="0" presId="urn:microsoft.com/office/officeart/2005/8/layout/cycle1"/>
    <dgm:cxn modelId="{38FEFD3A-8E37-A44C-91BF-C984FEBE1631}" type="presParOf" srcId="{AD2A66DC-87FB-A248-BCB4-66EB6F4245C7}" destId="{E00985C2-D182-9D43-9427-ABFC993C8E76}" srcOrd="2" destOrd="0" presId="urn:microsoft.com/office/officeart/2005/8/layout/cycle1"/>
    <dgm:cxn modelId="{6B6BCD9A-21AA-3A4D-AD74-91E6E52E8BCD}" type="presParOf" srcId="{AD2A66DC-87FB-A248-BCB4-66EB6F4245C7}" destId="{71358AB0-2659-4440-AAAF-DF1599769CD4}" srcOrd="3" destOrd="0" presId="urn:microsoft.com/office/officeart/2005/8/layout/cycle1"/>
    <dgm:cxn modelId="{F04FF1A2-1C4F-D240-A938-25B78BAA13C5}" type="presParOf" srcId="{AD2A66DC-87FB-A248-BCB4-66EB6F4245C7}" destId="{3FB699EC-AB9D-9544-88A5-EB1EBE0E7589}" srcOrd="4" destOrd="0" presId="urn:microsoft.com/office/officeart/2005/8/layout/cycle1"/>
    <dgm:cxn modelId="{2A26A18F-A12B-A04D-B65F-37D315F75FB6}" type="presParOf" srcId="{AD2A66DC-87FB-A248-BCB4-66EB6F4245C7}" destId="{EA6B4EA5-6C8F-D947-8C82-EA655D085E84}" srcOrd="5" destOrd="0" presId="urn:microsoft.com/office/officeart/2005/8/layout/cycle1"/>
    <dgm:cxn modelId="{4EE40B96-C989-4F4B-B52D-1FBF1CC3F110}" type="presParOf" srcId="{AD2A66DC-87FB-A248-BCB4-66EB6F4245C7}" destId="{B1BF92F2-C02B-9E41-8232-D16D76098CCB}" srcOrd="6" destOrd="0" presId="urn:microsoft.com/office/officeart/2005/8/layout/cycle1"/>
    <dgm:cxn modelId="{486E0620-FB2F-8F48-9A36-00722597D9DD}" type="presParOf" srcId="{AD2A66DC-87FB-A248-BCB4-66EB6F4245C7}" destId="{65DAF300-655D-B849-B270-6876A3C5E50D}" srcOrd="7" destOrd="0" presId="urn:microsoft.com/office/officeart/2005/8/layout/cycle1"/>
    <dgm:cxn modelId="{29183142-E8C8-3749-B95E-3C380BAB319C}" type="presParOf" srcId="{AD2A66DC-87FB-A248-BCB4-66EB6F4245C7}" destId="{68D884A4-D015-4145-9922-032BF6BD409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954BC-535A-9542-88C7-B21381B6DBF5}">
      <dsp:nvSpPr>
        <dsp:cNvPr id="0" name=""/>
        <dsp:cNvSpPr/>
      </dsp:nvSpPr>
      <dsp:spPr>
        <a:xfrm>
          <a:off x="3163714" y="321077"/>
          <a:ext cx="1640899" cy="1640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Centre </a:t>
          </a:r>
          <a:r>
            <a:rPr lang="en-US" sz="2000" kern="1200" dirty="0" err="1"/>
            <a:t>Africain</a:t>
          </a:r>
          <a:r>
            <a:rPr lang="en-US" sz="2000" kern="1200" dirty="0"/>
            <a:t> </a:t>
          </a:r>
          <a:r>
            <a:rPr lang="en-US" sz="2000" kern="1200" dirty="0" err="1"/>
            <a:t>d’Excellence</a:t>
          </a:r>
          <a:endParaRPr lang="en-US" sz="2000" kern="1200" dirty="0"/>
        </a:p>
      </dsp:txBody>
      <dsp:txXfrm>
        <a:off x="3163714" y="321077"/>
        <a:ext cx="1640899" cy="1640899"/>
      </dsp:txXfrm>
    </dsp:sp>
    <dsp:sp modelId="{E00985C2-D182-9D43-9427-ABFC993C8E76}">
      <dsp:nvSpPr>
        <dsp:cNvPr id="0" name=""/>
        <dsp:cNvSpPr/>
      </dsp:nvSpPr>
      <dsp:spPr>
        <a:xfrm>
          <a:off x="666026" y="-1322"/>
          <a:ext cx="3878121" cy="3878121"/>
        </a:xfrm>
        <a:prstGeom prst="circularArrow">
          <a:avLst>
            <a:gd name="adj1" fmla="val 8251"/>
            <a:gd name="adj2" fmla="val 576315"/>
            <a:gd name="adj3" fmla="val 2962948"/>
            <a:gd name="adj4" fmla="val 52331"/>
            <a:gd name="adj5" fmla="val 9626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699EC-AB9D-9544-88A5-EB1EBE0E7589}">
      <dsp:nvSpPr>
        <dsp:cNvPr id="0" name=""/>
        <dsp:cNvSpPr/>
      </dsp:nvSpPr>
      <dsp:spPr>
        <a:xfrm>
          <a:off x="1784637" y="2709708"/>
          <a:ext cx="1640899" cy="1640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Institution de </a:t>
          </a:r>
          <a:r>
            <a:rPr lang="en-US" sz="2000" kern="1200" dirty="0" err="1"/>
            <a:t>tutelle</a:t>
          </a:r>
          <a:endParaRPr lang="en-US" sz="2000" kern="1200" dirty="0"/>
        </a:p>
      </dsp:txBody>
      <dsp:txXfrm>
        <a:off x="1784637" y="2709708"/>
        <a:ext cx="1640899" cy="1640899"/>
      </dsp:txXfrm>
    </dsp:sp>
    <dsp:sp modelId="{EA6B4EA5-6C8F-D947-8C82-EA655D085E84}">
      <dsp:nvSpPr>
        <dsp:cNvPr id="0" name=""/>
        <dsp:cNvSpPr/>
      </dsp:nvSpPr>
      <dsp:spPr>
        <a:xfrm>
          <a:off x="680957" y="-353"/>
          <a:ext cx="3878121" cy="3878121"/>
        </a:xfrm>
        <a:prstGeom prst="circularArrow">
          <a:avLst>
            <a:gd name="adj1" fmla="val 8251"/>
            <a:gd name="adj2" fmla="val 576315"/>
            <a:gd name="adj3" fmla="val 10171354"/>
            <a:gd name="adj4" fmla="val 7260737"/>
            <a:gd name="adj5" fmla="val 9626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AF300-655D-B849-B270-6876A3C5E50D}">
      <dsp:nvSpPr>
        <dsp:cNvPr id="0" name=""/>
        <dsp:cNvSpPr/>
      </dsp:nvSpPr>
      <dsp:spPr>
        <a:xfrm>
          <a:off x="405560" y="321077"/>
          <a:ext cx="1640899" cy="1640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Meilleures</a:t>
          </a:r>
          <a:r>
            <a:rPr lang="en-US" sz="2000" kern="1200" dirty="0"/>
            <a:t> pratiques </a:t>
          </a:r>
          <a:r>
            <a:rPr lang="en-US" sz="2000" kern="1200" dirty="0" err="1"/>
            <a:t>globales</a:t>
          </a:r>
          <a:r>
            <a:rPr lang="en-US" sz="2000" kern="1200" dirty="0"/>
            <a:t> pour </a:t>
          </a:r>
          <a:r>
            <a:rPr lang="en-US" sz="2000" kern="1200" dirty="0" err="1"/>
            <a:t>l’enseignement</a:t>
          </a:r>
          <a:r>
            <a:rPr lang="en-US" sz="2000" kern="1200" dirty="0"/>
            <a:t> </a:t>
          </a:r>
          <a:r>
            <a:rPr lang="en-US" sz="2000" kern="1200" dirty="0" err="1"/>
            <a:t>supérieur</a:t>
          </a:r>
          <a:endParaRPr lang="en-US" sz="2000" kern="1200" dirty="0"/>
        </a:p>
      </dsp:txBody>
      <dsp:txXfrm>
        <a:off x="405560" y="321077"/>
        <a:ext cx="1640899" cy="1640899"/>
      </dsp:txXfrm>
    </dsp:sp>
    <dsp:sp modelId="{68D884A4-D015-4145-9922-032BF6BD4099}">
      <dsp:nvSpPr>
        <dsp:cNvPr id="0" name=""/>
        <dsp:cNvSpPr/>
      </dsp:nvSpPr>
      <dsp:spPr>
        <a:xfrm>
          <a:off x="666026" y="-1322"/>
          <a:ext cx="3878121" cy="3878121"/>
        </a:xfrm>
        <a:prstGeom prst="circularArrow">
          <a:avLst>
            <a:gd name="adj1" fmla="val 8251"/>
            <a:gd name="adj2" fmla="val 576315"/>
            <a:gd name="adj3" fmla="val 16855873"/>
            <a:gd name="adj4" fmla="val 14967812"/>
            <a:gd name="adj5" fmla="val 9626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E6DF8D-852E-4A6A-973F-5F972BE13E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E906C4-355D-4774-B63A-6A57BB4CDC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92F6A-5424-480B-AD5E-0EE74DC4B21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3593D-A150-4B49-B50B-92A9DD21F3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83B04A-52CA-4EF5-86BC-E9C3B86F1C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DAAAE-1E87-4801-91B5-3FA3BD8A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37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7E5FC-43AB-48B5-BE54-6EE1DD95C241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86E3C-6436-44AA-84FD-C52FDE17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0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358DB0C-8CE5-4E43-A271-ED3572FB36CF}"/>
              </a:ext>
            </a:extLst>
          </p:cNvPr>
          <p:cNvSpPr txBox="1">
            <a:spLocks/>
          </p:cNvSpPr>
          <p:nvPr userDrawn="1"/>
        </p:nvSpPr>
        <p:spPr>
          <a:xfrm>
            <a:off x="656248" y="3169411"/>
            <a:ext cx="10900877" cy="8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EDA600"/>
                </a:solidFill>
                <a:latin typeface="Romeal"/>
                <a:ea typeface="+mj-ea"/>
                <a:cs typeface="+mj-cs"/>
              </a:defRPr>
            </a:lvl1pPr>
          </a:lstStyle>
          <a:p>
            <a:r>
              <a:rPr lang="en-US" sz="35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5th ACE Impact Virtual Regional Workshop</a:t>
            </a:r>
            <a:endParaRPr lang="es-ES" sz="35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矩形 2">
            <a:extLst>
              <a:ext uri="{FF2B5EF4-FFF2-40B4-BE49-F238E27FC236}">
                <a16:creationId xmlns:a16="http://schemas.microsoft.com/office/drawing/2014/main" id="{BF148555-B42E-4731-8A6D-415E49F2E3D7}"/>
              </a:ext>
            </a:extLst>
          </p:cNvPr>
          <p:cNvSpPr/>
          <p:nvPr userDrawn="1"/>
        </p:nvSpPr>
        <p:spPr>
          <a:xfrm>
            <a:off x="1105118" y="3097406"/>
            <a:ext cx="2880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3" name="矩形 15">
            <a:extLst>
              <a:ext uri="{FF2B5EF4-FFF2-40B4-BE49-F238E27FC236}">
                <a16:creationId xmlns:a16="http://schemas.microsoft.com/office/drawing/2014/main" id="{BF86CDEC-229E-44EC-91EF-224973B7E2F8}"/>
              </a:ext>
            </a:extLst>
          </p:cNvPr>
          <p:cNvSpPr/>
          <p:nvPr userDrawn="1"/>
        </p:nvSpPr>
        <p:spPr>
          <a:xfrm rot="16200000">
            <a:off x="601119" y="3615217"/>
            <a:ext cx="1080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4" name="矩形 17">
            <a:extLst>
              <a:ext uri="{FF2B5EF4-FFF2-40B4-BE49-F238E27FC236}">
                <a16:creationId xmlns:a16="http://schemas.microsoft.com/office/drawing/2014/main" id="{975DEA26-C883-42C0-972B-062EB4E329F4}"/>
              </a:ext>
            </a:extLst>
          </p:cNvPr>
          <p:cNvSpPr/>
          <p:nvPr userDrawn="1"/>
        </p:nvSpPr>
        <p:spPr>
          <a:xfrm>
            <a:off x="1105118" y="4161033"/>
            <a:ext cx="9792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DF1078-DDE7-449F-8446-90540C9FA3A1}"/>
              </a:ext>
            </a:extLst>
          </p:cNvPr>
          <p:cNvSpPr/>
          <p:nvPr userDrawn="1"/>
        </p:nvSpPr>
        <p:spPr>
          <a:xfrm>
            <a:off x="0" y="5825447"/>
            <a:ext cx="12192000" cy="110447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7CB127F-5FFB-43E3-B9A3-60D571E5F142}"/>
              </a:ext>
            </a:extLst>
          </p:cNvPr>
          <p:cNvSpPr txBox="1">
            <a:spLocks/>
          </p:cNvSpPr>
          <p:nvPr userDrawn="1"/>
        </p:nvSpPr>
        <p:spPr>
          <a:xfrm>
            <a:off x="480286" y="5969285"/>
            <a:ext cx="11250201" cy="5316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EDA600"/>
                </a:solidFill>
                <a:latin typeface="Romeal"/>
                <a:ea typeface="+mj-ea"/>
                <a:cs typeface="+mj-cs"/>
              </a:defRPr>
            </a:lvl1pPr>
          </a:lstStyle>
          <a:p>
            <a:r>
              <a:rPr lang="en-US" sz="1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ACE Impact Project - advancing the quality, quantity and access of postgraduate education in Africa</a:t>
            </a:r>
            <a:endParaRPr lang="es-ES" sz="16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9A8680-81D2-4532-81CD-D789422279E5}"/>
              </a:ext>
            </a:extLst>
          </p:cNvPr>
          <p:cNvSpPr/>
          <p:nvPr userDrawn="1"/>
        </p:nvSpPr>
        <p:spPr>
          <a:xfrm>
            <a:off x="11414589" y="6313983"/>
            <a:ext cx="777411" cy="45719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1E437A6-4BF7-4E51-8ADF-F2C2788D67B0}"/>
              </a:ext>
            </a:extLst>
          </p:cNvPr>
          <p:cNvSpPr/>
          <p:nvPr userDrawn="1"/>
        </p:nvSpPr>
        <p:spPr>
          <a:xfrm>
            <a:off x="-1736" y="6312273"/>
            <a:ext cx="777411" cy="45719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9564F06-2288-411B-A32C-EB37A49A33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652" y="1128927"/>
            <a:ext cx="6471809" cy="868335"/>
          </a:xfrm>
          <a:prstGeom prst="rect">
            <a:avLst/>
          </a:prstGeom>
        </p:spPr>
      </p:pic>
      <p:sp>
        <p:nvSpPr>
          <p:cNvPr id="30" name="矩形 5">
            <a:extLst>
              <a:ext uri="{FF2B5EF4-FFF2-40B4-BE49-F238E27FC236}">
                <a16:creationId xmlns:a16="http://schemas.microsoft.com/office/drawing/2014/main" id="{17C2C04F-7208-46A8-B2D5-AE7154EEEE3F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6">
            <a:extLst>
              <a:ext uri="{FF2B5EF4-FFF2-40B4-BE49-F238E27FC236}">
                <a16:creationId xmlns:a16="http://schemas.microsoft.com/office/drawing/2014/main" id="{B12F2CE1-B975-4F64-8389-89B7FEE55481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AA2234-5A9E-4F6E-B958-1B0D657638AC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42987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B10A4-702E-4A39-B534-A91471DE0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8942"/>
            <a:ext cx="10515600" cy="82174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F2383-561C-47BF-9885-B444D27DC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0BDB3-E5E3-4652-9EAD-610B2E4BE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27/5/21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CD033-A99F-44B2-9BA9-2A9542D5C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92D7-C2BA-4BE5-9A3A-A0D26A36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F34D82-C188-41F3-AF76-36BD90666A74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2B40676-FFBD-4E9C-9494-8B789D01F5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10" name="矩形 5">
            <a:extLst>
              <a:ext uri="{FF2B5EF4-FFF2-40B4-BE49-F238E27FC236}">
                <a16:creationId xmlns:a16="http://schemas.microsoft.com/office/drawing/2014/main" id="{0BFE8CD7-B084-415F-BBFB-2C883C7713FE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6">
            <a:extLst>
              <a:ext uri="{FF2B5EF4-FFF2-40B4-BE49-F238E27FC236}">
                <a16:creationId xmlns:a16="http://schemas.microsoft.com/office/drawing/2014/main" id="{84712134-96EC-461A-AD04-B4295DA73501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EEF7F2-DCDE-491A-84BF-48FA0BA0CDF5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27954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EF7DCB-7A52-4C1B-96C7-51DA33254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322023"/>
            <a:ext cx="2628900" cy="485493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6E67A1-0A1E-4566-A76B-14D4DE8AC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23721"/>
            <a:ext cx="7734300" cy="505324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F5D2F-D82F-46E3-B93B-43CFC6B9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27/5/21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A4285-0231-4870-9FC0-E345EDA4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6BE9B-885C-4F93-9C96-6A310E6AB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75F3BD5-998D-440C-8103-F146A1C8A75A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D2E6B95-EA45-430B-BDCA-81F7581499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10" name="矩形 5">
            <a:extLst>
              <a:ext uri="{FF2B5EF4-FFF2-40B4-BE49-F238E27FC236}">
                <a16:creationId xmlns:a16="http://schemas.microsoft.com/office/drawing/2014/main" id="{CA98E6C1-A9D1-470E-BE9C-9F678034E95A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6">
            <a:extLst>
              <a:ext uri="{FF2B5EF4-FFF2-40B4-BE49-F238E27FC236}">
                <a16:creationId xmlns:a16="http://schemas.microsoft.com/office/drawing/2014/main" id="{19801E19-810E-4985-9671-6F23113893A5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40AE24-8789-4C58-B403-81FDD509B90D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3853899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358DB0C-8CE5-4E43-A271-ED3572FB36CF}"/>
              </a:ext>
            </a:extLst>
          </p:cNvPr>
          <p:cNvSpPr txBox="1">
            <a:spLocks/>
          </p:cNvSpPr>
          <p:nvPr userDrawn="1"/>
        </p:nvSpPr>
        <p:spPr>
          <a:xfrm>
            <a:off x="966628" y="3267180"/>
            <a:ext cx="10250784" cy="750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EDA600"/>
                </a:solidFill>
                <a:latin typeface="Romeal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END OF PRESENTATION</a:t>
            </a:r>
            <a:endParaRPr lang="es-ES" sz="40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矩形 2">
            <a:extLst>
              <a:ext uri="{FF2B5EF4-FFF2-40B4-BE49-F238E27FC236}">
                <a16:creationId xmlns:a16="http://schemas.microsoft.com/office/drawing/2014/main" id="{0E1908A0-5E0F-49BE-A91D-BF11E53534AC}"/>
              </a:ext>
            </a:extLst>
          </p:cNvPr>
          <p:cNvSpPr/>
          <p:nvPr userDrawn="1"/>
        </p:nvSpPr>
        <p:spPr>
          <a:xfrm>
            <a:off x="1151418" y="3097406"/>
            <a:ext cx="2880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3" name="矩形 15">
            <a:extLst>
              <a:ext uri="{FF2B5EF4-FFF2-40B4-BE49-F238E27FC236}">
                <a16:creationId xmlns:a16="http://schemas.microsoft.com/office/drawing/2014/main" id="{E6B7C1DB-0053-43CD-9658-A93090BD630D}"/>
              </a:ext>
            </a:extLst>
          </p:cNvPr>
          <p:cNvSpPr/>
          <p:nvPr userDrawn="1"/>
        </p:nvSpPr>
        <p:spPr>
          <a:xfrm rot="16200000">
            <a:off x="647419" y="3615217"/>
            <a:ext cx="1080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4" name="矩形 17">
            <a:extLst>
              <a:ext uri="{FF2B5EF4-FFF2-40B4-BE49-F238E27FC236}">
                <a16:creationId xmlns:a16="http://schemas.microsoft.com/office/drawing/2014/main" id="{D4FA8CDF-4B86-4B1A-992E-3D66AFA1EC2F}"/>
              </a:ext>
            </a:extLst>
          </p:cNvPr>
          <p:cNvSpPr/>
          <p:nvPr userDrawn="1"/>
        </p:nvSpPr>
        <p:spPr>
          <a:xfrm>
            <a:off x="1151418" y="4161033"/>
            <a:ext cx="9792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01A858-2AB0-4306-9725-26DA78C001E4}"/>
              </a:ext>
            </a:extLst>
          </p:cNvPr>
          <p:cNvSpPr/>
          <p:nvPr userDrawn="1"/>
        </p:nvSpPr>
        <p:spPr>
          <a:xfrm>
            <a:off x="0" y="5805756"/>
            <a:ext cx="12192000" cy="110447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6C7ABEC-0373-4E9E-B942-DDEC0C19E431}"/>
              </a:ext>
            </a:extLst>
          </p:cNvPr>
          <p:cNvSpPr txBox="1">
            <a:spLocks/>
          </p:cNvSpPr>
          <p:nvPr userDrawn="1"/>
        </p:nvSpPr>
        <p:spPr>
          <a:xfrm>
            <a:off x="480286" y="5969285"/>
            <a:ext cx="11250201" cy="5316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EDA600"/>
                </a:solidFill>
                <a:latin typeface="Romeal"/>
                <a:ea typeface="+mj-ea"/>
                <a:cs typeface="+mj-cs"/>
              </a:defRPr>
            </a:lvl1pPr>
          </a:lstStyle>
          <a:p>
            <a:r>
              <a:rPr lang="en-US" sz="1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ACE Impact Project - advancing the quality, quantity and access of postgraduate education in Africa</a:t>
            </a:r>
            <a:endParaRPr lang="es-ES" sz="16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9B9326-0591-476E-B788-871E0877D924}"/>
              </a:ext>
            </a:extLst>
          </p:cNvPr>
          <p:cNvSpPr/>
          <p:nvPr userDrawn="1"/>
        </p:nvSpPr>
        <p:spPr>
          <a:xfrm>
            <a:off x="11414589" y="6313983"/>
            <a:ext cx="777411" cy="45719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E88110-8228-4612-92A6-3199A38086A9}"/>
              </a:ext>
            </a:extLst>
          </p:cNvPr>
          <p:cNvSpPr/>
          <p:nvPr userDrawn="1"/>
        </p:nvSpPr>
        <p:spPr>
          <a:xfrm>
            <a:off x="-12010" y="6312273"/>
            <a:ext cx="777411" cy="45719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41FA919-0382-448E-9552-7F104C2759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648" y="1128927"/>
            <a:ext cx="6471809" cy="868335"/>
          </a:xfrm>
          <a:prstGeom prst="rect">
            <a:avLst/>
          </a:prstGeom>
        </p:spPr>
      </p:pic>
      <p:sp>
        <p:nvSpPr>
          <p:cNvPr id="22" name="矩形 6">
            <a:extLst>
              <a:ext uri="{FF2B5EF4-FFF2-40B4-BE49-F238E27FC236}">
                <a16:creationId xmlns:a16="http://schemas.microsoft.com/office/drawing/2014/main" id="{6EA9C071-66C4-4714-A113-46245053644B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AB4E8D5-2981-4EE7-A8E3-E4870522268F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348301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573" y="1469203"/>
            <a:ext cx="4787730" cy="1582219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9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97C41-A60C-49E3-9FF4-EFA8214DA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456139"/>
            <a:ext cx="5210175" cy="4351338"/>
          </a:xfrm>
        </p:spPr>
        <p:txBody>
          <a:bodyPr/>
          <a:lstStyle>
            <a:lvl1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D546-E288-4048-9B2D-233853F1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27/5/21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4CA6-2439-4BD4-AE3A-9501D5F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sp>
        <p:nvSpPr>
          <p:cNvPr id="13" name="矩形 5">
            <a:extLst>
              <a:ext uri="{FF2B5EF4-FFF2-40B4-BE49-F238E27FC236}">
                <a16:creationId xmlns:a16="http://schemas.microsoft.com/office/drawing/2014/main" id="{B63074DE-E42A-4DFF-8AB1-9E9D9DFA2E25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6">
            <a:extLst>
              <a:ext uri="{FF2B5EF4-FFF2-40B4-BE49-F238E27FC236}">
                <a16:creationId xmlns:a16="http://schemas.microsoft.com/office/drawing/2014/main" id="{455CFAB5-85CC-4718-860A-BEBB052C3584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5730EC-290A-4D23-B1EA-6558D30B652A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2D7CCC84-11EB-47CD-A805-F9A25B300B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5157B2E-20AC-48D8-911A-13E7BB22C3A7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830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809" y="1036489"/>
            <a:ext cx="9475833" cy="1141633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009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D546-E288-4048-9B2D-233853F1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27/5/21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4CA6-2439-4BD4-AE3A-9501D5F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sp>
        <p:nvSpPr>
          <p:cNvPr id="25" name="矩形 5">
            <a:extLst>
              <a:ext uri="{FF2B5EF4-FFF2-40B4-BE49-F238E27FC236}">
                <a16:creationId xmlns:a16="http://schemas.microsoft.com/office/drawing/2014/main" id="{09EB908E-A0D1-4232-A254-E649621A762F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6">
            <a:extLst>
              <a:ext uri="{FF2B5EF4-FFF2-40B4-BE49-F238E27FC236}">
                <a16:creationId xmlns:a16="http://schemas.microsoft.com/office/drawing/2014/main" id="{24D044D4-8EB8-4F7E-A59A-D167001B1DC8}"/>
              </a:ext>
            </a:extLst>
          </p:cNvPr>
          <p:cNvSpPr/>
          <p:nvPr userDrawn="1"/>
        </p:nvSpPr>
        <p:spPr>
          <a:xfrm>
            <a:off x="9248323" y="-768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9AF7F2-2AFB-4425-971F-A1C9445C4ACD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D0E562E-2338-4769-8C0A-9EC4C025B448}"/>
              </a:ext>
            </a:extLst>
          </p:cNvPr>
          <p:cNvSpPr txBox="1"/>
          <p:nvPr userDrawn="1"/>
        </p:nvSpPr>
        <p:spPr>
          <a:xfrm>
            <a:off x="9585811" y="230476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ACE Impact Project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FCA81B2-0526-46AF-98FB-2CE10BBFA2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1" y="6299253"/>
            <a:ext cx="4042430" cy="54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6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E2905-D0A5-414D-8887-4746EA5F2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D064F-762F-4578-8002-42EF25762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5CB74-438A-4A35-BBE2-55C86B979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27/5/21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4D6E1-5C3F-4E9E-9D38-AB1A5AAA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AEB9F-631C-42D4-9E53-EECFF2CA4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6193AF-698D-473D-A427-DB03171D76BE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1ADCE97-5DF9-4AA6-B3F6-265B40BC4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12" name="矩形 5">
            <a:extLst>
              <a:ext uri="{FF2B5EF4-FFF2-40B4-BE49-F238E27FC236}">
                <a16:creationId xmlns:a16="http://schemas.microsoft.com/office/drawing/2014/main" id="{D1EA305B-4014-4606-BF84-4E2BE4D48880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6">
            <a:extLst>
              <a:ext uri="{FF2B5EF4-FFF2-40B4-BE49-F238E27FC236}">
                <a16:creationId xmlns:a16="http://schemas.microsoft.com/office/drawing/2014/main" id="{0FB6BA02-5F57-4E99-87CC-446D06D05731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2BBA14-5664-41E1-AF9F-3E0112BDE97B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191491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C053-A2E2-44BA-80CE-EC97484AC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76845"/>
            <a:ext cx="10515600" cy="81384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D0D-65C0-4782-B35F-EE6559907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0909E-88A1-40A5-B1D1-0D6454F1E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C9FD8-A1D6-48B4-BD93-3F8F2A640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D2C755-84AB-4F7B-9BE7-40969486D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F9A5A8-A6BF-411F-A616-6A046014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27/5/21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5FEA45-413B-4B83-857E-9B03435F9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AC47C9-7318-4A1A-AF9A-0A33072D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E6ABBC-10ED-4C1E-A995-533D65E9DFED}"/>
              </a:ext>
            </a:extLst>
          </p:cNvPr>
          <p:cNvSpPr txBox="1"/>
          <p:nvPr userDrawn="1"/>
        </p:nvSpPr>
        <p:spPr>
          <a:xfrm>
            <a:off x="575356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0FF"/>
                </a:solidFill>
              </a:rPr>
              <a:t>ACE Impact Project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3E8CADA-3D7E-48C1-8C1C-38313C2A8283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4AF58A7-3CBB-4862-BD3B-B4D5FD2580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13" name="矩形 5">
            <a:extLst>
              <a:ext uri="{FF2B5EF4-FFF2-40B4-BE49-F238E27FC236}">
                <a16:creationId xmlns:a16="http://schemas.microsoft.com/office/drawing/2014/main" id="{4E121CAE-932A-4446-9361-413EC71C5722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6">
            <a:extLst>
              <a:ext uri="{FF2B5EF4-FFF2-40B4-BE49-F238E27FC236}">
                <a16:creationId xmlns:a16="http://schemas.microsoft.com/office/drawing/2014/main" id="{18E6C361-B2DD-4684-B8D7-901F430E237A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A83B35-C48C-428C-8969-71FA2C08C0D4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3498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EC2A-381D-46F6-BB96-B233BCB76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941"/>
            <a:ext cx="10515600" cy="97705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A83997-F3EA-4CA4-A53D-AB3CA03BA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27/5/21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A9691-A87D-4656-8889-DF37BAE12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FAA11D-D4CF-4566-97A8-37A91ADB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479D32-191C-4931-8B44-8F27D1E4D4CD}"/>
              </a:ext>
            </a:extLst>
          </p:cNvPr>
          <p:cNvSpPr txBox="1"/>
          <p:nvPr userDrawn="1"/>
        </p:nvSpPr>
        <p:spPr>
          <a:xfrm>
            <a:off x="575356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0FF"/>
                </a:solidFill>
              </a:rPr>
              <a:t>ACE Impact Project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7E55F4-D880-4005-8325-0AA993D5D04F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5967B232-6D25-48A6-8470-B3502E1A2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9" name="矩形 5">
            <a:extLst>
              <a:ext uri="{FF2B5EF4-FFF2-40B4-BE49-F238E27FC236}">
                <a16:creationId xmlns:a16="http://schemas.microsoft.com/office/drawing/2014/main" id="{87F3157C-6777-49F6-8A80-2DE9A13EC418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6">
            <a:extLst>
              <a:ext uri="{FF2B5EF4-FFF2-40B4-BE49-F238E27FC236}">
                <a16:creationId xmlns:a16="http://schemas.microsoft.com/office/drawing/2014/main" id="{BCB20BEE-D48D-4156-9326-97F82751D0E0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12F8A4-A018-455F-994E-BC2956C1FA2B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191295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5E33E2-1084-4034-BAAD-D9E9571E2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27/5/21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2A733-101C-409D-A52B-31D8B4470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12E62-A3E0-411D-B7BC-1D1383BC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89FE63-8309-4A0C-9A4D-A85DE34258D2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1224479-E9D6-4CAB-AD57-FC19B261C1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8" name="矩形 5">
            <a:extLst>
              <a:ext uri="{FF2B5EF4-FFF2-40B4-BE49-F238E27FC236}">
                <a16:creationId xmlns:a16="http://schemas.microsoft.com/office/drawing/2014/main" id="{E9D14392-0436-4769-89ED-727DCF25A27D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6">
            <a:extLst>
              <a:ext uri="{FF2B5EF4-FFF2-40B4-BE49-F238E27FC236}">
                <a16:creationId xmlns:a16="http://schemas.microsoft.com/office/drawing/2014/main" id="{B6019E13-6723-4C32-B1A9-BF02A56C0C19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D007E2-AF30-4971-8830-884BFFD4F498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378456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8E474-D6AE-41FA-A5A4-C41876780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76844"/>
            <a:ext cx="3932237" cy="11805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955EE-D8BC-4C1A-8984-6CCFB4B8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36AA2-0211-417C-B449-081A3B8B7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C53E1-7BE4-463D-929C-2D252ACD6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27/5/21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F1C61-A6ED-42F9-948E-C0C942B5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0B0C6-F4F8-4D38-A4F8-34E6B7AAC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EA9D30-F976-4EB8-93F4-16A6E68CFEB3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09F57AA9-D49A-467C-AAE0-061AB0DC16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11" name="矩形 5">
            <a:extLst>
              <a:ext uri="{FF2B5EF4-FFF2-40B4-BE49-F238E27FC236}">
                <a16:creationId xmlns:a16="http://schemas.microsoft.com/office/drawing/2014/main" id="{FDC9BEFB-BD8E-4573-BBA0-957FD9DFE443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6">
            <a:extLst>
              <a:ext uri="{FF2B5EF4-FFF2-40B4-BE49-F238E27FC236}">
                <a16:creationId xmlns:a16="http://schemas.microsoft.com/office/drawing/2014/main" id="{611881BF-425F-42DD-A28B-929C7A0B0CDA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B7C4A4-545F-42F7-9EE3-3FE3E3E2BC56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40721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AD9A4-C6EC-46CF-BE1A-75A8D0A0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5C2FCC-6E6A-45EC-B4C6-E9853FA3C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E20F0-A3A0-4691-9D31-0DD72AFCE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739DD-30FC-4D52-BD22-78B7EAABC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27/5/21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91D99-FF90-4D46-B122-77CF91A0E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2BAC0-97D3-4CBB-946E-D2854DB3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71B0D9-0F32-4BFD-9DB5-D0471CDE07C1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0650F6E-1BDE-4CFE-8F09-DD61AB3666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11" name="矩形 5">
            <a:extLst>
              <a:ext uri="{FF2B5EF4-FFF2-40B4-BE49-F238E27FC236}">
                <a16:creationId xmlns:a16="http://schemas.microsoft.com/office/drawing/2014/main" id="{B0BA8CD1-E797-410F-B36A-0458D1D0B1EC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6">
            <a:extLst>
              <a:ext uri="{FF2B5EF4-FFF2-40B4-BE49-F238E27FC236}">
                <a16:creationId xmlns:a16="http://schemas.microsoft.com/office/drawing/2014/main" id="{1D485D20-E3A8-49A0-9403-6E005C9B5ED4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37D2D5-D901-41C6-BF44-DE015A798EDD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331123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9E112-8D7A-4E96-AF1B-ADC5D99D4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E23D3-20FA-4FA1-AC9A-E4D2A707A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F6AAB-2670-4343-8BC5-62339502D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09991-3C1B-4891-94B9-ABF36646868D}" type="datetimeFigureOut">
              <a:rPr lang="es-ES" smtClean="0"/>
              <a:t>27/5/21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384E9-6BCD-4E58-B7C7-A40C94EAB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2A2AF-7B19-4001-9817-4F864E7F3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566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356F5B-49CB-4C9B-B202-1088461B7A2E}"/>
              </a:ext>
            </a:extLst>
          </p:cNvPr>
          <p:cNvSpPr/>
          <p:nvPr/>
        </p:nvSpPr>
        <p:spPr>
          <a:xfrm>
            <a:off x="6921017" y="4697577"/>
            <a:ext cx="48278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Himdat Bayusuf</a:t>
            </a:r>
          </a:p>
          <a:p>
            <a:r>
              <a:rPr lang="en-US" dirty="0"/>
              <a:t>First ACE Impact TTL &amp; Second ACE Impact Co TTL</a:t>
            </a:r>
          </a:p>
        </p:txBody>
      </p:sp>
    </p:spTree>
    <p:extLst>
      <p:ext uri="{BB962C8B-B14F-4D97-AF65-F5344CB8AC3E}">
        <p14:creationId xmlns:p14="http://schemas.microsoft.com/office/powerpoint/2010/main" val="3144854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49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40277-8EA9-4D7B-8627-51B28C91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69" y="599314"/>
            <a:ext cx="4787730" cy="1582219"/>
          </a:xfrm>
        </p:spPr>
        <p:txBody>
          <a:bodyPr/>
          <a:lstStyle/>
          <a:p>
            <a:r>
              <a:rPr lang="en-US" dirty="0"/>
              <a:t>ILD 7 Résumé </a:t>
            </a:r>
            <a:endParaRPr lang="es-E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C05DB0-14CA-4067-BB5A-F55D685A7305}"/>
              </a:ext>
            </a:extLst>
          </p:cNvPr>
          <p:cNvSpPr txBox="1"/>
          <p:nvPr/>
        </p:nvSpPr>
        <p:spPr>
          <a:xfrm>
            <a:off x="187777" y="1583313"/>
            <a:ext cx="658857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Mission</a:t>
            </a:r>
            <a:r>
              <a:rPr lang="en-US" dirty="0"/>
              <a:t>: Le </a:t>
            </a:r>
            <a:r>
              <a:rPr lang="en-US" dirty="0" err="1"/>
              <a:t>soutien</a:t>
            </a:r>
            <a:r>
              <a:rPr lang="en-US" dirty="0"/>
              <a:t> </a:t>
            </a:r>
            <a:r>
              <a:rPr lang="en-US" dirty="0" err="1"/>
              <a:t>institutionnel</a:t>
            </a:r>
            <a:r>
              <a:rPr lang="en-US" dirty="0"/>
              <a:t> </a:t>
            </a:r>
            <a:r>
              <a:rPr lang="en-US" dirty="0" err="1"/>
              <a:t>renforce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/>
              <a:t>fois</a:t>
            </a:r>
            <a:r>
              <a:rPr lang="en-US" dirty="0"/>
              <a:t> le </a:t>
            </a:r>
            <a:r>
              <a:rPr lang="en-US" dirty="0" err="1"/>
              <a:t>programme</a:t>
            </a:r>
            <a:r>
              <a:rPr lang="en-US" dirty="0"/>
              <a:t> ACE et </a:t>
            </a:r>
            <a:r>
              <a:rPr lang="en-US" dirty="0" err="1"/>
              <a:t>l’université</a:t>
            </a:r>
            <a:r>
              <a:rPr lang="en-US" dirty="0"/>
              <a:t> de </a:t>
            </a:r>
            <a:r>
              <a:rPr lang="en-US" dirty="0" err="1"/>
              <a:t>tutelle</a:t>
            </a:r>
            <a:r>
              <a:rPr lang="en-US" dirty="0"/>
              <a:t> </a:t>
            </a:r>
            <a:r>
              <a:rPr lang="en-US" dirty="0" err="1"/>
              <a:t>afin</a:t>
            </a:r>
            <a:r>
              <a:rPr lang="en-US" dirty="0"/>
              <a:t> de </a:t>
            </a:r>
            <a:r>
              <a:rPr lang="en-US" dirty="0" err="1"/>
              <a:t>créer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croissance</a:t>
            </a:r>
            <a:r>
              <a:rPr lang="en-US" dirty="0"/>
              <a:t> durable de </a:t>
            </a:r>
            <a:r>
              <a:rPr lang="en-US" dirty="0" err="1"/>
              <a:t>l’enseignement</a:t>
            </a:r>
            <a:r>
              <a:rPr lang="en-US" dirty="0"/>
              <a:t> </a:t>
            </a:r>
            <a:r>
              <a:rPr lang="en-US" dirty="0" err="1"/>
              <a:t>supérieur</a:t>
            </a:r>
            <a:r>
              <a:rPr lang="en-US" dirty="0"/>
              <a:t>. La </a:t>
            </a:r>
            <a:r>
              <a:rPr lang="en-US" dirty="0" err="1"/>
              <a:t>flexibilité</a:t>
            </a:r>
            <a:r>
              <a:rPr lang="en-US" dirty="0"/>
              <a:t> de </a:t>
            </a:r>
            <a:r>
              <a:rPr lang="en-US" dirty="0" err="1"/>
              <a:t>cet</a:t>
            </a:r>
            <a:r>
              <a:rPr lang="en-US" dirty="0"/>
              <a:t> ILD </a:t>
            </a:r>
            <a:r>
              <a:rPr lang="en-US" dirty="0" err="1"/>
              <a:t>permet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chaque</a:t>
            </a:r>
            <a:r>
              <a:rPr lang="en-US" dirty="0"/>
              <a:t> </a:t>
            </a:r>
            <a:r>
              <a:rPr lang="en-US" dirty="0" err="1"/>
              <a:t>université</a:t>
            </a:r>
            <a:r>
              <a:rPr lang="en-US" dirty="0"/>
              <a:t> de </a:t>
            </a:r>
            <a:r>
              <a:rPr lang="en-US" dirty="0" err="1"/>
              <a:t>mettre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relief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besoins</a:t>
            </a:r>
            <a:r>
              <a:rPr lang="en-US" dirty="0"/>
              <a:t> </a:t>
            </a:r>
            <a:r>
              <a:rPr lang="en-US" dirty="0" err="1"/>
              <a:t>institutionnels</a:t>
            </a:r>
            <a:r>
              <a:rPr lang="en-US" dirty="0"/>
              <a:t> </a:t>
            </a:r>
            <a:r>
              <a:rPr lang="en-US" dirty="0" err="1"/>
              <a:t>uniques</a:t>
            </a:r>
            <a:r>
              <a:rPr lang="en-US" dirty="0"/>
              <a:t> et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priorités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 err="1"/>
              <a:t>Financement</a:t>
            </a:r>
            <a:r>
              <a:rPr lang="en-US" dirty="0"/>
              <a:t>: </a:t>
            </a:r>
            <a:r>
              <a:rPr lang="en-US" dirty="0" err="1"/>
              <a:t>Approximativement</a:t>
            </a:r>
            <a:r>
              <a:rPr lang="en-US" dirty="0"/>
              <a:t> 10-15% des allocations de </a:t>
            </a:r>
            <a:r>
              <a:rPr lang="en-US" dirty="0" err="1"/>
              <a:t>financement</a:t>
            </a:r>
            <a:r>
              <a:rPr lang="en-US" dirty="0"/>
              <a:t> du </a:t>
            </a:r>
            <a:r>
              <a:rPr lang="en-US" dirty="0" err="1"/>
              <a:t>centre</a:t>
            </a:r>
            <a:r>
              <a:rPr lang="en-US" dirty="0"/>
              <a:t> CEA</a:t>
            </a:r>
          </a:p>
          <a:p>
            <a:endParaRPr lang="en-US" dirty="0"/>
          </a:p>
          <a:p>
            <a:r>
              <a:rPr lang="en-US" b="1" dirty="0" err="1"/>
              <a:t>Processus</a:t>
            </a:r>
            <a:r>
              <a:rPr lang="en-US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Candidature d’un plan ILD 7 </a:t>
            </a:r>
            <a:r>
              <a:rPr lang="en-US" dirty="0" err="1"/>
              <a:t>détaillé</a:t>
            </a:r>
            <a:r>
              <a:rPr lang="en-US" dirty="0"/>
              <a:t> par </a:t>
            </a:r>
            <a:r>
              <a:rPr lang="en-US" dirty="0" err="1"/>
              <a:t>université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Développer</a:t>
            </a:r>
            <a:r>
              <a:rPr lang="en-US" dirty="0"/>
              <a:t> par un VC et la direction </a:t>
            </a:r>
            <a:r>
              <a:rPr lang="en-US" dirty="0" err="1"/>
              <a:t>institutionnelle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Selection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gérance</a:t>
            </a:r>
            <a:r>
              <a:rPr lang="en-US" dirty="0"/>
              <a:t> </a:t>
            </a:r>
            <a:r>
              <a:rPr lang="en-US" dirty="0" err="1"/>
              <a:t>institutionnelle</a:t>
            </a:r>
            <a:r>
              <a:rPr lang="en-US" dirty="0"/>
              <a:t>, </a:t>
            </a:r>
            <a:r>
              <a:rPr lang="en-US" dirty="0" err="1"/>
              <a:t>distincte</a:t>
            </a:r>
            <a:r>
              <a:rPr lang="en-US" dirty="0"/>
              <a:t> du </a:t>
            </a:r>
            <a:r>
              <a:rPr lang="en-US" dirty="0" err="1"/>
              <a:t>directeur</a:t>
            </a:r>
            <a:r>
              <a:rPr lang="en-US" dirty="0"/>
              <a:t> de CEA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Consultation </a:t>
            </a:r>
            <a:r>
              <a:rPr lang="en-US" dirty="0" err="1"/>
              <a:t>individuelle</a:t>
            </a:r>
            <a:r>
              <a:rPr lang="en-US" dirty="0"/>
              <a:t> avec </a:t>
            </a:r>
            <a:r>
              <a:rPr lang="en-US" dirty="0" err="1"/>
              <a:t>l’AUA</a:t>
            </a:r>
            <a:r>
              <a:rPr lang="en-US" dirty="0"/>
              <a:t> et la Banque </a:t>
            </a:r>
            <a:r>
              <a:rPr lang="en-US" dirty="0" err="1"/>
              <a:t>Mondiale</a:t>
            </a:r>
            <a:r>
              <a:rPr lang="en-US" dirty="0"/>
              <a:t> sur </a:t>
            </a:r>
            <a:r>
              <a:rPr lang="en-US" dirty="0" err="1"/>
              <a:t>chaque</a:t>
            </a:r>
            <a:r>
              <a:rPr lang="en-US" dirty="0"/>
              <a:t> plan ILD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Après verification des plans </a:t>
            </a:r>
            <a:r>
              <a:rPr lang="en-US" dirty="0" err="1"/>
              <a:t>approuvés</a:t>
            </a:r>
            <a:r>
              <a:rPr lang="en-US" dirty="0"/>
              <a:t>, les fonds </a:t>
            </a:r>
            <a:r>
              <a:rPr lang="en-US" dirty="0" err="1"/>
              <a:t>seront</a:t>
            </a:r>
            <a:r>
              <a:rPr lang="en-US" dirty="0"/>
              <a:t> </a:t>
            </a:r>
            <a:r>
              <a:rPr lang="en-US" dirty="0" err="1"/>
              <a:t>déboursés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direction de </a:t>
            </a:r>
            <a:r>
              <a:rPr lang="en-US" dirty="0" err="1"/>
              <a:t>l’université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(Vice-</a:t>
            </a:r>
            <a:r>
              <a:rPr lang="en-US" dirty="0" err="1"/>
              <a:t>Chancelier</a:t>
            </a:r>
            <a:r>
              <a:rPr lang="en-US" dirty="0"/>
              <a:t>), et non au CEA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E1CEFFC-455B-4B40-869E-82ED6E4158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345032"/>
              </p:ext>
            </p:extLst>
          </p:nvPr>
        </p:nvGraphicFramePr>
        <p:xfrm>
          <a:off x="6776356" y="1390424"/>
          <a:ext cx="5210175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6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01A96-987E-418C-90F2-57919649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752" y="1281424"/>
            <a:ext cx="4787730" cy="1582219"/>
          </a:xfrm>
        </p:spPr>
        <p:txBody>
          <a:bodyPr>
            <a:normAutofit fontScale="90000"/>
          </a:bodyPr>
          <a:lstStyle/>
          <a:p>
            <a:r>
              <a:rPr lang="en-US" dirty="0"/>
              <a:t>RLD 7.1:  </a:t>
            </a:r>
            <a:r>
              <a:rPr lang="en-US" dirty="0" err="1"/>
              <a:t>Université</a:t>
            </a:r>
            <a:r>
              <a:rPr lang="en-US" dirty="0"/>
              <a:t> – </a:t>
            </a:r>
            <a:r>
              <a:rPr lang="en-US" dirty="0" err="1"/>
              <a:t>Stratégie</a:t>
            </a:r>
            <a:r>
              <a:rPr lang="en-US" dirty="0"/>
              <a:t> </a:t>
            </a:r>
            <a:r>
              <a:rPr lang="en-US" dirty="0" err="1"/>
              <a:t>Régionale</a:t>
            </a:r>
            <a:r>
              <a:rPr lang="en-US" dirty="0"/>
              <a:t> </a:t>
            </a:r>
            <a:r>
              <a:rPr lang="en-US" dirty="0" err="1"/>
              <a:t>Élargie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034BB-AB20-485F-A760-E15C22DA7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/>
          </a:p>
          <a:p>
            <a:r>
              <a:rPr lang="en-US" sz="3200" b="1" dirty="0"/>
              <a:t>Description: </a:t>
            </a:r>
            <a:r>
              <a:rPr lang="en-US" sz="4000" dirty="0" err="1"/>
              <a:t>L’université</a:t>
            </a:r>
            <a:r>
              <a:rPr lang="en-US" sz="4000" dirty="0"/>
              <a:t> doit </a:t>
            </a:r>
            <a:r>
              <a:rPr lang="en-US" sz="4000" dirty="0" err="1"/>
              <a:t>créer</a:t>
            </a:r>
            <a:r>
              <a:rPr lang="en-US" sz="4000" dirty="0"/>
              <a:t> </a:t>
            </a:r>
            <a:r>
              <a:rPr lang="en-US" sz="4000" dirty="0" err="1"/>
              <a:t>une</a:t>
            </a:r>
            <a:r>
              <a:rPr lang="en-US" sz="4000" dirty="0"/>
              <a:t> </a:t>
            </a:r>
            <a:r>
              <a:rPr lang="en-US" sz="4000" dirty="0" err="1"/>
              <a:t>stratégie</a:t>
            </a:r>
            <a:r>
              <a:rPr lang="en-US" sz="4000" dirty="0"/>
              <a:t> </a:t>
            </a:r>
            <a:r>
              <a:rPr lang="en-US" sz="4000" dirty="0" err="1"/>
              <a:t>universitaire</a:t>
            </a:r>
            <a:r>
              <a:rPr lang="en-US" sz="4000" dirty="0"/>
              <a:t> </a:t>
            </a:r>
            <a:r>
              <a:rPr lang="en-US" sz="4000" dirty="0" err="1"/>
              <a:t>élargie</a:t>
            </a:r>
            <a:r>
              <a:rPr lang="en-US" sz="4000" dirty="0"/>
              <a:t> et significative </a:t>
            </a:r>
            <a:r>
              <a:rPr lang="en-US" sz="4000" dirty="0" err="1"/>
              <a:t>concernant</a:t>
            </a:r>
            <a:r>
              <a:rPr lang="en-US" sz="4000" dirty="0"/>
              <a:t> </a:t>
            </a:r>
            <a:r>
              <a:rPr lang="en-US" sz="4000" dirty="0" err="1"/>
              <a:t>l’amélioration</a:t>
            </a:r>
            <a:r>
              <a:rPr lang="en-US" sz="4000" dirty="0"/>
              <a:t> de </a:t>
            </a:r>
            <a:r>
              <a:rPr lang="en-US" sz="4000" dirty="0" err="1"/>
              <a:t>sa</a:t>
            </a:r>
            <a:r>
              <a:rPr lang="en-US" sz="4000" dirty="0"/>
              <a:t> </a:t>
            </a:r>
            <a:r>
              <a:rPr lang="en-US" sz="4000" dirty="0" err="1"/>
              <a:t>portée</a:t>
            </a:r>
            <a:r>
              <a:rPr lang="en-US" sz="4000" dirty="0"/>
              <a:t> </a:t>
            </a:r>
            <a:r>
              <a:rPr lang="en-US" sz="4000" dirty="0" err="1"/>
              <a:t>régionale</a:t>
            </a:r>
            <a:r>
              <a:rPr lang="en-US" sz="4000" dirty="0"/>
              <a:t>, son </a:t>
            </a:r>
            <a:r>
              <a:rPr lang="en-US" sz="4000" dirty="0" err="1"/>
              <a:t>attractivité</a:t>
            </a:r>
            <a:r>
              <a:rPr lang="en-US" sz="4000" dirty="0"/>
              <a:t> et la contribution de </a:t>
            </a:r>
            <a:r>
              <a:rPr lang="en-US" sz="4000" dirty="0" err="1"/>
              <a:t>l’université</a:t>
            </a:r>
            <a:r>
              <a:rPr lang="en-US" sz="4000" dirty="0"/>
              <a:t>. </a:t>
            </a:r>
          </a:p>
          <a:p>
            <a:r>
              <a:rPr lang="en-US" dirty="0"/>
              <a:t> </a:t>
            </a:r>
          </a:p>
          <a:p>
            <a:r>
              <a:rPr lang="en-US" sz="3200" b="1" dirty="0" err="1"/>
              <a:t>Critères</a:t>
            </a:r>
            <a:r>
              <a:rPr lang="en-US" sz="3200" b="1" dirty="0"/>
              <a:t> de </a:t>
            </a:r>
            <a:r>
              <a:rPr lang="en-US" sz="3200" b="1" dirty="0" err="1"/>
              <a:t>Vérification</a:t>
            </a:r>
            <a:r>
              <a:rPr lang="en-US" sz="3200" b="1" dirty="0"/>
              <a:t> </a:t>
            </a:r>
            <a:r>
              <a:rPr lang="en-US" sz="3200" dirty="0"/>
              <a:t>: </a:t>
            </a:r>
          </a:p>
          <a:p>
            <a:pPr marL="342900" indent="-342900">
              <a:lnSpc>
                <a:spcPct val="120000"/>
              </a:lnSpc>
            </a:pPr>
            <a:r>
              <a:rPr lang="en-US" dirty="0"/>
              <a:t>Vice-</a:t>
            </a:r>
            <a:r>
              <a:rPr lang="en-US" dirty="0" err="1"/>
              <a:t>Chancellerie</a:t>
            </a:r>
            <a:endParaRPr lang="en-US" dirty="0"/>
          </a:p>
          <a:p>
            <a:pPr marL="342900" indent="-342900">
              <a:lnSpc>
                <a:spcPct val="120000"/>
              </a:lnSpc>
            </a:pPr>
            <a:r>
              <a:rPr lang="en-US" dirty="0" err="1"/>
              <a:t>Copie</a:t>
            </a:r>
            <a:r>
              <a:rPr lang="en-US" dirty="0"/>
              <a:t> du </a:t>
            </a:r>
            <a:r>
              <a:rPr lang="en-US" dirty="0" err="1"/>
              <a:t>processus</a:t>
            </a:r>
            <a:r>
              <a:rPr lang="en-US" dirty="0"/>
              <a:t> pour </a:t>
            </a:r>
            <a:r>
              <a:rPr lang="en-US" dirty="0" err="1"/>
              <a:t>accompagnement</a:t>
            </a:r>
            <a:r>
              <a:rPr lang="en-US" dirty="0"/>
              <a:t> </a:t>
            </a:r>
            <a:r>
              <a:rPr lang="en-US" dirty="0" err="1"/>
              <a:t>institutionnel</a:t>
            </a:r>
            <a:endParaRPr lang="en-US" dirty="0"/>
          </a:p>
          <a:p>
            <a:pPr marL="342900" indent="-342900">
              <a:lnSpc>
                <a:spcPct val="120000"/>
              </a:lnSpc>
            </a:pPr>
            <a:r>
              <a:rPr lang="en-US" dirty="0" err="1"/>
              <a:t>Liste</a:t>
            </a:r>
            <a:r>
              <a:rPr lang="en-US" dirty="0"/>
              <a:t> des </a:t>
            </a:r>
            <a:r>
              <a:rPr lang="en-US" dirty="0" err="1"/>
              <a:t>membres</a:t>
            </a:r>
            <a:r>
              <a:rPr lang="en-US" dirty="0"/>
              <a:t> du </a:t>
            </a:r>
            <a:r>
              <a:rPr lang="en-US" dirty="0" err="1"/>
              <a:t>comité</a:t>
            </a:r>
            <a:endParaRPr lang="en-US" dirty="0"/>
          </a:p>
          <a:p>
            <a:pPr marL="342900" indent="-342900">
              <a:lnSpc>
                <a:spcPct val="120000"/>
              </a:lnSpc>
            </a:pPr>
            <a:r>
              <a:rPr lang="en-US" dirty="0" err="1"/>
              <a:t>Compte-rendu</a:t>
            </a:r>
            <a:r>
              <a:rPr lang="en-US" dirty="0"/>
              <a:t> des reunions de </a:t>
            </a:r>
            <a:r>
              <a:rPr lang="en-US" dirty="0" err="1"/>
              <a:t>stratégie</a:t>
            </a:r>
            <a:r>
              <a:rPr lang="en-US" dirty="0"/>
              <a:t> </a:t>
            </a:r>
            <a:r>
              <a:rPr lang="en-US" dirty="0" err="1"/>
              <a:t>régionale</a:t>
            </a:r>
            <a:endParaRPr lang="en-US" dirty="0"/>
          </a:p>
          <a:p>
            <a:pPr marL="342900" indent="-342900">
              <a:lnSpc>
                <a:spcPct val="120000"/>
              </a:lnSpc>
            </a:pPr>
            <a:r>
              <a:rPr lang="en-US" dirty="0"/>
              <a:t>Approbation des experts </a:t>
            </a:r>
            <a:r>
              <a:rPr lang="en-US" dirty="0" err="1"/>
              <a:t>indépendants</a:t>
            </a:r>
            <a:r>
              <a:rPr lang="en-US" dirty="0"/>
              <a:t> de </a:t>
            </a:r>
            <a:r>
              <a:rPr lang="en-US" dirty="0" err="1"/>
              <a:t>l’AUA</a:t>
            </a:r>
            <a:endParaRPr lang="en-US" dirty="0"/>
          </a:p>
          <a:p>
            <a:pPr marL="342900" indent="-342900">
              <a:lnSpc>
                <a:spcPct val="120000"/>
              </a:lnSpc>
            </a:pPr>
            <a:r>
              <a:rPr lang="en-US" dirty="0" err="1"/>
              <a:t>Stratégie</a:t>
            </a:r>
            <a:r>
              <a:rPr lang="en-US" dirty="0"/>
              <a:t> </a:t>
            </a:r>
            <a:r>
              <a:rPr lang="en-US" dirty="0" err="1"/>
              <a:t>régionale</a:t>
            </a:r>
            <a:r>
              <a:rPr lang="en-US" dirty="0"/>
              <a:t> </a:t>
            </a:r>
            <a:r>
              <a:rPr lang="en-US" dirty="0" err="1"/>
              <a:t>endossée</a:t>
            </a:r>
            <a:endParaRPr lang="en-US" dirty="0"/>
          </a:p>
          <a:p>
            <a:pPr marL="342900" indent="-342900">
              <a:lnSpc>
                <a:spcPct val="120000"/>
              </a:lnSpc>
            </a:pPr>
            <a:r>
              <a:rPr lang="en-US" dirty="0"/>
              <a:t>Weblink </a:t>
            </a:r>
            <a:r>
              <a:rPr lang="en-US" dirty="0" err="1"/>
              <a:t>indiquant</a:t>
            </a:r>
            <a:r>
              <a:rPr lang="en-US" dirty="0"/>
              <a:t> la </a:t>
            </a:r>
            <a:r>
              <a:rPr lang="en-US" dirty="0" err="1"/>
              <a:t>stratégie</a:t>
            </a:r>
            <a:r>
              <a:rPr lang="en-US" dirty="0"/>
              <a:t> </a:t>
            </a:r>
            <a:r>
              <a:rPr lang="en-US" dirty="0" err="1"/>
              <a:t>publiée</a:t>
            </a:r>
            <a:endParaRPr lang="en-US" dirty="0"/>
          </a:p>
          <a:p>
            <a:pPr marL="342900" indent="-342900">
              <a:lnSpc>
                <a:spcPct val="120000"/>
              </a:lnSpc>
            </a:pPr>
            <a:r>
              <a:rPr lang="en-US" dirty="0" err="1"/>
              <a:t>Démonstration</a:t>
            </a:r>
            <a:r>
              <a:rPr lang="en-US" dirty="0"/>
              <a:t> de </a:t>
            </a:r>
            <a:r>
              <a:rPr lang="en-US" dirty="0" err="1"/>
              <a:t>l’engagement</a:t>
            </a:r>
            <a:r>
              <a:rPr lang="en-US" dirty="0"/>
              <a:t> des parties </a:t>
            </a:r>
            <a:r>
              <a:rPr lang="en-US" dirty="0" err="1"/>
              <a:t>prenantes</a:t>
            </a:r>
            <a:r>
              <a:rPr lang="en-US" dirty="0"/>
              <a:t> dans </a:t>
            </a:r>
            <a:r>
              <a:rPr lang="en-US" dirty="0" err="1"/>
              <a:t>leur</a:t>
            </a:r>
            <a:r>
              <a:rPr lang="en-US" dirty="0"/>
              <a:t> ensemble </a:t>
            </a:r>
          </a:p>
          <a:p>
            <a:pPr marL="342900" indent="-342900">
              <a:lnSpc>
                <a:spcPct val="120000"/>
              </a:lnSpc>
            </a:pPr>
            <a:r>
              <a:rPr lang="en-US" dirty="0"/>
              <a:t>Confirmation de </a:t>
            </a:r>
            <a:r>
              <a:rPr lang="en-US" dirty="0" err="1"/>
              <a:t>l’approbation</a:t>
            </a:r>
            <a:r>
              <a:rPr lang="en-US" dirty="0"/>
              <a:t> de la </a:t>
            </a:r>
            <a:r>
              <a:rPr lang="en-US" dirty="0" err="1"/>
              <a:t>stratégie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A042EF-AE72-4A8B-8045-7F9651521338}"/>
              </a:ext>
            </a:extLst>
          </p:cNvPr>
          <p:cNvSpPr/>
          <p:nvPr/>
        </p:nvSpPr>
        <p:spPr>
          <a:xfrm>
            <a:off x="827314" y="3268748"/>
            <a:ext cx="47877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Allocation: </a:t>
            </a:r>
            <a:r>
              <a:rPr lang="en-US" sz="2000" dirty="0"/>
              <a:t>USD 100,000</a:t>
            </a:r>
          </a:p>
        </p:txBody>
      </p:sp>
    </p:spTree>
    <p:extLst>
      <p:ext uri="{BB962C8B-B14F-4D97-AF65-F5344CB8AC3E}">
        <p14:creationId xmlns:p14="http://schemas.microsoft.com/office/powerpoint/2010/main" val="88850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01A96-987E-418C-90F2-57919649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751" y="1050524"/>
            <a:ext cx="5596269" cy="1766156"/>
          </a:xfrm>
        </p:spPr>
        <p:txBody>
          <a:bodyPr>
            <a:normAutofit fontScale="90000"/>
          </a:bodyPr>
          <a:lstStyle/>
          <a:p>
            <a:r>
              <a:rPr lang="en-US" dirty="0"/>
              <a:t>DLR 7.2: Selection ouverte et </a:t>
            </a:r>
            <a:r>
              <a:rPr lang="en-US" dirty="0" err="1"/>
              <a:t>compétitive</a:t>
            </a:r>
            <a:r>
              <a:rPr lang="en-US" dirty="0"/>
              <a:t> de Leadership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034BB-AB20-485F-A760-E15C22DA7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3535" y="1317346"/>
            <a:ext cx="5210175" cy="4351338"/>
          </a:xfrm>
        </p:spPr>
        <p:txBody>
          <a:bodyPr>
            <a:normAutofit fontScale="32500" lnSpcReduction="20000"/>
          </a:bodyPr>
          <a:lstStyle/>
          <a:p>
            <a:r>
              <a:rPr lang="en-US" sz="3700" b="1" dirty="0" err="1"/>
              <a:t>Critères</a:t>
            </a:r>
            <a:r>
              <a:rPr lang="en-US" sz="3700" b="1" dirty="0"/>
              <a:t> de Verification :</a:t>
            </a:r>
          </a:p>
          <a:p>
            <a:pPr marL="457200" indent="-457200" fontAlgn="base">
              <a:lnSpc>
                <a:spcPct val="120000"/>
              </a:lnSpc>
            </a:pPr>
            <a:r>
              <a:rPr lang="en-US" sz="3700" dirty="0" err="1"/>
              <a:t>Copie</a:t>
            </a:r>
            <a:r>
              <a:rPr lang="en-US" sz="3700" dirty="0"/>
              <a:t> des politiques </a:t>
            </a:r>
            <a:r>
              <a:rPr lang="en-US" sz="3700" dirty="0" err="1"/>
              <a:t>institutionnelles</a:t>
            </a:r>
            <a:r>
              <a:rPr lang="en-US" sz="3700" dirty="0"/>
              <a:t>, de college / </a:t>
            </a:r>
            <a:r>
              <a:rPr lang="en-US" sz="3700" dirty="0" err="1"/>
              <a:t>faculté</a:t>
            </a:r>
            <a:r>
              <a:rPr lang="en-US" sz="3700" dirty="0"/>
              <a:t> </a:t>
            </a:r>
            <a:r>
              <a:rPr lang="en-US" sz="3700" dirty="0" err="1"/>
              <a:t>ou</a:t>
            </a:r>
            <a:r>
              <a:rPr lang="en-US" sz="3700" dirty="0"/>
              <a:t> </a:t>
            </a:r>
            <a:r>
              <a:rPr lang="en-US" sz="3700" dirty="0" err="1"/>
              <a:t>département</a:t>
            </a:r>
            <a:endParaRPr lang="en-US" sz="3700" dirty="0"/>
          </a:p>
          <a:p>
            <a:pPr marL="457200" indent="-457200" fontAlgn="base">
              <a:lnSpc>
                <a:spcPct val="120000"/>
              </a:lnSpc>
            </a:pPr>
            <a:r>
              <a:rPr lang="en-US" sz="3700" dirty="0" err="1"/>
              <a:t>Annonce</a:t>
            </a:r>
            <a:r>
              <a:rPr lang="en-US" sz="3700" dirty="0"/>
              <a:t>(s) </a:t>
            </a:r>
            <a:r>
              <a:rPr lang="en-US" sz="3700" dirty="0" err="1"/>
              <a:t>publiques</a:t>
            </a:r>
            <a:r>
              <a:rPr lang="en-US" sz="3700" dirty="0"/>
              <a:t> de </a:t>
            </a:r>
            <a:r>
              <a:rPr lang="en-US" sz="3700" dirty="0" err="1"/>
              <a:t>l’ouverture</a:t>
            </a:r>
            <a:r>
              <a:rPr lang="en-US" sz="3700" dirty="0"/>
              <a:t> de poste</a:t>
            </a:r>
          </a:p>
          <a:p>
            <a:pPr marL="457200" indent="-457200" fontAlgn="base">
              <a:lnSpc>
                <a:spcPct val="120000"/>
              </a:lnSpc>
            </a:pPr>
            <a:r>
              <a:rPr lang="en-US" sz="3700" dirty="0" err="1"/>
              <a:t>Liste</a:t>
            </a:r>
            <a:r>
              <a:rPr lang="en-US" sz="3700" dirty="0"/>
              <a:t> des </a:t>
            </a:r>
            <a:r>
              <a:rPr lang="en-US" sz="3700" dirty="0" err="1"/>
              <a:t>Candidats</a:t>
            </a:r>
            <a:endParaRPr lang="en-US" sz="3700" dirty="0"/>
          </a:p>
          <a:p>
            <a:pPr marL="457200" indent="-457200" fontAlgn="base">
              <a:lnSpc>
                <a:spcPct val="120000"/>
              </a:lnSpc>
            </a:pPr>
            <a:r>
              <a:rPr lang="en-US" sz="3700" dirty="0" err="1"/>
              <a:t>Liste</a:t>
            </a:r>
            <a:r>
              <a:rPr lang="en-US" sz="3700" dirty="0"/>
              <a:t> des </a:t>
            </a:r>
            <a:r>
              <a:rPr lang="en-US" sz="3700" dirty="0" err="1"/>
              <a:t>Membres</a:t>
            </a:r>
            <a:r>
              <a:rPr lang="en-US" sz="3700" dirty="0"/>
              <a:t> du </a:t>
            </a:r>
            <a:r>
              <a:rPr lang="en-US" sz="3700" dirty="0" err="1"/>
              <a:t>Comité</a:t>
            </a:r>
            <a:r>
              <a:rPr lang="en-US" sz="3700" dirty="0"/>
              <a:t> de selection</a:t>
            </a:r>
          </a:p>
          <a:p>
            <a:pPr marL="457200" indent="-457200" fontAlgn="base">
              <a:lnSpc>
                <a:spcPct val="120000"/>
              </a:lnSpc>
            </a:pPr>
            <a:r>
              <a:rPr lang="en-US" sz="3700" dirty="0" err="1"/>
              <a:t>Liste</a:t>
            </a:r>
            <a:r>
              <a:rPr lang="en-US" sz="3700" dirty="0"/>
              <a:t> des </a:t>
            </a:r>
            <a:r>
              <a:rPr lang="en-US" sz="3700" dirty="0" err="1"/>
              <a:t>Candidats</a:t>
            </a:r>
            <a:r>
              <a:rPr lang="en-US" sz="3700" dirty="0"/>
              <a:t> “ short-list ”</a:t>
            </a:r>
          </a:p>
          <a:p>
            <a:pPr marL="457200" indent="-457200" fontAlgn="base">
              <a:lnSpc>
                <a:spcPct val="120000"/>
              </a:lnSpc>
            </a:pPr>
            <a:r>
              <a:rPr lang="en-US" sz="3700" dirty="0"/>
              <a:t>Rapport </a:t>
            </a:r>
            <a:r>
              <a:rPr lang="en-US" sz="3700" dirty="0" err="1"/>
              <a:t>d’entrevue</a:t>
            </a:r>
            <a:r>
              <a:rPr lang="en-US" sz="3700" dirty="0"/>
              <a:t> et </a:t>
            </a:r>
            <a:r>
              <a:rPr lang="en-US" sz="3700" dirty="0" err="1"/>
              <a:t>résultats</a:t>
            </a:r>
            <a:r>
              <a:rPr lang="en-US" sz="3700" dirty="0"/>
              <a:t> pour les </a:t>
            </a:r>
            <a:r>
              <a:rPr lang="en-US" sz="3700" dirty="0" err="1"/>
              <a:t>candidats</a:t>
            </a:r>
            <a:r>
              <a:rPr lang="en-US" sz="3700" dirty="0"/>
              <a:t> “ short list “</a:t>
            </a:r>
          </a:p>
          <a:p>
            <a:pPr marL="457200" indent="-457200" fontAlgn="base">
              <a:lnSpc>
                <a:spcPct val="120000"/>
              </a:lnSpc>
            </a:pPr>
            <a:r>
              <a:rPr lang="en-US" sz="3700" dirty="0" err="1"/>
              <a:t>Compte-rendu</a:t>
            </a:r>
            <a:r>
              <a:rPr lang="en-US" sz="3700" dirty="0"/>
              <a:t> de la </a:t>
            </a:r>
            <a:r>
              <a:rPr lang="en-US" sz="3700" dirty="0" err="1"/>
              <a:t>réunion</a:t>
            </a:r>
            <a:r>
              <a:rPr lang="en-US" sz="3700" dirty="0"/>
              <a:t> de </a:t>
            </a:r>
            <a:r>
              <a:rPr lang="en-US" sz="3700" dirty="0" err="1"/>
              <a:t>décision</a:t>
            </a:r>
            <a:r>
              <a:rPr lang="en-US" sz="3700" dirty="0"/>
              <a:t> du </a:t>
            </a:r>
            <a:r>
              <a:rPr lang="en-US" sz="3700" dirty="0" err="1"/>
              <a:t>Comité</a:t>
            </a:r>
            <a:r>
              <a:rPr lang="en-US" sz="3700" dirty="0"/>
              <a:t> de </a:t>
            </a:r>
            <a:r>
              <a:rPr lang="en-US" sz="3700" dirty="0" err="1"/>
              <a:t>sélection</a:t>
            </a:r>
            <a:endParaRPr lang="en-US" sz="3700" dirty="0"/>
          </a:p>
          <a:p>
            <a:pPr marL="457200" indent="-457200" fontAlgn="base">
              <a:lnSpc>
                <a:spcPct val="120000"/>
              </a:lnSpc>
            </a:pPr>
            <a:r>
              <a:rPr lang="en-US" sz="3700" dirty="0" err="1"/>
              <a:t>Copie</a:t>
            </a:r>
            <a:r>
              <a:rPr lang="en-US" sz="3700" dirty="0"/>
              <a:t> du memo du </a:t>
            </a:r>
            <a:r>
              <a:rPr lang="en-US" sz="3700" dirty="0" err="1"/>
              <a:t>Comité</a:t>
            </a:r>
            <a:r>
              <a:rPr lang="en-US" sz="3700" dirty="0"/>
              <a:t> de selection pour </a:t>
            </a:r>
            <a:r>
              <a:rPr lang="en-US" sz="3700" dirty="0" err="1"/>
              <a:t>l’autorité</a:t>
            </a:r>
            <a:r>
              <a:rPr lang="en-US" sz="3700" dirty="0"/>
              <a:t> de </a:t>
            </a:r>
            <a:r>
              <a:rPr lang="en-US" sz="3700" dirty="0" err="1"/>
              <a:t>recrutement</a:t>
            </a:r>
            <a:endParaRPr lang="en-US" sz="3700" dirty="0"/>
          </a:p>
          <a:p>
            <a:pPr marL="457200" indent="-457200" fontAlgn="base">
              <a:lnSpc>
                <a:spcPct val="120000"/>
              </a:lnSpc>
            </a:pPr>
            <a:r>
              <a:rPr lang="en-US" sz="3700" dirty="0" err="1"/>
              <a:t>Annonce</a:t>
            </a:r>
            <a:r>
              <a:rPr lang="en-US" sz="3700" dirty="0"/>
              <a:t> </a:t>
            </a:r>
            <a:r>
              <a:rPr lang="en-US" sz="3700" dirty="0" err="1"/>
              <a:t>publique</a:t>
            </a:r>
            <a:r>
              <a:rPr lang="en-US" sz="3700" dirty="0"/>
              <a:t> du </a:t>
            </a:r>
            <a:r>
              <a:rPr lang="en-US" sz="3700" dirty="0" err="1"/>
              <a:t>candidat</a:t>
            </a:r>
            <a:r>
              <a:rPr lang="en-US" sz="3700" dirty="0"/>
              <a:t> </a:t>
            </a:r>
            <a:r>
              <a:rPr lang="en-US" sz="3700" dirty="0" err="1"/>
              <a:t>selectionné</a:t>
            </a:r>
            <a:endParaRPr lang="en-US" sz="3700" dirty="0"/>
          </a:p>
          <a:p>
            <a:pPr marL="457200" indent="-457200" fontAlgn="base">
              <a:lnSpc>
                <a:spcPct val="120000"/>
              </a:lnSpc>
            </a:pPr>
            <a:r>
              <a:rPr lang="en-US" sz="3700" dirty="0"/>
              <a:t>Confirmation de </a:t>
            </a:r>
            <a:r>
              <a:rPr lang="en-US" sz="3700" dirty="0" err="1"/>
              <a:t>l’entrée</a:t>
            </a:r>
            <a:r>
              <a:rPr lang="en-US" sz="3700" dirty="0"/>
              <a:t> </a:t>
            </a:r>
            <a:r>
              <a:rPr lang="en-US" sz="3700" dirty="0" err="1"/>
              <a:t>en</a:t>
            </a:r>
            <a:r>
              <a:rPr lang="en-US" sz="3700" dirty="0"/>
              <a:t> </a:t>
            </a:r>
            <a:r>
              <a:rPr lang="en-US" sz="3700" dirty="0" err="1"/>
              <a:t>fonction</a:t>
            </a:r>
            <a:r>
              <a:rPr lang="en-US" sz="3700" dirty="0"/>
              <a:t> effective du </a:t>
            </a:r>
            <a:r>
              <a:rPr lang="en-US" sz="3700" dirty="0" err="1"/>
              <a:t>candidat</a:t>
            </a:r>
            <a:endParaRPr lang="en-US" sz="3700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A042EF-AE72-4A8B-8045-7F9651521338}"/>
              </a:ext>
            </a:extLst>
          </p:cNvPr>
          <p:cNvSpPr/>
          <p:nvPr/>
        </p:nvSpPr>
        <p:spPr>
          <a:xfrm>
            <a:off x="827314" y="3268748"/>
            <a:ext cx="47877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Financement</a:t>
            </a:r>
            <a:r>
              <a:rPr lang="en-US" sz="2000" dirty="0"/>
              <a:t>: USD 200,000 pour la Direction de </a:t>
            </a:r>
            <a:r>
              <a:rPr lang="en-US" sz="2000" dirty="0" err="1"/>
              <a:t>l’Université</a:t>
            </a:r>
            <a:r>
              <a:rPr lang="en-US" sz="2000" dirty="0"/>
              <a:t>; USD 50,000 pour la Direction de </a:t>
            </a:r>
            <a:r>
              <a:rPr lang="en-US" sz="2000" dirty="0" err="1"/>
              <a:t>Département</a:t>
            </a:r>
            <a:r>
              <a:rPr lang="en-US" sz="2000" dirty="0"/>
              <a:t>, </a:t>
            </a:r>
            <a:r>
              <a:rPr lang="en-US" sz="2000" dirty="0" err="1"/>
              <a:t>ou</a:t>
            </a:r>
            <a:r>
              <a:rPr lang="en-US" sz="2000" dirty="0"/>
              <a:t> Doyen</a:t>
            </a:r>
          </a:p>
        </p:txBody>
      </p:sp>
    </p:spTree>
    <p:extLst>
      <p:ext uri="{BB962C8B-B14F-4D97-AF65-F5344CB8AC3E}">
        <p14:creationId xmlns:p14="http://schemas.microsoft.com/office/powerpoint/2010/main" val="236807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9FE7-5428-4EB5-A29D-0384E4253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473" y="1012004"/>
            <a:ext cx="5857527" cy="1192354"/>
          </a:xfrm>
        </p:spPr>
        <p:txBody>
          <a:bodyPr>
            <a:normAutofit/>
          </a:bodyPr>
          <a:lstStyle/>
          <a:p>
            <a:r>
              <a:rPr lang="en-US" dirty="0"/>
              <a:t>DLR 7.3:Accreditation </a:t>
            </a:r>
            <a:r>
              <a:rPr lang="en-US" dirty="0" err="1"/>
              <a:t>institutionnelle</a:t>
            </a:r>
            <a:r>
              <a:rPr lang="en-US" dirty="0"/>
              <a:t> </a:t>
            </a:r>
            <a:endParaRPr lang="es-E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1535B-E080-4694-B388-C0701724F2FB}"/>
              </a:ext>
            </a:extLst>
          </p:cNvPr>
          <p:cNvSpPr txBox="1">
            <a:spLocks/>
          </p:cNvSpPr>
          <p:nvPr/>
        </p:nvSpPr>
        <p:spPr>
          <a:xfrm>
            <a:off x="238473" y="2204358"/>
            <a:ext cx="5935904" cy="409193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/>
              <a:t>Auto-</a:t>
            </a:r>
            <a:r>
              <a:rPr lang="en-US" sz="1400" b="1" dirty="0" err="1"/>
              <a:t>évaluation</a:t>
            </a:r>
            <a:endParaRPr lang="en-US" sz="14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 err="1"/>
              <a:t>Financement</a:t>
            </a:r>
            <a:r>
              <a:rPr lang="en-US" sz="1400" dirty="0"/>
              <a:t>: USD 75,000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 err="1"/>
              <a:t>Critères</a:t>
            </a:r>
            <a:r>
              <a:rPr lang="en-US" sz="1400" b="1" dirty="0"/>
              <a:t> de </a:t>
            </a:r>
            <a:r>
              <a:rPr lang="en-US" sz="1400" b="1" dirty="0" err="1"/>
              <a:t>Vérification</a:t>
            </a:r>
            <a:r>
              <a:rPr lang="en-US" sz="1400" b="1" dirty="0"/>
              <a:t> </a:t>
            </a:r>
            <a:r>
              <a:rPr lang="en-US" sz="1400" dirty="0"/>
              <a:t>: </a:t>
            </a:r>
          </a:p>
          <a:p>
            <a:pPr fontAlgn="base">
              <a:lnSpc>
                <a:spcPct val="120000"/>
              </a:lnSpc>
            </a:pPr>
            <a:r>
              <a:rPr lang="en-US" sz="1400" dirty="0"/>
              <a:t>Nom de l’ </a:t>
            </a:r>
            <a:r>
              <a:rPr lang="en-US" sz="1400" dirty="0" err="1"/>
              <a:t>Agence</a:t>
            </a:r>
            <a:r>
              <a:rPr lang="en-US" sz="1400" dirty="0"/>
              <a:t> d’ Accreditation </a:t>
            </a:r>
            <a:r>
              <a:rPr lang="en-US" sz="1400" dirty="0" err="1"/>
              <a:t>sélectionnée</a:t>
            </a:r>
            <a:r>
              <a:rPr lang="en-US" sz="1400" dirty="0"/>
              <a:t> </a:t>
            </a:r>
          </a:p>
          <a:p>
            <a:pPr fontAlgn="base">
              <a:lnSpc>
                <a:spcPct val="120000"/>
              </a:lnSpc>
            </a:pPr>
            <a:r>
              <a:rPr lang="en-US" sz="1400" dirty="0"/>
              <a:t>Point de Contact </a:t>
            </a:r>
            <a:r>
              <a:rPr lang="en-US" sz="1400" dirty="0" err="1"/>
              <a:t>à</a:t>
            </a:r>
            <a:r>
              <a:rPr lang="en-US" sz="1400" dirty="0"/>
              <a:t> </a:t>
            </a:r>
            <a:r>
              <a:rPr lang="en-US" sz="1400" dirty="0" err="1"/>
              <a:t>l’Agence</a:t>
            </a:r>
            <a:r>
              <a:rPr lang="en-US" sz="1400" dirty="0"/>
              <a:t> </a:t>
            </a:r>
            <a:r>
              <a:rPr lang="en-US" sz="1400" dirty="0" err="1"/>
              <a:t>d’Accreditation</a:t>
            </a:r>
            <a:r>
              <a:rPr lang="en-US" sz="1400" dirty="0"/>
              <a:t>  </a:t>
            </a:r>
          </a:p>
          <a:p>
            <a:pPr fontAlgn="base">
              <a:lnSpc>
                <a:spcPct val="120000"/>
              </a:lnSpc>
            </a:pPr>
            <a:r>
              <a:rPr lang="en-US" sz="1400" dirty="0"/>
              <a:t>Confirmation du commencement de </a:t>
            </a:r>
            <a:r>
              <a:rPr lang="en-US" sz="1400" dirty="0" err="1"/>
              <a:t>l’auto-évaluation</a:t>
            </a:r>
            <a:r>
              <a:rPr lang="en-US" sz="1400" dirty="0"/>
              <a:t> </a:t>
            </a:r>
            <a:r>
              <a:rPr lang="en-US" sz="1400" dirty="0" err="1"/>
              <a:t>ou</a:t>
            </a:r>
            <a:r>
              <a:rPr lang="en-US" sz="1400" dirty="0"/>
              <a:t> de </a:t>
            </a:r>
            <a:r>
              <a:rPr lang="en-US" sz="1400" dirty="0" err="1"/>
              <a:t>l’évaluation</a:t>
            </a:r>
            <a:r>
              <a:rPr lang="en-US" sz="1400" dirty="0"/>
              <a:t> Gap </a:t>
            </a:r>
          </a:p>
          <a:p>
            <a:pPr fontAlgn="base">
              <a:lnSpc>
                <a:spcPct val="120000"/>
              </a:lnSpc>
            </a:pPr>
            <a:r>
              <a:rPr lang="en-US" sz="1400" dirty="0"/>
              <a:t>Confirmation de </a:t>
            </a:r>
            <a:r>
              <a:rPr lang="en-US" sz="1400" dirty="0" err="1"/>
              <a:t>l’adéquation</a:t>
            </a:r>
            <a:r>
              <a:rPr lang="en-US" sz="1400" dirty="0"/>
              <a:t> de </a:t>
            </a:r>
            <a:r>
              <a:rPr lang="en-US" sz="1400" dirty="0" err="1"/>
              <a:t>l’auto-évaluation</a:t>
            </a:r>
            <a:r>
              <a:rPr lang="en-US" sz="1400" dirty="0"/>
              <a:t> </a:t>
            </a:r>
            <a:r>
              <a:rPr lang="en-US" sz="1400" dirty="0" err="1"/>
              <a:t>transmise</a:t>
            </a:r>
            <a:r>
              <a:rPr lang="en-US" sz="1400" dirty="0"/>
              <a:t> </a:t>
            </a:r>
            <a:r>
              <a:rPr lang="en-US" sz="1400" dirty="0" err="1"/>
              <a:t>ou</a:t>
            </a:r>
            <a:r>
              <a:rPr lang="en-US" sz="1400" dirty="0"/>
              <a:t> de </a:t>
            </a:r>
            <a:r>
              <a:rPr lang="en-US" sz="1400" dirty="0" err="1"/>
              <a:t>l’évaluation</a:t>
            </a:r>
            <a:r>
              <a:rPr lang="en-US" sz="1400" dirty="0"/>
              <a:t> Gap, avec les standards </a:t>
            </a:r>
            <a:r>
              <a:rPr lang="en-US" sz="1400" dirty="0" err="1"/>
              <a:t>internationaux</a:t>
            </a:r>
            <a:r>
              <a:rPr lang="en-US" sz="1400" dirty="0"/>
              <a:t> </a:t>
            </a:r>
            <a:r>
              <a:rPr lang="en-US" sz="1400" dirty="0" err="1"/>
              <a:t>reconnus</a:t>
            </a:r>
            <a:r>
              <a:rPr lang="en-US" sz="1400" dirty="0"/>
              <a:t>. </a:t>
            </a:r>
          </a:p>
          <a:p>
            <a:pPr fontAlgn="base">
              <a:lnSpc>
                <a:spcPct val="120000"/>
              </a:lnSpc>
            </a:pPr>
            <a:r>
              <a:rPr lang="en-US" sz="1400" dirty="0" err="1"/>
              <a:t>Copie</a:t>
            </a:r>
            <a:r>
              <a:rPr lang="en-US" sz="1400" dirty="0"/>
              <a:t> du Rapport/feedback de </a:t>
            </a:r>
            <a:r>
              <a:rPr lang="en-US" sz="1400" dirty="0" err="1"/>
              <a:t>l’Agence</a:t>
            </a:r>
            <a:r>
              <a:rPr lang="en-US" sz="1400" dirty="0"/>
              <a:t> </a:t>
            </a:r>
            <a:r>
              <a:rPr lang="en-US" sz="1400" dirty="0" err="1"/>
              <a:t>d’Accréditation</a:t>
            </a:r>
            <a:r>
              <a:rPr lang="en-US" sz="1400" dirty="0"/>
              <a:t> </a:t>
            </a:r>
            <a:r>
              <a:rPr lang="en-US" sz="1400" dirty="0" err="1"/>
              <a:t>sélectionnée</a:t>
            </a:r>
            <a:r>
              <a:rPr lang="en-US" sz="1400" dirty="0"/>
              <a:t> sur </a:t>
            </a:r>
            <a:r>
              <a:rPr lang="en-US" sz="1400" dirty="0" err="1"/>
              <a:t>l’Auto</a:t>
            </a:r>
            <a:r>
              <a:rPr lang="en-US" sz="1400" dirty="0"/>
              <a:t>-Evaluation </a:t>
            </a:r>
            <a:r>
              <a:rPr lang="en-US" sz="1400" dirty="0" err="1"/>
              <a:t>transmise</a:t>
            </a:r>
            <a:r>
              <a:rPr lang="en-US" sz="1400" dirty="0"/>
              <a:t> </a:t>
            </a:r>
            <a:r>
              <a:rPr lang="en-US" sz="1400" dirty="0" err="1"/>
              <a:t>ou</a:t>
            </a:r>
            <a:r>
              <a:rPr lang="en-US" sz="1400" dirty="0"/>
              <a:t> </a:t>
            </a:r>
            <a:r>
              <a:rPr lang="en-US" sz="1400" dirty="0" err="1"/>
              <a:t>l’Evaluation</a:t>
            </a:r>
            <a:r>
              <a:rPr lang="en-US" sz="1400" dirty="0"/>
              <a:t> Gap.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EBCEDF28-5E37-4AB3-BC4C-80F204151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0350" y="1710503"/>
            <a:ext cx="5210175" cy="435133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300" b="1" dirty="0"/>
              <a:t>ACCREDITATION INSTITUTIONNELLE</a:t>
            </a:r>
          </a:p>
          <a:p>
            <a:pPr marL="0" indent="0">
              <a:buNone/>
            </a:pPr>
            <a:r>
              <a:rPr lang="en-US" sz="4300" b="1" dirty="0" err="1"/>
              <a:t>Financement</a:t>
            </a:r>
            <a:r>
              <a:rPr lang="en-US" sz="4300" dirty="0"/>
              <a:t>: USD 200,000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b="1" dirty="0" err="1"/>
              <a:t>Critères</a:t>
            </a:r>
            <a:r>
              <a:rPr lang="en-US" sz="3500" b="1" dirty="0"/>
              <a:t> de Verification : </a:t>
            </a:r>
          </a:p>
          <a:p>
            <a:pPr fontAlgn="base">
              <a:lnSpc>
                <a:spcPct val="120000"/>
              </a:lnSpc>
            </a:pPr>
            <a:r>
              <a:rPr lang="en-US" sz="3500" dirty="0"/>
              <a:t>Nom de </a:t>
            </a:r>
            <a:r>
              <a:rPr lang="en-US" sz="3500" dirty="0" err="1"/>
              <a:t>l’Agence</a:t>
            </a:r>
            <a:r>
              <a:rPr lang="en-US" sz="3500" dirty="0"/>
              <a:t> </a:t>
            </a:r>
            <a:r>
              <a:rPr lang="en-US" sz="3500" dirty="0" err="1"/>
              <a:t>d’Accréditation</a:t>
            </a:r>
            <a:r>
              <a:rPr lang="en-US" sz="3500" dirty="0"/>
              <a:t> </a:t>
            </a:r>
            <a:r>
              <a:rPr lang="en-US" sz="3500" dirty="0" err="1"/>
              <a:t>sélectionnée</a:t>
            </a:r>
            <a:endParaRPr lang="en-US" sz="3500" dirty="0"/>
          </a:p>
          <a:p>
            <a:pPr fontAlgn="base">
              <a:lnSpc>
                <a:spcPct val="120000"/>
              </a:lnSpc>
            </a:pPr>
            <a:r>
              <a:rPr lang="en-US" sz="3500" dirty="0"/>
              <a:t>Point de Contact </a:t>
            </a:r>
            <a:r>
              <a:rPr lang="en-US" sz="3500" dirty="0" err="1"/>
              <a:t>à</a:t>
            </a:r>
            <a:r>
              <a:rPr lang="en-US" sz="3500" dirty="0"/>
              <a:t> </a:t>
            </a:r>
            <a:r>
              <a:rPr lang="en-US" sz="3500" dirty="0" err="1"/>
              <a:t>l’Agence</a:t>
            </a:r>
            <a:r>
              <a:rPr lang="en-US" sz="3500" dirty="0"/>
              <a:t> </a:t>
            </a:r>
            <a:r>
              <a:rPr lang="en-US" sz="3500" dirty="0" err="1"/>
              <a:t>d’Accreditation</a:t>
            </a:r>
            <a:r>
              <a:rPr lang="en-US" sz="3500" dirty="0"/>
              <a:t>  </a:t>
            </a:r>
          </a:p>
          <a:p>
            <a:pPr fontAlgn="base">
              <a:lnSpc>
                <a:spcPct val="120000"/>
              </a:lnSpc>
            </a:pPr>
            <a:r>
              <a:rPr lang="en-US" sz="3500" dirty="0"/>
              <a:t>Point de Contact pour </a:t>
            </a:r>
            <a:r>
              <a:rPr lang="en-US" sz="3500" dirty="0" err="1"/>
              <a:t>l’Accreditation</a:t>
            </a:r>
            <a:r>
              <a:rPr lang="en-US" sz="3500" dirty="0"/>
              <a:t> </a:t>
            </a:r>
            <a:r>
              <a:rPr lang="en-US" sz="3500" dirty="0" err="1"/>
              <a:t>Institutionnelle</a:t>
            </a:r>
            <a:r>
              <a:rPr lang="en-US" sz="3500" dirty="0"/>
              <a:t> </a:t>
            </a:r>
            <a:r>
              <a:rPr lang="en-US" sz="3500" dirty="0" err="1"/>
              <a:t>auprès</a:t>
            </a:r>
            <a:r>
              <a:rPr lang="en-US" sz="3500" dirty="0"/>
              <a:t> de </a:t>
            </a:r>
            <a:r>
              <a:rPr lang="en-US" sz="3500" dirty="0" err="1"/>
              <a:t>l’Institution</a:t>
            </a:r>
            <a:r>
              <a:rPr lang="en-US" sz="3500" dirty="0"/>
              <a:t> de </a:t>
            </a:r>
            <a:r>
              <a:rPr lang="en-US" sz="3500" dirty="0" err="1"/>
              <a:t>tutelle</a:t>
            </a:r>
            <a:r>
              <a:rPr lang="en-US" sz="3500" dirty="0"/>
              <a:t> ACE Impact</a:t>
            </a:r>
          </a:p>
          <a:p>
            <a:pPr fontAlgn="base">
              <a:lnSpc>
                <a:spcPct val="120000"/>
              </a:lnSpc>
            </a:pPr>
            <a:r>
              <a:rPr lang="en-US" sz="3500" dirty="0"/>
              <a:t>Confirmation de </a:t>
            </a:r>
            <a:r>
              <a:rPr lang="en-US" sz="3500" dirty="0" err="1"/>
              <a:t>l’octroi</a:t>
            </a:r>
            <a:r>
              <a:rPr lang="en-US" sz="3500" dirty="0"/>
              <a:t> de l’ Accreditation </a:t>
            </a:r>
            <a:r>
              <a:rPr lang="en-US" sz="3500" dirty="0" err="1"/>
              <a:t>internationale</a:t>
            </a:r>
            <a:r>
              <a:rPr lang="en-US" sz="3500" dirty="0"/>
              <a:t> </a:t>
            </a:r>
            <a:r>
              <a:rPr lang="en-US" sz="3500" dirty="0" err="1"/>
              <a:t>à</a:t>
            </a:r>
            <a:r>
              <a:rPr lang="en-US" sz="3500" dirty="0"/>
              <a:t> </a:t>
            </a:r>
            <a:r>
              <a:rPr lang="en-US" sz="3500" dirty="0" err="1"/>
              <a:t>l’Institution</a:t>
            </a:r>
            <a:r>
              <a:rPr lang="en-US" sz="3500" dirty="0"/>
              <a:t> de </a:t>
            </a:r>
            <a:r>
              <a:rPr lang="en-US" sz="3500" dirty="0" err="1"/>
              <a:t>tutelle</a:t>
            </a:r>
            <a:r>
              <a:rPr lang="en-US" sz="3500" dirty="0"/>
              <a:t> ACE Impact, </a:t>
            </a:r>
            <a:r>
              <a:rPr lang="en-US" sz="3500" dirty="0" err="1"/>
              <a:t>incluant</a:t>
            </a:r>
            <a:r>
              <a:rPr lang="en-US" sz="3500" dirty="0"/>
              <a:t>: </a:t>
            </a:r>
          </a:p>
          <a:p>
            <a:pPr lvl="1" fontAlgn="base">
              <a:lnSpc>
                <a:spcPct val="120000"/>
              </a:lnSpc>
            </a:pPr>
            <a:r>
              <a:rPr lang="en-US" sz="3500" dirty="0"/>
              <a:t>Type d’ Accreditation </a:t>
            </a:r>
          </a:p>
          <a:p>
            <a:pPr lvl="1" fontAlgn="base">
              <a:lnSpc>
                <a:spcPct val="120000"/>
              </a:lnSpc>
            </a:pPr>
            <a:r>
              <a:rPr lang="en-US" sz="3500" dirty="0" err="1"/>
              <a:t>Periode</a:t>
            </a:r>
            <a:r>
              <a:rPr lang="en-US" sz="3500" dirty="0"/>
              <a:t> de </a:t>
            </a:r>
            <a:r>
              <a:rPr lang="en-US" sz="3500" dirty="0" err="1"/>
              <a:t>l’Accreditation</a:t>
            </a:r>
            <a:r>
              <a:rPr lang="en-US" sz="3500" dirty="0"/>
              <a:t> </a:t>
            </a:r>
          </a:p>
          <a:p>
            <a:pPr lvl="1" fontAlgn="base">
              <a:lnSpc>
                <a:spcPct val="120000"/>
              </a:lnSpc>
            </a:pPr>
            <a:r>
              <a:rPr lang="en-US" sz="3500" dirty="0"/>
              <a:t>Les Conditions </a:t>
            </a:r>
            <a:r>
              <a:rPr lang="en-US" sz="3500" dirty="0" err="1"/>
              <a:t>d’Accreditation</a:t>
            </a:r>
            <a:r>
              <a:rPr lang="en-US" sz="3500" dirty="0"/>
              <a:t> </a:t>
            </a:r>
          </a:p>
          <a:p>
            <a:pPr fontAlgn="base">
              <a:lnSpc>
                <a:spcPct val="120000"/>
              </a:lnSpc>
            </a:pPr>
            <a:r>
              <a:rPr lang="en-US" sz="3500" dirty="0" err="1"/>
              <a:t>Copie</a:t>
            </a:r>
            <a:r>
              <a:rPr lang="en-US" sz="3500" dirty="0"/>
              <a:t> du Rapport de </a:t>
            </a:r>
            <a:r>
              <a:rPr lang="en-US" sz="3500" dirty="0" err="1"/>
              <a:t>l’Agence</a:t>
            </a:r>
            <a:r>
              <a:rPr lang="en-US" sz="3500" dirty="0"/>
              <a:t> </a:t>
            </a:r>
            <a:r>
              <a:rPr lang="en-US" sz="3500" dirty="0" err="1"/>
              <a:t>d’Accreditation</a:t>
            </a:r>
            <a:r>
              <a:rPr lang="en-US" sz="3500" dirty="0"/>
              <a:t> </a:t>
            </a:r>
            <a:r>
              <a:rPr lang="en-US" sz="3500" dirty="0" err="1"/>
              <a:t>sélectionnée</a:t>
            </a:r>
            <a:r>
              <a:rPr lang="en-US" sz="3500" dirty="0"/>
              <a:t> sur la </a:t>
            </a:r>
            <a:r>
              <a:rPr lang="en-US" sz="3500" dirty="0" err="1"/>
              <a:t>requête</a:t>
            </a:r>
            <a:r>
              <a:rPr lang="en-US" sz="3500" dirty="0"/>
              <a:t> pour accreditation de </a:t>
            </a:r>
            <a:r>
              <a:rPr lang="en-US" sz="3500" dirty="0" err="1"/>
              <a:t>l’Institution</a:t>
            </a:r>
            <a:r>
              <a:rPr lang="en-US" sz="3500" dirty="0"/>
              <a:t> de </a:t>
            </a:r>
            <a:r>
              <a:rPr lang="en-US" sz="3500" dirty="0" err="1"/>
              <a:t>tutelle</a:t>
            </a:r>
            <a:r>
              <a:rPr lang="en-US" sz="3500" dirty="0"/>
              <a:t> ACE Impact</a:t>
            </a:r>
          </a:p>
          <a:p>
            <a:pPr fontAlgn="base">
              <a:lnSpc>
                <a:spcPct val="120000"/>
              </a:lnSpc>
            </a:pPr>
            <a:r>
              <a:rPr lang="en-US" sz="3500" dirty="0"/>
              <a:t>Lien </a:t>
            </a:r>
            <a:r>
              <a:rPr lang="en-US" sz="3500" dirty="0" err="1"/>
              <a:t>vers</a:t>
            </a:r>
            <a:r>
              <a:rPr lang="en-US" sz="3500" dirty="0"/>
              <a:t> la certification de l’ Accreditation sur le site web de </a:t>
            </a:r>
            <a:r>
              <a:rPr lang="en-US" sz="3500" dirty="0" err="1"/>
              <a:t>l’Institution</a:t>
            </a:r>
            <a:r>
              <a:rPr lang="en-US" sz="3500" dirty="0"/>
              <a:t> de </a:t>
            </a:r>
            <a:r>
              <a:rPr lang="en-US" sz="3500" dirty="0" err="1"/>
              <a:t>tutelle</a:t>
            </a:r>
            <a:r>
              <a:rPr lang="en-US" sz="3500" dirty="0"/>
              <a:t> ACE Impact </a:t>
            </a:r>
          </a:p>
        </p:txBody>
      </p:sp>
    </p:spTree>
    <p:extLst>
      <p:ext uri="{BB962C8B-B14F-4D97-AF65-F5344CB8AC3E}">
        <p14:creationId xmlns:p14="http://schemas.microsoft.com/office/powerpoint/2010/main" val="85523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73D38-5F45-4C0F-9673-A7226FD17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38" y="759280"/>
            <a:ext cx="6127298" cy="1477734"/>
          </a:xfrm>
        </p:spPr>
        <p:txBody>
          <a:bodyPr>
            <a:normAutofit fontScale="90000"/>
          </a:bodyPr>
          <a:lstStyle/>
          <a:p>
            <a:r>
              <a:rPr lang="en-US" dirty="0"/>
              <a:t>RLD 7.4: Initiative PASET de benchmarking regional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8DB1F-2B33-403B-A58F-5B04C047E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522" y="1396093"/>
            <a:ext cx="5256440" cy="444404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4200" b="1" dirty="0" err="1"/>
              <a:t>Deuxième</a:t>
            </a:r>
            <a:r>
              <a:rPr lang="en-US" sz="4200" b="1" dirty="0"/>
              <a:t> Round </a:t>
            </a:r>
          </a:p>
          <a:p>
            <a:pPr marL="0" indent="0">
              <a:buNone/>
            </a:pPr>
            <a:r>
              <a:rPr lang="en-US" sz="1500" b="1" dirty="0" err="1"/>
              <a:t>Financment</a:t>
            </a:r>
            <a:r>
              <a:rPr lang="en-US" sz="1500" dirty="0"/>
              <a:t>: USD 50,000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500" b="1" dirty="0" err="1"/>
              <a:t>Critère</a:t>
            </a:r>
            <a:r>
              <a:rPr lang="en-US" sz="1500" b="1" dirty="0"/>
              <a:t> de </a:t>
            </a:r>
            <a:r>
              <a:rPr lang="en-US" sz="1500" b="1" dirty="0" err="1"/>
              <a:t>Vérification</a:t>
            </a:r>
            <a:r>
              <a:rPr lang="en-US" sz="1500" b="1" dirty="0"/>
              <a:t> </a:t>
            </a:r>
            <a:r>
              <a:rPr lang="en-US" sz="1500" dirty="0"/>
              <a:t>: </a:t>
            </a:r>
          </a:p>
          <a:p>
            <a:r>
              <a:rPr lang="en-US" sz="1500" dirty="0" err="1"/>
              <a:t>Avoir</a:t>
            </a:r>
            <a:r>
              <a:rPr lang="en-US" sz="1500" dirty="0"/>
              <a:t> </a:t>
            </a:r>
            <a:r>
              <a:rPr lang="en-US" sz="1500" dirty="0" err="1"/>
              <a:t>complété</a:t>
            </a:r>
            <a:r>
              <a:rPr lang="en-US" sz="1500" dirty="0"/>
              <a:t> le </a:t>
            </a:r>
            <a:r>
              <a:rPr lang="en-US" sz="1500" dirty="0" err="1"/>
              <a:t>processus</a:t>
            </a:r>
            <a:r>
              <a:rPr lang="en-US" sz="1500" dirty="0"/>
              <a:t> de </a:t>
            </a:r>
            <a:r>
              <a:rPr lang="en-US" sz="1500" dirty="0" err="1"/>
              <a:t>soumission</a:t>
            </a:r>
            <a:r>
              <a:rPr lang="en-US" sz="1500" dirty="0"/>
              <a:t> des </a:t>
            </a:r>
            <a:r>
              <a:rPr lang="en-US" sz="1500" dirty="0" err="1"/>
              <a:t>données</a:t>
            </a:r>
            <a:r>
              <a:rPr lang="en-US" sz="1500" dirty="0"/>
              <a:t> de </a:t>
            </a:r>
            <a:r>
              <a:rPr lang="en-US" sz="1500" dirty="0" err="1"/>
              <a:t>l’initiative</a:t>
            </a:r>
            <a:r>
              <a:rPr lang="en-US" sz="1500" dirty="0"/>
              <a:t> de benchmarking PASET, </a:t>
            </a:r>
            <a:r>
              <a:rPr lang="en-US" sz="1500" dirty="0" err="1"/>
              <a:t>incluant</a:t>
            </a:r>
            <a:r>
              <a:rPr lang="en-US" sz="1500" dirty="0"/>
              <a:t> les </a:t>
            </a:r>
            <a:r>
              <a:rPr lang="en-US" sz="1500" dirty="0" err="1"/>
              <a:t>réponses</a:t>
            </a:r>
            <a:r>
              <a:rPr lang="en-US" sz="1500" dirty="0"/>
              <a:t> sur au </a:t>
            </a:r>
            <a:r>
              <a:rPr lang="en-US" sz="1500" dirty="0" err="1"/>
              <a:t>moins</a:t>
            </a:r>
            <a:r>
              <a:rPr lang="en-US" sz="1500" dirty="0"/>
              <a:t> 85% des </a:t>
            </a:r>
            <a:r>
              <a:rPr lang="en-US" sz="1500" dirty="0" err="1"/>
              <a:t>indicateurs</a:t>
            </a:r>
            <a:r>
              <a:rPr lang="en-US" sz="1500" dirty="0"/>
              <a:t> </a:t>
            </a:r>
            <a:r>
              <a:rPr lang="en-US" sz="1500" dirty="0" err="1"/>
              <a:t>requis</a:t>
            </a:r>
            <a:r>
              <a:rPr lang="en-US" sz="1500" dirty="0"/>
              <a:t>.</a:t>
            </a:r>
          </a:p>
          <a:p>
            <a:r>
              <a:rPr lang="en-US" sz="1500" dirty="0" err="1"/>
              <a:t>Avoir</a:t>
            </a:r>
            <a:r>
              <a:rPr lang="en-US" sz="1500" dirty="0"/>
              <a:t> </a:t>
            </a:r>
            <a:r>
              <a:rPr lang="en-US" sz="1500" dirty="0" err="1"/>
              <a:t>transmis</a:t>
            </a:r>
            <a:r>
              <a:rPr lang="en-US" sz="1500" dirty="0"/>
              <a:t> un plan </a:t>
            </a:r>
            <a:r>
              <a:rPr lang="en-US" sz="1500" dirty="0" err="1"/>
              <a:t>d’intervention</a:t>
            </a:r>
            <a:r>
              <a:rPr lang="en-US" sz="1500" dirty="0"/>
              <a:t> acceptable au </a:t>
            </a:r>
            <a:r>
              <a:rPr lang="en-US" sz="1500" dirty="0" err="1"/>
              <a:t>niveau</a:t>
            </a:r>
            <a:r>
              <a:rPr lang="en-US" sz="1500" dirty="0"/>
              <a:t> </a:t>
            </a:r>
            <a:r>
              <a:rPr lang="en-US" sz="1500" dirty="0" err="1"/>
              <a:t>institutionnel</a:t>
            </a:r>
            <a:r>
              <a:rPr lang="en-US" sz="1500" dirty="0"/>
              <a:t> pour </a:t>
            </a:r>
            <a:r>
              <a:rPr lang="en-US" sz="1500" dirty="0" err="1"/>
              <a:t>bâtir</a:t>
            </a:r>
            <a:r>
              <a:rPr lang="en-US" sz="1500" dirty="0"/>
              <a:t> les </a:t>
            </a:r>
            <a:r>
              <a:rPr lang="en-US" sz="1500" dirty="0" err="1"/>
              <a:t>capacités</a:t>
            </a:r>
            <a:r>
              <a:rPr lang="en-US" sz="1500" dirty="0"/>
              <a:t> </a:t>
            </a:r>
            <a:r>
              <a:rPr lang="en-US" sz="1500" dirty="0" err="1"/>
              <a:t>requises</a:t>
            </a:r>
            <a:r>
              <a:rPr lang="en-US" sz="1500" dirty="0"/>
              <a:t>, </a:t>
            </a:r>
            <a:r>
              <a:rPr lang="en-US" sz="1500" dirty="0" err="1"/>
              <a:t>afin</a:t>
            </a:r>
            <a:r>
              <a:rPr lang="en-US" sz="1500" dirty="0"/>
              <a:t> de </a:t>
            </a:r>
            <a:r>
              <a:rPr lang="en-US" sz="1500" dirty="0" err="1"/>
              <a:t>compléter</a:t>
            </a:r>
            <a:r>
              <a:rPr lang="en-US" sz="1500" dirty="0"/>
              <a:t> le </a:t>
            </a:r>
            <a:r>
              <a:rPr lang="en-US" sz="1500" dirty="0" err="1"/>
              <a:t>tableur</a:t>
            </a:r>
            <a:r>
              <a:rPr lang="en-US" sz="1500" dirty="0"/>
              <a:t> (spreadsheet) de benchmarking, </a:t>
            </a:r>
            <a:r>
              <a:rPr lang="en-US" sz="1500" dirty="0" err="1"/>
              <a:t>selon</a:t>
            </a:r>
            <a:r>
              <a:rPr lang="en-US" sz="1500" dirty="0"/>
              <a:t> un </a:t>
            </a:r>
            <a:r>
              <a:rPr lang="en-US" sz="1500" dirty="0" err="1"/>
              <a:t>processus</a:t>
            </a:r>
            <a:r>
              <a:rPr lang="en-US" sz="1500" dirty="0"/>
              <a:t> durable et </a:t>
            </a:r>
            <a:r>
              <a:rPr lang="en-US" sz="1500" dirty="0" err="1"/>
              <a:t>systématique</a:t>
            </a:r>
            <a:endParaRPr lang="en-US" sz="1500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E9DC4B-3449-47D3-AAF6-4D99D467C84D}"/>
              </a:ext>
            </a:extLst>
          </p:cNvPr>
          <p:cNvSpPr/>
          <p:nvPr/>
        </p:nvSpPr>
        <p:spPr>
          <a:xfrm>
            <a:off x="151038" y="2057400"/>
            <a:ext cx="6776358" cy="452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/>
              <a:t>Premier Round </a:t>
            </a:r>
          </a:p>
          <a:p>
            <a:r>
              <a:rPr lang="en-US" sz="1400" b="1" dirty="0" err="1"/>
              <a:t>Financement</a:t>
            </a:r>
            <a:r>
              <a:rPr lang="en-US" sz="1400" dirty="0"/>
              <a:t>: USD 50,000 </a:t>
            </a:r>
          </a:p>
          <a:p>
            <a:pPr>
              <a:spcAft>
                <a:spcPts val="600"/>
              </a:spcAft>
            </a:pPr>
            <a:r>
              <a:rPr lang="en-US" sz="1400" b="1" dirty="0" err="1"/>
              <a:t>Critère</a:t>
            </a:r>
            <a:r>
              <a:rPr lang="en-US" sz="1400" b="1" dirty="0"/>
              <a:t> de </a:t>
            </a:r>
            <a:r>
              <a:rPr lang="en-US" sz="1400" b="1" dirty="0" err="1"/>
              <a:t>Vérification</a:t>
            </a:r>
            <a:r>
              <a:rPr lang="en-US" sz="1400" b="1" dirty="0"/>
              <a:t> </a:t>
            </a:r>
            <a:r>
              <a:rPr lang="en-US" sz="1400" dirty="0"/>
              <a:t>: </a:t>
            </a:r>
          </a:p>
          <a:p>
            <a:r>
              <a:rPr lang="en-US" sz="1400" dirty="0" err="1"/>
              <a:t>Avoir</a:t>
            </a:r>
            <a:r>
              <a:rPr lang="en-US" sz="1400" dirty="0"/>
              <a:t> </a:t>
            </a:r>
            <a:r>
              <a:rPr lang="en-US" sz="1400" dirty="0" err="1"/>
              <a:t>complété</a:t>
            </a:r>
            <a:r>
              <a:rPr lang="en-US" sz="1400" dirty="0"/>
              <a:t> le sondage de </a:t>
            </a:r>
            <a:r>
              <a:rPr lang="en-US" sz="1400" dirty="0" err="1"/>
              <a:t>lancement</a:t>
            </a:r>
            <a:r>
              <a:rPr lang="en-US" sz="1400" dirty="0"/>
              <a:t> sur le </a:t>
            </a:r>
            <a:r>
              <a:rPr lang="en-US" sz="1400" dirty="0" err="1"/>
              <a:t>niveau</a:t>
            </a:r>
            <a:r>
              <a:rPr lang="en-US" sz="1400" dirty="0"/>
              <a:t> de </a:t>
            </a:r>
            <a:r>
              <a:rPr lang="en-US" sz="1400" dirty="0" err="1"/>
              <a:t>préparation</a:t>
            </a:r>
            <a:r>
              <a:rPr lang="en-US" sz="1400" dirty="0"/>
              <a:t> des </a:t>
            </a:r>
            <a:r>
              <a:rPr lang="en-US" sz="1400" dirty="0" err="1"/>
              <a:t>systèmes</a:t>
            </a:r>
            <a:r>
              <a:rPr lang="en-US" sz="1400" dirty="0"/>
              <a:t> </a:t>
            </a:r>
            <a:r>
              <a:rPr lang="en-US" sz="1400" dirty="0" err="1"/>
              <a:t>institutionnels</a:t>
            </a:r>
            <a:r>
              <a:rPr lang="en-US" sz="1400" dirty="0"/>
              <a:t> de </a:t>
            </a:r>
            <a:r>
              <a:rPr lang="en-US" sz="1400" dirty="0" err="1"/>
              <a:t>données</a:t>
            </a:r>
            <a:r>
              <a:rPr lang="en-US" sz="1400" dirty="0"/>
              <a:t>.</a:t>
            </a:r>
          </a:p>
          <a:p>
            <a:pPr fontAlgn="base">
              <a:lnSpc>
                <a:spcPct val="120000"/>
              </a:lnSpc>
              <a:spcAft>
                <a:spcPts val="600"/>
              </a:spcAft>
            </a:pPr>
            <a:endParaRPr lang="en-US" sz="1400" dirty="0"/>
          </a:p>
          <a:p>
            <a:r>
              <a:rPr lang="en-US" sz="1400" dirty="0" err="1"/>
              <a:t>Avoir</a:t>
            </a:r>
            <a:r>
              <a:rPr lang="en-US" sz="1400" dirty="0"/>
              <a:t> </a:t>
            </a:r>
            <a:r>
              <a:rPr lang="en-US" sz="1400" dirty="0" err="1"/>
              <a:t>permis</a:t>
            </a:r>
            <a:r>
              <a:rPr lang="en-US" sz="1400" dirty="0"/>
              <a:t> la participation </a:t>
            </a:r>
            <a:r>
              <a:rPr lang="en-US" sz="1400" dirty="0" err="1"/>
              <a:t>d’au</a:t>
            </a:r>
            <a:r>
              <a:rPr lang="en-US" sz="1400" dirty="0"/>
              <a:t> </a:t>
            </a:r>
            <a:r>
              <a:rPr lang="en-US" sz="1400" dirty="0" err="1"/>
              <a:t>moins</a:t>
            </a:r>
            <a:r>
              <a:rPr lang="en-US" sz="1400" dirty="0"/>
              <a:t> un </a:t>
            </a:r>
            <a:r>
              <a:rPr lang="en-US" sz="1400" dirty="0" err="1"/>
              <a:t>représentant</a:t>
            </a:r>
            <a:r>
              <a:rPr lang="en-US" sz="1400" dirty="0"/>
              <a:t> / </a:t>
            </a:r>
            <a:r>
              <a:rPr lang="en-US" sz="1400" dirty="0" err="1"/>
              <a:t>avoir</a:t>
            </a:r>
            <a:r>
              <a:rPr lang="en-US" sz="1400" dirty="0"/>
              <a:t> </a:t>
            </a:r>
            <a:r>
              <a:rPr lang="en-US" sz="1400" dirty="0" err="1"/>
              <a:t>complété</a:t>
            </a:r>
            <a:r>
              <a:rPr lang="en-US" sz="1400" dirty="0"/>
              <a:t> </a:t>
            </a:r>
            <a:r>
              <a:rPr lang="en-US" sz="1400" dirty="0" err="1"/>
              <a:t>toutes</a:t>
            </a:r>
            <a:r>
              <a:rPr lang="en-US" sz="1400" dirty="0"/>
              <a:t> les </a:t>
            </a:r>
            <a:r>
              <a:rPr lang="en-US" sz="1400" dirty="0" err="1"/>
              <a:t>activités</a:t>
            </a:r>
            <a:r>
              <a:rPr lang="en-US" sz="1400" dirty="0"/>
              <a:t> de formation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renforcement</a:t>
            </a:r>
            <a:r>
              <a:rPr lang="en-US" sz="1400" dirty="0"/>
              <a:t> des </a:t>
            </a:r>
            <a:r>
              <a:rPr lang="en-US" sz="1400" dirty="0" err="1"/>
              <a:t>capacités</a:t>
            </a:r>
            <a:r>
              <a:rPr lang="en-US" sz="1400" dirty="0"/>
              <a:t>.</a:t>
            </a:r>
          </a:p>
          <a:p>
            <a:endParaRPr lang="en-US" sz="1400" dirty="0"/>
          </a:p>
          <a:p>
            <a:r>
              <a:rPr lang="en-US" sz="1400" dirty="0" err="1"/>
              <a:t>Avoir</a:t>
            </a:r>
            <a:r>
              <a:rPr lang="en-US" sz="1400" dirty="0"/>
              <a:t> </a:t>
            </a:r>
            <a:r>
              <a:rPr lang="en-US" sz="1400" dirty="0" err="1"/>
              <a:t>soumis</a:t>
            </a:r>
            <a:r>
              <a:rPr lang="en-US" sz="1400" dirty="0"/>
              <a:t> un plan </a:t>
            </a:r>
            <a:r>
              <a:rPr lang="en-US" sz="1400" dirty="0" err="1"/>
              <a:t>d’intervention</a:t>
            </a:r>
            <a:r>
              <a:rPr lang="en-US" sz="1400" dirty="0"/>
              <a:t> </a:t>
            </a:r>
            <a:r>
              <a:rPr lang="en-US" sz="1400" dirty="0" err="1"/>
              <a:t>adéquat</a:t>
            </a:r>
            <a:r>
              <a:rPr lang="en-US" sz="1400" dirty="0"/>
              <a:t> </a:t>
            </a:r>
            <a:r>
              <a:rPr lang="en-US" sz="1400" dirty="0" err="1"/>
              <a:t>afin</a:t>
            </a:r>
            <a:r>
              <a:rPr lang="en-US" sz="1400" dirty="0"/>
              <a:t> de </a:t>
            </a:r>
            <a:r>
              <a:rPr lang="en-US" sz="1400" dirty="0" err="1"/>
              <a:t>renforcer</a:t>
            </a:r>
            <a:r>
              <a:rPr lang="en-US" sz="1400" dirty="0"/>
              <a:t> la </a:t>
            </a:r>
            <a:r>
              <a:rPr lang="en-US" sz="1400" dirty="0" err="1"/>
              <a:t>capacité</a:t>
            </a:r>
            <a:r>
              <a:rPr lang="en-US" sz="1400" dirty="0"/>
              <a:t> </a:t>
            </a:r>
            <a:r>
              <a:rPr lang="en-US" sz="1400" dirty="0" err="1"/>
              <a:t>institutionnelle</a:t>
            </a:r>
            <a:r>
              <a:rPr lang="en-US" sz="1400" dirty="0"/>
              <a:t> de </a:t>
            </a:r>
            <a:r>
              <a:rPr lang="en-US" sz="1400" dirty="0" err="1"/>
              <a:t>collecte</a:t>
            </a:r>
            <a:r>
              <a:rPr lang="en-US" sz="1400" dirty="0"/>
              <a:t> de </a:t>
            </a:r>
            <a:r>
              <a:rPr lang="en-US" sz="1400" dirty="0" err="1"/>
              <a:t>données</a:t>
            </a:r>
            <a:r>
              <a:rPr lang="en-US" sz="1400" dirty="0"/>
              <a:t>  et de benchmarking</a:t>
            </a:r>
          </a:p>
          <a:p>
            <a:pPr fontAlgn="base">
              <a:lnSpc>
                <a:spcPct val="120000"/>
              </a:lnSpc>
            </a:pPr>
            <a:endParaRPr lang="en-US" sz="1400" dirty="0"/>
          </a:p>
          <a:p>
            <a:r>
              <a:rPr lang="en-US" sz="1400" dirty="0" err="1"/>
              <a:t>Avoir</a:t>
            </a:r>
            <a:r>
              <a:rPr lang="en-US" sz="1400" dirty="0"/>
              <a:t> </a:t>
            </a:r>
            <a:r>
              <a:rPr lang="en-US" sz="1400" dirty="0" err="1"/>
              <a:t>complété</a:t>
            </a:r>
            <a:r>
              <a:rPr lang="en-US" sz="1400" dirty="0"/>
              <a:t> le second sondage </a:t>
            </a:r>
            <a:r>
              <a:rPr lang="en-US" sz="1400" dirty="0" err="1"/>
              <a:t>selon</a:t>
            </a:r>
            <a:r>
              <a:rPr lang="en-US" sz="1400" dirty="0"/>
              <a:t> les </a:t>
            </a:r>
            <a:r>
              <a:rPr lang="en-US" sz="1400" dirty="0" err="1"/>
              <a:t>échéances</a:t>
            </a:r>
            <a:r>
              <a:rPr lang="en-US" sz="1400" dirty="0"/>
              <a:t>, et </a:t>
            </a:r>
            <a:r>
              <a:rPr lang="en-US" sz="1400" dirty="0" err="1"/>
              <a:t>démontré</a:t>
            </a:r>
            <a:r>
              <a:rPr lang="en-US" sz="1400" dirty="0"/>
              <a:t> </a:t>
            </a:r>
            <a:r>
              <a:rPr lang="en-US" sz="1400" dirty="0" err="1"/>
              <a:t>une</a:t>
            </a:r>
            <a:r>
              <a:rPr lang="en-US" sz="1400" dirty="0"/>
              <a:t> progression </a:t>
            </a:r>
            <a:r>
              <a:rPr lang="en-US" sz="1400" dirty="0" err="1"/>
              <a:t>appropriée</a:t>
            </a:r>
            <a:r>
              <a:rPr lang="en-US" sz="1400" dirty="0"/>
              <a:t> dans le </a:t>
            </a:r>
            <a:r>
              <a:rPr lang="en-US" sz="1400" dirty="0" err="1"/>
              <a:t>développement</a:t>
            </a:r>
            <a:r>
              <a:rPr lang="en-US" sz="1400" dirty="0"/>
              <a:t> des </a:t>
            </a:r>
            <a:r>
              <a:rPr lang="en-US" sz="1400" dirty="0" err="1"/>
              <a:t>capacités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collecte</a:t>
            </a:r>
            <a:r>
              <a:rPr lang="en-US" sz="1400" dirty="0"/>
              <a:t> et gestion des </a:t>
            </a:r>
            <a:r>
              <a:rPr lang="en-US" sz="1400" dirty="0" err="1"/>
              <a:t>données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 err="1"/>
              <a:t>Répondre</a:t>
            </a:r>
            <a:r>
              <a:rPr lang="en-US" sz="1400" dirty="0"/>
              <a:t> au sondage </a:t>
            </a:r>
            <a:r>
              <a:rPr lang="en-US" sz="1400" dirty="0" err="1"/>
              <a:t>à</a:t>
            </a:r>
            <a:r>
              <a:rPr lang="en-US" sz="1400" dirty="0"/>
              <a:t> 85% au </a:t>
            </a:r>
            <a:r>
              <a:rPr lang="en-US" sz="1400" dirty="0" err="1"/>
              <a:t>moins</a:t>
            </a:r>
            <a:endParaRPr lang="en-US" sz="1400" dirty="0"/>
          </a:p>
          <a:p>
            <a:pPr lvl="1" fontAlgn="base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77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73D38-5F45-4C0F-9673-A7226FD17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97" y="625466"/>
            <a:ext cx="10478862" cy="1526720"/>
          </a:xfrm>
        </p:spPr>
        <p:txBody>
          <a:bodyPr>
            <a:normAutofit/>
          </a:bodyPr>
          <a:lstStyle/>
          <a:p>
            <a:r>
              <a:rPr lang="en-US" dirty="0"/>
              <a:t>DLR 7.5: </a:t>
            </a:r>
            <a:r>
              <a:rPr lang="en-US" dirty="0" err="1"/>
              <a:t>Etape</a:t>
            </a:r>
            <a:r>
              <a:rPr lang="en-US" dirty="0"/>
              <a:t>-clef de </a:t>
            </a:r>
            <a:r>
              <a:rPr lang="en-US" dirty="0" err="1"/>
              <a:t>l’impact</a:t>
            </a:r>
            <a:r>
              <a:rPr lang="en-US" dirty="0"/>
              <a:t> </a:t>
            </a:r>
            <a:r>
              <a:rPr lang="en-US" dirty="0" err="1"/>
              <a:t>institutionnel</a:t>
            </a:r>
            <a:r>
              <a:rPr lang="en-US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E9DC4B-3449-47D3-AAF6-4D99D467C84D}"/>
              </a:ext>
            </a:extLst>
          </p:cNvPr>
          <p:cNvSpPr/>
          <p:nvPr/>
        </p:nvSpPr>
        <p:spPr>
          <a:xfrm>
            <a:off x="50677" y="1974989"/>
            <a:ext cx="11760655" cy="508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But</a:t>
            </a:r>
            <a:r>
              <a:rPr lang="en-US" dirty="0"/>
              <a:t>: </a:t>
            </a:r>
            <a:r>
              <a:rPr lang="en-US" dirty="0" err="1"/>
              <a:t>Permettre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l’institution</a:t>
            </a:r>
            <a:r>
              <a:rPr lang="en-US" dirty="0"/>
              <a:t> </a:t>
            </a:r>
            <a:r>
              <a:rPr lang="en-US" dirty="0" err="1"/>
              <a:t>d’identifier</a:t>
            </a:r>
            <a:r>
              <a:rPr lang="en-US" dirty="0"/>
              <a:t> des </a:t>
            </a:r>
            <a:r>
              <a:rPr lang="en-US" dirty="0" err="1"/>
              <a:t>objectifs</a:t>
            </a:r>
            <a:r>
              <a:rPr lang="en-US" dirty="0"/>
              <a:t> </a:t>
            </a:r>
            <a:r>
              <a:rPr lang="en-US" dirty="0" err="1"/>
              <a:t>spécifiques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repères</a:t>
            </a:r>
            <a:r>
              <a:rPr lang="en-US" dirty="0"/>
              <a:t>, et </a:t>
            </a:r>
            <a:r>
              <a:rPr lang="en-US" dirty="0" err="1"/>
              <a:t>planifier</a:t>
            </a:r>
            <a:r>
              <a:rPr lang="en-US" dirty="0"/>
              <a:t> les </a:t>
            </a:r>
            <a:r>
              <a:rPr lang="en-US" dirty="0" err="1"/>
              <a:t>activités</a:t>
            </a:r>
            <a:r>
              <a:rPr lang="en-US" dirty="0"/>
              <a:t> </a:t>
            </a:r>
            <a:r>
              <a:rPr lang="en-US" dirty="0" err="1"/>
              <a:t>nécessaires</a:t>
            </a:r>
            <a:r>
              <a:rPr lang="en-US" dirty="0"/>
              <a:t> </a:t>
            </a:r>
            <a:r>
              <a:rPr lang="en-US" dirty="0" err="1"/>
              <a:t>afin</a:t>
            </a:r>
            <a:r>
              <a:rPr lang="en-US" dirty="0"/>
              <a:t> de </a:t>
            </a:r>
            <a:r>
              <a:rPr lang="en-US" dirty="0" err="1"/>
              <a:t>concrétiser</a:t>
            </a:r>
            <a:r>
              <a:rPr lang="en-US" dirty="0"/>
              <a:t> les étapes-clefs et </a:t>
            </a:r>
            <a:r>
              <a:rPr lang="en-US" dirty="0" err="1"/>
              <a:t>gagner</a:t>
            </a:r>
            <a:r>
              <a:rPr lang="en-US" dirty="0"/>
              <a:t> les </a:t>
            </a:r>
            <a:r>
              <a:rPr lang="en-US" dirty="0" err="1"/>
              <a:t>financements</a:t>
            </a:r>
            <a:r>
              <a:rPr lang="en-US" dirty="0"/>
              <a:t> </a:t>
            </a:r>
            <a:r>
              <a:rPr lang="en-US" dirty="0" err="1"/>
              <a:t>associés</a:t>
            </a:r>
            <a:r>
              <a:rPr lang="en-US" dirty="0"/>
              <a:t>.</a:t>
            </a:r>
            <a:endParaRPr lang="en-US" b="1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 err="1"/>
              <a:t>Financement</a:t>
            </a:r>
            <a:r>
              <a:rPr lang="en-US" dirty="0"/>
              <a:t>: USD 100,000 par étape-clef </a:t>
            </a:r>
          </a:p>
          <a:p>
            <a:r>
              <a:rPr lang="en-US" b="1" dirty="0" err="1"/>
              <a:t>Exemples</a:t>
            </a:r>
            <a:r>
              <a:rPr lang="en-US" b="1" dirty="0"/>
              <a:t> </a:t>
            </a:r>
            <a:r>
              <a:rPr lang="en-US" b="1" dirty="0" err="1"/>
              <a:t>incluent</a:t>
            </a:r>
            <a:r>
              <a:rPr lang="en-US" dirty="0"/>
              <a:t>: Un bureau </a:t>
            </a:r>
            <a:r>
              <a:rPr lang="en-US" dirty="0" err="1"/>
              <a:t>universitaire</a:t>
            </a:r>
            <a:r>
              <a:rPr lang="en-US" dirty="0"/>
              <a:t> de </a:t>
            </a:r>
            <a:r>
              <a:rPr lang="en-US" dirty="0" err="1"/>
              <a:t>développement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initiative de levée de fond, le </a:t>
            </a:r>
            <a:r>
              <a:rPr lang="en-US" dirty="0" err="1"/>
              <a:t>renforcement</a:t>
            </a:r>
            <a:r>
              <a:rPr lang="en-US" dirty="0"/>
              <a:t> d’un </a:t>
            </a:r>
            <a:r>
              <a:rPr lang="en-US" dirty="0" err="1"/>
              <a:t>centre</a:t>
            </a:r>
            <a:r>
              <a:rPr lang="en-US" dirty="0"/>
              <a:t> de </a:t>
            </a:r>
            <a:r>
              <a:rPr lang="en-US" dirty="0" err="1"/>
              <a:t>carrière</a:t>
            </a:r>
            <a:r>
              <a:rPr lang="en-US" dirty="0"/>
              <a:t> de </a:t>
            </a:r>
            <a:r>
              <a:rPr lang="en-US" dirty="0" err="1"/>
              <a:t>l’université</a:t>
            </a:r>
            <a:r>
              <a:rPr lang="en-US" dirty="0"/>
              <a:t>, </a:t>
            </a:r>
            <a:r>
              <a:rPr lang="en-US" dirty="0" err="1"/>
              <a:t>renforcer</a:t>
            </a:r>
            <a:r>
              <a:rPr lang="en-US" dirty="0"/>
              <a:t> la </a:t>
            </a:r>
            <a:r>
              <a:rPr lang="en-US" dirty="0" err="1"/>
              <a:t>capacité</a:t>
            </a:r>
            <a:r>
              <a:rPr lang="en-US" dirty="0"/>
              <a:t> de gestion de la recherche, </a:t>
            </a:r>
            <a:r>
              <a:rPr lang="en-US" dirty="0" err="1"/>
              <a:t>ou</a:t>
            </a:r>
            <a:r>
              <a:rPr lang="en-US" dirty="0"/>
              <a:t> un nouveau (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renforcement</a:t>
            </a:r>
            <a:r>
              <a:rPr lang="en-US" dirty="0"/>
              <a:t> d’un ) Centre pour </a:t>
            </a:r>
            <a:r>
              <a:rPr lang="en-US" dirty="0" err="1"/>
              <a:t>l’Enseignement</a:t>
            </a:r>
            <a:r>
              <a:rPr lang="en-US" dirty="0"/>
              <a:t> et </a:t>
            </a:r>
            <a:r>
              <a:rPr lang="en-US" dirty="0" err="1"/>
              <a:t>l’Apprentissage</a:t>
            </a:r>
            <a:r>
              <a:rPr lang="en-US" dirty="0"/>
              <a:t> pour les </a:t>
            </a:r>
            <a:r>
              <a:rPr lang="en-US" dirty="0" err="1"/>
              <a:t>membres</a:t>
            </a:r>
            <a:r>
              <a:rPr lang="en-US" dirty="0"/>
              <a:t> de </a:t>
            </a:r>
            <a:r>
              <a:rPr lang="en-US" dirty="0" err="1"/>
              <a:t>faculté</a:t>
            </a:r>
            <a:r>
              <a:rPr lang="en-US" dirty="0"/>
              <a:t>.</a:t>
            </a:r>
            <a:endParaRPr lang="en-US" b="1" dirty="0"/>
          </a:p>
          <a:p>
            <a:pPr lvl="0"/>
            <a:r>
              <a:rPr lang="en-US" b="1" dirty="0" err="1"/>
              <a:t>Critères</a:t>
            </a:r>
            <a:r>
              <a:rPr lang="en-US" b="1" dirty="0"/>
              <a:t> de </a:t>
            </a:r>
            <a:r>
              <a:rPr lang="en-US" b="1" dirty="0" err="1"/>
              <a:t>Vérification</a:t>
            </a:r>
            <a:r>
              <a:rPr lang="en-US" b="1" dirty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Compte-rendus</a:t>
            </a:r>
            <a:r>
              <a:rPr lang="en-US" dirty="0"/>
              <a:t> de </a:t>
            </a:r>
            <a:r>
              <a:rPr lang="en-US" dirty="0" err="1"/>
              <a:t>réunions</a:t>
            </a:r>
            <a:r>
              <a:rPr lang="en-US" dirty="0"/>
              <a:t> du conseil </a:t>
            </a:r>
            <a:r>
              <a:rPr lang="en-US" dirty="0" err="1"/>
              <a:t>d’administration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Contrats</a:t>
            </a:r>
            <a:r>
              <a:rPr lang="en-US" dirty="0"/>
              <a:t> </a:t>
            </a:r>
            <a:r>
              <a:rPr lang="en-US" dirty="0" err="1"/>
              <a:t>signés</a:t>
            </a:r>
            <a:r>
              <a:rPr lang="en-US" dirty="0"/>
              <a:t> pour </a:t>
            </a:r>
            <a:r>
              <a:rPr lang="en-US" dirty="0" err="1"/>
              <a:t>systèmes</a:t>
            </a:r>
            <a:r>
              <a:rPr lang="en-US" dirty="0"/>
              <a:t> </a:t>
            </a:r>
            <a:r>
              <a:rPr lang="en-US" dirty="0" err="1"/>
              <a:t>améliorés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Documentation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Registres</a:t>
            </a:r>
            <a:r>
              <a:rPr lang="en-US" dirty="0"/>
              <a:t> de </a:t>
            </a:r>
            <a:r>
              <a:rPr lang="en-US" dirty="0" err="1"/>
              <a:t>paie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Rapport de </a:t>
            </a:r>
            <a:r>
              <a:rPr lang="en-US" dirty="0" err="1"/>
              <a:t>disponibilité</a:t>
            </a:r>
            <a:r>
              <a:rPr lang="en-US" dirty="0"/>
              <a:t> de service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Annonce</a:t>
            </a:r>
            <a:r>
              <a:rPr lang="en-US" dirty="0"/>
              <a:t> </a:t>
            </a:r>
            <a:r>
              <a:rPr lang="en-US" dirty="0" err="1"/>
              <a:t>publique</a:t>
            </a:r>
            <a:r>
              <a:rPr lang="en-US" dirty="0"/>
              <a:t> et </a:t>
            </a:r>
            <a:r>
              <a:rPr lang="en-US" dirty="0" err="1"/>
              <a:t>présence</a:t>
            </a:r>
            <a:r>
              <a:rPr lang="en-US" dirty="0"/>
              <a:t> </a:t>
            </a:r>
            <a:r>
              <a:rPr lang="en-US" dirty="0" err="1"/>
              <a:t>institutionnelle</a:t>
            </a:r>
            <a:r>
              <a:rPr lang="en-US" dirty="0"/>
              <a:t> sur le web</a:t>
            </a:r>
          </a:p>
          <a:p>
            <a:pPr fontAlgn="base">
              <a:spcAft>
                <a:spcPts val="600"/>
              </a:spcAft>
            </a:pPr>
            <a:r>
              <a:rPr lang="en-US" i="1" dirty="0"/>
              <a:t>*</a:t>
            </a:r>
            <a:r>
              <a:rPr lang="en-US" dirty="0"/>
              <a:t> </a:t>
            </a:r>
            <a:r>
              <a:rPr lang="en-US" i="1" dirty="0" err="1"/>
              <a:t>L’Etape</a:t>
            </a:r>
            <a:r>
              <a:rPr lang="en-US" i="1" dirty="0"/>
              <a:t>-clef </a:t>
            </a:r>
            <a:r>
              <a:rPr lang="en-US" i="1" dirty="0" err="1"/>
              <a:t>identifiée</a:t>
            </a:r>
            <a:r>
              <a:rPr lang="en-US" i="1" dirty="0"/>
              <a:t> doit </a:t>
            </a:r>
            <a:r>
              <a:rPr lang="en-US" i="1" dirty="0" err="1"/>
              <a:t>être</a:t>
            </a:r>
            <a:r>
              <a:rPr lang="en-US" i="1" dirty="0"/>
              <a:t> </a:t>
            </a:r>
            <a:r>
              <a:rPr lang="en-US" i="1" dirty="0" err="1"/>
              <a:t>approuvée</a:t>
            </a:r>
            <a:r>
              <a:rPr lang="en-US" i="1" dirty="0"/>
              <a:t> par </a:t>
            </a:r>
            <a:r>
              <a:rPr lang="en-US" i="1" dirty="0" err="1"/>
              <a:t>l’UFR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tant que </a:t>
            </a:r>
            <a:r>
              <a:rPr lang="en-US" i="1" dirty="0" err="1"/>
              <a:t>partie</a:t>
            </a:r>
            <a:r>
              <a:rPr lang="en-US" i="1" dirty="0"/>
              <a:t> </a:t>
            </a:r>
            <a:r>
              <a:rPr lang="en-US" i="1" dirty="0" err="1"/>
              <a:t>prenante</a:t>
            </a:r>
            <a:r>
              <a:rPr lang="en-US" i="1" dirty="0"/>
              <a:t> du plan de </a:t>
            </a:r>
            <a:r>
              <a:rPr lang="en-US" i="1" dirty="0" err="1"/>
              <a:t>l’ILD</a:t>
            </a:r>
            <a:r>
              <a:rPr lang="en-US" i="1" dirty="0"/>
              <a:t> 7</a:t>
            </a:r>
            <a:r>
              <a:rPr lang="en-US" dirty="0"/>
              <a:t>.</a:t>
            </a:r>
            <a:endParaRPr lang="en-US" i="1" dirty="0"/>
          </a:p>
          <a:p>
            <a:pPr fontAlgn="base"/>
            <a:r>
              <a:rPr lang="en-US" b="1" i="1" dirty="0"/>
              <a:t>*</a:t>
            </a:r>
            <a:r>
              <a:rPr lang="en-US" i="1" dirty="0"/>
              <a:t> La collaboration entre </a:t>
            </a:r>
            <a:r>
              <a:rPr lang="en-US" i="1" dirty="0" err="1"/>
              <a:t>instituons</a:t>
            </a:r>
            <a:r>
              <a:rPr lang="en-US" i="1" dirty="0"/>
              <a:t> de </a:t>
            </a:r>
            <a:r>
              <a:rPr lang="en-US" i="1" dirty="0" err="1"/>
              <a:t>tutelle</a:t>
            </a:r>
            <a:r>
              <a:rPr lang="en-US" i="1" dirty="0"/>
              <a:t> </a:t>
            </a:r>
            <a:r>
              <a:rPr lang="en-US" i="1" dirty="0" err="1"/>
              <a:t>afin</a:t>
            </a:r>
            <a:r>
              <a:rPr lang="en-US" i="1" dirty="0"/>
              <a:t> </a:t>
            </a:r>
            <a:r>
              <a:rPr lang="en-US" i="1" dirty="0" err="1"/>
              <a:t>d’atteindre</a:t>
            </a:r>
            <a:r>
              <a:rPr lang="en-US" i="1" dirty="0"/>
              <a:t> des étapes-clefs communes </a:t>
            </a:r>
            <a:r>
              <a:rPr lang="en-US" i="1" dirty="0" err="1"/>
              <a:t>est</a:t>
            </a:r>
            <a:r>
              <a:rPr lang="en-US" i="1" dirty="0"/>
              <a:t> </a:t>
            </a:r>
            <a:r>
              <a:rPr lang="en-US" i="1" dirty="0" err="1"/>
              <a:t>permise</a:t>
            </a:r>
            <a:r>
              <a:rPr lang="en-US" i="1" dirty="0"/>
              <a:t>.</a:t>
            </a:r>
            <a:endParaRPr lang="en-US" dirty="0"/>
          </a:p>
          <a:p>
            <a:pPr fontAlgn="base"/>
            <a:endParaRPr lang="en-US" i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2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73D38-5F45-4C0F-9673-A7226FD17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38" y="658918"/>
            <a:ext cx="11605533" cy="1730827"/>
          </a:xfrm>
        </p:spPr>
        <p:txBody>
          <a:bodyPr>
            <a:normAutofit/>
          </a:bodyPr>
          <a:lstStyle/>
          <a:p>
            <a:r>
              <a:rPr lang="en-US" dirty="0"/>
              <a:t>DLR 7.6: Infrastructure </a:t>
            </a:r>
            <a:r>
              <a:rPr lang="en-US" dirty="0" err="1"/>
              <a:t>Digitale</a:t>
            </a:r>
            <a:r>
              <a:rPr lang="en-US" dirty="0"/>
              <a:t> </a:t>
            </a:r>
            <a:r>
              <a:rPr lang="en-US" dirty="0" err="1"/>
              <a:t>Améliorée</a:t>
            </a:r>
            <a:r>
              <a:rPr lang="en-US" dirty="0"/>
              <a:t> et </a:t>
            </a:r>
            <a:r>
              <a:rPr lang="en-US" dirty="0" err="1"/>
              <a:t>Capacité</a:t>
            </a:r>
            <a:r>
              <a:rPr lang="en-US" dirty="0"/>
              <a:t> de </a:t>
            </a:r>
            <a:r>
              <a:rPr lang="en-US" dirty="0" err="1"/>
              <a:t>Réseautage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E9DC4B-3449-47D3-AAF6-4D99D467C84D}"/>
              </a:ext>
            </a:extLst>
          </p:cNvPr>
          <p:cNvSpPr/>
          <p:nvPr/>
        </p:nvSpPr>
        <p:spPr>
          <a:xfrm>
            <a:off x="151038" y="2057400"/>
            <a:ext cx="12040962" cy="4490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err="1"/>
              <a:t>Financement</a:t>
            </a:r>
            <a:r>
              <a:rPr lang="en-US" dirty="0"/>
              <a:t>: USD 500,000 (USD 100,000 par an) </a:t>
            </a:r>
          </a:p>
          <a:p>
            <a:pPr fontAlgn="base"/>
            <a:r>
              <a:rPr lang="en-US" b="1" dirty="0" err="1"/>
              <a:t>Critères</a:t>
            </a:r>
            <a:r>
              <a:rPr lang="en-US" b="1" dirty="0"/>
              <a:t> de </a:t>
            </a:r>
            <a:r>
              <a:rPr lang="en-US" b="1" dirty="0" err="1"/>
              <a:t>Vérification</a:t>
            </a:r>
            <a:r>
              <a:rPr lang="en-US" b="1" dirty="0"/>
              <a:t> </a:t>
            </a:r>
            <a:r>
              <a:rPr lang="en-US" dirty="0"/>
              <a:t>:</a:t>
            </a:r>
          </a:p>
          <a:p>
            <a:pPr fontAlgn="base"/>
            <a:endParaRPr lang="en-US" dirty="0"/>
          </a:p>
          <a:p>
            <a:r>
              <a:rPr lang="en-US" dirty="0" err="1"/>
              <a:t>Soumettre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documentation </a:t>
            </a:r>
            <a:r>
              <a:rPr lang="en-US" dirty="0" err="1"/>
              <a:t>indiquant</a:t>
            </a:r>
            <a:r>
              <a:rPr lang="en-US" dirty="0"/>
              <a:t> </a:t>
            </a:r>
            <a:r>
              <a:rPr lang="en-US" dirty="0" err="1"/>
              <a:t>clairement</a:t>
            </a:r>
            <a:r>
              <a:rPr lang="en-US" dirty="0"/>
              <a:t> que la </a:t>
            </a:r>
            <a:r>
              <a:rPr lang="en-US" dirty="0" err="1"/>
              <a:t>faculté</a:t>
            </a:r>
            <a:r>
              <a:rPr lang="en-US" dirty="0"/>
              <a:t>, les </a:t>
            </a:r>
            <a:r>
              <a:rPr lang="en-US" dirty="0" err="1"/>
              <a:t>étudiants</a:t>
            </a:r>
            <a:r>
              <a:rPr lang="en-US" dirty="0"/>
              <a:t> et le personnel </a:t>
            </a:r>
            <a:r>
              <a:rPr lang="en-US" dirty="0" err="1"/>
              <a:t>ont</a:t>
            </a:r>
            <a:r>
              <a:rPr lang="en-US" dirty="0"/>
              <a:t> un </a:t>
            </a:r>
            <a:r>
              <a:rPr lang="en-US" dirty="0" err="1"/>
              <a:t>accès</a:t>
            </a:r>
            <a:r>
              <a:rPr lang="en-US" dirty="0"/>
              <a:t> </a:t>
            </a:r>
            <a:r>
              <a:rPr lang="en-US" dirty="0" err="1"/>
              <a:t>consistant</a:t>
            </a:r>
            <a:r>
              <a:rPr lang="en-US" dirty="0"/>
              <a:t> et </a:t>
            </a:r>
            <a:r>
              <a:rPr lang="en-US" dirty="0" err="1"/>
              <a:t>régulier</a:t>
            </a:r>
            <a:r>
              <a:rPr lang="en-US" dirty="0"/>
              <a:t> aux services ( </a:t>
            </a:r>
            <a:r>
              <a:rPr lang="en-US" dirty="0" err="1"/>
              <a:t>tels</a:t>
            </a:r>
            <a:r>
              <a:rPr lang="en-US" dirty="0"/>
              <a:t> que </a:t>
            </a:r>
            <a:r>
              <a:rPr lang="en-US" dirty="0" err="1"/>
              <a:t>formulés</a:t>
            </a:r>
            <a:r>
              <a:rPr lang="en-US" dirty="0"/>
              <a:t> par </a:t>
            </a:r>
            <a:r>
              <a:rPr lang="en-US" dirty="0" err="1"/>
              <a:t>chaque</a:t>
            </a:r>
            <a:r>
              <a:rPr lang="en-US" dirty="0"/>
              <a:t> institution ):</a:t>
            </a:r>
          </a:p>
          <a:p>
            <a:pPr marL="1200150" lvl="1" indent="-4572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0.5 </a:t>
            </a:r>
            <a:r>
              <a:rPr lang="en-US" dirty="0" err="1"/>
              <a:t>gbps</a:t>
            </a:r>
            <a:r>
              <a:rPr lang="en-US" dirty="0"/>
              <a:t> de connection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bande</a:t>
            </a:r>
            <a:r>
              <a:rPr lang="en-US" dirty="0"/>
              <a:t> large (broadband) </a:t>
            </a:r>
          </a:p>
          <a:p>
            <a:pPr marL="1200150" lvl="1" indent="-4572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Bibliothèque</a:t>
            </a:r>
            <a:r>
              <a:rPr lang="en-US" dirty="0"/>
              <a:t> </a:t>
            </a:r>
            <a:r>
              <a:rPr lang="en-US" dirty="0" err="1"/>
              <a:t>électronique</a:t>
            </a:r>
            <a:r>
              <a:rPr lang="en-US" dirty="0"/>
              <a:t> / </a:t>
            </a:r>
            <a:r>
              <a:rPr lang="en-US" dirty="0" err="1"/>
              <a:t>Contenu</a:t>
            </a:r>
            <a:r>
              <a:rPr lang="en-US" dirty="0"/>
              <a:t> de base de </a:t>
            </a:r>
            <a:r>
              <a:rPr lang="en-US" dirty="0" err="1"/>
              <a:t>données</a:t>
            </a:r>
            <a:endParaRPr lang="en-US" dirty="0"/>
          </a:p>
          <a:p>
            <a:pPr marL="1200150" lvl="1" indent="-4572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Accès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des </a:t>
            </a:r>
            <a:r>
              <a:rPr lang="en-US" dirty="0" err="1"/>
              <a:t>ressoures</a:t>
            </a:r>
            <a:r>
              <a:rPr lang="en-US" dirty="0"/>
              <a:t> de </a:t>
            </a:r>
            <a:r>
              <a:rPr lang="en-US" dirty="0" err="1"/>
              <a:t>calcul</a:t>
            </a:r>
            <a:r>
              <a:rPr lang="en-US" dirty="0"/>
              <a:t> (computing) de haute performance</a:t>
            </a:r>
          </a:p>
          <a:p>
            <a:pPr marL="1200150" lvl="1" indent="-4572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Access </a:t>
            </a:r>
            <a:r>
              <a:rPr lang="en-US" dirty="0" err="1"/>
              <a:t>à</a:t>
            </a:r>
            <a:r>
              <a:rPr lang="en-US" dirty="0"/>
              <a:t> des applications de </a:t>
            </a:r>
            <a:r>
              <a:rPr lang="en-US" dirty="0" err="1"/>
              <a:t>calculs</a:t>
            </a:r>
            <a:r>
              <a:rPr lang="en-US" dirty="0"/>
              <a:t> </a:t>
            </a:r>
            <a:r>
              <a:rPr lang="en-US" dirty="0" err="1"/>
              <a:t>informatiques</a:t>
            </a:r>
            <a:r>
              <a:rPr lang="en-US" dirty="0"/>
              <a:t> (computer) de haute performance</a:t>
            </a:r>
          </a:p>
          <a:p>
            <a:pPr marL="1200150" lvl="1" indent="-4572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Système</a:t>
            </a:r>
            <a:r>
              <a:rPr lang="en-US" dirty="0"/>
              <a:t> de Gestion de l’ </a:t>
            </a:r>
            <a:r>
              <a:rPr lang="en-US" dirty="0" err="1"/>
              <a:t>Apprentissage</a:t>
            </a:r>
            <a:r>
              <a:rPr lang="en-US" dirty="0"/>
              <a:t> (SGA)</a:t>
            </a:r>
          </a:p>
          <a:p>
            <a:pPr marL="457200" indent="-4572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Contrats</a:t>
            </a:r>
            <a:r>
              <a:rPr lang="en-US" dirty="0"/>
              <a:t> </a:t>
            </a:r>
            <a:r>
              <a:rPr lang="en-US" dirty="0" err="1"/>
              <a:t>institutionnels</a:t>
            </a:r>
            <a:r>
              <a:rPr lang="en-US" dirty="0"/>
              <a:t> de </a:t>
            </a:r>
            <a:r>
              <a:rPr lang="en-US" dirty="0" err="1"/>
              <a:t>fourniture</a:t>
            </a:r>
            <a:r>
              <a:rPr lang="en-US" dirty="0"/>
              <a:t> de service</a:t>
            </a:r>
          </a:p>
          <a:p>
            <a:pPr marL="457200" indent="-4572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Rapports </a:t>
            </a:r>
            <a:r>
              <a:rPr lang="en-US" dirty="0" err="1"/>
              <a:t>institutionnels</a:t>
            </a:r>
            <a:r>
              <a:rPr lang="en-US" dirty="0"/>
              <a:t> sur la </a:t>
            </a:r>
            <a:r>
              <a:rPr lang="en-US" dirty="0" err="1"/>
              <a:t>disponibilité</a:t>
            </a:r>
            <a:r>
              <a:rPr lang="en-US" dirty="0"/>
              <a:t> des services</a:t>
            </a:r>
          </a:p>
          <a:p>
            <a:pPr marL="457200" indent="-4572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Rapports </a:t>
            </a:r>
            <a:r>
              <a:rPr lang="en-US" dirty="0" err="1"/>
              <a:t>institutionnels</a:t>
            </a:r>
            <a:r>
              <a:rPr lang="en-US" dirty="0"/>
              <a:t> et de la part des </a:t>
            </a:r>
            <a:r>
              <a:rPr lang="en-US" dirty="0" err="1"/>
              <a:t>fournisseurs</a:t>
            </a:r>
            <a:r>
              <a:rPr lang="en-US" dirty="0"/>
              <a:t> de service sur </a:t>
            </a:r>
            <a:r>
              <a:rPr lang="en-US"/>
              <a:t>l’utilisation</a:t>
            </a:r>
            <a:r>
              <a:rPr lang="en-US" dirty="0"/>
              <a:t> des services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68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73D38-5F45-4C0F-9673-A7226FD17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37" y="759279"/>
            <a:ext cx="11605533" cy="1730827"/>
          </a:xfrm>
        </p:spPr>
        <p:txBody>
          <a:bodyPr>
            <a:normAutofit/>
          </a:bodyPr>
          <a:lstStyle/>
          <a:p>
            <a:r>
              <a:rPr lang="en-US" dirty="0"/>
              <a:t>Rappels et </a:t>
            </a:r>
            <a:r>
              <a:rPr lang="en-US" dirty="0" err="1"/>
              <a:t>Prochaines</a:t>
            </a:r>
            <a:r>
              <a:rPr lang="en-US" dirty="0"/>
              <a:t> </a:t>
            </a:r>
            <a:r>
              <a:rPr lang="en-US" dirty="0" err="1"/>
              <a:t>Etapes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E9DC4B-3449-47D3-AAF6-4D99D467C84D}"/>
              </a:ext>
            </a:extLst>
          </p:cNvPr>
          <p:cNvSpPr/>
          <p:nvPr/>
        </p:nvSpPr>
        <p:spPr>
          <a:xfrm>
            <a:off x="151038" y="2057400"/>
            <a:ext cx="12040962" cy="417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/>
              <a:t>Rappels pour les institutions </a:t>
            </a:r>
            <a:r>
              <a:rPr lang="en-US" b="1" dirty="0" err="1"/>
              <a:t>à</a:t>
            </a:r>
            <a:r>
              <a:rPr lang="en-US" b="1" dirty="0"/>
              <a:t> </a:t>
            </a:r>
            <a:r>
              <a:rPr lang="en-US" b="1" dirty="0" err="1"/>
              <a:t>plusieurs</a:t>
            </a:r>
            <a:r>
              <a:rPr lang="en-US" b="1" dirty="0"/>
              <a:t> CEA: 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Le total des </a:t>
            </a:r>
            <a:r>
              <a:rPr lang="en-US" dirty="0" err="1"/>
              <a:t>montants</a:t>
            </a:r>
            <a:r>
              <a:rPr lang="en-US" dirty="0"/>
              <a:t> de </a:t>
            </a:r>
            <a:r>
              <a:rPr lang="en-US" dirty="0" err="1"/>
              <a:t>l’ILD</a:t>
            </a:r>
            <a:r>
              <a:rPr lang="en-US" dirty="0"/>
              <a:t> 7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somme</a:t>
            </a:r>
            <a:r>
              <a:rPr lang="en-US" dirty="0"/>
              <a:t> de </a:t>
            </a:r>
            <a:r>
              <a:rPr lang="en-US" dirty="0" err="1"/>
              <a:t>toutes</a:t>
            </a:r>
            <a:r>
              <a:rPr lang="en-US" dirty="0"/>
              <a:t> les allocations ILD 7 par </a:t>
            </a:r>
            <a:r>
              <a:rPr lang="en-US" dirty="0" err="1"/>
              <a:t>centre</a:t>
            </a:r>
            <a:endParaRPr lang="en-US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Les  fonds DLR 7.1, 7.3 et 7.4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versés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fois</a:t>
            </a:r>
            <a:endParaRPr lang="en-US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Le </a:t>
            </a:r>
            <a:r>
              <a:rPr lang="en-US" dirty="0" err="1"/>
              <a:t>financement</a:t>
            </a:r>
            <a:r>
              <a:rPr lang="en-US" dirty="0"/>
              <a:t> du RLD 7.2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obtenu</a:t>
            </a:r>
            <a:r>
              <a:rPr lang="en-US" dirty="0"/>
              <a:t> deux </a:t>
            </a:r>
            <a:r>
              <a:rPr lang="en-US" dirty="0" err="1"/>
              <a:t>fois</a:t>
            </a:r>
            <a:r>
              <a:rPr lang="en-US" dirty="0"/>
              <a:t> par </a:t>
            </a:r>
            <a:r>
              <a:rPr lang="en-US" dirty="0" err="1"/>
              <a:t>centre</a:t>
            </a:r>
            <a:r>
              <a:rPr lang="en-US" dirty="0"/>
              <a:t>, avec un poste unique </a:t>
            </a:r>
            <a:r>
              <a:rPr lang="en-US" dirty="0" err="1"/>
              <a:t>indiqué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chaque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via </a:t>
            </a:r>
            <a:r>
              <a:rPr lang="en-US" dirty="0" err="1"/>
              <a:t>une</a:t>
            </a:r>
            <a:r>
              <a:rPr lang="en-US" dirty="0"/>
              <a:t> selection </a:t>
            </a:r>
            <a:r>
              <a:rPr lang="en-US" dirty="0" err="1"/>
              <a:t>compétitive</a:t>
            </a:r>
            <a:r>
              <a:rPr lang="en-US" dirty="0"/>
              <a:t>. 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dans le </a:t>
            </a:r>
            <a:r>
              <a:rPr lang="en-US" dirty="0" err="1"/>
              <a:t>meilleur</a:t>
            </a:r>
            <a:r>
              <a:rPr lang="en-US" dirty="0"/>
              <a:t> </a:t>
            </a:r>
            <a:r>
              <a:rPr lang="en-US" dirty="0" err="1"/>
              <a:t>intérêt</a:t>
            </a:r>
            <a:r>
              <a:rPr lang="en-US" dirty="0"/>
              <a:t> des institutions </a:t>
            </a:r>
            <a:r>
              <a:rPr lang="en-US" dirty="0" err="1"/>
              <a:t>d’identifier</a:t>
            </a:r>
            <a:r>
              <a:rPr lang="en-US" dirty="0"/>
              <a:t> les multiples étapes-clefs durables </a:t>
            </a:r>
            <a:r>
              <a:rPr lang="en-US" dirty="0" err="1"/>
              <a:t>afin</a:t>
            </a:r>
            <a:r>
              <a:rPr lang="en-US" dirty="0"/>
              <a:t> de maximiser le </a:t>
            </a:r>
            <a:r>
              <a:rPr lang="en-US" dirty="0" err="1"/>
              <a:t>financement</a:t>
            </a:r>
            <a:r>
              <a:rPr lang="en-US" dirty="0"/>
              <a:t> RLD 7.5.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 err="1"/>
              <a:t>Prochaines</a:t>
            </a:r>
            <a:r>
              <a:rPr lang="en-US" b="1" dirty="0"/>
              <a:t> étapes: 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Les </a:t>
            </a:r>
            <a:r>
              <a:rPr lang="en-US" dirty="0" err="1"/>
              <a:t>exemples</a:t>
            </a:r>
            <a:r>
              <a:rPr lang="en-US" dirty="0"/>
              <a:t> de </a:t>
            </a:r>
            <a:r>
              <a:rPr lang="en-US" dirty="0" err="1"/>
              <a:t>modèle</a:t>
            </a:r>
            <a:r>
              <a:rPr lang="en-US" dirty="0"/>
              <a:t> ILD 7 et les </a:t>
            </a:r>
            <a:r>
              <a:rPr lang="en-US" dirty="0" err="1"/>
              <a:t>meilleures</a:t>
            </a:r>
            <a:r>
              <a:rPr lang="en-US" dirty="0"/>
              <a:t> pratiques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Consultation </a:t>
            </a:r>
            <a:r>
              <a:rPr lang="en-US" dirty="0" err="1"/>
              <a:t>individuelle</a:t>
            </a:r>
            <a:r>
              <a:rPr lang="en-US" dirty="0"/>
              <a:t> entre </a:t>
            </a:r>
            <a:r>
              <a:rPr lang="en-US" dirty="0" err="1"/>
              <a:t>chaque</a:t>
            </a:r>
            <a:r>
              <a:rPr lang="en-US" dirty="0"/>
              <a:t> </a:t>
            </a:r>
            <a:r>
              <a:rPr lang="en-US" dirty="0" err="1"/>
              <a:t>centre</a:t>
            </a:r>
            <a:r>
              <a:rPr lang="en-US" dirty="0"/>
              <a:t> et </a:t>
            </a:r>
            <a:r>
              <a:rPr lang="en-US" dirty="0" err="1"/>
              <a:t>l’AUA</a:t>
            </a:r>
            <a:r>
              <a:rPr lang="en-US" dirty="0"/>
              <a:t>/ Banque </a:t>
            </a:r>
            <a:r>
              <a:rPr lang="en-US" dirty="0" err="1"/>
              <a:t>Mondiale</a:t>
            </a:r>
            <a:r>
              <a:rPr lang="en-US" dirty="0"/>
              <a:t> sur la mise </a:t>
            </a:r>
            <a:r>
              <a:rPr lang="en-US" dirty="0" err="1"/>
              <a:t>à</a:t>
            </a:r>
            <a:r>
              <a:rPr lang="en-US" dirty="0"/>
              <a:t> jour plan </a:t>
            </a:r>
            <a:r>
              <a:rPr lang="en-US" dirty="0" err="1"/>
              <a:t>institutionnel</a:t>
            </a:r>
            <a:r>
              <a:rPr lang="en-US" dirty="0"/>
              <a:t> ILD 7 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05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1114</Words>
  <Application>Microsoft Macintosh PowerPoint</Application>
  <PresentationFormat>Widescreen</PresentationFormat>
  <Paragraphs>122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Microsoft YaHei</vt:lpstr>
      <vt:lpstr>Arial</vt:lpstr>
      <vt:lpstr>Calibri</vt:lpstr>
      <vt:lpstr>Calibri Light</vt:lpstr>
      <vt:lpstr>Office Theme</vt:lpstr>
      <vt:lpstr>PowerPoint Presentation</vt:lpstr>
      <vt:lpstr>ILD 7 Résumé </vt:lpstr>
      <vt:lpstr>RLD 7.1:  Université – Stratégie Régionale Élargie</vt:lpstr>
      <vt:lpstr>DLR 7.2: Selection ouverte et compétitive de Leadership </vt:lpstr>
      <vt:lpstr>DLR 7.3:Accreditation institutionnelle </vt:lpstr>
      <vt:lpstr>RLD 7.4: Initiative PASET de benchmarking regional</vt:lpstr>
      <vt:lpstr>DLR 7.5: Etape-clef de l’impact institutionnel </vt:lpstr>
      <vt:lpstr>DLR 7.6: Infrastructure Digitale Améliorée et Capacité de Réseautage</vt:lpstr>
      <vt:lpstr>Rappels et Prochaines Etapes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Augustine Amokwanoh</dc:creator>
  <cp:lastModifiedBy>Microsoft Office User</cp:lastModifiedBy>
  <cp:revision>72</cp:revision>
  <dcterms:created xsi:type="dcterms:W3CDTF">2020-03-30T17:17:51Z</dcterms:created>
  <dcterms:modified xsi:type="dcterms:W3CDTF">2021-05-27T10:35:36Z</dcterms:modified>
</cp:coreProperties>
</file>