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diagrams/data3.xml" ContentType="application/vnd.openxmlformats-officedocument.drawingml.diagramData+xml"/>
  <Override PartName="/ppt/diagrams/data2.xml" ContentType="application/vnd.openxmlformats-officedocument.drawingml.diagramData+xml"/>
  <Override PartName="/ppt/diagrams/data4.xml" ContentType="application/vnd.openxmlformats-officedocument.drawingml.diagramData+xml"/>
  <Override PartName="/ppt/slideMasters/slideMaster1.xml" ContentType="application/vnd.openxmlformats-officedocument.presentationml.slideMaster+xml"/>
  <Override PartName="/ppt/slideLayouts/slideLayout13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charts/style3.xml" ContentType="application/vnd.ms-office.chartstyle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theme/theme2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quickStyle2.xml" ContentType="application/vnd.openxmlformats-officedocument.drawingml.diagramStyle+xml"/>
  <Override PartName="/ppt/diagrams/drawing3.xml" ContentType="application/vnd.ms-office.drawingml.diagramDrawing+xml"/>
  <Override PartName="/ppt/diagrams/layout2.xml" ContentType="application/vnd.openxmlformats-officedocument.drawingml.diagramLayout+xml"/>
  <Override PartName="/ppt/charts/colors6.xml" ContentType="application/vnd.ms-office.chartcolorstyle+xml"/>
  <Override PartName="/ppt/diagrams/colors2.xml" ContentType="application/vnd.openxmlformats-officedocument.drawingml.diagramColors+xml"/>
  <Override PartName="/ppt/charts/style6.xml" ContentType="application/vnd.ms-office.chartstyle+xml"/>
  <Override PartName="/ppt/charts/chart6.xml" ContentType="application/vnd.openxmlformats-officedocument.drawingml.chart+xml"/>
  <Override PartName="/ppt/charts/style4.xml" ContentType="application/vnd.ms-office.chartstyle+xml"/>
  <Override PartName="/ppt/charts/colors5.xml" ContentType="application/vnd.ms-office.chartcolorstyle+xml"/>
  <Override PartName="/ppt/charts/style5.xml" ContentType="application/vnd.ms-office.chartstyle+xml"/>
  <Override PartName="/ppt/charts/chart5.xml" ContentType="application/vnd.openxmlformats-officedocument.drawingml.chart+xml"/>
  <Override PartName="/ppt/charts/colors4.xml" ContentType="application/vnd.ms-office.chartcolorstyle+xml"/>
  <Override PartName="/ppt/charts/colors3.xml" ContentType="application/vnd.ms-office.chartcolorstyle+xml"/>
  <Override PartName="/ppt/diagrams/drawing2.xml" ContentType="application/vnd.ms-office.drawingml.diagramDrawing+xml"/>
  <Override PartName="/ppt/charts/chart7.xml" ContentType="application/vnd.openxmlformats-officedocument.drawingml.chart+xml"/>
  <Override PartName="/ppt/charts/style7.xml" ContentType="application/vnd.ms-office.chartstyle+xml"/>
  <Override PartName="/ppt/charts/chart4.xml" ContentType="application/vnd.openxmlformats-officedocument.drawingml.chart+xml"/>
  <Override PartName="/ppt/charts/colors7.xml" ContentType="application/vnd.ms-office.chartcolorstyle+xml"/>
  <Override PartName="/ppt/comments/comment1.xml" ContentType="application/vnd.openxmlformats-officedocument.presentationml.comments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8" r:id="rId2"/>
    <p:sldId id="259" r:id="rId3"/>
    <p:sldId id="267" r:id="rId4"/>
    <p:sldId id="262" r:id="rId5"/>
    <p:sldId id="263" r:id="rId6"/>
    <p:sldId id="2514" r:id="rId7"/>
    <p:sldId id="2516" r:id="rId8"/>
    <p:sldId id="2515" r:id="rId9"/>
    <p:sldId id="2506" r:id="rId10"/>
    <p:sldId id="2508" r:id="rId11"/>
    <p:sldId id="2512" r:id="rId12"/>
    <p:sldId id="2513" r:id="rId13"/>
    <p:sldId id="2505" r:id="rId14"/>
    <p:sldId id="26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ud Kouadio IV" initials="MKIV" lastIdx="5" clrIdx="0">
    <p:extLst>
      <p:ext uri="{19B8F6BF-5375-455C-9EA6-DF929625EA0E}">
        <p15:presenceInfo xmlns:p15="http://schemas.microsoft.com/office/powerpoint/2012/main" userId="Maud Kouadio IV" providerId="None"/>
      </p:ext>
    </p:extLst>
  </p:cmAuthor>
  <p:cmAuthor id="2" name="research AAU" initials="rA" lastIdx="1" clrIdx="1">
    <p:extLst>
      <p:ext uri="{19B8F6BF-5375-455C-9EA6-DF929625EA0E}">
        <p15:presenceInfo xmlns:p15="http://schemas.microsoft.com/office/powerpoint/2012/main" userId="research AAU" providerId="None"/>
      </p:ext>
    </p:extLst>
  </p:cmAuthor>
  <p:cmAuthor id="3" name="Harry Crimi" initials="HC" lastIdx="1" clrIdx="2">
    <p:extLst>
      <p:ext uri="{19B8F6BF-5375-455C-9EA6-DF929625EA0E}">
        <p15:presenceInfo xmlns:p15="http://schemas.microsoft.com/office/powerpoint/2012/main" userId="956392e3f9e8e2a1" providerId="Windows Live"/>
      </p:ext>
    </p:extLst>
  </p:cmAuthor>
  <p:cmAuthor id="4" name="Schenineda" initials="S" lastIdx="1" clrIdx="3">
    <p:extLst>
      <p:ext uri="{19B8F6BF-5375-455C-9EA6-DF929625EA0E}">
        <p15:presenceInfo xmlns:p15="http://schemas.microsoft.com/office/powerpoint/2012/main" userId="Schenined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C4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5CF06D-15DD-47AD-A7B8-4F16B8B8D6CA}" v="374" dt="2021-05-25T17:50:38.1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88" d="100"/>
          <a:sy n="88" d="100"/>
        </p:scale>
        <p:origin x="422" y="-1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eline%20Addy\Documents\POWER%20BANK\ACE%20IMPACT%20PROJECT\VIRTUAL%20DOSSIER\Verification%20PPT%20Graph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+mn-ea"/>
                <a:cs typeface="+mn-cs"/>
              </a:defRPr>
            </a:pPr>
            <a:r>
              <a:rPr lang="en-US" sz="2400" dirty="0">
                <a:latin typeface="Tw Cen MT" panose="020B0602020104020603" pitchFamily="34" charset="0"/>
              </a:rPr>
              <a:t>Students Verification</a:t>
            </a:r>
            <a:r>
              <a:rPr lang="en-US" sz="2400" baseline="0" dirty="0">
                <a:latin typeface="Tw Cen MT" panose="020B0602020104020603" pitchFamily="34" charset="0"/>
              </a:rPr>
              <a:t> Statistics N=5,979</a:t>
            </a:r>
            <a:endParaRPr lang="en-US" sz="2400" dirty="0">
              <a:latin typeface="Tw Cen MT" panose="020B0602020104020603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563-4BC9-8AE0-EF069D45B0F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563-4BC9-8AE0-EF069D45B0F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563-4BC9-8AE0-EF069D45B0F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563-4BC9-8AE0-EF069D45B0F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w Cen MT" panose="020B0602020104020603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Sheet1!$A$11:$A$14</c:f>
              <c:strCache>
                <c:ptCount val="4"/>
                <c:pt idx="0">
                  <c:v>PhD</c:v>
                </c:pt>
                <c:pt idx="1">
                  <c:v>MSc</c:v>
                </c:pt>
                <c:pt idx="2">
                  <c:v>BSc</c:v>
                </c:pt>
                <c:pt idx="3">
                  <c:v>Interns</c:v>
                </c:pt>
              </c:strCache>
            </c:strRef>
          </c:cat>
          <c:val>
            <c:numRef>
              <c:f>Sheet1!$B$11:$B$14</c:f>
              <c:numCache>
                <c:formatCode>#,##0</c:formatCode>
                <c:ptCount val="4"/>
                <c:pt idx="0">
                  <c:v>750</c:v>
                </c:pt>
                <c:pt idx="1">
                  <c:v>3027</c:v>
                </c:pt>
                <c:pt idx="2">
                  <c:v>1065</c:v>
                </c:pt>
                <c:pt idx="3">
                  <c:v>1137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563-4BC9-8AE0-EF069D45B0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pPr>
            <a:r>
              <a:rPr lang="en-US" sz="1800">
                <a:solidFill>
                  <a:schemeClr val="accent5"/>
                </a:solidFill>
              </a:rPr>
              <a:t>Publication Relevance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accent5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261-4856-B30F-F20EE78A4CA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261-4856-B30F-F20EE78A4CAA}"/>
              </c:ext>
            </c:extLst>
          </c:dPt>
          <c:dLbls>
            <c:dLbl>
              <c:idx val="0"/>
              <c:layout>
                <c:manualLayout>
                  <c:x val="6.6076607094551283E-4"/>
                  <c:y val="-2.7745381116835569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261-4856-B30F-F20EE78A4CAA}"/>
                </c:ext>
              </c:extLst>
            </c:dLbl>
            <c:dLbl>
              <c:idx val="1"/>
              <c:layout>
                <c:manualLayout>
                  <c:x val="1.1384842519685039E-2"/>
                  <c:y val="2.9026319626713329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261-4856-B30F-F20EE78A4CA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Sheet1!$A$46:$A$47</c:f>
              <c:strCache>
                <c:ptCount val="2"/>
                <c:pt idx="0">
                  <c:v>Relevant to ACE</c:v>
                </c:pt>
                <c:pt idx="1">
                  <c:v>Not Relevant to ACE</c:v>
                </c:pt>
              </c:strCache>
            </c:strRef>
          </c:cat>
          <c:val>
            <c:numRef>
              <c:f>Sheet1!$B$46:$B$47</c:f>
              <c:numCache>
                <c:formatCode>#,##0</c:formatCode>
                <c:ptCount val="2"/>
                <c:pt idx="0">
                  <c:v>573</c:v>
                </c:pt>
                <c:pt idx="1">
                  <c:v>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261-4856-B30F-F20EE78A4C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78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 sz="1600"/>
              <a:t>Reasons for rejection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54F-4B9C-BC3B-55CA07463E84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54F-4B9C-BC3B-55CA07463E84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54F-4B9C-BC3B-55CA07463E84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54F-4B9C-BC3B-55CA07463E84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054F-4B9C-BC3B-55CA07463E84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054F-4B9C-BC3B-55CA07463E84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054F-4B9C-BC3B-55CA07463E84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054F-4B9C-BC3B-55CA07463E84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054F-4B9C-BC3B-55CA07463E8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Sheet1!$A$34:$A$42</c:f>
              <c:strCache>
                <c:ptCount val="9"/>
                <c:pt idx="0">
                  <c:v>Affiliation is not related to the ACE</c:v>
                </c:pt>
                <c:pt idx="1">
                  <c:v>Article not found</c:v>
                </c:pt>
                <c:pt idx="2">
                  <c:v>Editorial bias</c:v>
                </c:pt>
                <c:pt idx="3">
                  <c:v>Article is not published or pre-print</c:v>
                </c:pt>
                <c:pt idx="4">
                  <c:v>Year of publication before 2019 or after 2020</c:v>
                </c:pt>
                <c:pt idx="5">
                  <c:v>Duplicate submission</c:v>
                </c:pt>
                <c:pt idx="6">
                  <c:v>Not a valid article type</c:v>
                </c:pt>
                <c:pt idx="7">
                  <c:v>ACE affiliation not given</c:v>
                </c:pt>
                <c:pt idx="8">
                  <c:v>Not a valid journal type</c:v>
                </c:pt>
              </c:strCache>
            </c:strRef>
          </c:cat>
          <c:val>
            <c:numRef>
              <c:f>Sheet1!$B$34:$B$42</c:f>
              <c:numCache>
                <c:formatCode>General</c:formatCode>
                <c:ptCount val="9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4</c:v>
                </c:pt>
                <c:pt idx="4">
                  <c:v>12</c:v>
                </c:pt>
                <c:pt idx="5">
                  <c:v>20</c:v>
                </c:pt>
                <c:pt idx="6">
                  <c:v>35</c:v>
                </c:pt>
                <c:pt idx="7">
                  <c:v>54</c:v>
                </c:pt>
                <c:pt idx="8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054F-4B9C-BC3B-55CA07463E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543092664"/>
        <c:axId val="543083152"/>
      </c:barChart>
      <c:valAx>
        <c:axId val="5430831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3092664"/>
        <c:crosses val="autoZero"/>
        <c:crossBetween val="between"/>
      </c:valAx>
      <c:catAx>
        <c:axId val="54309266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308315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12700" cap="flat" cmpd="sng" algn="ctr">
      <a:solidFill>
        <a:schemeClr val="accent5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+mn-ea"/>
                <a:cs typeface="+mn-cs"/>
              </a:defRPr>
            </a:pPr>
            <a:r>
              <a:rPr lang="en-US" sz="1800">
                <a:latin typeface="Tw Cen MT" panose="020B0602020104020603" pitchFamily="34" charset="0"/>
              </a:rPr>
              <a:t>Revenue Genrated (USD)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620-4F6E-A341-C766247E1DF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620-4F6E-A341-C766247E1DF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620-4F6E-A341-C766247E1DF4}"/>
              </c:ext>
            </c:extLst>
          </c:dPt>
          <c:dLbls>
            <c:dLbl>
              <c:idx val="0"/>
              <c:layout>
                <c:manualLayout>
                  <c:x val="2.7777777777777676E-2"/>
                  <c:y val="-1.3888888888888888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620-4F6E-A341-C766247E1DF4}"/>
                </c:ext>
              </c:extLst>
            </c:dLbl>
            <c:dLbl>
              <c:idx val="1"/>
              <c:layout>
                <c:manualLayout>
                  <c:x val="0.05"/>
                  <c:y val="-1.3888888888888888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620-4F6E-A341-C766247E1DF4}"/>
                </c:ext>
              </c:extLst>
            </c:dLbl>
            <c:dLbl>
              <c:idx val="2"/>
              <c:layout>
                <c:manualLayout>
                  <c:x val="-3.0555555555555565E-2"/>
                  <c:y val="-6.4814814814814811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591929133858266"/>
                      <c:h val="0.3303703703703703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0620-4F6E-A341-C766247E1DF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w Cen MT" panose="020B0602020104020603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1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Sheet1!$A$28:$A$30</c:f>
              <c:strCache>
                <c:ptCount val="3"/>
                <c:pt idx="0">
                  <c:v>National</c:v>
                </c:pt>
                <c:pt idx="1">
                  <c:v>Regional</c:v>
                </c:pt>
                <c:pt idx="2">
                  <c:v>International</c:v>
                </c:pt>
              </c:strCache>
            </c:strRef>
          </c:cat>
          <c:val>
            <c:numRef>
              <c:f>Sheet1!$B$28:$B$30</c:f>
              <c:numCache>
                <c:formatCode>#,##0.00</c:formatCode>
                <c:ptCount val="3"/>
                <c:pt idx="0">
                  <c:v>9937909.8220000025</c:v>
                </c:pt>
                <c:pt idx="1">
                  <c:v>3722290.07</c:v>
                </c:pt>
                <c:pt idx="2">
                  <c:v>14371691.151999999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620-4F6E-A341-C766247E1D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+mn-ea"/>
                <a:cs typeface="+mn-cs"/>
              </a:defRPr>
            </a:pPr>
            <a:r>
              <a:rPr lang="en-US" sz="1800">
                <a:latin typeface="Tw Cen MT" panose="020B0602020104020603" pitchFamily="34" charset="0"/>
              </a:rPr>
              <a:t>Revenue Genrated (USD)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620-4F6E-A341-C766247E1DF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620-4F6E-A341-C766247E1DF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620-4F6E-A341-C766247E1DF4}"/>
              </c:ext>
            </c:extLst>
          </c:dPt>
          <c:dLbls>
            <c:dLbl>
              <c:idx val="0"/>
              <c:layout>
                <c:manualLayout>
                  <c:x val="2.7777777777777676E-2"/>
                  <c:y val="-1.3888888888888888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620-4F6E-A341-C766247E1DF4}"/>
                </c:ext>
              </c:extLst>
            </c:dLbl>
            <c:dLbl>
              <c:idx val="1"/>
              <c:layout>
                <c:manualLayout>
                  <c:x val="0.05"/>
                  <c:y val="-1.3888888888888888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620-4F6E-A341-C766247E1DF4}"/>
                </c:ext>
              </c:extLst>
            </c:dLbl>
            <c:dLbl>
              <c:idx val="2"/>
              <c:layout>
                <c:manualLayout>
                  <c:x val="-3.0555555555555565E-2"/>
                  <c:y val="-6.4814814814814811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591929133858266"/>
                      <c:h val="0.3303703703703703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0620-4F6E-A341-C766247E1DF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w Cen MT" panose="020B0602020104020603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1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Sheet1!$A$28:$A$30</c:f>
              <c:strCache>
                <c:ptCount val="3"/>
                <c:pt idx="0">
                  <c:v>National</c:v>
                </c:pt>
                <c:pt idx="1">
                  <c:v>Regional</c:v>
                </c:pt>
                <c:pt idx="2">
                  <c:v>International</c:v>
                </c:pt>
              </c:strCache>
            </c:strRef>
          </c:cat>
          <c:val>
            <c:numRef>
              <c:f>Sheet1!$B$28:$B$30</c:f>
              <c:numCache>
                <c:formatCode>#,##0.00</c:formatCode>
                <c:ptCount val="3"/>
                <c:pt idx="0">
                  <c:v>9937909.8220000025</c:v>
                </c:pt>
                <c:pt idx="1">
                  <c:v>3722290.07</c:v>
                </c:pt>
                <c:pt idx="2">
                  <c:v>14371691.151999999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620-4F6E-A341-C766247E1D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+mn-ea"/>
                <a:cs typeface="+mn-cs"/>
              </a:defRPr>
            </a:pPr>
            <a:r>
              <a:rPr lang="en-US" sz="1800">
                <a:latin typeface="Tw Cen MT" panose="020B0602020104020603" pitchFamily="34" charset="0"/>
              </a:rPr>
              <a:t>2ND ACE IMPACT: REVENUE GENERATED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'Sheet1 (2)'!$D$1</c:f>
              <c:strCache>
                <c:ptCount val="1"/>
                <c:pt idx="0">
                  <c:v>NAT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'Sheet1 (2)'!$C$2:$C$25</c:f>
              <c:strCache>
                <c:ptCount val="13"/>
                <c:pt idx="0">
                  <c:v>ACEGID</c:v>
                </c:pt>
                <c:pt idx="1">
                  <c:v>SMIA</c:v>
                </c:pt>
                <c:pt idx="2">
                  <c:v>ENSEA</c:v>
                </c:pt>
                <c:pt idx="3">
                  <c:v>CEFOR</c:v>
                </c:pt>
                <c:pt idx="4">
                  <c:v>CDA</c:v>
                </c:pt>
                <c:pt idx="5">
                  <c:v>CERSA</c:v>
                </c:pt>
                <c:pt idx="6">
                  <c:v>PUTOR</c:v>
                </c:pt>
                <c:pt idx="7">
                  <c:v>CCBAD</c:v>
                </c:pt>
                <c:pt idx="8">
                  <c:v>OAU.OAK</c:v>
                </c:pt>
                <c:pt idx="9">
                  <c:v>CEFTER</c:v>
                </c:pt>
                <c:pt idx="10">
                  <c:v>ACEPHAP</c:v>
                </c:pt>
                <c:pt idx="11">
                  <c:v>CERHI</c:v>
                </c:pt>
                <c:pt idx="12">
                  <c:v>ACEMFS</c:v>
                </c:pt>
              </c:strCache>
            </c:strRef>
          </c:cat>
          <c:val>
            <c:numRef>
              <c:f>'Sheet1 (2)'!$D$2:$D$25</c:f>
              <c:numCache>
                <c:formatCode>#,##0.00</c:formatCode>
                <c:ptCount val="13"/>
                <c:pt idx="0">
                  <c:v>483006.13</c:v>
                </c:pt>
                <c:pt idx="1">
                  <c:v>179517.67</c:v>
                </c:pt>
                <c:pt idx="3">
                  <c:v>456174.13</c:v>
                </c:pt>
                <c:pt idx="4">
                  <c:v>322159.27</c:v>
                </c:pt>
                <c:pt idx="5">
                  <c:v>350052</c:v>
                </c:pt>
                <c:pt idx="6">
                  <c:v>290470.67</c:v>
                </c:pt>
                <c:pt idx="7">
                  <c:v>221693</c:v>
                </c:pt>
                <c:pt idx="8">
                  <c:v>218486.16</c:v>
                </c:pt>
                <c:pt idx="9">
                  <c:v>206667.94</c:v>
                </c:pt>
                <c:pt idx="11">
                  <c:v>29472.39</c:v>
                </c:pt>
                <c:pt idx="12">
                  <c:v>13409.09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FE-4CBE-B703-37405FA3DF59}"/>
            </c:ext>
          </c:extLst>
        </c:ser>
        <c:ser>
          <c:idx val="1"/>
          <c:order val="1"/>
          <c:tx>
            <c:strRef>
              <c:f>'Sheet1 (2)'!$E$1</c:f>
              <c:strCache>
                <c:ptCount val="1"/>
                <c:pt idx="0">
                  <c:v>REG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'Sheet1 (2)'!$C$2:$C$25</c:f>
              <c:strCache>
                <c:ptCount val="13"/>
                <c:pt idx="0">
                  <c:v>ACEGID</c:v>
                </c:pt>
                <c:pt idx="1">
                  <c:v>SMIA</c:v>
                </c:pt>
                <c:pt idx="2">
                  <c:v>ENSEA</c:v>
                </c:pt>
                <c:pt idx="3">
                  <c:v>CEFOR</c:v>
                </c:pt>
                <c:pt idx="4">
                  <c:v>CDA</c:v>
                </c:pt>
                <c:pt idx="5">
                  <c:v>CERSA</c:v>
                </c:pt>
                <c:pt idx="6">
                  <c:v>PUTOR</c:v>
                </c:pt>
                <c:pt idx="7">
                  <c:v>CCBAD</c:v>
                </c:pt>
                <c:pt idx="8">
                  <c:v>OAU.OAK</c:v>
                </c:pt>
                <c:pt idx="9">
                  <c:v>CEFTER</c:v>
                </c:pt>
                <c:pt idx="10">
                  <c:v>ACEPHAP</c:v>
                </c:pt>
                <c:pt idx="11">
                  <c:v>CERHI</c:v>
                </c:pt>
                <c:pt idx="12">
                  <c:v>ACEMFS</c:v>
                </c:pt>
              </c:strCache>
            </c:strRef>
          </c:cat>
          <c:val>
            <c:numRef>
              <c:f>'Sheet1 (2)'!$E$2:$E$25</c:f>
              <c:numCache>
                <c:formatCode>General</c:formatCode>
                <c:ptCount val="13"/>
                <c:pt idx="2" formatCode="#,##0.00">
                  <c:v>475420</c:v>
                </c:pt>
                <c:pt idx="5" formatCode="#,##0.00">
                  <c:v>42695</c:v>
                </c:pt>
                <c:pt idx="11" formatCode="#,##0.00">
                  <c:v>17352.84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BFE-4CBE-B703-37405FA3DF59}"/>
            </c:ext>
          </c:extLst>
        </c:ser>
        <c:ser>
          <c:idx val="2"/>
          <c:order val="2"/>
          <c:tx>
            <c:strRef>
              <c:f>'Sheet1 (2)'!$F$1</c:f>
              <c:strCache>
                <c:ptCount val="1"/>
                <c:pt idx="0">
                  <c:v>INT'L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'Sheet1 (2)'!$C$2:$C$25</c:f>
              <c:strCache>
                <c:ptCount val="13"/>
                <c:pt idx="0">
                  <c:v>ACEGID</c:v>
                </c:pt>
                <c:pt idx="1">
                  <c:v>SMIA</c:v>
                </c:pt>
                <c:pt idx="2">
                  <c:v>ENSEA</c:v>
                </c:pt>
                <c:pt idx="3">
                  <c:v>CEFOR</c:v>
                </c:pt>
                <c:pt idx="4">
                  <c:v>CDA</c:v>
                </c:pt>
                <c:pt idx="5">
                  <c:v>CERSA</c:v>
                </c:pt>
                <c:pt idx="6">
                  <c:v>PUTOR</c:v>
                </c:pt>
                <c:pt idx="7">
                  <c:v>CCBAD</c:v>
                </c:pt>
                <c:pt idx="8">
                  <c:v>OAU.OAK</c:v>
                </c:pt>
                <c:pt idx="9">
                  <c:v>CEFTER</c:v>
                </c:pt>
                <c:pt idx="10">
                  <c:v>ACEPHAP</c:v>
                </c:pt>
                <c:pt idx="11">
                  <c:v>CERHI</c:v>
                </c:pt>
                <c:pt idx="12">
                  <c:v>ACEMFS</c:v>
                </c:pt>
              </c:strCache>
            </c:strRef>
          </c:cat>
          <c:val>
            <c:numRef>
              <c:f>'Sheet1 (2)'!$F$2:$F$25</c:f>
              <c:numCache>
                <c:formatCode>#,##0.00</c:formatCode>
                <c:ptCount val="13"/>
                <c:pt idx="0">
                  <c:v>9647572.8300000001</c:v>
                </c:pt>
                <c:pt idx="1">
                  <c:v>527422.52</c:v>
                </c:pt>
                <c:pt idx="4">
                  <c:v>71412.479999999996</c:v>
                </c:pt>
                <c:pt idx="10">
                  <c:v>79921.87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BFE-4CBE-B703-37405FA3DF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overlap val="100"/>
        <c:axId val="1203378840"/>
        <c:axId val="1203379824"/>
        <c:extLst>
          <c:ext xmlns:c15="http://schemas.microsoft.com/office/drawing/2012/chart" uri="{02D57815-91ED-43cb-92C2-25804820EDAC}">
            <c15:filteredBarSeries>
              <c15:ser>
                <c:idx val="3"/>
                <c:order val="3"/>
                <c:tx>
                  <c:strRef>
                    <c:extLst>
                      <c:ext uri="{02D57815-91ED-43cb-92C2-25804820EDAC}">
                        <c15:formulaRef>
                          <c15:sqref>'Sheet1 (2)'!$G$1</c15:sqref>
                        </c15:formulaRef>
                      </c:ext>
                    </c:extLst>
                    <c:strCache>
                      <c:ptCount val="1"/>
                      <c:pt idx="0">
                        <c:v>Total</c:v>
                      </c:pt>
                    </c:strCache>
                  </c:strRef>
                </c:tx>
                <c:spPr>
                  <a:solidFill>
                    <a:schemeClr val="accent6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'Sheet1 (2)'!$C$2:$C$25</c15:sqref>
                        </c15:formulaRef>
                      </c:ext>
                    </c:extLst>
                    <c:strCache>
                      <c:ptCount val="13"/>
                      <c:pt idx="0">
                        <c:v>ACEGID</c:v>
                      </c:pt>
                      <c:pt idx="1">
                        <c:v>SMIA</c:v>
                      </c:pt>
                      <c:pt idx="2">
                        <c:v>ENSEA</c:v>
                      </c:pt>
                      <c:pt idx="3">
                        <c:v>CEFOR</c:v>
                      </c:pt>
                      <c:pt idx="4">
                        <c:v>CDA</c:v>
                      </c:pt>
                      <c:pt idx="5">
                        <c:v>CERSA</c:v>
                      </c:pt>
                      <c:pt idx="6">
                        <c:v>PUTOR</c:v>
                      </c:pt>
                      <c:pt idx="7">
                        <c:v>CCBAD</c:v>
                      </c:pt>
                      <c:pt idx="8">
                        <c:v>OAU.OAK</c:v>
                      </c:pt>
                      <c:pt idx="9">
                        <c:v>CEFTER</c:v>
                      </c:pt>
                      <c:pt idx="10">
                        <c:v>ACEPHAP</c:v>
                      </c:pt>
                      <c:pt idx="11">
                        <c:v>CERHI</c:v>
                      </c:pt>
                      <c:pt idx="12">
                        <c:v>ACEMFS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'Sheet1 (2)'!$G$2:$G$25</c15:sqref>
                        </c15:formulaRef>
                      </c:ext>
                    </c:extLst>
                    <c:numCache>
                      <c:formatCode>#,##0.00</c:formatCode>
                      <c:ptCount val="13"/>
                      <c:pt idx="0">
                        <c:v>10130578.960000001</c:v>
                      </c:pt>
                      <c:pt idx="1">
                        <c:v>706940.19000000006</c:v>
                      </c:pt>
                      <c:pt idx="2">
                        <c:v>475420</c:v>
                      </c:pt>
                      <c:pt idx="3">
                        <c:v>456174.13</c:v>
                      </c:pt>
                      <c:pt idx="4">
                        <c:v>393571.75</c:v>
                      </c:pt>
                      <c:pt idx="5">
                        <c:v>392747</c:v>
                      </c:pt>
                      <c:pt idx="6">
                        <c:v>290470.67</c:v>
                      </c:pt>
                      <c:pt idx="7">
                        <c:v>221693</c:v>
                      </c:pt>
                      <c:pt idx="8">
                        <c:v>218486.16</c:v>
                      </c:pt>
                      <c:pt idx="9">
                        <c:v>206667.94</c:v>
                      </c:pt>
                      <c:pt idx="10">
                        <c:v>79921.87</c:v>
                      </c:pt>
                      <c:pt idx="11">
                        <c:v>46825.229999999996</c:v>
                      </c:pt>
                      <c:pt idx="12">
                        <c:v>13409.09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3-4BFE-4CBE-B703-37405FA3DF59}"/>
                  </c:ext>
                </c:extLst>
              </c15:ser>
            </c15:filteredBarSeries>
          </c:ext>
        </c:extLst>
      </c:barChart>
      <c:catAx>
        <c:axId val="1203378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+mn-ea"/>
                <a:cs typeface="+mn-cs"/>
              </a:defRPr>
            </a:pPr>
            <a:endParaRPr lang="en-US"/>
          </a:p>
        </c:txPr>
        <c:crossAx val="1203379824"/>
        <c:crosses val="autoZero"/>
        <c:auto val="1"/>
        <c:lblAlgn val="ctr"/>
        <c:lblOffset val="100"/>
        <c:noMultiLvlLbl val="0"/>
      </c:catAx>
      <c:valAx>
        <c:axId val="1203379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+mn-ea"/>
                <a:cs typeface="+mn-cs"/>
              </a:defRPr>
            </a:pPr>
            <a:endParaRPr lang="en-US"/>
          </a:p>
        </c:txPr>
        <c:crossAx val="12033788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w Cen MT" panose="020B0602020104020603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DLR 6.3 Current Status 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1609110051788758"/>
          <c:y val="0.13775820503087363"/>
          <c:w val="0.85809582139788998"/>
          <c:h val="0.693491473202002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 of DLR 6.3 completion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0%</c:formatCode>
                <c:ptCount val="5"/>
                <c:pt idx="0">
                  <c:v>0</c:v>
                </c:pt>
                <c:pt idx="1">
                  <c:v>0.25</c:v>
                </c:pt>
                <c:pt idx="2">
                  <c:v>0.5</c:v>
                </c:pt>
                <c:pt idx="3">
                  <c:v>0.75</c:v>
                </c:pt>
                <c:pt idx="4">
                  <c:v>1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12</c:v>
                </c:pt>
                <c:pt idx="1">
                  <c:v>4</c:v>
                </c:pt>
                <c:pt idx="2">
                  <c:v>14</c:v>
                </c:pt>
                <c:pt idx="3">
                  <c:v>16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22-4771-BA80-23625B7E12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19678336"/>
        <c:axId val="320430400"/>
      </c:barChart>
      <c:catAx>
        <c:axId val="31967833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Percentage</a:t>
                </a:r>
                <a:r>
                  <a:rPr lang="en-US" baseline="0" dirty="0"/>
                  <a:t> of DLR 6.3 Completion 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0430400"/>
        <c:crosses val="autoZero"/>
        <c:auto val="1"/>
        <c:lblAlgn val="ctr"/>
        <c:lblOffset val="100"/>
        <c:noMultiLvlLbl val="0"/>
      </c:catAx>
      <c:valAx>
        <c:axId val="320430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Number</a:t>
                </a:r>
                <a:r>
                  <a:rPr lang="en-US" baseline="0" dirty="0"/>
                  <a:t> of Centers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96783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4" dt="2021-05-26T08:14:43.735" idx="1">
    <p:pos x="4375" y="2045"/>
    <p:text>C2EA IS YET TO RESPOND TO OUR REQUEST FOR AMENDMENT TO the comment on Activity 4 of Milestone 3 in the appendix.</p:text>
    <p:extLst>
      <p:ext uri="{C676402C-5697-4E1C-873F-D02D1690AC5C}">
        <p15:threadingInfo xmlns:p15="http://schemas.microsoft.com/office/powerpoint/2012/main" timeZoneBias="0"/>
      </p:ext>
    </p:extLst>
  </p:cm>
</p:cmLst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4" Type="http://schemas.openxmlformats.org/officeDocument/2006/relationships/image" Target="../media/image9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4" Type="http://schemas.openxmlformats.org/officeDocument/2006/relationships/image" Target="../media/image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330A62-09D3-4422-8A02-0811E2953E44}" type="doc">
      <dgm:prSet loTypeId="urn:microsoft.com/office/officeart/2005/8/layout/vList2" loCatId="list" qsTypeId="urn:microsoft.com/office/officeart/2005/8/quickstyle/simple5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381CF379-75F6-40A8-8816-D3913A9FC46E}">
      <dgm:prSet phldrT="[Text]" custT="1"/>
      <dgm:spPr/>
      <dgm:t>
        <a:bodyPr/>
        <a:lstStyle/>
        <a:p>
          <a:r>
            <a:rPr lang="en-US" sz="2000" dirty="0">
              <a:latin typeface="Tw Cen MT" panose="020B0602020104020603" pitchFamily="34" charset="0"/>
            </a:rPr>
            <a:t>Results Submission</a:t>
          </a:r>
        </a:p>
      </dgm:t>
    </dgm:pt>
    <dgm:pt modelId="{2F167AA1-24E3-480E-9F8E-11664B0A7BB3}" type="parTrans" cxnId="{065B1A77-D9A7-42F6-AE86-F4F35C8F5ED7}">
      <dgm:prSet/>
      <dgm:spPr/>
      <dgm:t>
        <a:bodyPr/>
        <a:lstStyle/>
        <a:p>
          <a:endParaRPr lang="en-US"/>
        </a:p>
      </dgm:t>
    </dgm:pt>
    <dgm:pt modelId="{A6D044A9-D833-4688-AEDD-E1DB90C12C84}" type="sibTrans" cxnId="{065B1A77-D9A7-42F6-AE86-F4F35C8F5ED7}">
      <dgm:prSet/>
      <dgm:spPr/>
      <dgm:t>
        <a:bodyPr/>
        <a:lstStyle/>
        <a:p>
          <a:endParaRPr lang="en-US"/>
        </a:p>
      </dgm:t>
    </dgm:pt>
    <dgm:pt modelId="{76171FA3-1122-49BE-93EB-CA5D8A0EAD41}">
      <dgm:prSet phldrT="[Text]" custT="1"/>
      <dgm:spPr/>
      <dgm:t>
        <a:bodyPr/>
        <a:lstStyle/>
        <a:p>
          <a:r>
            <a:rPr lang="en-US" sz="1100" dirty="0"/>
            <a:t>    </a:t>
          </a:r>
          <a:r>
            <a:rPr lang="en-US" sz="1800" dirty="0">
              <a:latin typeface="Tw Cen MT" panose="020B0602020104020603" pitchFamily="34" charset="0"/>
            </a:rPr>
            <a:t>Download and use current template</a:t>
          </a:r>
        </a:p>
      </dgm:t>
    </dgm:pt>
    <dgm:pt modelId="{43FE8D11-B162-4498-A6F9-2D52C5F00334}" type="parTrans" cxnId="{9F9B345A-419E-4B26-B5D5-2AB1A479A66A}">
      <dgm:prSet/>
      <dgm:spPr/>
      <dgm:t>
        <a:bodyPr/>
        <a:lstStyle/>
        <a:p>
          <a:endParaRPr lang="en-US"/>
        </a:p>
      </dgm:t>
    </dgm:pt>
    <dgm:pt modelId="{E61AA1C9-68D6-4FEA-88C4-16325E7B69EB}" type="sibTrans" cxnId="{9F9B345A-419E-4B26-B5D5-2AB1A479A66A}">
      <dgm:prSet/>
      <dgm:spPr/>
      <dgm:t>
        <a:bodyPr/>
        <a:lstStyle/>
        <a:p>
          <a:endParaRPr lang="en-US"/>
        </a:p>
      </dgm:t>
    </dgm:pt>
    <dgm:pt modelId="{3D33524C-3DD6-4B47-B0A6-002E8E96E3DF}">
      <dgm:prSet phldrT="[Text]" custT="1"/>
      <dgm:spPr/>
      <dgm:t>
        <a:bodyPr/>
        <a:lstStyle/>
        <a:p>
          <a:r>
            <a:rPr lang="en-US" sz="2000" dirty="0">
              <a:latin typeface="Tw Cen MT" panose="020B0602020104020603" pitchFamily="34" charset="0"/>
            </a:rPr>
            <a:t>Review, Feedback &amp; Revisions</a:t>
          </a:r>
        </a:p>
      </dgm:t>
    </dgm:pt>
    <dgm:pt modelId="{BA5C0400-C8F8-4A51-A180-7889647A3E06}" type="parTrans" cxnId="{558D175E-92A1-47C3-AF8A-702501E64C74}">
      <dgm:prSet/>
      <dgm:spPr/>
      <dgm:t>
        <a:bodyPr/>
        <a:lstStyle/>
        <a:p>
          <a:endParaRPr lang="en-US"/>
        </a:p>
      </dgm:t>
    </dgm:pt>
    <dgm:pt modelId="{AF22504E-72EF-4F89-B241-410FB835DE4D}" type="sibTrans" cxnId="{558D175E-92A1-47C3-AF8A-702501E64C74}">
      <dgm:prSet/>
      <dgm:spPr/>
      <dgm:t>
        <a:bodyPr/>
        <a:lstStyle/>
        <a:p>
          <a:endParaRPr lang="en-US"/>
        </a:p>
      </dgm:t>
    </dgm:pt>
    <dgm:pt modelId="{DD7B18BC-C83E-4640-B69E-F38C1F78ADEB}">
      <dgm:prSet phldrT="[Text]" custT="1"/>
      <dgm:spPr/>
      <dgm:t>
        <a:bodyPr/>
        <a:lstStyle/>
        <a:p>
          <a:r>
            <a:rPr lang="en-US" sz="1100" dirty="0"/>
            <a:t>     </a:t>
          </a:r>
          <a:r>
            <a:rPr lang="en-US" sz="1800" dirty="0">
              <a:latin typeface="Tw Cen MT" panose="020B0602020104020603" pitchFamily="34" charset="0"/>
            </a:rPr>
            <a:t>Adhere strictly to revision guidelines and timelines</a:t>
          </a:r>
        </a:p>
      </dgm:t>
    </dgm:pt>
    <dgm:pt modelId="{F8D7B19A-69FC-48E9-B259-C99E25364663}" type="parTrans" cxnId="{7D680D34-4ADD-4750-A68F-0B947439B578}">
      <dgm:prSet/>
      <dgm:spPr/>
      <dgm:t>
        <a:bodyPr/>
        <a:lstStyle/>
        <a:p>
          <a:endParaRPr lang="en-US"/>
        </a:p>
      </dgm:t>
    </dgm:pt>
    <dgm:pt modelId="{45742108-1687-4487-A57D-5492EF4A1627}" type="sibTrans" cxnId="{7D680D34-4ADD-4750-A68F-0B947439B578}">
      <dgm:prSet/>
      <dgm:spPr/>
      <dgm:t>
        <a:bodyPr/>
        <a:lstStyle/>
        <a:p>
          <a:endParaRPr lang="en-US"/>
        </a:p>
      </dgm:t>
    </dgm:pt>
    <dgm:pt modelId="{BAE5E40E-C060-4E65-991D-9886585CB60C}">
      <dgm:prSet phldrT="[Text]" custT="1"/>
      <dgm:spPr/>
      <dgm:t>
        <a:bodyPr/>
        <a:lstStyle/>
        <a:p>
          <a:r>
            <a:rPr lang="en-US" sz="1800" dirty="0">
              <a:latin typeface="Tw Cen MT" panose="020B0602020104020603" pitchFamily="34" charset="0"/>
            </a:rPr>
            <a:t> Ensure revised versions are uploaded</a:t>
          </a:r>
        </a:p>
      </dgm:t>
    </dgm:pt>
    <dgm:pt modelId="{E2BB1CC7-0BA0-4C2D-9183-31C78C3EB817}" type="parTrans" cxnId="{E19DFE80-B1B9-45E8-A480-BF125D48DA3C}">
      <dgm:prSet/>
      <dgm:spPr/>
      <dgm:t>
        <a:bodyPr/>
        <a:lstStyle/>
        <a:p>
          <a:endParaRPr lang="en-US"/>
        </a:p>
      </dgm:t>
    </dgm:pt>
    <dgm:pt modelId="{22E78B03-1D09-4655-A808-60FF24CE7989}" type="sibTrans" cxnId="{E19DFE80-B1B9-45E8-A480-BF125D48DA3C}">
      <dgm:prSet/>
      <dgm:spPr/>
      <dgm:t>
        <a:bodyPr/>
        <a:lstStyle/>
        <a:p>
          <a:endParaRPr lang="en-US"/>
        </a:p>
      </dgm:t>
    </dgm:pt>
    <dgm:pt modelId="{09A96E64-077C-4566-A4DE-9575FDC9F9E8}">
      <dgm:prSet phldrT="[Text]" custT="1"/>
      <dgm:spPr/>
      <dgm:t>
        <a:bodyPr/>
        <a:lstStyle/>
        <a:p>
          <a:r>
            <a:rPr lang="en-US" sz="2000" dirty="0">
              <a:latin typeface="Tw Cen MT" panose="020B0602020104020603" pitchFamily="34" charset="0"/>
            </a:rPr>
            <a:t>Verification &amp; Draft Reports </a:t>
          </a:r>
        </a:p>
      </dgm:t>
    </dgm:pt>
    <dgm:pt modelId="{2765A50A-1F9C-48A8-B351-2C6F3ED5F325}" type="parTrans" cxnId="{5EF1D70E-F7ED-480B-B65D-E29CA8ED5D50}">
      <dgm:prSet/>
      <dgm:spPr/>
      <dgm:t>
        <a:bodyPr/>
        <a:lstStyle/>
        <a:p>
          <a:endParaRPr lang="en-US"/>
        </a:p>
      </dgm:t>
    </dgm:pt>
    <dgm:pt modelId="{F70ECF74-806A-4766-9BBD-04CA4ACA3AE8}" type="sibTrans" cxnId="{5EF1D70E-F7ED-480B-B65D-E29CA8ED5D50}">
      <dgm:prSet/>
      <dgm:spPr/>
      <dgm:t>
        <a:bodyPr/>
        <a:lstStyle/>
        <a:p>
          <a:endParaRPr lang="en-US"/>
        </a:p>
      </dgm:t>
    </dgm:pt>
    <dgm:pt modelId="{6B641F82-60EC-4B80-AB81-402A50EE4A18}">
      <dgm:prSet phldrT="[Text]" custT="1"/>
      <dgm:spPr/>
      <dgm:t>
        <a:bodyPr/>
        <a:lstStyle/>
        <a:p>
          <a:r>
            <a:rPr lang="en-US" sz="1000" dirty="0"/>
            <a:t>    </a:t>
          </a:r>
          <a:r>
            <a:rPr lang="en-US" sz="1800" dirty="0">
              <a:latin typeface="Tw Cen MT" panose="020B0602020104020603" pitchFamily="34" charset="0"/>
            </a:rPr>
            <a:t>Sensitize students/ </a:t>
          </a:r>
          <a:r>
            <a:rPr lang="en-US" sz="1800" dirty="0" err="1">
              <a:latin typeface="Tw Cen MT" panose="020B0602020104020603" pitchFamily="34" charset="0"/>
            </a:rPr>
            <a:t>finalise</a:t>
          </a:r>
          <a:r>
            <a:rPr lang="en-US" sz="1800" dirty="0">
              <a:latin typeface="Tw Cen MT" panose="020B0602020104020603" pitchFamily="34" charset="0"/>
            </a:rPr>
            <a:t> reports</a:t>
          </a:r>
        </a:p>
      </dgm:t>
    </dgm:pt>
    <dgm:pt modelId="{67119950-ABB9-4EDF-B728-342DEE90A10C}" type="parTrans" cxnId="{981FCD2F-6B4B-4D22-A5EF-B94C5C8AC2BA}">
      <dgm:prSet/>
      <dgm:spPr/>
      <dgm:t>
        <a:bodyPr/>
        <a:lstStyle/>
        <a:p>
          <a:endParaRPr lang="en-US"/>
        </a:p>
      </dgm:t>
    </dgm:pt>
    <dgm:pt modelId="{8D288690-0672-4131-A88D-2975688DF3C3}" type="sibTrans" cxnId="{981FCD2F-6B4B-4D22-A5EF-B94C5C8AC2BA}">
      <dgm:prSet/>
      <dgm:spPr/>
      <dgm:t>
        <a:bodyPr/>
        <a:lstStyle/>
        <a:p>
          <a:endParaRPr lang="en-US"/>
        </a:p>
      </dgm:t>
    </dgm:pt>
    <dgm:pt modelId="{E0ED834F-5D25-4C70-A55D-E6F9C7E3647A}">
      <dgm:prSet phldrT="[Text]" custT="1"/>
      <dgm:spPr/>
      <dgm:t>
        <a:bodyPr/>
        <a:lstStyle/>
        <a:p>
          <a:r>
            <a:rPr lang="en-US" sz="1800" dirty="0">
              <a:latin typeface="Tw Cen MT" panose="020B0602020104020603" pitchFamily="34" charset="0"/>
            </a:rPr>
            <a:t>Follow up on  “no response” students</a:t>
          </a:r>
        </a:p>
      </dgm:t>
    </dgm:pt>
    <dgm:pt modelId="{B6CA46DF-97EE-4D31-AD77-D5DF9D1F8E26}" type="parTrans" cxnId="{E190C194-B504-4ED9-A040-AD7775E2912F}">
      <dgm:prSet/>
      <dgm:spPr/>
      <dgm:t>
        <a:bodyPr/>
        <a:lstStyle/>
        <a:p>
          <a:endParaRPr lang="en-US"/>
        </a:p>
      </dgm:t>
    </dgm:pt>
    <dgm:pt modelId="{B0AB0860-D16F-4353-B492-2894D20A07E4}" type="sibTrans" cxnId="{E190C194-B504-4ED9-A040-AD7775E2912F}">
      <dgm:prSet/>
      <dgm:spPr/>
      <dgm:t>
        <a:bodyPr/>
        <a:lstStyle/>
        <a:p>
          <a:endParaRPr lang="en-US"/>
        </a:p>
      </dgm:t>
    </dgm:pt>
    <dgm:pt modelId="{87B017CC-3526-4C63-B30F-4D5E06425EA4}">
      <dgm:prSet phldrT="[Text]" custT="1"/>
      <dgm:spPr/>
      <dgm:t>
        <a:bodyPr/>
        <a:lstStyle/>
        <a:p>
          <a:r>
            <a:rPr lang="en-US" sz="2000" dirty="0">
              <a:latin typeface="Tw Cen MT" panose="020B0602020104020603" pitchFamily="34" charset="0"/>
            </a:rPr>
            <a:t>Reports </a:t>
          </a:r>
          <a:r>
            <a:rPr lang="en-US" sz="2000" dirty="0" err="1">
              <a:latin typeface="Tw Cen MT" panose="020B0602020104020603" pitchFamily="34" charset="0"/>
            </a:rPr>
            <a:t>Finalisation</a:t>
          </a:r>
          <a:endParaRPr lang="en-US" sz="2000" dirty="0">
            <a:latin typeface="Tw Cen MT" panose="020B0602020104020603" pitchFamily="34" charset="0"/>
          </a:endParaRPr>
        </a:p>
      </dgm:t>
    </dgm:pt>
    <dgm:pt modelId="{86D004D5-BF89-48A3-B49B-8223BDFC52D5}" type="parTrans" cxnId="{8A969F71-C727-4481-9A61-1195E488A980}">
      <dgm:prSet/>
      <dgm:spPr/>
      <dgm:t>
        <a:bodyPr/>
        <a:lstStyle/>
        <a:p>
          <a:endParaRPr lang="en-US"/>
        </a:p>
      </dgm:t>
    </dgm:pt>
    <dgm:pt modelId="{4A52050C-2DB3-404F-8486-0EA56781D4EC}" type="sibTrans" cxnId="{8A969F71-C727-4481-9A61-1195E488A980}">
      <dgm:prSet/>
      <dgm:spPr/>
      <dgm:t>
        <a:bodyPr/>
        <a:lstStyle/>
        <a:p>
          <a:endParaRPr lang="en-US"/>
        </a:p>
      </dgm:t>
    </dgm:pt>
    <dgm:pt modelId="{DDE87CB0-4570-4D1F-876A-96C43D0205A1}">
      <dgm:prSet phldrT="[Text]" custT="1"/>
      <dgm:spPr/>
      <dgm:t>
        <a:bodyPr/>
        <a:lstStyle/>
        <a:p>
          <a:r>
            <a:rPr lang="en-US" sz="1800" dirty="0">
              <a:latin typeface="Tw Cen MT" panose="020B0602020104020603" pitchFamily="34" charset="0"/>
            </a:rPr>
            <a:t>Review draft reports</a:t>
          </a:r>
        </a:p>
      </dgm:t>
    </dgm:pt>
    <dgm:pt modelId="{52F69CB9-A5C2-469F-8B84-759E0C6BB30C}" type="parTrans" cxnId="{72EFAA3E-EA58-48FD-B496-968B9F6ED189}">
      <dgm:prSet/>
      <dgm:spPr/>
      <dgm:t>
        <a:bodyPr/>
        <a:lstStyle/>
        <a:p>
          <a:endParaRPr lang="en-US"/>
        </a:p>
      </dgm:t>
    </dgm:pt>
    <dgm:pt modelId="{D9CC0520-51D3-4EC9-BAB2-10FC11251032}" type="sibTrans" cxnId="{72EFAA3E-EA58-48FD-B496-968B9F6ED189}">
      <dgm:prSet/>
      <dgm:spPr/>
      <dgm:t>
        <a:bodyPr/>
        <a:lstStyle/>
        <a:p>
          <a:endParaRPr lang="en-US"/>
        </a:p>
      </dgm:t>
    </dgm:pt>
    <dgm:pt modelId="{17152B92-A295-4486-BC6E-8E88A02B575E}">
      <dgm:prSet phldrT="[Text]"/>
      <dgm:spPr/>
      <dgm:t>
        <a:bodyPr/>
        <a:lstStyle/>
        <a:p>
          <a:endParaRPr lang="en-US" sz="700" dirty="0"/>
        </a:p>
      </dgm:t>
    </dgm:pt>
    <dgm:pt modelId="{4D028268-C885-4A51-99CD-B3378AEEAE59}" type="parTrans" cxnId="{D1684EAA-B155-434D-A56A-60732D9793E4}">
      <dgm:prSet/>
      <dgm:spPr/>
      <dgm:t>
        <a:bodyPr/>
        <a:lstStyle/>
        <a:p>
          <a:endParaRPr lang="en-US"/>
        </a:p>
      </dgm:t>
    </dgm:pt>
    <dgm:pt modelId="{F1F5C4A6-16E1-4740-B940-986BF52776D6}" type="sibTrans" cxnId="{D1684EAA-B155-434D-A56A-60732D9793E4}">
      <dgm:prSet/>
      <dgm:spPr/>
      <dgm:t>
        <a:bodyPr/>
        <a:lstStyle/>
        <a:p>
          <a:endParaRPr lang="en-US"/>
        </a:p>
      </dgm:t>
    </dgm:pt>
    <dgm:pt modelId="{DBDCC6E2-C537-4BE3-A6F4-AD32E3DB1F2A}">
      <dgm:prSet phldrT="[Text]" custT="1"/>
      <dgm:spPr/>
      <dgm:t>
        <a:bodyPr/>
        <a:lstStyle/>
        <a:p>
          <a:r>
            <a:rPr lang="en-US" sz="2000" dirty="0">
              <a:latin typeface="Tw Cen MT" panose="020B0602020104020603" pitchFamily="34" charset="0"/>
            </a:rPr>
            <a:t>Verification Letters</a:t>
          </a:r>
        </a:p>
      </dgm:t>
    </dgm:pt>
    <dgm:pt modelId="{A97432BD-F7EF-458B-8B16-13E5152508BF}" type="parTrans" cxnId="{3A0E770D-505C-46AE-9E1F-A819C3A5E0D6}">
      <dgm:prSet/>
      <dgm:spPr/>
      <dgm:t>
        <a:bodyPr/>
        <a:lstStyle/>
        <a:p>
          <a:endParaRPr lang="en-US"/>
        </a:p>
      </dgm:t>
    </dgm:pt>
    <dgm:pt modelId="{6DF25C4E-C486-462B-A84B-23D89069E6A4}" type="sibTrans" cxnId="{3A0E770D-505C-46AE-9E1F-A819C3A5E0D6}">
      <dgm:prSet/>
      <dgm:spPr/>
      <dgm:t>
        <a:bodyPr/>
        <a:lstStyle/>
        <a:p>
          <a:endParaRPr lang="en-US"/>
        </a:p>
      </dgm:t>
    </dgm:pt>
    <dgm:pt modelId="{8BB22570-86E3-43BA-A58F-9C90A3B7EC63}">
      <dgm:prSet phldrT="[Text]" custT="1"/>
      <dgm:spPr/>
      <dgm:t>
        <a:bodyPr/>
        <a:lstStyle/>
        <a:p>
          <a:r>
            <a:rPr lang="en-US" sz="1800" dirty="0">
              <a:latin typeface="Tw Cen MT" panose="020B0602020104020603" pitchFamily="34" charset="0"/>
            </a:rPr>
            <a:t>Process disbursement request immediately for timely disbursements</a:t>
          </a:r>
        </a:p>
      </dgm:t>
    </dgm:pt>
    <dgm:pt modelId="{4C27EF52-F765-487B-9098-4951897DC38B}" type="parTrans" cxnId="{B34FC9C7-0F40-49E6-93D0-F0617EBB29D7}">
      <dgm:prSet/>
      <dgm:spPr/>
      <dgm:t>
        <a:bodyPr/>
        <a:lstStyle/>
        <a:p>
          <a:endParaRPr lang="en-US"/>
        </a:p>
      </dgm:t>
    </dgm:pt>
    <dgm:pt modelId="{60BC7797-C9A5-41C4-A94D-C75453E6241A}" type="sibTrans" cxnId="{B34FC9C7-0F40-49E6-93D0-F0617EBB29D7}">
      <dgm:prSet/>
      <dgm:spPr/>
      <dgm:t>
        <a:bodyPr/>
        <a:lstStyle/>
        <a:p>
          <a:endParaRPr lang="en-US"/>
        </a:p>
      </dgm:t>
    </dgm:pt>
    <dgm:pt modelId="{E3F52984-9576-4089-A6CF-02316617D381}">
      <dgm:prSet phldrT="[Text]"/>
      <dgm:spPr/>
      <dgm:t>
        <a:bodyPr/>
        <a:lstStyle/>
        <a:p>
          <a:endParaRPr lang="en-US" sz="1600" dirty="0"/>
        </a:p>
      </dgm:t>
    </dgm:pt>
    <dgm:pt modelId="{68BF570A-4C7B-4B3D-82A9-64A461865723}" type="parTrans" cxnId="{D1C87473-146B-4E49-83AD-70DAB35A41A4}">
      <dgm:prSet/>
      <dgm:spPr/>
      <dgm:t>
        <a:bodyPr/>
        <a:lstStyle/>
        <a:p>
          <a:endParaRPr lang="en-US"/>
        </a:p>
      </dgm:t>
    </dgm:pt>
    <dgm:pt modelId="{C2CB6046-BB6A-4E58-8298-4C823BFC80B0}" type="sibTrans" cxnId="{D1C87473-146B-4E49-83AD-70DAB35A41A4}">
      <dgm:prSet/>
      <dgm:spPr/>
      <dgm:t>
        <a:bodyPr/>
        <a:lstStyle/>
        <a:p>
          <a:endParaRPr lang="en-US"/>
        </a:p>
      </dgm:t>
    </dgm:pt>
    <dgm:pt modelId="{6A5F489F-00F3-4999-8F28-3C100A785734}">
      <dgm:prSet phldrT="[Text]" custT="1"/>
      <dgm:spPr/>
      <dgm:t>
        <a:bodyPr/>
        <a:lstStyle/>
        <a:p>
          <a:r>
            <a:rPr lang="en-US" sz="1800" dirty="0">
              <a:latin typeface="Tw Cen MT" panose="020B0602020104020603" pitchFamily="34" charset="0"/>
            </a:rPr>
            <a:t> Submit results under appropriate period</a:t>
          </a:r>
        </a:p>
      </dgm:t>
    </dgm:pt>
    <dgm:pt modelId="{7BF47ECB-C91B-4EC2-A2BB-080FB9AEC14B}" type="parTrans" cxnId="{1AB525A0-55E6-4F61-BF79-EDA3E12292F5}">
      <dgm:prSet/>
      <dgm:spPr/>
      <dgm:t>
        <a:bodyPr/>
        <a:lstStyle/>
        <a:p>
          <a:endParaRPr lang="en-US"/>
        </a:p>
      </dgm:t>
    </dgm:pt>
    <dgm:pt modelId="{4401C692-731B-438A-8F6A-D9B218DF3748}" type="sibTrans" cxnId="{1AB525A0-55E6-4F61-BF79-EDA3E12292F5}">
      <dgm:prSet/>
      <dgm:spPr/>
      <dgm:t>
        <a:bodyPr/>
        <a:lstStyle/>
        <a:p>
          <a:endParaRPr lang="en-US"/>
        </a:p>
      </dgm:t>
    </dgm:pt>
    <dgm:pt modelId="{DD8E62EB-BCB5-481D-9354-8B8DEC147FDA}">
      <dgm:prSet custT="1"/>
      <dgm:spPr/>
      <dgm:t>
        <a:bodyPr/>
        <a:lstStyle/>
        <a:p>
          <a:r>
            <a:rPr lang="en-US" sz="1800" dirty="0">
              <a:latin typeface="Tw Cen MT" panose="020B0602020104020603" pitchFamily="34" charset="0"/>
            </a:rPr>
            <a:t> Upload necessary documents and click on submit</a:t>
          </a:r>
          <a:endParaRPr lang="en-US" sz="1600" dirty="0">
            <a:latin typeface="Tw Cen MT" panose="020B0602020104020603" pitchFamily="34" charset="0"/>
          </a:endParaRPr>
        </a:p>
      </dgm:t>
    </dgm:pt>
    <dgm:pt modelId="{AB701C0E-8638-40A2-90E0-7BF1F1036773}" type="parTrans" cxnId="{CAAEB5A6-2C32-4069-B908-2C9FB9784F72}">
      <dgm:prSet/>
      <dgm:spPr/>
      <dgm:t>
        <a:bodyPr/>
        <a:lstStyle/>
        <a:p>
          <a:endParaRPr lang="en-US"/>
        </a:p>
      </dgm:t>
    </dgm:pt>
    <dgm:pt modelId="{0E2BAACC-2534-463B-8B3E-CBEB0DCE7C02}" type="sibTrans" cxnId="{CAAEB5A6-2C32-4069-B908-2C9FB9784F72}">
      <dgm:prSet/>
      <dgm:spPr/>
      <dgm:t>
        <a:bodyPr/>
        <a:lstStyle/>
        <a:p>
          <a:endParaRPr lang="en-US"/>
        </a:p>
      </dgm:t>
    </dgm:pt>
    <dgm:pt modelId="{E28C5C82-C824-4154-9AC7-C3BE2DC0DD99}">
      <dgm:prSet phldrT="[Text]" custT="1"/>
      <dgm:spPr/>
      <dgm:t>
        <a:bodyPr/>
        <a:lstStyle/>
        <a:p>
          <a:r>
            <a:rPr lang="en-US" sz="1800" dirty="0">
              <a:latin typeface="Tw Cen MT" panose="020B0602020104020603" pitchFamily="34" charset="0"/>
            </a:rPr>
            <a:t> Further revisions not possible after submission deadline</a:t>
          </a:r>
          <a:endParaRPr lang="en-US" sz="1600" dirty="0">
            <a:latin typeface="Tw Cen MT" panose="020B0602020104020603" pitchFamily="34" charset="0"/>
          </a:endParaRPr>
        </a:p>
      </dgm:t>
    </dgm:pt>
    <dgm:pt modelId="{A5EA3930-E7E5-44EC-8771-5FDD99F84A8E}" type="parTrans" cxnId="{BAA684F8-C2A9-4329-A351-B5ED90361463}">
      <dgm:prSet/>
      <dgm:spPr/>
      <dgm:t>
        <a:bodyPr/>
        <a:lstStyle/>
        <a:p>
          <a:endParaRPr lang="en-US"/>
        </a:p>
      </dgm:t>
    </dgm:pt>
    <dgm:pt modelId="{CA360FBC-518C-4960-A951-EFC38003074A}" type="sibTrans" cxnId="{BAA684F8-C2A9-4329-A351-B5ED90361463}">
      <dgm:prSet/>
      <dgm:spPr/>
      <dgm:t>
        <a:bodyPr/>
        <a:lstStyle/>
        <a:p>
          <a:endParaRPr lang="en-US"/>
        </a:p>
      </dgm:t>
    </dgm:pt>
    <dgm:pt modelId="{B3EE9A6E-C7FD-4547-94A2-362F55C4D4AF}">
      <dgm:prSet phldrT="[Text]" custT="1"/>
      <dgm:spPr/>
      <dgm:t>
        <a:bodyPr/>
        <a:lstStyle/>
        <a:p>
          <a:r>
            <a:rPr lang="en-US" sz="1800" dirty="0">
              <a:latin typeface="Tw Cen MT" panose="020B0602020104020603" pitchFamily="34" charset="0"/>
            </a:rPr>
            <a:t>Facilitate process</a:t>
          </a:r>
        </a:p>
      </dgm:t>
    </dgm:pt>
    <dgm:pt modelId="{B23605A7-347F-4187-839A-7220681FA43D}" type="parTrans" cxnId="{F3A7C591-2554-4AC0-999F-BF9666DA27F4}">
      <dgm:prSet/>
      <dgm:spPr/>
      <dgm:t>
        <a:bodyPr/>
        <a:lstStyle/>
        <a:p>
          <a:endParaRPr lang="en-US"/>
        </a:p>
      </dgm:t>
    </dgm:pt>
    <dgm:pt modelId="{30480F0D-952F-41B7-AABF-3CCDDBAA4B60}" type="sibTrans" cxnId="{F3A7C591-2554-4AC0-999F-BF9666DA27F4}">
      <dgm:prSet/>
      <dgm:spPr/>
      <dgm:t>
        <a:bodyPr/>
        <a:lstStyle/>
        <a:p>
          <a:endParaRPr lang="en-US"/>
        </a:p>
      </dgm:t>
    </dgm:pt>
    <dgm:pt modelId="{D6D5C9CD-965A-4949-B3BC-38699CFD1145}">
      <dgm:prSet phldrT="[Text]" custT="1"/>
      <dgm:spPr/>
      <dgm:t>
        <a:bodyPr/>
        <a:lstStyle/>
        <a:p>
          <a:r>
            <a:rPr lang="en-US" sz="1800" dirty="0">
              <a:latin typeface="Tw Cen MT" panose="020B0602020104020603" pitchFamily="34" charset="0"/>
            </a:rPr>
            <a:t> Quality check data </a:t>
          </a:r>
        </a:p>
      </dgm:t>
    </dgm:pt>
    <dgm:pt modelId="{E9CFCD03-0A16-4C35-8E49-2B99324C9EF6}" type="parTrans" cxnId="{181E0CBB-E8BC-4DBF-A8FF-59723ACF6CE3}">
      <dgm:prSet/>
      <dgm:spPr/>
      <dgm:t>
        <a:bodyPr/>
        <a:lstStyle/>
        <a:p>
          <a:endParaRPr lang="en-US"/>
        </a:p>
      </dgm:t>
    </dgm:pt>
    <dgm:pt modelId="{11A169A1-8D0A-48B9-AE50-FDC178F02BA7}" type="sibTrans" cxnId="{181E0CBB-E8BC-4DBF-A8FF-59723ACF6CE3}">
      <dgm:prSet/>
      <dgm:spPr/>
      <dgm:t>
        <a:bodyPr/>
        <a:lstStyle/>
        <a:p>
          <a:endParaRPr lang="en-US"/>
        </a:p>
      </dgm:t>
    </dgm:pt>
    <dgm:pt modelId="{465FDC67-39BB-4511-AAAF-024247EF52D4}">
      <dgm:prSet phldrT="[Text]" custT="1"/>
      <dgm:spPr/>
      <dgm:t>
        <a:bodyPr/>
        <a:lstStyle/>
        <a:p>
          <a:r>
            <a:rPr lang="en-US" sz="1800" dirty="0">
              <a:latin typeface="Tw Cen MT" panose="020B0602020104020603" pitchFamily="34" charset="0"/>
            </a:rPr>
            <a:t>Communicate any challenges to RFU</a:t>
          </a:r>
          <a:endParaRPr lang="en-US" sz="1500" dirty="0">
            <a:latin typeface="Tw Cen MT" panose="020B0602020104020603" pitchFamily="34" charset="0"/>
          </a:endParaRPr>
        </a:p>
      </dgm:t>
    </dgm:pt>
    <dgm:pt modelId="{8CC3F8DF-4B1F-4C04-9E8A-11D20556ADD1}" type="parTrans" cxnId="{95B22F40-0A53-4107-8B6B-643B4EB48A5D}">
      <dgm:prSet/>
      <dgm:spPr/>
      <dgm:t>
        <a:bodyPr/>
        <a:lstStyle/>
        <a:p>
          <a:endParaRPr lang="en-US"/>
        </a:p>
      </dgm:t>
    </dgm:pt>
    <dgm:pt modelId="{53023957-FCBC-41B4-926D-FE5B23B21DA0}" type="sibTrans" cxnId="{95B22F40-0A53-4107-8B6B-643B4EB48A5D}">
      <dgm:prSet/>
      <dgm:spPr/>
      <dgm:t>
        <a:bodyPr/>
        <a:lstStyle/>
        <a:p>
          <a:endParaRPr lang="en-US"/>
        </a:p>
      </dgm:t>
    </dgm:pt>
    <dgm:pt modelId="{D05E2A8A-BD86-47AF-B81E-7118229326BD}">
      <dgm:prSet phldrT="[Text]" custT="1"/>
      <dgm:spPr/>
      <dgm:t>
        <a:bodyPr/>
        <a:lstStyle/>
        <a:p>
          <a:r>
            <a:rPr lang="en-US" sz="1800" dirty="0">
              <a:latin typeface="Tw Cen MT" panose="020B0602020104020603" pitchFamily="34" charset="0"/>
            </a:rPr>
            <a:t>Notify RFU on discrepancies </a:t>
          </a:r>
        </a:p>
      </dgm:t>
    </dgm:pt>
    <dgm:pt modelId="{9AD903C6-2A50-466E-9A79-DF823AED9FA3}" type="parTrans" cxnId="{69F8DB77-5450-40B5-9C6F-0AEA5FC72304}">
      <dgm:prSet/>
      <dgm:spPr/>
      <dgm:t>
        <a:bodyPr/>
        <a:lstStyle/>
        <a:p>
          <a:endParaRPr lang="en-US"/>
        </a:p>
      </dgm:t>
    </dgm:pt>
    <dgm:pt modelId="{A852830F-985D-4650-BD72-623D1B77A33A}" type="sibTrans" cxnId="{69F8DB77-5450-40B5-9C6F-0AEA5FC72304}">
      <dgm:prSet/>
      <dgm:spPr/>
      <dgm:t>
        <a:bodyPr/>
        <a:lstStyle/>
        <a:p>
          <a:endParaRPr lang="en-US"/>
        </a:p>
      </dgm:t>
    </dgm:pt>
    <dgm:pt modelId="{FC8853FE-1BA6-4F0C-8625-42FCBB48D9C5}" type="pres">
      <dgm:prSet presAssocID="{52330A62-09D3-4422-8A02-0811E2953E44}" presName="linear" presStyleCnt="0">
        <dgm:presLayoutVars>
          <dgm:animLvl val="lvl"/>
          <dgm:resizeHandles val="exact"/>
        </dgm:presLayoutVars>
      </dgm:prSet>
      <dgm:spPr/>
    </dgm:pt>
    <dgm:pt modelId="{B8710C38-00B5-4393-B2B8-2BFE49A2CBFE}" type="pres">
      <dgm:prSet presAssocID="{381CF379-75F6-40A8-8816-D3913A9FC46E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0E39F3A1-3298-4D70-9E8E-9C916BA292BE}" type="pres">
      <dgm:prSet presAssocID="{381CF379-75F6-40A8-8816-D3913A9FC46E}" presName="childText" presStyleLbl="revTx" presStyleIdx="0" presStyleCnt="5">
        <dgm:presLayoutVars>
          <dgm:bulletEnabled val="1"/>
        </dgm:presLayoutVars>
      </dgm:prSet>
      <dgm:spPr/>
    </dgm:pt>
    <dgm:pt modelId="{14909DF2-BC60-4513-BAFD-4503EB1AD7F0}" type="pres">
      <dgm:prSet presAssocID="{3D33524C-3DD6-4B47-B0A6-002E8E96E3DF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A2F5F274-D55D-4497-BE57-A19DAB84D226}" type="pres">
      <dgm:prSet presAssocID="{3D33524C-3DD6-4B47-B0A6-002E8E96E3DF}" presName="childText" presStyleLbl="revTx" presStyleIdx="1" presStyleCnt="5">
        <dgm:presLayoutVars>
          <dgm:bulletEnabled val="1"/>
        </dgm:presLayoutVars>
      </dgm:prSet>
      <dgm:spPr/>
    </dgm:pt>
    <dgm:pt modelId="{DA3201C5-0826-4DFD-9F1B-C0EA8AB40628}" type="pres">
      <dgm:prSet presAssocID="{09A96E64-077C-4566-A4DE-9575FDC9F9E8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816B8E03-3C16-4B1E-9B4C-586FBF99B725}" type="pres">
      <dgm:prSet presAssocID="{09A96E64-077C-4566-A4DE-9575FDC9F9E8}" presName="childText" presStyleLbl="revTx" presStyleIdx="2" presStyleCnt="5">
        <dgm:presLayoutVars>
          <dgm:bulletEnabled val="1"/>
        </dgm:presLayoutVars>
      </dgm:prSet>
      <dgm:spPr/>
    </dgm:pt>
    <dgm:pt modelId="{F28AD86B-869B-4262-90F3-4CF7FE16F312}" type="pres">
      <dgm:prSet presAssocID="{87B017CC-3526-4C63-B30F-4D5E06425EA4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13BAA01F-1F74-4F07-B58F-D4D30D02B180}" type="pres">
      <dgm:prSet presAssocID="{87B017CC-3526-4C63-B30F-4D5E06425EA4}" presName="childText" presStyleLbl="revTx" presStyleIdx="3" presStyleCnt="5">
        <dgm:presLayoutVars>
          <dgm:bulletEnabled val="1"/>
        </dgm:presLayoutVars>
      </dgm:prSet>
      <dgm:spPr/>
    </dgm:pt>
    <dgm:pt modelId="{ED887158-B9BC-4263-92D8-2B476CB6C98D}" type="pres">
      <dgm:prSet presAssocID="{DBDCC6E2-C537-4BE3-A6F4-AD32E3DB1F2A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8A92892B-1D8C-44F4-B6CC-3D4164FEBE18}" type="pres">
      <dgm:prSet presAssocID="{DBDCC6E2-C537-4BE3-A6F4-AD32E3DB1F2A}" presName="childText" presStyleLbl="revTx" presStyleIdx="4" presStyleCnt="5">
        <dgm:presLayoutVars>
          <dgm:bulletEnabled val="1"/>
        </dgm:presLayoutVars>
      </dgm:prSet>
      <dgm:spPr/>
    </dgm:pt>
  </dgm:ptLst>
  <dgm:cxnLst>
    <dgm:cxn modelId="{89EE6A02-0B1A-42DB-9520-B3B69F7F03D3}" type="presOf" srcId="{3D33524C-3DD6-4B47-B0A6-002E8E96E3DF}" destId="{14909DF2-BC60-4513-BAFD-4503EB1AD7F0}" srcOrd="0" destOrd="0" presId="urn:microsoft.com/office/officeart/2005/8/layout/vList2"/>
    <dgm:cxn modelId="{741BC30C-6157-42FF-8F5E-8A081A0425FA}" type="presOf" srcId="{6B641F82-60EC-4B80-AB81-402A50EE4A18}" destId="{816B8E03-3C16-4B1E-9B4C-586FBF99B725}" srcOrd="0" destOrd="0" presId="urn:microsoft.com/office/officeart/2005/8/layout/vList2"/>
    <dgm:cxn modelId="{3A0E770D-505C-46AE-9E1F-A819C3A5E0D6}" srcId="{52330A62-09D3-4422-8A02-0811E2953E44}" destId="{DBDCC6E2-C537-4BE3-A6F4-AD32E3DB1F2A}" srcOrd="4" destOrd="0" parTransId="{A97432BD-F7EF-458B-8B16-13E5152508BF}" sibTransId="{6DF25C4E-C486-462B-A84B-23D89069E6A4}"/>
    <dgm:cxn modelId="{5EF1D70E-F7ED-480B-B65D-E29CA8ED5D50}" srcId="{52330A62-09D3-4422-8A02-0811E2953E44}" destId="{09A96E64-077C-4566-A4DE-9575FDC9F9E8}" srcOrd="2" destOrd="0" parTransId="{2765A50A-1F9C-48A8-B351-2C6F3ED5F325}" sibTransId="{F70ECF74-806A-4766-9BBD-04CA4ACA3AE8}"/>
    <dgm:cxn modelId="{DA101924-9B8A-4B47-A350-0E2CA1D006F6}" type="presOf" srcId="{E0ED834F-5D25-4C70-A55D-E6F9C7E3647A}" destId="{816B8E03-3C16-4B1E-9B4C-586FBF99B725}" srcOrd="0" destOrd="2" presId="urn:microsoft.com/office/officeart/2005/8/layout/vList2"/>
    <dgm:cxn modelId="{2FE3BC24-AB26-4894-86AB-6E76D3F807AA}" type="presOf" srcId="{76171FA3-1122-49BE-93EB-CA5D8A0EAD41}" destId="{0E39F3A1-3298-4D70-9E8E-9C916BA292BE}" srcOrd="0" destOrd="0" presId="urn:microsoft.com/office/officeart/2005/8/layout/vList2"/>
    <dgm:cxn modelId="{93D5A727-1BB0-41B1-8F3F-528E080F31D1}" type="presOf" srcId="{52330A62-09D3-4422-8A02-0811E2953E44}" destId="{FC8853FE-1BA6-4F0C-8625-42FCBB48D9C5}" srcOrd="0" destOrd="0" presId="urn:microsoft.com/office/officeart/2005/8/layout/vList2"/>
    <dgm:cxn modelId="{981FCD2F-6B4B-4D22-A5EF-B94C5C8AC2BA}" srcId="{09A96E64-077C-4566-A4DE-9575FDC9F9E8}" destId="{6B641F82-60EC-4B80-AB81-402A50EE4A18}" srcOrd="0" destOrd="0" parTransId="{67119950-ABB9-4EDF-B728-342DEE90A10C}" sibTransId="{8D288690-0672-4131-A88D-2975688DF3C3}"/>
    <dgm:cxn modelId="{F7CB4031-C9F7-4D35-97D0-EFF0CBBCC61A}" type="presOf" srcId="{E3F52984-9576-4089-A6CF-02316617D381}" destId="{8A92892B-1D8C-44F4-B6CC-3D4164FEBE18}" srcOrd="0" destOrd="1" presId="urn:microsoft.com/office/officeart/2005/8/layout/vList2"/>
    <dgm:cxn modelId="{7D680D34-4ADD-4750-A68F-0B947439B578}" srcId="{3D33524C-3DD6-4B47-B0A6-002E8E96E3DF}" destId="{DD7B18BC-C83E-4640-B69E-F38C1F78ADEB}" srcOrd="0" destOrd="0" parTransId="{F8D7B19A-69FC-48E9-B259-C99E25364663}" sibTransId="{45742108-1687-4487-A57D-5492EF4A1627}"/>
    <dgm:cxn modelId="{76B1A83B-33BE-4BDA-8765-92BA92668C26}" type="presOf" srcId="{B3EE9A6E-C7FD-4547-94A2-362F55C4D4AF}" destId="{816B8E03-3C16-4B1E-9B4C-586FBF99B725}" srcOrd="0" destOrd="1" presId="urn:microsoft.com/office/officeart/2005/8/layout/vList2"/>
    <dgm:cxn modelId="{72EFAA3E-EA58-48FD-B496-968B9F6ED189}" srcId="{87B017CC-3526-4C63-B30F-4D5E06425EA4}" destId="{DDE87CB0-4570-4D1F-876A-96C43D0205A1}" srcOrd="0" destOrd="0" parTransId="{52F69CB9-A5C2-469F-8B84-759E0C6BB30C}" sibTransId="{D9CC0520-51D3-4EC9-BAB2-10FC11251032}"/>
    <dgm:cxn modelId="{390FAC3E-D733-4110-BB15-208DE59C0990}" type="presOf" srcId="{381CF379-75F6-40A8-8816-D3913A9FC46E}" destId="{B8710C38-00B5-4393-B2B8-2BFE49A2CBFE}" srcOrd="0" destOrd="0" presId="urn:microsoft.com/office/officeart/2005/8/layout/vList2"/>
    <dgm:cxn modelId="{95B22F40-0A53-4107-8B6B-643B4EB48A5D}" srcId="{09A96E64-077C-4566-A4DE-9575FDC9F9E8}" destId="{465FDC67-39BB-4511-AAAF-024247EF52D4}" srcOrd="3" destOrd="0" parTransId="{8CC3F8DF-4B1F-4C04-9E8A-11D20556ADD1}" sibTransId="{53023957-FCBC-41B4-926D-FE5B23B21DA0}"/>
    <dgm:cxn modelId="{558D175E-92A1-47C3-AF8A-702501E64C74}" srcId="{52330A62-09D3-4422-8A02-0811E2953E44}" destId="{3D33524C-3DD6-4B47-B0A6-002E8E96E3DF}" srcOrd="1" destOrd="0" parTransId="{BA5C0400-C8F8-4A51-A180-7889647A3E06}" sibTransId="{AF22504E-72EF-4F89-B241-410FB835DE4D}"/>
    <dgm:cxn modelId="{8A969F71-C727-4481-9A61-1195E488A980}" srcId="{52330A62-09D3-4422-8A02-0811E2953E44}" destId="{87B017CC-3526-4C63-B30F-4D5E06425EA4}" srcOrd="3" destOrd="0" parTransId="{86D004D5-BF89-48A3-B49B-8223BDFC52D5}" sibTransId="{4A52050C-2DB3-404F-8486-0EA56781D4EC}"/>
    <dgm:cxn modelId="{D1C87473-146B-4E49-83AD-70DAB35A41A4}" srcId="{DBDCC6E2-C537-4BE3-A6F4-AD32E3DB1F2A}" destId="{E3F52984-9576-4089-A6CF-02316617D381}" srcOrd="1" destOrd="0" parTransId="{68BF570A-4C7B-4B3D-82A9-64A461865723}" sibTransId="{C2CB6046-BB6A-4E58-8298-4C823BFC80B0}"/>
    <dgm:cxn modelId="{065B1A77-D9A7-42F6-AE86-F4F35C8F5ED7}" srcId="{52330A62-09D3-4422-8A02-0811E2953E44}" destId="{381CF379-75F6-40A8-8816-D3913A9FC46E}" srcOrd="0" destOrd="0" parTransId="{2F167AA1-24E3-480E-9F8E-11664B0A7BB3}" sibTransId="{A6D044A9-D833-4688-AEDD-E1DB90C12C84}"/>
    <dgm:cxn modelId="{69F8DB77-5450-40B5-9C6F-0AEA5FC72304}" srcId="{87B017CC-3526-4C63-B30F-4D5E06425EA4}" destId="{D05E2A8A-BD86-47AF-B81E-7118229326BD}" srcOrd="1" destOrd="0" parTransId="{9AD903C6-2A50-466E-9A79-DF823AED9FA3}" sibTransId="{A852830F-985D-4650-BD72-623D1B77A33A}"/>
    <dgm:cxn modelId="{9F9B345A-419E-4B26-B5D5-2AB1A479A66A}" srcId="{381CF379-75F6-40A8-8816-D3913A9FC46E}" destId="{76171FA3-1122-49BE-93EB-CA5D8A0EAD41}" srcOrd="0" destOrd="0" parTransId="{43FE8D11-B162-4498-A6F9-2D52C5F00334}" sibTransId="{E61AA1C9-68D6-4FEA-88C4-16325E7B69EB}"/>
    <dgm:cxn modelId="{E19DFE80-B1B9-45E8-A480-BF125D48DA3C}" srcId="{3D33524C-3DD6-4B47-B0A6-002E8E96E3DF}" destId="{BAE5E40E-C060-4E65-991D-9886585CB60C}" srcOrd="1" destOrd="0" parTransId="{E2BB1CC7-0BA0-4C2D-9183-31C78C3EB817}" sibTransId="{22E78B03-1D09-4655-A808-60FF24CE7989}"/>
    <dgm:cxn modelId="{CA0B4581-A0F1-4A5E-9D11-F98B0689AA04}" type="presOf" srcId="{DBDCC6E2-C537-4BE3-A6F4-AD32E3DB1F2A}" destId="{ED887158-B9BC-4263-92D8-2B476CB6C98D}" srcOrd="0" destOrd="0" presId="urn:microsoft.com/office/officeart/2005/8/layout/vList2"/>
    <dgm:cxn modelId="{70682783-78E4-4686-B3CF-5EF20432FED6}" type="presOf" srcId="{E28C5C82-C824-4154-9AC7-C3BE2DC0DD99}" destId="{A2F5F274-D55D-4497-BE57-A19DAB84D226}" srcOrd="0" destOrd="2" presId="urn:microsoft.com/office/officeart/2005/8/layout/vList2"/>
    <dgm:cxn modelId="{398E3C86-CB38-47C8-8A63-D322F89DCADC}" type="presOf" srcId="{DD8E62EB-BCB5-481D-9354-8B8DEC147FDA}" destId="{0E39F3A1-3298-4D70-9E8E-9C916BA292BE}" srcOrd="0" destOrd="3" presId="urn:microsoft.com/office/officeart/2005/8/layout/vList2"/>
    <dgm:cxn modelId="{C7D9DA8A-0ED0-4192-B1E1-A241EC20292D}" type="presOf" srcId="{8BB22570-86E3-43BA-A58F-9C90A3B7EC63}" destId="{8A92892B-1D8C-44F4-B6CC-3D4164FEBE18}" srcOrd="0" destOrd="0" presId="urn:microsoft.com/office/officeart/2005/8/layout/vList2"/>
    <dgm:cxn modelId="{F3A7C591-2554-4AC0-999F-BF9666DA27F4}" srcId="{09A96E64-077C-4566-A4DE-9575FDC9F9E8}" destId="{B3EE9A6E-C7FD-4547-94A2-362F55C4D4AF}" srcOrd="1" destOrd="0" parTransId="{B23605A7-347F-4187-839A-7220681FA43D}" sibTransId="{30480F0D-952F-41B7-AABF-3CCDDBAA4B60}"/>
    <dgm:cxn modelId="{E190C194-B504-4ED9-A040-AD7775E2912F}" srcId="{09A96E64-077C-4566-A4DE-9575FDC9F9E8}" destId="{E0ED834F-5D25-4C70-A55D-E6F9C7E3647A}" srcOrd="2" destOrd="0" parTransId="{B6CA46DF-97EE-4D31-AD77-D5DF9D1F8E26}" sibTransId="{B0AB0860-D16F-4353-B492-2894D20A07E4}"/>
    <dgm:cxn modelId="{40CC2B9E-3E95-45D9-AD2C-2D44C5544B27}" type="presOf" srcId="{D6D5C9CD-965A-4949-B3BC-38699CFD1145}" destId="{0E39F3A1-3298-4D70-9E8E-9C916BA292BE}" srcOrd="0" destOrd="1" presId="urn:microsoft.com/office/officeart/2005/8/layout/vList2"/>
    <dgm:cxn modelId="{1AB525A0-55E6-4F61-BF79-EDA3E12292F5}" srcId="{381CF379-75F6-40A8-8816-D3913A9FC46E}" destId="{6A5F489F-00F3-4999-8F28-3C100A785734}" srcOrd="2" destOrd="0" parTransId="{7BF47ECB-C91B-4EC2-A2BB-080FB9AEC14B}" sibTransId="{4401C692-731B-438A-8F6A-D9B218DF3748}"/>
    <dgm:cxn modelId="{34F260A1-9DDC-45B1-BCE3-5C60B9FD53AC}" type="presOf" srcId="{465FDC67-39BB-4511-AAAF-024247EF52D4}" destId="{816B8E03-3C16-4B1E-9B4C-586FBF99B725}" srcOrd="0" destOrd="3" presId="urn:microsoft.com/office/officeart/2005/8/layout/vList2"/>
    <dgm:cxn modelId="{FF927BA6-0B19-450D-B25F-2547DA25B947}" type="presOf" srcId="{DDE87CB0-4570-4D1F-876A-96C43D0205A1}" destId="{13BAA01F-1F74-4F07-B58F-D4D30D02B180}" srcOrd="0" destOrd="0" presId="urn:microsoft.com/office/officeart/2005/8/layout/vList2"/>
    <dgm:cxn modelId="{CAAEB5A6-2C32-4069-B908-2C9FB9784F72}" srcId="{381CF379-75F6-40A8-8816-D3913A9FC46E}" destId="{DD8E62EB-BCB5-481D-9354-8B8DEC147FDA}" srcOrd="3" destOrd="0" parTransId="{AB701C0E-8638-40A2-90E0-7BF1F1036773}" sibTransId="{0E2BAACC-2534-463B-8B3E-CBEB0DCE7C02}"/>
    <dgm:cxn modelId="{D1684EAA-B155-434D-A56A-60732D9793E4}" srcId="{87B017CC-3526-4C63-B30F-4D5E06425EA4}" destId="{17152B92-A295-4486-BC6E-8E88A02B575E}" srcOrd="2" destOrd="0" parTransId="{4D028268-C885-4A51-99CD-B3378AEEAE59}" sibTransId="{F1F5C4A6-16E1-4740-B940-986BF52776D6}"/>
    <dgm:cxn modelId="{E3D7E6B7-5D44-4D5C-897F-38453B559A11}" type="presOf" srcId="{09A96E64-077C-4566-A4DE-9575FDC9F9E8}" destId="{DA3201C5-0826-4DFD-9F1B-C0EA8AB40628}" srcOrd="0" destOrd="0" presId="urn:microsoft.com/office/officeart/2005/8/layout/vList2"/>
    <dgm:cxn modelId="{181E0CBB-E8BC-4DBF-A8FF-59723ACF6CE3}" srcId="{381CF379-75F6-40A8-8816-D3913A9FC46E}" destId="{D6D5C9CD-965A-4949-B3BC-38699CFD1145}" srcOrd="1" destOrd="0" parTransId="{E9CFCD03-0A16-4C35-8E49-2B99324C9EF6}" sibTransId="{11A169A1-8D0A-48B9-AE50-FDC178F02BA7}"/>
    <dgm:cxn modelId="{7E624DC5-D026-41AE-94C1-5E7D964F3A3F}" type="presOf" srcId="{87B017CC-3526-4C63-B30F-4D5E06425EA4}" destId="{F28AD86B-869B-4262-90F3-4CF7FE16F312}" srcOrd="0" destOrd="0" presId="urn:microsoft.com/office/officeart/2005/8/layout/vList2"/>
    <dgm:cxn modelId="{B34FC9C7-0F40-49E6-93D0-F0617EBB29D7}" srcId="{DBDCC6E2-C537-4BE3-A6F4-AD32E3DB1F2A}" destId="{8BB22570-86E3-43BA-A58F-9C90A3B7EC63}" srcOrd="0" destOrd="0" parTransId="{4C27EF52-F765-487B-9098-4951897DC38B}" sibTransId="{60BC7797-C9A5-41C4-A94D-C75453E6241A}"/>
    <dgm:cxn modelId="{6EE4B9CB-5CA7-4A31-8C98-9CEEDDF416B9}" type="presOf" srcId="{17152B92-A295-4486-BC6E-8E88A02B575E}" destId="{13BAA01F-1F74-4F07-B58F-D4D30D02B180}" srcOrd="0" destOrd="2" presId="urn:microsoft.com/office/officeart/2005/8/layout/vList2"/>
    <dgm:cxn modelId="{E26046D7-7641-4D96-8CC7-1F1ACDAD1A79}" type="presOf" srcId="{6A5F489F-00F3-4999-8F28-3C100A785734}" destId="{0E39F3A1-3298-4D70-9E8E-9C916BA292BE}" srcOrd="0" destOrd="2" presId="urn:microsoft.com/office/officeart/2005/8/layout/vList2"/>
    <dgm:cxn modelId="{F22FD5F6-9C87-49D3-81FA-127A9A413A74}" type="presOf" srcId="{DD7B18BC-C83E-4640-B69E-F38C1F78ADEB}" destId="{A2F5F274-D55D-4497-BE57-A19DAB84D226}" srcOrd="0" destOrd="0" presId="urn:microsoft.com/office/officeart/2005/8/layout/vList2"/>
    <dgm:cxn modelId="{C365C7F7-4BE8-4954-9CF6-441DB2740EB2}" type="presOf" srcId="{BAE5E40E-C060-4E65-991D-9886585CB60C}" destId="{A2F5F274-D55D-4497-BE57-A19DAB84D226}" srcOrd="0" destOrd="1" presId="urn:microsoft.com/office/officeart/2005/8/layout/vList2"/>
    <dgm:cxn modelId="{BAA684F8-C2A9-4329-A351-B5ED90361463}" srcId="{3D33524C-3DD6-4B47-B0A6-002E8E96E3DF}" destId="{E28C5C82-C824-4154-9AC7-C3BE2DC0DD99}" srcOrd="2" destOrd="0" parTransId="{A5EA3930-E7E5-44EC-8771-5FDD99F84A8E}" sibTransId="{CA360FBC-518C-4960-A951-EFC38003074A}"/>
    <dgm:cxn modelId="{BADA78FC-B0F5-45C5-A47A-3F86B4DF56CD}" type="presOf" srcId="{D05E2A8A-BD86-47AF-B81E-7118229326BD}" destId="{13BAA01F-1F74-4F07-B58F-D4D30D02B180}" srcOrd="0" destOrd="1" presId="urn:microsoft.com/office/officeart/2005/8/layout/vList2"/>
    <dgm:cxn modelId="{2E68F965-2814-4638-9E2E-65F5994B565D}" type="presParOf" srcId="{FC8853FE-1BA6-4F0C-8625-42FCBB48D9C5}" destId="{B8710C38-00B5-4393-B2B8-2BFE49A2CBFE}" srcOrd="0" destOrd="0" presId="urn:microsoft.com/office/officeart/2005/8/layout/vList2"/>
    <dgm:cxn modelId="{A9D1C3AF-416A-4D8F-9EC7-21616F795B87}" type="presParOf" srcId="{FC8853FE-1BA6-4F0C-8625-42FCBB48D9C5}" destId="{0E39F3A1-3298-4D70-9E8E-9C916BA292BE}" srcOrd="1" destOrd="0" presId="urn:microsoft.com/office/officeart/2005/8/layout/vList2"/>
    <dgm:cxn modelId="{10D95AB3-9DCA-4B9F-A474-280AC495805E}" type="presParOf" srcId="{FC8853FE-1BA6-4F0C-8625-42FCBB48D9C5}" destId="{14909DF2-BC60-4513-BAFD-4503EB1AD7F0}" srcOrd="2" destOrd="0" presId="urn:microsoft.com/office/officeart/2005/8/layout/vList2"/>
    <dgm:cxn modelId="{1DA4EA3E-F8EF-4C07-8236-7CE448C7B9E2}" type="presParOf" srcId="{FC8853FE-1BA6-4F0C-8625-42FCBB48D9C5}" destId="{A2F5F274-D55D-4497-BE57-A19DAB84D226}" srcOrd="3" destOrd="0" presId="urn:microsoft.com/office/officeart/2005/8/layout/vList2"/>
    <dgm:cxn modelId="{C559B2AB-12AC-484B-B1B1-6633B74C1CBD}" type="presParOf" srcId="{FC8853FE-1BA6-4F0C-8625-42FCBB48D9C5}" destId="{DA3201C5-0826-4DFD-9F1B-C0EA8AB40628}" srcOrd="4" destOrd="0" presId="urn:microsoft.com/office/officeart/2005/8/layout/vList2"/>
    <dgm:cxn modelId="{C6DBEAF3-A013-48E2-8045-C65B0B6AC587}" type="presParOf" srcId="{FC8853FE-1BA6-4F0C-8625-42FCBB48D9C5}" destId="{816B8E03-3C16-4B1E-9B4C-586FBF99B725}" srcOrd="5" destOrd="0" presId="urn:microsoft.com/office/officeart/2005/8/layout/vList2"/>
    <dgm:cxn modelId="{1BA34728-0B08-4ADF-8BC4-4FA4E6FED100}" type="presParOf" srcId="{FC8853FE-1BA6-4F0C-8625-42FCBB48D9C5}" destId="{F28AD86B-869B-4262-90F3-4CF7FE16F312}" srcOrd="6" destOrd="0" presId="urn:microsoft.com/office/officeart/2005/8/layout/vList2"/>
    <dgm:cxn modelId="{763FA5F1-40FC-41AD-8943-0D3F97C2C66D}" type="presParOf" srcId="{FC8853FE-1BA6-4F0C-8625-42FCBB48D9C5}" destId="{13BAA01F-1F74-4F07-B58F-D4D30D02B180}" srcOrd="7" destOrd="0" presId="urn:microsoft.com/office/officeart/2005/8/layout/vList2"/>
    <dgm:cxn modelId="{191A28A1-298F-4E54-9037-09EBB1013386}" type="presParOf" srcId="{FC8853FE-1BA6-4F0C-8625-42FCBB48D9C5}" destId="{ED887158-B9BC-4263-92D8-2B476CB6C98D}" srcOrd="8" destOrd="0" presId="urn:microsoft.com/office/officeart/2005/8/layout/vList2"/>
    <dgm:cxn modelId="{9F5167BF-B6E2-45A9-A025-790639A162BC}" type="presParOf" srcId="{FC8853FE-1BA6-4F0C-8625-42FCBB48D9C5}" destId="{8A92892B-1D8C-44F4-B6CC-3D4164FEBE18}" srcOrd="9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50A0AA5-CFC2-4D1C-91A1-1995D8758C12}" type="doc">
      <dgm:prSet loTypeId="urn:microsoft.com/office/officeart/2005/8/layout/h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A1E378B4-2F46-4E4D-BF84-8EC2BF2E8F98}">
      <dgm:prSet/>
      <dgm:spPr>
        <a:xfrm rot="16200000">
          <a:off x="4730545" y="2620462"/>
          <a:ext cx="3882904" cy="821383"/>
        </a:xfrm>
        <a:prstGeom prst="rect">
          <a:avLst/>
        </a:prstGeom>
      </dgm:spPr>
      <dgm:t>
        <a:bodyPr/>
        <a:lstStyle/>
        <a:p>
          <a:pPr>
            <a:buNone/>
            <a:defRPr b="1"/>
          </a:pPr>
          <a:endParaRPr lang="en-US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448CF989-7C84-4C00-9B0B-48ECE1232163}" type="parTrans" cxnId="{CF7110BF-90CC-4948-95B2-4A453A85EFD5}">
      <dgm:prSet/>
      <dgm:spPr/>
      <dgm:t>
        <a:bodyPr/>
        <a:lstStyle/>
        <a:p>
          <a:endParaRPr lang="en-US"/>
        </a:p>
      </dgm:t>
    </dgm:pt>
    <dgm:pt modelId="{51D0727C-081D-4DEB-9069-30243672271C}" type="sibTrans" cxnId="{CF7110BF-90CC-4948-95B2-4A453A85EFD5}">
      <dgm:prSet/>
      <dgm:spPr/>
      <dgm:t>
        <a:bodyPr/>
        <a:lstStyle/>
        <a:p>
          <a:endParaRPr lang="en-US"/>
        </a:p>
      </dgm:t>
    </dgm:pt>
    <dgm:pt modelId="{ED0A8015-DC75-4E66-890C-E65D70AA172F}">
      <dgm:prSet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xfrm>
          <a:off x="7082689" y="1089702"/>
          <a:ext cx="4297349" cy="3882904"/>
        </a:xfrm>
        <a:prstGeom prst="rect">
          <a:avLst/>
        </a:prstGeom>
      </dgm:spPr>
      <dgm:t>
        <a:bodyPr/>
        <a:lstStyle/>
        <a:p>
          <a:pPr>
            <a:buFont typeface="Wingdings" panose="05000000000000000000" pitchFamily="2" charset="2"/>
            <a:buChar char="ü"/>
          </a:pPr>
          <a:endParaRPr lang="en-US" sz="24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B7F18301-E757-4F5B-87DF-D0D0875EA470}" type="parTrans" cxnId="{E8F9C4B9-3E74-482D-A88C-2F4A0A6D8011}">
      <dgm:prSet/>
      <dgm:spPr/>
      <dgm:t>
        <a:bodyPr/>
        <a:lstStyle/>
        <a:p>
          <a:endParaRPr lang="en-US"/>
        </a:p>
      </dgm:t>
    </dgm:pt>
    <dgm:pt modelId="{5F2ADE6D-4565-41AB-BC06-EDD391363887}" type="sibTrans" cxnId="{E8F9C4B9-3E74-482D-A88C-2F4A0A6D8011}">
      <dgm:prSet/>
      <dgm:spPr/>
      <dgm:t>
        <a:bodyPr/>
        <a:lstStyle/>
        <a:p>
          <a:endParaRPr lang="en-US"/>
        </a:p>
      </dgm:t>
    </dgm:pt>
    <dgm:pt modelId="{15ED9580-8056-439E-AAED-AD90608E1FA2}">
      <dgm:prSet/>
      <dgm:spPr>
        <a:xfrm rot="16200000">
          <a:off x="-1503313" y="2620462"/>
          <a:ext cx="3882904" cy="821383"/>
        </a:xfrm>
        <a:prstGeom prst="rect">
          <a:avLst/>
        </a:prstGeom>
      </dgm:spPr>
      <dgm:t>
        <a:bodyPr/>
        <a:lstStyle/>
        <a:p>
          <a:pPr>
            <a:buNone/>
            <a:defRPr b="1"/>
          </a:pPr>
          <a:endParaRPr lang="en-US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F980456F-C27F-42C8-8992-BD3C1BFEB46E}" type="sibTrans" cxnId="{53B728FE-F261-4EC1-BD1D-B0E6749CF054}">
      <dgm:prSet/>
      <dgm:spPr/>
      <dgm:t>
        <a:bodyPr/>
        <a:lstStyle/>
        <a:p>
          <a:endParaRPr lang="en-US"/>
        </a:p>
      </dgm:t>
    </dgm:pt>
    <dgm:pt modelId="{1AF7943A-493E-4C08-96D6-F0AC7BD1F9B6}" type="parTrans" cxnId="{53B728FE-F261-4EC1-BD1D-B0E6749CF054}">
      <dgm:prSet/>
      <dgm:spPr/>
      <dgm:t>
        <a:bodyPr/>
        <a:lstStyle/>
        <a:p>
          <a:endParaRPr lang="en-US"/>
        </a:p>
      </dgm:t>
    </dgm:pt>
    <dgm:pt modelId="{1FE379ED-07D9-4DA0-A81A-0C11B0BA9407}" type="pres">
      <dgm:prSet presAssocID="{550A0AA5-CFC2-4D1C-91A1-1995D8758C12}" presName="linearFlow" presStyleCnt="0">
        <dgm:presLayoutVars>
          <dgm:dir/>
          <dgm:animLvl val="lvl"/>
          <dgm:resizeHandles/>
        </dgm:presLayoutVars>
      </dgm:prSet>
      <dgm:spPr/>
    </dgm:pt>
    <dgm:pt modelId="{33D79F85-B17A-4585-9E3D-C5F96A2DB1D8}" type="pres">
      <dgm:prSet presAssocID="{15ED9580-8056-439E-AAED-AD90608E1FA2}" presName="compositeNode" presStyleCnt="0">
        <dgm:presLayoutVars>
          <dgm:bulletEnabled val="1"/>
        </dgm:presLayoutVars>
      </dgm:prSet>
      <dgm:spPr/>
    </dgm:pt>
    <dgm:pt modelId="{C8DC7FDD-D970-4274-ADAE-09BC43388146}" type="pres">
      <dgm:prSet presAssocID="{15ED9580-8056-439E-AAED-AD90608E1FA2}" presName="image" presStyleLbl="fgImgPlace1" presStyleIdx="0" presStyleCnt="2"/>
      <dgm:spPr>
        <a:xfrm>
          <a:off x="27446" y="5475"/>
          <a:ext cx="1642767" cy="164276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solidFill>
            <a:schemeClr val="accent4">
              <a:lumMod val="75000"/>
            </a:schemeClr>
          </a:solidFill>
        </a:ln>
      </dgm:spPr>
      <dgm:extLst>
        <a:ext uri="{E40237B7-FDA0-4F09-8148-C483321AD2D9}">
          <dgm14:cNvPr xmlns:dgm14="http://schemas.microsoft.com/office/drawing/2010/diagram" id="0" name="" descr="Diploma"/>
        </a:ext>
      </dgm:extLst>
    </dgm:pt>
    <dgm:pt modelId="{66C61017-9B50-4BBD-B8E9-580498288971}" type="pres">
      <dgm:prSet presAssocID="{15ED9580-8056-439E-AAED-AD90608E1FA2}" presName="childNode" presStyleLbl="node1" presStyleIdx="0" presStyleCnt="2" custScaleX="117359">
        <dgm:presLayoutVars>
          <dgm:bulletEnabled val="1"/>
        </dgm:presLayoutVars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>
        <a:xfrm>
          <a:off x="848830" y="1089702"/>
          <a:ext cx="4297349" cy="3882904"/>
        </a:xfrm>
        <a:prstGeom prst="rect">
          <a:avLst/>
        </a:prstGeom>
      </dgm:spPr>
    </dgm:pt>
    <dgm:pt modelId="{ED7CC502-C603-4DEF-B280-73F438B46789}" type="pres">
      <dgm:prSet presAssocID="{15ED9580-8056-439E-AAED-AD90608E1FA2}" presName="parentNode" presStyleLbl="revTx" presStyleIdx="0" presStyleCnt="2">
        <dgm:presLayoutVars>
          <dgm:chMax val="0"/>
          <dgm:bulletEnabled val="1"/>
        </dgm:presLayoutVars>
      </dgm:prSet>
      <dgm:spPr/>
    </dgm:pt>
    <dgm:pt modelId="{32DC885B-705F-4986-B351-9F0F2EE0A06E}" type="pres">
      <dgm:prSet presAssocID="{F980456F-C27F-42C8-8992-BD3C1BFEB46E}" presName="sibTrans" presStyleCnt="0"/>
      <dgm:spPr/>
    </dgm:pt>
    <dgm:pt modelId="{5C284EF7-A234-42E7-8E2E-02242A0652BB}" type="pres">
      <dgm:prSet presAssocID="{A1E378B4-2F46-4E4D-BF84-8EC2BF2E8F98}" presName="compositeNode" presStyleCnt="0">
        <dgm:presLayoutVars>
          <dgm:bulletEnabled val="1"/>
        </dgm:presLayoutVars>
      </dgm:prSet>
      <dgm:spPr/>
    </dgm:pt>
    <dgm:pt modelId="{A194060C-96CC-4A6A-9C0B-1E3FC1EBC098}" type="pres">
      <dgm:prSet presAssocID="{A1E378B4-2F46-4E4D-BF84-8EC2BF2E8F98}" presName="image" presStyleLbl="fgImgPlace1" presStyleIdx="1" presStyleCnt="2"/>
      <dgm:spPr>
        <a:xfrm>
          <a:off x="6261306" y="5475"/>
          <a:ext cx="1642767" cy="164276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solidFill>
            <a:schemeClr val="accent1">
              <a:lumMod val="75000"/>
            </a:schemeClr>
          </a:solidFill>
        </a:ln>
      </dgm:spPr>
      <dgm:extLst>
        <a:ext uri="{E40237B7-FDA0-4F09-8148-C483321AD2D9}">
          <dgm14:cNvPr xmlns:dgm14="http://schemas.microsoft.com/office/drawing/2010/diagram" id="0" name="" descr="Ribbon"/>
        </a:ext>
      </dgm:extLst>
    </dgm:pt>
    <dgm:pt modelId="{5454C294-8EFB-4A08-AE83-9EBC63B7F607}" type="pres">
      <dgm:prSet presAssocID="{A1E378B4-2F46-4E4D-BF84-8EC2BF2E8F98}" presName="childNode" presStyleLbl="node1" presStyleIdx="1" presStyleCnt="2" custScaleX="116992">
        <dgm:presLayoutVars>
          <dgm:bulletEnabled val="1"/>
        </dgm:presLayoutVars>
      </dgm:prSet>
      <dgm:spPr/>
    </dgm:pt>
    <dgm:pt modelId="{926F5DE8-0843-4A9D-B085-453CB3C01F26}" type="pres">
      <dgm:prSet presAssocID="{A1E378B4-2F46-4E4D-BF84-8EC2BF2E8F98}" presName="parentNode" presStyleLbl="revTx" presStyleIdx="1" presStyleCnt="2">
        <dgm:presLayoutVars>
          <dgm:chMax val="0"/>
          <dgm:bulletEnabled val="1"/>
        </dgm:presLayoutVars>
      </dgm:prSet>
      <dgm:spPr/>
    </dgm:pt>
  </dgm:ptLst>
  <dgm:cxnLst>
    <dgm:cxn modelId="{B02D4535-E758-4DD8-B32F-DC2AD649E8BF}" type="presOf" srcId="{A1E378B4-2F46-4E4D-BF84-8EC2BF2E8F98}" destId="{926F5DE8-0843-4A9D-B085-453CB3C01F26}" srcOrd="0" destOrd="0" presId="urn:microsoft.com/office/officeart/2005/8/layout/hList2"/>
    <dgm:cxn modelId="{397273B7-7CB5-4026-9AB9-920D13A4E1A7}" type="presOf" srcId="{15ED9580-8056-439E-AAED-AD90608E1FA2}" destId="{ED7CC502-C603-4DEF-B280-73F438B46789}" srcOrd="0" destOrd="0" presId="urn:microsoft.com/office/officeart/2005/8/layout/hList2"/>
    <dgm:cxn modelId="{E8F9C4B9-3E74-482D-A88C-2F4A0A6D8011}" srcId="{A1E378B4-2F46-4E4D-BF84-8EC2BF2E8F98}" destId="{ED0A8015-DC75-4E66-890C-E65D70AA172F}" srcOrd="0" destOrd="0" parTransId="{B7F18301-E757-4F5B-87DF-D0D0875EA470}" sibTransId="{5F2ADE6D-4565-41AB-BC06-EDD391363887}"/>
    <dgm:cxn modelId="{569283BC-661C-4674-959E-55D8F43C7988}" type="presOf" srcId="{ED0A8015-DC75-4E66-890C-E65D70AA172F}" destId="{5454C294-8EFB-4A08-AE83-9EBC63B7F607}" srcOrd="0" destOrd="0" presId="urn:microsoft.com/office/officeart/2005/8/layout/hList2"/>
    <dgm:cxn modelId="{CF7110BF-90CC-4948-95B2-4A453A85EFD5}" srcId="{550A0AA5-CFC2-4D1C-91A1-1995D8758C12}" destId="{A1E378B4-2F46-4E4D-BF84-8EC2BF2E8F98}" srcOrd="1" destOrd="0" parTransId="{448CF989-7C84-4C00-9B0B-48ECE1232163}" sibTransId="{51D0727C-081D-4DEB-9069-30243672271C}"/>
    <dgm:cxn modelId="{240DC3D1-7508-4BD9-B3EF-8DA8A2238292}" type="presOf" srcId="{550A0AA5-CFC2-4D1C-91A1-1995D8758C12}" destId="{1FE379ED-07D9-4DA0-A81A-0C11B0BA9407}" srcOrd="0" destOrd="0" presId="urn:microsoft.com/office/officeart/2005/8/layout/hList2"/>
    <dgm:cxn modelId="{53B728FE-F261-4EC1-BD1D-B0E6749CF054}" srcId="{550A0AA5-CFC2-4D1C-91A1-1995D8758C12}" destId="{15ED9580-8056-439E-AAED-AD90608E1FA2}" srcOrd="0" destOrd="0" parTransId="{1AF7943A-493E-4C08-96D6-F0AC7BD1F9B6}" sibTransId="{F980456F-C27F-42C8-8992-BD3C1BFEB46E}"/>
    <dgm:cxn modelId="{A23B8035-0DB7-4225-A000-E1780C31C3C4}" type="presParOf" srcId="{1FE379ED-07D9-4DA0-A81A-0C11B0BA9407}" destId="{33D79F85-B17A-4585-9E3D-C5F96A2DB1D8}" srcOrd="0" destOrd="0" presId="urn:microsoft.com/office/officeart/2005/8/layout/hList2"/>
    <dgm:cxn modelId="{485538D7-BD04-4D15-9079-3223F2AC764D}" type="presParOf" srcId="{33D79F85-B17A-4585-9E3D-C5F96A2DB1D8}" destId="{C8DC7FDD-D970-4274-ADAE-09BC43388146}" srcOrd="0" destOrd="0" presId="urn:microsoft.com/office/officeart/2005/8/layout/hList2"/>
    <dgm:cxn modelId="{D494A6E8-9A4D-4084-AE5B-49488CA3F6A6}" type="presParOf" srcId="{33D79F85-B17A-4585-9E3D-C5F96A2DB1D8}" destId="{66C61017-9B50-4BBD-B8E9-580498288971}" srcOrd="1" destOrd="0" presId="urn:microsoft.com/office/officeart/2005/8/layout/hList2"/>
    <dgm:cxn modelId="{7748C153-F650-4CFA-A601-E763ECE8DBF5}" type="presParOf" srcId="{33D79F85-B17A-4585-9E3D-C5F96A2DB1D8}" destId="{ED7CC502-C603-4DEF-B280-73F438B46789}" srcOrd="2" destOrd="0" presId="urn:microsoft.com/office/officeart/2005/8/layout/hList2"/>
    <dgm:cxn modelId="{B320DFE9-A906-4053-AF73-8ED1064D7936}" type="presParOf" srcId="{1FE379ED-07D9-4DA0-A81A-0C11B0BA9407}" destId="{32DC885B-705F-4986-B351-9F0F2EE0A06E}" srcOrd="1" destOrd="0" presId="urn:microsoft.com/office/officeart/2005/8/layout/hList2"/>
    <dgm:cxn modelId="{FED11A75-B226-4C9F-949E-8664793FFFE1}" type="presParOf" srcId="{1FE379ED-07D9-4DA0-A81A-0C11B0BA9407}" destId="{5C284EF7-A234-42E7-8E2E-02242A0652BB}" srcOrd="2" destOrd="0" presId="urn:microsoft.com/office/officeart/2005/8/layout/hList2"/>
    <dgm:cxn modelId="{A75FD20B-4EB6-436D-BEB8-2F151B11C025}" type="presParOf" srcId="{5C284EF7-A234-42E7-8E2E-02242A0652BB}" destId="{A194060C-96CC-4A6A-9C0B-1E3FC1EBC098}" srcOrd="0" destOrd="0" presId="urn:microsoft.com/office/officeart/2005/8/layout/hList2"/>
    <dgm:cxn modelId="{30C9568C-3837-47D3-8CEA-E09B46C563B9}" type="presParOf" srcId="{5C284EF7-A234-42E7-8E2E-02242A0652BB}" destId="{5454C294-8EFB-4A08-AE83-9EBC63B7F607}" srcOrd="1" destOrd="0" presId="urn:microsoft.com/office/officeart/2005/8/layout/hList2"/>
    <dgm:cxn modelId="{F347FD9A-DB1A-47C3-97A1-59C1E91C8813}" type="presParOf" srcId="{5C284EF7-A234-42E7-8E2E-02242A0652BB}" destId="{926F5DE8-0843-4A9D-B085-453CB3C01F26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DABC9FE-A2F4-498E-A3AE-12177056068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E3B0AF1-E7FA-4393-8583-20EBE9AA2AE7}">
      <dgm:prSet phldrT="[Text]" custT="1"/>
      <dgm:spPr>
        <a:xfrm>
          <a:off x="0" y="1786986"/>
          <a:ext cx="5216525" cy="361520"/>
        </a:xfrm>
        <a:prstGeom prst="roundRect">
          <a:avLst/>
        </a:prstGeom>
        <a:solidFill>
          <a:srgbClr val="1CADE4">
            <a:hueOff val="0"/>
            <a:satOff val="0"/>
            <a:lumOff val="0"/>
            <a:alphaOff val="0"/>
          </a:srgb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sz="2000" dirty="0">
              <a:solidFill>
                <a:sysClr val="window" lastClr="FFFFFF"/>
              </a:solidFill>
              <a:latin typeface="Tw Cen MT" panose="020B0602020104020603"/>
              <a:ea typeface="+mn-ea"/>
              <a:cs typeface="+mn-cs"/>
            </a:rPr>
            <a:t>Procurement Performance Reporting</a:t>
          </a:r>
        </a:p>
      </dgm:t>
    </dgm:pt>
    <dgm:pt modelId="{B356A5FF-42E1-4B69-ACFB-0AA9C7DFAAC5}" type="parTrans" cxnId="{B5812801-7D1D-4446-8D6F-68876D26515C}">
      <dgm:prSet/>
      <dgm:spPr/>
      <dgm:t>
        <a:bodyPr/>
        <a:lstStyle/>
        <a:p>
          <a:endParaRPr lang="en-US"/>
        </a:p>
      </dgm:t>
    </dgm:pt>
    <dgm:pt modelId="{6E93B833-B41F-4E8D-95EA-B96ECCDFDC6C}" type="sibTrans" cxnId="{B5812801-7D1D-4446-8D6F-68876D26515C}">
      <dgm:prSet/>
      <dgm:spPr/>
      <dgm:t>
        <a:bodyPr/>
        <a:lstStyle/>
        <a:p>
          <a:endParaRPr lang="en-US"/>
        </a:p>
      </dgm:t>
    </dgm:pt>
    <dgm:pt modelId="{E1733358-53D1-4DD3-AEA4-316C48F5FCCA}">
      <dgm:prSet phldrT="[Text]" custT="1"/>
      <dgm:spPr>
        <a:xfrm>
          <a:off x="0" y="2148507"/>
          <a:ext cx="5216525" cy="1059840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pPr>
            <a:buClr>
              <a:srgbClr val="1CADE4"/>
            </a:buClr>
            <a:buSzTx/>
            <a:buFont typeface="Arial" panose="020B0604020202020204" pitchFamily="34" charset="0"/>
            <a:buChar char="•"/>
          </a:pPr>
          <a:r>
            <a:rPr kumimoji="0" lang="en-US" sz="1800" b="0" i="0" u="none" strike="noStrike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rPr>
            <a:t>Status of Procurement Activities (numbers/amounts)</a:t>
          </a:r>
          <a:endParaRPr lang="en-US" sz="1800" dirty="0">
            <a:solidFill>
              <a:sysClr val="windowText" lastClr="000000"/>
            </a:solidFill>
            <a:latin typeface="Tw Cen MT" panose="020B0602020104020603"/>
            <a:ea typeface="+mn-ea"/>
            <a:cs typeface="+mn-cs"/>
          </a:endParaRPr>
        </a:p>
      </dgm:t>
    </dgm:pt>
    <dgm:pt modelId="{5039F1D8-C091-492C-8313-F6846BFC5DA2}" type="sibTrans" cxnId="{4D750851-4C78-4139-9242-80CDD24C94A2}">
      <dgm:prSet/>
      <dgm:spPr/>
      <dgm:t>
        <a:bodyPr/>
        <a:lstStyle/>
        <a:p>
          <a:endParaRPr lang="en-US"/>
        </a:p>
      </dgm:t>
    </dgm:pt>
    <dgm:pt modelId="{8A1463CF-7521-4000-A14C-334E6746D8E0}" type="parTrans" cxnId="{4D750851-4C78-4139-9242-80CDD24C94A2}">
      <dgm:prSet/>
      <dgm:spPr/>
      <dgm:t>
        <a:bodyPr/>
        <a:lstStyle/>
        <a:p>
          <a:endParaRPr lang="en-US"/>
        </a:p>
      </dgm:t>
    </dgm:pt>
    <dgm:pt modelId="{00EB000A-5579-4919-9159-C7D97BB97DFA}">
      <dgm:prSet custT="1"/>
      <dgm:spPr>
        <a:xfrm>
          <a:off x="0" y="2148507"/>
          <a:ext cx="5216525" cy="1059840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pPr>
            <a:buChar char="•"/>
          </a:pPr>
          <a:r>
            <a:rPr kumimoji="0" lang="en-US" sz="1800" b="0" i="0" u="none" strike="noStrike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rPr>
            <a:t>Summary of Procurement Report </a:t>
          </a:r>
        </a:p>
      </dgm:t>
    </dgm:pt>
    <dgm:pt modelId="{0363D4C3-8D54-47AA-8A76-118DBB75A7D7}" type="parTrans" cxnId="{9B7E1D0D-1C71-4299-8A23-AB5DAE2AEDDE}">
      <dgm:prSet/>
      <dgm:spPr/>
      <dgm:t>
        <a:bodyPr/>
        <a:lstStyle/>
        <a:p>
          <a:endParaRPr lang="en-US"/>
        </a:p>
      </dgm:t>
    </dgm:pt>
    <dgm:pt modelId="{6411D277-EA65-43B6-BD87-20D6EB5FA4FD}" type="sibTrans" cxnId="{9B7E1D0D-1C71-4299-8A23-AB5DAE2AEDDE}">
      <dgm:prSet/>
      <dgm:spPr/>
      <dgm:t>
        <a:bodyPr/>
        <a:lstStyle/>
        <a:p>
          <a:endParaRPr lang="en-US"/>
        </a:p>
      </dgm:t>
    </dgm:pt>
    <dgm:pt modelId="{0F7C67E4-05C0-4265-BC6D-0DC3F0DC9D8F}">
      <dgm:prSet custT="1"/>
      <dgm:spPr>
        <a:xfrm>
          <a:off x="0" y="2148507"/>
          <a:ext cx="5216525" cy="1059840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pPr>
            <a:buChar char="•"/>
          </a:pPr>
          <a:r>
            <a:rPr kumimoji="0" lang="en-US" sz="1800" b="0" i="0" u="none" strike="noStrike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rPr>
            <a:t>Procurement implementation performance reporting</a:t>
          </a:r>
        </a:p>
      </dgm:t>
    </dgm:pt>
    <dgm:pt modelId="{47826257-4ADF-4DF2-B675-B770E201947A}" type="sibTrans" cxnId="{57437F58-7840-4548-97CE-0B0E6C28DF0F}">
      <dgm:prSet/>
      <dgm:spPr/>
      <dgm:t>
        <a:bodyPr/>
        <a:lstStyle/>
        <a:p>
          <a:endParaRPr lang="en-US"/>
        </a:p>
      </dgm:t>
    </dgm:pt>
    <dgm:pt modelId="{7FAF8A42-5745-4C1C-88E5-D57667E98EDE}" type="parTrans" cxnId="{57437F58-7840-4548-97CE-0B0E6C28DF0F}">
      <dgm:prSet/>
      <dgm:spPr/>
      <dgm:t>
        <a:bodyPr/>
        <a:lstStyle/>
        <a:p>
          <a:endParaRPr lang="en-US"/>
        </a:p>
      </dgm:t>
    </dgm:pt>
    <dgm:pt modelId="{E8462ACB-C5BF-41FA-9DE6-1BD94CB30726}" type="pres">
      <dgm:prSet presAssocID="{CDABC9FE-A2F4-498E-A3AE-121770560684}" presName="linear" presStyleCnt="0">
        <dgm:presLayoutVars>
          <dgm:animLvl val="lvl"/>
          <dgm:resizeHandles val="exact"/>
        </dgm:presLayoutVars>
      </dgm:prSet>
      <dgm:spPr/>
    </dgm:pt>
    <dgm:pt modelId="{008F4BE6-CF9F-4889-BDEB-4F3F3180FBA0}" type="pres">
      <dgm:prSet presAssocID="{8E3B0AF1-E7FA-4393-8583-20EBE9AA2AE7}" presName="parentText" presStyleLbl="node1" presStyleIdx="0" presStyleCnt="1" custScaleY="30175">
        <dgm:presLayoutVars>
          <dgm:chMax val="0"/>
          <dgm:bulletEnabled val="1"/>
        </dgm:presLayoutVars>
      </dgm:prSet>
      <dgm:spPr/>
    </dgm:pt>
    <dgm:pt modelId="{39922448-F957-462B-98CD-9CBDC2EE75FF}" type="pres">
      <dgm:prSet presAssocID="{8E3B0AF1-E7FA-4393-8583-20EBE9AA2AE7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B5812801-7D1D-4446-8D6F-68876D26515C}" srcId="{CDABC9FE-A2F4-498E-A3AE-121770560684}" destId="{8E3B0AF1-E7FA-4393-8583-20EBE9AA2AE7}" srcOrd="0" destOrd="0" parTransId="{B356A5FF-42E1-4B69-ACFB-0AA9C7DFAAC5}" sibTransId="{6E93B833-B41F-4E8D-95EA-B96ECCDFDC6C}"/>
    <dgm:cxn modelId="{03A6A505-9E7C-4E16-AE67-A5258A192EBA}" type="presOf" srcId="{8E3B0AF1-E7FA-4393-8583-20EBE9AA2AE7}" destId="{008F4BE6-CF9F-4889-BDEB-4F3F3180FBA0}" srcOrd="0" destOrd="0" presId="urn:microsoft.com/office/officeart/2005/8/layout/vList2"/>
    <dgm:cxn modelId="{9B7E1D0D-1C71-4299-8A23-AB5DAE2AEDDE}" srcId="{8E3B0AF1-E7FA-4393-8583-20EBE9AA2AE7}" destId="{00EB000A-5579-4919-9159-C7D97BB97DFA}" srcOrd="2" destOrd="0" parTransId="{0363D4C3-8D54-47AA-8A76-118DBB75A7D7}" sibTransId="{6411D277-EA65-43B6-BD87-20D6EB5FA4FD}"/>
    <dgm:cxn modelId="{4D750851-4C78-4139-9242-80CDD24C94A2}" srcId="{8E3B0AF1-E7FA-4393-8583-20EBE9AA2AE7}" destId="{E1733358-53D1-4DD3-AEA4-316C48F5FCCA}" srcOrd="0" destOrd="0" parTransId="{8A1463CF-7521-4000-A14C-334E6746D8E0}" sibTransId="{5039F1D8-C091-492C-8313-F6846BFC5DA2}"/>
    <dgm:cxn modelId="{57437F58-7840-4548-97CE-0B0E6C28DF0F}" srcId="{8E3B0AF1-E7FA-4393-8583-20EBE9AA2AE7}" destId="{0F7C67E4-05C0-4265-BC6D-0DC3F0DC9D8F}" srcOrd="1" destOrd="0" parTransId="{7FAF8A42-5745-4C1C-88E5-D57667E98EDE}" sibTransId="{47826257-4ADF-4DF2-B675-B770E201947A}"/>
    <dgm:cxn modelId="{1575847C-E60C-41A2-A03E-C67745E10D99}" type="presOf" srcId="{CDABC9FE-A2F4-498E-A3AE-121770560684}" destId="{E8462ACB-C5BF-41FA-9DE6-1BD94CB30726}" srcOrd="0" destOrd="0" presId="urn:microsoft.com/office/officeart/2005/8/layout/vList2"/>
    <dgm:cxn modelId="{6C49B29B-5D12-4C92-B33E-3469D41F6C3C}" type="presOf" srcId="{0F7C67E4-05C0-4265-BC6D-0DC3F0DC9D8F}" destId="{39922448-F957-462B-98CD-9CBDC2EE75FF}" srcOrd="0" destOrd="1" presId="urn:microsoft.com/office/officeart/2005/8/layout/vList2"/>
    <dgm:cxn modelId="{7302DAAE-0881-4F76-B5D1-6884B21B4E28}" type="presOf" srcId="{00EB000A-5579-4919-9159-C7D97BB97DFA}" destId="{39922448-F957-462B-98CD-9CBDC2EE75FF}" srcOrd="0" destOrd="2" presId="urn:microsoft.com/office/officeart/2005/8/layout/vList2"/>
    <dgm:cxn modelId="{A8A083EA-C018-4267-8CA7-FA5F978C5F2B}" type="presOf" srcId="{E1733358-53D1-4DD3-AEA4-316C48F5FCCA}" destId="{39922448-F957-462B-98CD-9CBDC2EE75FF}" srcOrd="0" destOrd="0" presId="urn:microsoft.com/office/officeart/2005/8/layout/vList2"/>
    <dgm:cxn modelId="{31D56C77-5B6A-4A72-A229-E34A569B9F7F}" type="presParOf" srcId="{E8462ACB-C5BF-41FA-9DE6-1BD94CB30726}" destId="{008F4BE6-CF9F-4889-BDEB-4F3F3180FBA0}" srcOrd="0" destOrd="0" presId="urn:microsoft.com/office/officeart/2005/8/layout/vList2"/>
    <dgm:cxn modelId="{F200CCCF-8A94-4EB2-886E-27EFDFCB80B4}" type="presParOf" srcId="{E8462ACB-C5BF-41FA-9DE6-1BD94CB30726}" destId="{39922448-F957-462B-98CD-9CBDC2EE75FF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A445006-1143-4055-A503-0500050AB206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6C7C2724-8CA3-4464-8F8F-7A206AD63CFA}">
      <dgm:prSet phldrT="[Text]"/>
      <dgm:spPr/>
      <dgm:t>
        <a:bodyPr/>
        <a:lstStyle/>
        <a:p>
          <a:r>
            <a:rPr lang="en-US" dirty="0"/>
            <a:t>DLRs 6.1 – 6.4 (Fiduciary Management)</a:t>
          </a:r>
        </a:p>
      </dgm:t>
    </dgm:pt>
    <dgm:pt modelId="{46F12C1C-4CD9-4FAD-9273-368D940153DF}" type="parTrans" cxnId="{60331264-1B6E-4F37-AB21-E58147FFC071}">
      <dgm:prSet/>
      <dgm:spPr/>
      <dgm:t>
        <a:bodyPr/>
        <a:lstStyle/>
        <a:p>
          <a:endParaRPr lang="en-US"/>
        </a:p>
      </dgm:t>
    </dgm:pt>
    <dgm:pt modelId="{37EEACB5-0BA2-4608-87AA-B4AEC2E7BF5C}" type="sibTrans" cxnId="{60331264-1B6E-4F37-AB21-E58147FFC071}">
      <dgm:prSet/>
      <dgm:spPr/>
      <dgm:t>
        <a:bodyPr/>
        <a:lstStyle/>
        <a:p>
          <a:endParaRPr lang="en-US"/>
        </a:p>
      </dgm:t>
    </dgm:pt>
    <dgm:pt modelId="{37B64E99-CBCD-49CB-BA92-8FE8572DFEA6}">
      <dgm:prSet phldrT="[Text]"/>
      <dgm:spPr/>
      <dgm:t>
        <a:bodyPr/>
        <a:lstStyle/>
        <a:p>
          <a:r>
            <a:rPr lang="en-US" dirty="0"/>
            <a:t>IFRs, Audit Reports, etc. submission: </a:t>
          </a:r>
          <a:r>
            <a:rPr lang="en-US" dirty="0">
              <a:solidFill>
                <a:srgbClr val="FF0000"/>
              </a:solidFill>
            </a:rPr>
            <a:t>15 Jul – 13 Aug 2021</a:t>
          </a:r>
        </a:p>
      </dgm:t>
    </dgm:pt>
    <dgm:pt modelId="{3F74A451-C980-45C6-8086-9661A3B4FF3E}" type="parTrans" cxnId="{46A32AE6-0D24-4591-9F63-51F4D46B9636}">
      <dgm:prSet/>
      <dgm:spPr/>
      <dgm:t>
        <a:bodyPr/>
        <a:lstStyle/>
        <a:p>
          <a:endParaRPr lang="en-US"/>
        </a:p>
      </dgm:t>
    </dgm:pt>
    <dgm:pt modelId="{8A460C51-E6EF-48DD-BF45-A587AFF0568A}" type="sibTrans" cxnId="{46A32AE6-0D24-4591-9F63-51F4D46B9636}">
      <dgm:prSet/>
      <dgm:spPr/>
      <dgm:t>
        <a:bodyPr/>
        <a:lstStyle/>
        <a:p>
          <a:endParaRPr lang="en-US"/>
        </a:p>
      </dgm:t>
    </dgm:pt>
    <dgm:pt modelId="{5FCD6A4D-0BB8-43E3-A94D-F3D5015FF38D}">
      <dgm:prSet phldrT="[Text]"/>
      <dgm:spPr/>
      <dgm:t>
        <a:bodyPr/>
        <a:lstStyle/>
        <a:p>
          <a:r>
            <a:rPr lang="en-US" dirty="0"/>
            <a:t>DLRs 3.1 – 3.4, 4.2 &amp; 5.2 (Students, Publications &amp; Internships) </a:t>
          </a:r>
        </a:p>
      </dgm:t>
    </dgm:pt>
    <dgm:pt modelId="{B7104719-1788-464F-89F3-26750C5F8E47}" type="parTrans" cxnId="{39684FFC-B4C5-4F66-9C81-7CAD88E05308}">
      <dgm:prSet/>
      <dgm:spPr/>
      <dgm:t>
        <a:bodyPr/>
        <a:lstStyle/>
        <a:p>
          <a:endParaRPr lang="en-US"/>
        </a:p>
      </dgm:t>
    </dgm:pt>
    <dgm:pt modelId="{46E57239-E7C7-4251-B4C3-B50E496DE5F6}" type="sibTrans" cxnId="{39684FFC-B4C5-4F66-9C81-7CAD88E05308}">
      <dgm:prSet/>
      <dgm:spPr/>
      <dgm:t>
        <a:bodyPr/>
        <a:lstStyle/>
        <a:p>
          <a:endParaRPr lang="en-US"/>
        </a:p>
      </dgm:t>
    </dgm:pt>
    <dgm:pt modelId="{9A8826A7-423C-4006-8830-27EBA305F70B}">
      <dgm:prSet phldrT="[Text]"/>
      <dgm:spPr/>
      <dgm:t>
        <a:bodyPr/>
        <a:lstStyle/>
        <a:p>
          <a:r>
            <a:rPr lang="en-US" dirty="0"/>
            <a:t>Other DLRs</a:t>
          </a:r>
        </a:p>
      </dgm:t>
    </dgm:pt>
    <dgm:pt modelId="{3C786200-8889-4F30-8741-D4B3148B44B3}" type="parTrans" cxnId="{9B74582C-E8CC-4BC7-A140-CD13D3CBE3C5}">
      <dgm:prSet/>
      <dgm:spPr/>
      <dgm:t>
        <a:bodyPr/>
        <a:lstStyle/>
        <a:p>
          <a:endParaRPr lang="en-US"/>
        </a:p>
      </dgm:t>
    </dgm:pt>
    <dgm:pt modelId="{55D3EF00-FCA6-4D01-8716-1FF0F6F8CA8E}" type="sibTrans" cxnId="{9B74582C-E8CC-4BC7-A140-CD13D3CBE3C5}">
      <dgm:prSet/>
      <dgm:spPr/>
      <dgm:t>
        <a:bodyPr/>
        <a:lstStyle/>
        <a:p>
          <a:endParaRPr lang="en-US"/>
        </a:p>
      </dgm:t>
    </dgm:pt>
    <dgm:pt modelId="{73343789-B4A2-4C99-95FF-88EC2F9ED7A3}">
      <dgm:prSet phldrT="[Text]"/>
      <dgm:spPr/>
      <dgm:t>
        <a:bodyPr/>
        <a:lstStyle/>
        <a:p>
          <a:r>
            <a:rPr lang="en-US"/>
            <a:t>DLRs 3.3, 4.1 &amp;  5.1 (PSTC, Prog. Accreditation &amp; Revenue) </a:t>
          </a:r>
        </a:p>
      </dgm:t>
    </dgm:pt>
    <dgm:pt modelId="{6DA47C6D-B34C-4FF9-A29C-B1C6C3AAF8F7}" type="parTrans" cxnId="{4976DF45-11E3-4E82-BEBE-2E232CDFFB48}">
      <dgm:prSet/>
      <dgm:spPr/>
      <dgm:t>
        <a:bodyPr/>
        <a:lstStyle/>
        <a:p>
          <a:endParaRPr lang="en-US"/>
        </a:p>
      </dgm:t>
    </dgm:pt>
    <dgm:pt modelId="{E73D43A3-C921-4E6D-85AC-EA985E2773A8}" type="sibTrans" cxnId="{4976DF45-11E3-4E82-BEBE-2E232CDFFB48}">
      <dgm:prSet/>
      <dgm:spPr/>
      <dgm:t>
        <a:bodyPr/>
        <a:lstStyle/>
        <a:p>
          <a:endParaRPr lang="en-US"/>
        </a:p>
      </dgm:t>
    </dgm:pt>
    <dgm:pt modelId="{D671E286-BE9C-493C-B0AA-2C26D53945D3}">
      <dgm:prSet phldrT="[Text]"/>
      <dgm:spPr/>
      <dgm:t>
        <a:bodyPr/>
        <a:lstStyle/>
        <a:p>
          <a:r>
            <a:rPr lang="en-US" dirty="0"/>
            <a:t>Report Submissions: </a:t>
          </a:r>
          <a:r>
            <a:rPr lang="en-US" dirty="0">
              <a:solidFill>
                <a:srgbClr val="FF0000"/>
              </a:solidFill>
            </a:rPr>
            <a:t>1 – 11 June 2021</a:t>
          </a:r>
        </a:p>
      </dgm:t>
    </dgm:pt>
    <dgm:pt modelId="{8BF44594-1175-4FBA-9DEB-DCA9859B31E4}" type="parTrans" cxnId="{C2C1FCA3-B1C8-4197-BA4F-D151F7F45CDB}">
      <dgm:prSet/>
      <dgm:spPr/>
      <dgm:t>
        <a:bodyPr/>
        <a:lstStyle/>
        <a:p>
          <a:endParaRPr lang="en-US"/>
        </a:p>
      </dgm:t>
    </dgm:pt>
    <dgm:pt modelId="{38C6A33B-0DAF-449F-8DF6-C6FF38C8AD0D}" type="sibTrans" cxnId="{C2C1FCA3-B1C8-4197-BA4F-D151F7F45CDB}">
      <dgm:prSet/>
      <dgm:spPr/>
      <dgm:t>
        <a:bodyPr/>
        <a:lstStyle/>
        <a:p>
          <a:endParaRPr lang="en-US"/>
        </a:p>
      </dgm:t>
    </dgm:pt>
    <dgm:pt modelId="{AC316782-1883-46C2-ADAF-EB2CD33B60B1}">
      <dgm:prSet phldrT="[Text]"/>
      <dgm:spPr/>
      <dgm:t>
        <a:bodyPr/>
        <a:lstStyle/>
        <a:p>
          <a:r>
            <a:rPr lang="en-US" dirty="0"/>
            <a:t>Verification:  </a:t>
          </a:r>
          <a:r>
            <a:rPr lang="en-US" dirty="0">
              <a:solidFill>
                <a:srgbClr val="FF0000"/>
              </a:solidFill>
            </a:rPr>
            <a:t>14 – 25 June 2021</a:t>
          </a:r>
        </a:p>
      </dgm:t>
    </dgm:pt>
    <dgm:pt modelId="{E14589E5-026A-4A77-A7C8-3013C8F1FEBA}" type="parTrans" cxnId="{B9F4F364-A316-48F1-84E9-F885C6D4754A}">
      <dgm:prSet/>
      <dgm:spPr/>
      <dgm:t>
        <a:bodyPr/>
        <a:lstStyle/>
        <a:p>
          <a:endParaRPr lang="en-US"/>
        </a:p>
      </dgm:t>
    </dgm:pt>
    <dgm:pt modelId="{CC8AE3A5-8B2C-4FE0-BA1B-4DC592DF4244}" type="sibTrans" cxnId="{B9F4F364-A316-48F1-84E9-F885C6D4754A}">
      <dgm:prSet/>
      <dgm:spPr/>
      <dgm:t>
        <a:bodyPr/>
        <a:lstStyle/>
        <a:p>
          <a:endParaRPr lang="en-US"/>
        </a:p>
      </dgm:t>
    </dgm:pt>
    <dgm:pt modelId="{BC1255B5-8128-4F24-8549-92C725C1802D}">
      <dgm:prSet phldrT="[Text]"/>
      <dgm:spPr/>
      <dgm:t>
        <a:bodyPr/>
        <a:lstStyle/>
        <a:p>
          <a:r>
            <a:rPr lang="en-US" dirty="0"/>
            <a:t>Verification: </a:t>
          </a:r>
          <a:r>
            <a:rPr lang="en-US" dirty="0">
              <a:solidFill>
                <a:srgbClr val="FF0000"/>
              </a:solidFill>
            </a:rPr>
            <a:t>16 Aug – 1 Sept 2021</a:t>
          </a:r>
        </a:p>
      </dgm:t>
    </dgm:pt>
    <dgm:pt modelId="{8D941221-BC5B-44D8-8571-2497B1AD4466}" type="parTrans" cxnId="{6DDAC8D2-B94A-4929-AA1C-6E32F390482B}">
      <dgm:prSet/>
      <dgm:spPr/>
      <dgm:t>
        <a:bodyPr/>
        <a:lstStyle/>
        <a:p>
          <a:endParaRPr lang="en-US"/>
        </a:p>
      </dgm:t>
    </dgm:pt>
    <dgm:pt modelId="{D91F3C0F-986B-4289-95ED-7FB07F38A745}" type="sibTrans" cxnId="{6DDAC8D2-B94A-4929-AA1C-6E32F390482B}">
      <dgm:prSet/>
      <dgm:spPr/>
      <dgm:t>
        <a:bodyPr/>
        <a:lstStyle/>
        <a:p>
          <a:endParaRPr lang="en-US"/>
        </a:p>
      </dgm:t>
    </dgm:pt>
    <dgm:pt modelId="{B61E65A5-4125-4D60-96B4-740F1A865AA8}">
      <dgm:prSet phldrT="[Text]"/>
      <dgm:spPr/>
      <dgm:t>
        <a:bodyPr/>
        <a:lstStyle/>
        <a:p>
          <a:r>
            <a:rPr lang="en-US" dirty="0"/>
            <a:t>Revisions: </a:t>
          </a:r>
          <a:r>
            <a:rPr lang="en-US" dirty="0">
              <a:solidFill>
                <a:srgbClr val="FF0000"/>
              </a:solidFill>
            </a:rPr>
            <a:t>15 – 25 Sept 2021</a:t>
          </a:r>
        </a:p>
      </dgm:t>
    </dgm:pt>
    <dgm:pt modelId="{0D57B267-9056-4F78-96D7-AEBB017AA410}" type="parTrans" cxnId="{B29561F1-AC9B-4486-B07A-D9EAA1D4BA46}">
      <dgm:prSet/>
      <dgm:spPr/>
      <dgm:t>
        <a:bodyPr/>
        <a:lstStyle/>
        <a:p>
          <a:endParaRPr lang="en-US"/>
        </a:p>
      </dgm:t>
    </dgm:pt>
    <dgm:pt modelId="{58092E7A-AE17-4BEC-88FE-9F4925CBF354}" type="sibTrans" cxnId="{B29561F1-AC9B-4486-B07A-D9EAA1D4BA46}">
      <dgm:prSet/>
      <dgm:spPr/>
      <dgm:t>
        <a:bodyPr/>
        <a:lstStyle/>
        <a:p>
          <a:endParaRPr lang="en-US"/>
        </a:p>
      </dgm:t>
    </dgm:pt>
    <dgm:pt modelId="{CDAA8821-8049-4872-857B-2628E7519A6D}">
      <dgm:prSet phldrT="[Text]"/>
      <dgm:spPr/>
      <dgm:t>
        <a:bodyPr/>
        <a:lstStyle/>
        <a:p>
          <a:r>
            <a:rPr lang="en-US" dirty="0"/>
            <a:t>Verification letter: </a:t>
          </a:r>
          <a:r>
            <a:rPr lang="en-US" dirty="0">
              <a:solidFill>
                <a:srgbClr val="FF0000"/>
              </a:solidFill>
            </a:rPr>
            <a:t>30 Sept 2021</a:t>
          </a:r>
        </a:p>
      </dgm:t>
    </dgm:pt>
    <dgm:pt modelId="{A3ABC34A-73C9-4CA0-AA77-F93F5DC5CFAC}" type="parTrans" cxnId="{96A278E2-343D-4CDC-BAB7-B0007F229A20}">
      <dgm:prSet/>
      <dgm:spPr/>
      <dgm:t>
        <a:bodyPr/>
        <a:lstStyle/>
        <a:p>
          <a:endParaRPr lang="en-US"/>
        </a:p>
      </dgm:t>
    </dgm:pt>
    <dgm:pt modelId="{7CD749A1-A424-48EC-AB7B-723E69068E8B}" type="sibTrans" cxnId="{96A278E2-343D-4CDC-BAB7-B0007F229A20}">
      <dgm:prSet/>
      <dgm:spPr/>
      <dgm:t>
        <a:bodyPr/>
        <a:lstStyle/>
        <a:p>
          <a:endParaRPr lang="en-US"/>
        </a:p>
      </dgm:t>
    </dgm:pt>
    <dgm:pt modelId="{46524C73-C710-487F-B584-78B2BD22D6E7}">
      <dgm:prSet phldrT="[Text]"/>
      <dgm:spPr/>
      <dgm:t>
        <a:bodyPr/>
        <a:lstStyle/>
        <a:p>
          <a:r>
            <a:rPr lang="en-US" dirty="0"/>
            <a:t>Report Submissions: </a:t>
          </a:r>
          <a:r>
            <a:rPr lang="en-US" dirty="0">
              <a:solidFill>
                <a:srgbClr val="FF0000"/>
              </a:solidFill>
            </a:rPr>
            <a:t>1 – 8 Dec 2021</a:t>
          </a:r>
        </a:p>
      </dgm:t>
    </dgm:pt>
    <dgm:pt modelId="{6AFABB09-0F3E-4916-9845-B2BA8A6B4D32}" type="parTrans" cxnId="{AC4CC125-1AA3-4A92-A24C-026301E6AA4F}">
      <dgm:prSet/>
      <dgm:spPr/>
      <dgm:t>
        <a:bodyPr/>
        <a:lstStyle/>
        <a:p>
          <a:endParaRPr lang="en-US"/>
        </a:p>
      </dgm:t>
    </dgm:pt>
    <dgm:pt modelId="{550783AE-4B5E-42F6-8508-6F23C7F12E13}" type="sibTrans" cxnId="{AC4CC125-1AA3-4A92-A24C-026301E6AA4F}">
      <dgm:prSet/>
      <dgm:spPr/>
      <dgm:t>
        <a:bodyPr/>
        <a:lstStyle/>
        <a:p>
          <a:endParaRPr lang="en-US"/>
        </a:p>
      </dgm:t>
    </dgm:pt>
    <dgm:pt modelId="{61167C96-8045-4681-81CC-C155ACB5E31A}">
      <dgm:prSet phldrT="[Text]"/>
      <dgm:spPr/>
      <dgm:t>
        <a:bodyPr/>
        <a:lstStyle/>
        <a:p>
          <a:r>
            <a:rPr lang="en-US" dirty="0"/>
            <a:t>Feedback &amp; Revisions: </a:t>
          </a:r>
          <a:r>
            <a:rPr lang="en-US" dirty="0">
              <a:solidFill>
                <a:srgbClr val="FF0000"/>
              </a:solidFill>
            </a:rPr>
            <a:t>15 Dec 2021 – 4 Jan 2022</a:t>
          </a:r>
        </a:p>
      </dgm:t>
    </dgm:pt>
    <dgm:pt modelId="{634BAEFA-4665-479D-9B62-51ADDD51E559}" type="parTrans" cxnId="{EBE7BCAD-87C8-40BC-BBE5-26C852C955EB}">
      <dgm:prSet/>
      <dgm:spPr/>
      <dgm:t>
        <a:bodyPr/>
        <a:lstStyle/>
        <a:p>
          <a:endParaRPr lang="en-US"/>
        </a:p>
      </dgm:t>
    </dgm:pt>
    <dgm:pt modelId="{29BFA5FF-3980-4C65-906D-75EEFD317666}" type="sibTrans" cxnId="{EBE7BCAD-87C8-40BC-BBE5-26C852C955EB}">
      <dgm:prSet/>
      <dgm:spPr/>
      <dgm:t>
        <a:bodyPr/>
        <a:lstStyle/>
        <a:p>
          <a:endParaRPr lang="en-US"/>
        </a:p>
      </dgm:t>
    </dgm:pt>
    <dgm:pt modelId="{67AA10E7-BC0C-4401-BC67-9941297510C1}">
      <dgm:prSet phldrT="[Text]"/>
      <dgm:spPr/>
      <dgm:t>
        <a:bodyPr/>
        <a:lstStyle/>
        <a:p>
          <a:r>
            <a:rPr lang="en-US" dirty="0"/>
            <a:t>On demand – Every trimester</a:t>
          </a:r>
        </a:p>
      </dgm:t>
    </dgm:pt>
    <dgm:pt modelId="{DD8D5FA9-F45D-4925-A5D8-BB5684EC2AF3}" type="parTrans" cxnId="{175DE466-48E2-4454-A9EF-70A5E504C814}">
      <dgm:prSet/>
      <dgm:spPr/>
      <dgm:t>
        <a:bodyPr/>
        <a:lstStyle/>
        <a:p>
          <a:endParaRPr lang="en-US"/>
        </a:p>
      </dgm:t>
    </dgm:pt>
    <dgm:pt modelId="{9036260D-9DBE-40B8-A2D7-7FA90A5D8B48}" type="sibTrans" cxnId="{175DE466-48E2-4454-A9EF-70A5E504C814}">
      <dgm:prSet/>
      <dgm:spPr/>
      <dgm:t>
        <a:bodyPr/>
        <a:lstStyle/>
        <a:p>
          <a:endParaRPr lang="en-US"/>
        </a:p>
      </dgm:t>
    </dgm:pt>
    <dgm:pt modelId="{D00C05A0-F89C-4173-9A77-D0C30584DAD4}">
      <dgm:prSet phldrT="[Text]"/>
      <dgm:spPr/>
      <dgm:t>
        <a:bodyPr/>
        <a:lstStyle/>
        <a:p>
          <a:r>
            <a:rPr lang="en-US" dirty="0"/>
            <a:t>Details to be provided on DLRs 2.1, 2.2, 5.3 &amp; 7.5 in upcoming workshop </a:t>
          </a:r>
        </a:p>
      </dgm:t>
    </dgm:pt>
    <dgm:pt modelId="{04DF2C7E-3659-45A6-8928-A71E3687C85F}" type="parTrans" cxnId="{F17304C7-CEBB-4FF1-AE4C-4FD719EE4DB6}">
      <dgm:prSet/>
      <dgm:spPr/>
      <dgm:t>
        <a:bodyPr/>
        <a:lstStyle/>
        <a:p>
          <a:endParaRPr lang="en-US"/>
        </a:p>
      </dgm:t>
    </dgm:pt>
    <dgm:pt modelId="{21687201-C13F-48AD-82A2-5AAA6D30593C}" type="sibTrans" cxnId="{F17304C7-CEBB-4FF1-AE4C-4FD719EE4DB6}">
      <dgm:prSet/>
      <dgm:spPr/>
      <dgm:t>
        <a:bodyPr/>
        <a:lstStyle/>
        <a:p>
          <a:endParaRPr lang="en-US"/>
        </a:p>
      </dgm:t>
    </dgm:pt>
    <dgm:pt modelId="{874E34A7-133F-4E91-87AE-DAE83A040D06}">
      <dgm:prSet phldrT="[Text]" custT="1"/>
      <dgm:spPr/>
      <dgm:t>
        <a:bodyPr/>
        <a:lstStyle/>
        <a:p>
          <a:r>
            <a:rPr lang="en-US" sz="22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DLR 4.3 (Improved Teaching and Research Environment)</a:t>
          </a:r>
        </a:p>
      </dgm:t>
    </dgm:pt>
    <dgm:pt modelId="{F7DC22A8-706E-49F1-9B63-7CDF1E399045}" type="parTrans" cxnId="{10DAE666-D1D0-478B-A523-6F9076680F88}">
      <dgm:prSet/>
      <dgm:spPr/>
      <dgm:t>
        <a:bodyPr/>
        <a:lstStyle/>
        <a:p>
          <a:endParaRPr lang="en-US"/>
        </a:p>
      </dgm:t>
    </dgm:pt>
    <dgm:pt modelId="{CFAF1C31-B78C-4533-ADA1-9DA49B2077B6}" type="sibTrans" cxnId="{10DAE666-D1D0-478B-A523-6F9076680F88}">
      <dgm:prSet/>
      <dgm:spPr/>
      <dgm:t>
        <a:bodyPr/>
        <a:lstStyle/>
        <a:p>
          <a:endParaRPr lang="en-US"/>
        </a:p>
      </dgm:t>
    </dgm:pt>
    <dgm:pt modelId="{618E103C-9875-4FC7-870A-A15AB07CCAF9}">
      <dgm:prSet phldrT="[Text]" custT="1"/>
      <dgm:spPr/>
      <dgm:t>
        <a:bodyPr/>
        <a:lstStyle/>
        <a:p>
          <a:r>
            <a:rPr lang="en-US" sz="15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Call for verification: </a:t>
          </a:r>
          <a:r>
            <a:rPr lang="en-US" sz="1500" kern="1200" dirty="0">
              <a:solidFill>
                <a:srgbClr val="FF0000"/>
              </a:solidFill>
              <a:latin typeface="Calibri" panose="020F0502020204030204"/>
              <a:ea typeface="+mn-ea"/>
              <a:cs typeface="+mn-cs"/>
            </a:rPr>
            <a:t>15-30 July 2021</a:t>
          </a:r>
        </a:p>
      </dgm:t>
    </dgm:pt>
    <dgm:pt modelId="{599560C0-549F-4B06-849F-7C004E99E944}" type="parTrans" cxnId="{1C6F7D24-4EED-434A-9ECA-32E51A9E0BF0}">
      <dgm:prSet/>
      <dgm:spPr/>
      <dgm:t>
        <a:bodyPr/>
        <a:lstStyle/>
        <a:p>
          <a:endParaRPr lang="en-US"/>
        </a:p>
      </dgm:t>
    </dgm:pt>
    <dgm:pt modelId="{C6C62B48-A85D-4B5E-BA7E-5B48051E2155}" type="sibTrans" cxnId="{1C6F7D24-4EED-434A-9ECA-32E51A9E0BF0}">
      <dgm:prSet/>
      <dgm:spPr/>
      <dgm:t>
        <a:bodyPr/>
        <a:lstStyle/>
        <a:p>
          <a:endParaRPr lang="en-US"/>
        </a:p>
      </dgm:t>
    </dgm:pt>
    <dgm:pt modelId="{3699E2CD-C160-448F-B810-E8DDE2A016C3}">
      <dgm:prSet phldrT="[Text]" custT="1"/>
      <dgm:spPr/>
      <dgm:t>
        <a:bodyPr/>
        <a:lstStyle/>
        <a:p>
          <a:r>
            <a:rPr lang="en-US" sz="15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Onsite visits (if feasible): </a:t>
          </a:r>
          <a:r>
            <a:rPr lang="en-US" sz="1500" kern="1200" dirty="0">
              <a:solidFill>
                <a:srgbClr val="FF0000"/>
              </a:solidFill>
              <a:latin typeface="Calibri" panose="020F0502020204030204"/>
              <a:ea typeface="+mn-ea"/>
              <a:cs typeface="+mn-cs"/>
            </a:rPr>
            <a:t>15-30 Aug 2021</a:t>
          </a:r>
        </a:p>
      </dgm:t>
    </dgm:pt>
    <dgm:pt modelId="{E823CAF2-7A7C-45F1-85F7-D9AE8549B4B9}" type="parTrans" cxnId="{C0D6ACE8-11EC-498A-916E-ABAB793186E8}">
      <dgm:prSet/>
      <dgm:spPr/>
      <dgm:t>
        <a:bodyPr/>
        <a:lstStyle/>
        <a:p>
          <a:endParaRPr lang="en-US"/>
        </a:p>
      </dgm:t>
    </dgm:pt>
    <dgm:pt modelId="{5BA9C77E-DCC6-4216-BC84-C5344B0123A3}" type="sibTrans" cxnId="{C0D6ACE8-11EC-498A-916E-ABAB793186E8}">
      <dgm:prSet/>
      <dgm:spPr/>
      <dgm:t>
        <a:bodyPr/>
        <a:lstStyle/>
        <a:p>
          <a:endParaRPr lang="en-US"/>
        </a:p>
      </dgm:t>
    </dgm:pt>
    <dgm:pt modelId="{C59CF22D-F0B1-44C5-BF6F-F35215C1D21A}">
      <dgm:prSet phldrT="[Text]" custT="1"/>
      <dgm:spPr/>
      <dgm:t>
        <a:bodyPr/>
        <a:lstStyle/>
        <a:p>
          <a:r>
            <a:rPr lang="en-US" sz="15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Feedback &amp; revisions: </a:t>
          </a:r>
          <a:r>
            <a:rPr lang="en-US" sz="1500" kern="1200" dirty="0">
              <a:solidFill>
                <a:srgbClr val="FF0000"/>
              </a:solidFill>
              <a:latin typeface="Calibri" panose="020F0502020204030204"/>
              <a:ea typeface="+mn-ea"/>
              <a:cs typeface="+mn-cs"/>
            </a:rPr>
            <a:t>1-15 Sep 2021</a:t>
          </a:r>
        </a:p>
      </dgm:t>
    </dgm:pt>
    <dgm:pt modelId="{D4844867-51F1-43D8-9A5E-0FB84ACE81EE}" type="parTrans" cxnId="{146C1E93-595A-4277-BCCE-6E23A4892269}">
      <dgm:prSet/>
      <dgm:spPr/>
      <dgm:t>
        <a:bodyPr/>
        <a:lstStyle/>
        <a:p>
          <a:endParaRPr lang="en-US"/>
        </a:p>
      </dgm:t>
    </dgm:pt>
    <dgm:pt modelId="{19E0D89C-B417-4A64-845C-5EA29CE049D9}" type="sibTrans" cxnId="{146C1E93-595A-4277-BCCE-6E23A4892269}">
      <dgm:prSet/>
      <dgm:spPr/>
      <dgm:t>
        <a:bodyPr/>
        <a:lstStyle/>
        <a:p>
          <a:endParaRPr lang="en-US"/>
        </a:p>
      </dgm:t>
    </dgm:pt>
    <dgm:pt modelId="{B0819F18-9100-4351-BF27-2A977A6A70A2}" type="pres">
      <dgm:prSet presAssocID="{2A445006-1143-4055-A503-0500050AB206}" presName="linear" presStyleCnt="0">
        <dgm:presLayoutVars>
          <dgm:animLvl val="lvl"/>
          <dgm:resizeHandles val="exact"/>
        </dgm:presLayoutVars>
      </dgm:prSet>
      <dgm:spPr/>
    </dgm:pt>
    <dgm:pt modelId="{5ECA85FB-D033-4CEF-A383-A325A2ACD2E6}" type="pres">
      <dgm:prSet presAssocID="{73343789-B4A2-4C99-95FF-88EC2F9ED7A3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D0DE1601-AF23-4FEB-89D3-CD060E9BA30C}" type="pres">
      <dgm:prSet presAssocID="{73343789-B4A2-4C99-95FF-88EC2F9ED7A3}" presName="childText" presStyleLbl="revTx" presStyleIdx="0" presStyleCnt="5">
        <dgm:presLayoutVars>
          <dgm:bulletEnabled val="1"/>
        </dgm:presLayoutVars>
      </dgm:prSet>
      <dgm:spPr/>
    </dgm:pt>
    <dgm:pt modelId="{54CBEB66-1CD0-4857-8192-EBBF65E798B9}" type="pres">
      <dgm:prSet presAssocID="{6C7C2724-8CA3-4464-8F8F-7A206AD63CFA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B3C8FE77-214A-4E6E-B5E6-C2D18C8CCCC7}" type="pres">
      <dgm:prSet presAssocID="{6C7C2724-8CA3-4464-8F8F-7A206AD63CFA}" presName="childText" presStyleLbl="revTx" presStyleIdx="1" presStyleCnt="5">
        <dgm:presLayoutVars>
          <dgm:bulletEnabled val="1"/>
        </dgm:presLayoutVars>
      </dgm:prSet>
      <dgm:spPr/>
    </dgm:pt>
    <dgm:pt modelId="{91FF261E-1D70-451C-9E45-E5DBA25365A7}" type="pres">
      <dgm:prSet presAssocID="{5FCD6A4D-0BB8-43E3-A94D-F3D5015FF38D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560891F2-88C7-402B-B593-0B334855A33A}" type="pres">
      <dgm:prSet presAssocID="{5FCD6A4D-0BB8-43E3-A94D-F3D5015FF38D}" presName="childText" presStyleLbl="revTx" presStyleIdx="2" presStyleCnt="5">
        <dgm:presLayoutVars>
          <dgm:bulletEnabled val="1"/>
        </dgm:presLayoutVars>
      </dgm:prSet>
      <dgm:spPr/>
    </dgm:pt>
    <dgm:pt modelId="{946C64DF-D7B7-4924-B37F-7353E5EA1691}" type="pres">
      <dgm:prSet presAssocID="{874E34A7-133F-4E91-87AE-DAE83A040D06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C26CC12B-BF2F-421B-88CD-395F93B60136}" type="pres">
      <dgm:prSet presAssocID="{874E34A7-133F-4E91-87AE-DAE83A040D06}" presName="childText" presStyleLbl="revTx" presStyleIdx="3" presStyleCnt="5">
        <dgm:presLayoutVars>
          <dgm:bulletEnabled val="1"/>
        </dgm:presLayoutVars>
      </dgm:prSet>
      <dgm:spPr/>
    </dgm:pt>
    <dgm:pt modelId="{F6D77C74-632F-4B24-92C7-6FC0B68CF102}" type="pres">
      <dgm:prSet presAssocID="{9A8826A7-423C-4006-8830-27EBA305F70B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EC13C69E-15CA-4C8A-8FC0-95E26485898A}" type="pres">
      <dgm:prSet presAssocID="{9A8826A7-423C-4006-8830-27EBA305F70B}" presName="childText" presStyleLbl="revTx" presStyleIdx="4" presStyleCnt="5">
        <dgm:presLayoutVars>
          <dgm:bulletEnabled val="1"/>
        </dgm:presLayoutVars>
      </dgm:prSet>
      <dgm:spPr/>
    </dgm:pt>
  </dgm:ptLst>
  <dgm:cxnLst>
    <dgm:cxn modelId="{586EB800-728B-490B-92D2-0391AA359285}" type="presOf" srcId="{D671E286-BE9C-493C-B0AA-2C26D53945D3}" destId="{D0DE1601-AF23-4FEB-89D3-CD060E9BA30C}" srcOrd="0" destOrd="0" presId="urn:microsoft.com/office/officeart/2005/8/layout/vList2"/>
    <dgm:cxn modelId="{D6447A22-9964-424C-9E03-4B8D233E1121}" type="presOf" srcId="{AC316782-1883-46C2-ADAF-EB2CD33B60B1}" destId="{D0DE1601-AF23-4FEB-89D3-CD060E9BA30C}" srcOrd="0" destOrd="1" presId="urn:microsoft.com/office/officeart/2005/8/layout/vList2"/>
    <dgm:cxn modelId="{28F34A24-EE43-4C32-8DA5-7C820E8B9FDA}" type="presOf" srcId="{5FCD6A4D-0BB8-43E3-A94D-F3D5015FF38D}" destId="{91FF261E-1D70-451C-9E45-E5DBA25365A7}" srcOrd="0" destOrd="0" presId="urn:microsoft.com/office/officeart/2005/8/layout/vList2"/>
    <dgm:cxn modelId="{1C6F7D24-4EED-434A-9ECA-32E51A9E0BF0}" srcId="{874E34A7-133F-4E91-87AE-DAE83A040D06}" destId="{618E103C-9875-4FC7-870A-A15AB07CCAF9}" srcOrd="0" destOrd="0" parTransId="{599560C0-549F-4B06-849F-7C004E99E944}" sibTransId="{C6C62B48-A85D-4B5E-BA7E-5B48051E2155}"/>
    <dgm:cxn modelId="{AC4CC125-1AA3-4A92-A24C-026301E6AA4F}" srcId="{5FCD6A4D-0BB8-43E3-A94D-F3D5015FF38D}" destId="{46524C73-C710-487F-B584-78B2BD22D6E7}" srcOrd="0" destOrd="0" parTransId="{6AFABB09-0F3E-4916-9845-B2BA8A6B4D32}" sibTransId="{550783AE-4B5E-42F6-8508-6F23C7F12E13}"/>
    <dgm:cxn modelId="{9B74582C-E8CC-4BC7-A140-CD13D3CBE3C5}" srcId="{2A445006-1143-4055-A503-0500050AB206}" destId="{9A8826A7-423C-4006-8830-27EBA305F70B}" srcOrd="4" destOrd="0" parTransId="{3C786200-8889-4F30-8741-D4B3148B44B3}" sibTransId="{55D3EF00-FCA6-4D01-8716-1FF0F6F8CA8E}"/>
    <dgm:cxn modelId="{4BBF612E-DA5C-48C0-8E3E-B085A0C73951}" type="presOf" srcId="{874E34A7-133F-4E91-87AE-DAE83A040D06}" destId="{946C64DF-D7B7-4924-B37F-7353E5EA1691}" srcOrd="0" destOrd="0" presId="urn:microsoft.com/office/officeart/2005/8/layout/vList2"/>
    <dgm:cxn modelId="{FE1AB45B-BC43-4139-8DE5-11886ED71BC4}" type="presOf" srcId="{3699E2CD-C160-448F-B810-E8DDE2A016C3}" destId="{C26CC12B-BF2F-421B-88CD-395F93B60136}" srcOrd="0" destOrd="1" presId="urn:microsoft.com/office/officeart/2005/8/layout/vList2"/>
    <dgm:cxn modelId="{474CEE61-F127-4993-B99C-F07D1ED640CF}" type="presOf" srcId="{61167C96-8045-4681-81CC-C155ACB5E31A}" destId="{560891F2-88C7-402B-B593-0B334855A33A}" srcOrd="0" destOrd="1" presId="urn:microsoft.com/office/officeart/2005/8/layout/vList2"/>
    <dgm:cxn modelId="{60331264-1B6E-4F37-AB21-E58147FFC071}" srcId="{2A445006-1143-4055-A503-0500050AB206}" destId="{6C7C2724-8CA3-4464-8F8F-7A206AD63CFA}" srcOrd="1" destOrd="0" parTransId="{46F12C1C-4CD9-4FAD-9273-368D940153DF}" sibTransId="{37EEACB5-0BA2-4608-87AA-B4AEC2E7BF5C}"/>
    <dgm:cxn modelId="{B9F4F364-A316-48F1-84E9-F885C6D4754A}" srcId="{73343789-B4A2-4C99-95FF-88EC2F9ED7A3}" destId="{AC316782-1883-46C2-ADAF-EB2CD33B60B1}" srcOrd="1" destOrd="0" parTransId="{E14589E5-026A-4A77-A7C8-3013C8F1FEBA}" sibTransId="{CC8AE3A5-8B2C-4FE0-BA1B-4DC592DF4244}"/>
    <dgm:cxn modelId="{4976DF45-11E3-4E82-BEBE-2E232CDFFB48}" srcId="{2A445006-1143-4055-A503-0500050AB206}" destId="{73343789-B4A2-4C99-95FF-88EC2F9ED7A3}" srcOrd="0" destOrd="0" parTransId="{6DA47C6D-B34C-4FF9-A29C-B1C6C3AAF8F7}" sibTransId="{E73D43A3-C921-4E6D-85AC-EA985E2773A8}"/>
    <dgm:cxn modelId="{175DE466-48E2-4454-A9EF-70A5E504C814}" srcId="{9A8826A7-423C-4006-8830-27EBA305F70B}" destId="{67AA10E7-BC0C-4401-BC67-9941297510C1}" srcOrd="0" destOrd="0" parTransId="{DD8D5FA9-F45D-4925-A5D8-BB5684EC2AF3}" sibTransId="{9036260D-9DBE-40B8-A2D7-7FA90A5D8B48}"/>
    <dgm:cxn modelId="{10DAE666-D1D0-478B-A523-6F9076680F88}" srcId="{2A445006-1143-4055-A503-0500050AB206}" destId="{874E34A7-133F-4E91-87AE-DAE83A040D06}" srcOrd="3" destOrd="0" parTransId="{F7DC22A8-706E-49F1-9B63-7CDF1E399045}" sibTransId="{CFAF1C31-B78C-4533-ADA1-9DA49B2077B6}"/>
    <dgm:cxn modelId="{A7F0836F-6C4F-4559-A5A9-0F47BE3882A9}" type="presOf" srcId="{D00C05A0-F89C-4173-9A77-D0C30584DAD4}" destId="{EC13C69E-15CA-4C8A-8FC0-95E26485898A}" srcOrd="0" destOrd="1" presId="urn:microsoft.com/office/officeart/2005/8/layout/vList2"/>
    <dgm:cxn modelId="{FC7DFF8A-DE8B-41FA-A26F-996A5B6384F1}" type="presOf" srcId="{BC1255B5-8128-4F24-8549-92C725C1802D}" destId="{B3C8FE77-214A-4E6E-B5E6-C2D18C8CCCC7}" srcOrd="0" destOrd="1" presId="urn:microsoft.com/office/officeart/2005/8/layout/vList2"/>
    <dgm:cxn modelId="{146C1E93-595A-4277-BCCE-6E23A4892269}" srcId="{874E34A7-133F-4E91-87AE-DAE83A040D06}" destId="{C59CF22D-F0B1-44C5-BF6F-F35215C1D21A}" srcOrd="2" destOrd="0" parTransId="{D4844867-51F1-43D8-9A5E-0FB84ACE81EE}" sibTransId="{19E0D89C-B417-4A64-845C-5EA29CE049D9}"/>
    <dgm:cxn modelId="{5528F093-5191-4282-9412-E8EF7ACBBC4D}" type="presOf" srcId="{2A445006-1143-4055-A503-0500050AB206}" destId="{B0819F18-9100-4351-BF27-2A977A6A70A2}" srcOrd="0" destOrd="0" presId="urn:microsoft.com/office/officeart/2005/8/layout/vList2"/>
    <dgm:cxn modelId="{A440A99F-38AC-4A19-9B9E-DEB14F832F7E}" type="presOf" srcId="{73343789-B4A2-4C99-95FF-88EC2F9ED7A3}" destId="{5ECA85FB-D033-4CEF-A383-A325A2ACD2E6}" srcOrd="0" destOrd="0" presId="urn:microsoft.com/office/officeart/2005/8/layout/vList2"/>
    <dgm:cxn modelId="{C2C1FCA3-B1C8-4197-BA4F-D151F7F45CDB}" srcId="{73343789-B4A2-4C99-95FF-88EC2F9ED7A3}" destId="{D671E286-BE9C-493C-B0AA-2C26D53945D3}" srcOrd="0" destOrd="0" parTransId="{8BF44594-1175-4FBA-9DEB-DCA9859B31E4}" sibTransId="{38C6A33B-0DAF-449F-8DF6-C6FF38C8AD0D}"/>
    <dgm:cxn modelId="{AED7C0A8-F9E2-42FD-BFDB-41FC58FB6FFB}" type="presOf" srcId="{CDAA8821-8049-4872-857B-2628E7519A6D}" destId="{B3C8FE77-214A-4E6E-B5E6-C2D18C8CCCC7}" srcOrd="0" destOrd="3" presId="urn:microsoft.com/office/officeart/2005/8/layout/vList2"/>
    <dgm:cxn modelId="{EBE7BCAD-87C8-40BC-BBE5-26C852C955EB}" srcId="{5FCD6A4D-0BB8-43E3-A94D-F3D5015FF38D}" destId="{61167C96-8045-4681-81CC-C155ACB5E31A}" srcOrd="1" destOrd="0" parTransId="{634BAEFA-4665-479D-9B62-51ADDD51E559}" sibTransId="{29BFA5FF-3980-4C65-906D-75EEFD317666}"/>
    <dgm:cxn modelId="{CA2FEDB8-6656-40E4-BC0F-11F75AB209E7}" type="presOf" srcId="{B61E65A5-4125-4D60-96B4-740F1A865AA8}" destId="{B3C8FE77-214A-4E6E-B5E6-C2D18C8CCCC7}" srcOrd="0" destOrd="2" presId="urn:microsoft.com/office/officeart/2005/8/layout/vList2"/>
    <dgm:cxn modelId="{277001B9-9D89-4F12-85C7-17E29FAA0B66}" type="presOf" srcId="{9A8826A7-423C-4006-8830-27EBA305F70B}" destId="{F6D77C74-632F-4B24-92C7-6FC0B68CF102}" srcOrd="0" destOrd="0" presId="urn:microsoft.com/office/officeart/2005/8/layout/vList2"/>
    <dgm:cxn modelId="{15BE1FBF-BB04-41C1-9912-498CCD531F6F}" type="presOf" srcId="{C59CF22D-F0B1-44C5-BF6F-F35215C1D21A}" destId="{C26CC12B-BF2F-421B-88CD-395F93B60136}" srcOrd="0" destOrd="2" presId="urn:microsoft.com/office/officeart/2005/8/layout/vList2"/>
    <dgm:cxn modelId="{2F9F29C6-AFDE-41DA-87B8-0B23A428D3FA}" type="presOf" srcId="{67AA10E7-BC0C-4401-BC67-9941297510C1}" destId="{EC13C69E-15CA-4C8A-8FC0-95E26485898A}" srcOrd="0" destOrd="0" presId="urn:microsoft.com/office/officeart/2005/8/layout/vList2"/>
    <dgm:cxn modelId="{F17304C7-CEBB-4FF1-AE4C-4FD719EE4DB6}" srcId="{9A8826A7-423C-4006-8830-27EBA305F70B}" destId="{D00C05A0-F89C-4173-9A77-D0C30584DAD4}" srcOrd="1" destOrd="0" parTransId="{04DF2C7E-3659-45A6-8928-A71E3687C85F}" sibTransId="{21687201-C13F-48AD-82A2-5AAA6D30593C}"/>
    <dgm:cxn modelId="{51761ACC-E95A-45D5-BCE2-BC2D5A57E10F}" type="presOf" srcId="{37B64E99-CBCD-49CB-BA92-8FE8572DFEA6}" destId="{B3C8FE77-214A-4E6E-B5E6-C2D18C8CCCC7}" srcOrd="0" destOrd="0" presId="urn:microsoft.com/office/officeart/2005/8/layout/vList2"/>
    <dgm:cxn modelId="{6DDAC8D2-B94A-4929-AA1C-6E32F390482B}" srcId="{6C7C2724-8CA3-4464-8F8F-7A206AD63CFA}" destId="{BC1255B5-8128-4F24-8549-92C725C1802D}" srcOrd="1" destOrd="0" parTransId="{8D941221-BC5B-44D8-8571-2497B1AD4466}" sibTransId="{D91F3C0F-986B-4289-95ED-7FB07F38A745}"/>
    <dgm:cxn modelId="{96A278E2-343D-4CDC-BAB7-B0007F229A20}" srcId="{6C7C2724-8CA3-4464-8F8F-7A206AD63CFA}" destId="{CDAA8821-8049-4872-857B-2628E7519A6D}" srcOrd="3" destOrd="0" parTransId="{A3ABC34A-73C9-4CA0-AA77-F93F5DC5CFAC}" sibTransId="{7CD749A1-A424-48EC-AB7B-723E69068E8B}"/>
    <dgm:cxn modelId="{46A32AE6-0D24-4591-9F63-51F4D46B9636}" srcId="{6C7C2724-8CA3-4464-8F8F-7A206AD63CFA}" destId="{37B64E99-CBCD-49CB-BA92-8FE8572DFEA6}" srcOrd="0" destOrd="0" parTransId="{3F74A451-C980-45C6-8086-9661A3B4FF3E}" sibTransId="{8A460C51-E6EF-48DD-BF45-A587AFF0568A}"/>
    <dgm:cxn modelId="{C0D6ACE8-11EC-498A-916E-ABAB793186E8}" srcId="{874E34A7-133F-4E91-87AE-DAE83A040D06}" destId="{3699E2CD-C160-448F-B810-E8DDE2A016C3}" srcOrd="1" destOrd="0" parTransId="{E823CAF2-7A7C-45F1-85F7-D9AE8549B4B9}" sibTransId="{5BA9C77E-DCC6-4216-BC84-C5344B0123A3}"/>
    <dgm:cxn modelId="{B3BE08EA-1CBC-4F21-89D2-BA48EE140DA4}" type="presOf" srcId="{6C7C2724-8CA3-4464-8F8F-7A206AD63CFA}" destId="{54CBEB66-1CD0-4857-8192-EBBF65E798B9}" srcOrd="0" destOrd="0" presId="urn:microsoft.com/office/officeart/2005/8/layout/vList2"/>
    <dgm:cxn modelId="{B29561F1-AC9B-4486-B07A-D9EAA1D4BA46}" srcId="{6C7C2724-8CA3-4464-8F8F-7A206AD63CFA}" destId="{B61E65A5-4125-4D60-96B4-740F1A865AA8}" srcOrd="2" destOrd="0" parTransId="{0D57B267-9056-4F78-96D7-AEBB017AA410}" sibTransId="{58092E7A-AE17-4BEC-88FE-9F4925CBF354}"/>
    <dgm:cxn modelId="{A96273F5-AC79-49DF-95CA-65D5CC17AD66}" type="presOf" srcId="{46524C73-C710-487F-B584-78B2BD22D6E7}" destId="{560891F2-88C7-402B-B593-0B334855A33A}" srcOrd="0" destOrd="0" presId="urn:microsoft.com/office/officeart/2005/8/layout/vList2"/>
    <dgm:cxn modelId="{476F04F9-C249-464D-8B14-BA1ABB7EDF18}" type="presOf" srcId="{618E103C-9875-4FC7-870A-A15AB07CCAF9}" destId="{C26CC12B-BF2F-421B-88CD-395F93B60136}" srcOrd="0" destOrd="0" presId="urn:microsoft.com/office/officeart/2005/8/layout/vList2"/>
    <dgm:cxn modelId="{39684FFC-B4C5-4F66-9C81-7CAD88E05308}" srcId="{2A445006-1143-4055-A503-0500050AB206}" destId="{5FCD6A4D-0BB8-43E3-A94D-F3D5015FF38D}" srcOrd="2" destOrd="0" parTransId="{B7104719-1788-464F-89F3-26750C5F8E47}" sibTransId="{46E57239-E7C7-4251-B4C3-B50E496DE5F6}"/>
    <dgm:cxn modelId="{0E56B40E-4E59-42BF-802E-D716A00F6976}" type="presParOf" srcId="{B0819F18-9100-4351-BF27-2A977A6A70A2}" destId="{5ECA85FB-D033-4CEF-A383-A325A2ACD2E6}" srcOrd="0" destOrd="0" presId="urn:microsoft.com/office/officeart/2005/8/layout/vList2"/>
    <dgm:cxn modelId="{F4238A53-616A-4877-ADF7-A41469577840}" type="presParOf" srcId="{B0819F18-9100-4351-BF27-2A977A6A70A2}" destId="{D0DE1601-AF23-4FEB-89D3-CD060E9BA30C}" srcOrd="1" destOrd="0" presId="urn:microsoft.com/office/officeart/2005/8/layout/vList2"/>
    <dgm:cxn modelId="{B99AC347-94A5-40AA-B627-74D882690F73}" type="presParOf" srcId="{B0819F18-9100-4351-BF27-2A977A6A70A2}" destId="{54CBEB66-1CD0-4857-8192-EBBF65E798B9}" srcOrd="2" destOrd="0" presId="urn:microsoft.com/office/officeart/2005/8/layout/vList2"/>
    <dgm:cxn modelId="{261CC348-F949-4256-8DCE-6656F613A25E}" type="presParOf" srcId="{B0819F18-9100-4351-BF27-2A977A6A70A2}" destId="{B3C8FE77-214A-4E6E-B5E6-C2D18C8CCCC7}" srcOrd="3" destOrd="0" presId="urn:microsoft.com/office/officeart/2005/8/layout/vList2"/>
    <dgm:cxn modelId="{FCAF329F-9136-4860-BDB6-56DAFC919055}" type="presParOf" srcId="{B0819F18-9100-4351-BF27-2A977A6A70A2}" destId="{91FF261E-1D70-451C-9E45-E5DBA25365A7}" srcOrd="4" destOrd="0" presId="urn:microsoft.com/office/officeart/2005/8/layout/vList2"/>
    <dgm:cxn modelId="{32902810-00DF-4A2F-85C4-E4AEEF751763}" type="presParOf" srcId="{B0819F18-9100-4351-BF27-2A977A6A70A2}" destId="{560891F2-88C7-402B-B593-0B334855A33A}" srcOrd="5" destOrd="0" presId="urn:microsoft.com/office/officeart/2005/8/layout/vList2"/>
    <dgm:cxn modelId="{B7D377AD-F995-42DF-B9EE-6FFCB885B142}" type="presParOf" srcId="{B0819F18-9100-4351-BF27-2A977A6A70A2}" destId="{946C64DF-D7B7-4924-B37F-7353E5EA1691}" srcOrd="6" destOrd="0" presId="urn:microsoft.com/office/officeart/2005/8/layout/vList2"/>
    <dgm:cxn modelId="{4BD94191-24FC-4A7E-AD83-B587235E1104}" type="presParOf" srcId="{B0819F18-9100-4351-BF27-2A977A6A70A2}" destId="{C26CC12B-BF2F-421B-88CD-395F93B60136}" srcOrd="7" destOrd="0" presId="urn:microsoft.com/office/officeart/2005/8/layout/vList2"/>
    <dgm:cxn modelId="{B2A10414-A3E8-4943-A224-C93C4DAE595E}" type="presParOf" srcId="{B0819F18-9100-4351-BF27-2A977A6A70A2}" destId="{F6D77C74-632F-4B24-92C7-6FC0B68CF102}" srcOrd="8" destOrd="0" presId="urn:microsoft.com/office/officeart/2005/8/layout/vList2"/>
    <dgm:cxn modelId="{D551D894-7E29-471E-B579-856A4631E10D}" type="presParOf" srcId="{B0819F18-9100-4351-BF27-2A977A6A70A2}" destId="{EC13C69E-15CA-4C8A-8FC0-95E26485898A}" srcOrd="9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710C38-00B5-4393-B2B8-2BFE49A2CBFE}">
      <dsp:nvSpPr>
        <dsp:cNvPr id="0" name=""/>
        <dsp:cNvSpPr/>
      </dsp:nvSpPr>
      <dsp:spPr>
        <a:xfrm>
          <a:off x="0" y="5983"/>
          <a:ext cx="7695473" cy="452738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Tw Cen MT" panose="020B0602020104020603" pitchFamily="34" charset="0"/>
            </a:rPr>
            <a:t>Results Submission</a:t>
          </a:r>
        </a:p>
      </dsp:txBody>
      <dsp:txXfrm>
        <a:off x="22101" y="28084"/>
        <a:ext cx="7651271" cy="408536"/>
      </dsp:txXfrm>
    </dsp:sp>
    <dsp:sp modelId="{0E39F3A1-3298-4D70-9E8E-9C916BA292BE}">
      <dsp:nvSpPr>
        <dsp:cNvPr id="0" name=""/>
        <dsp:cNvSpPr/>
      </dsp:nvSpPr>
      <dsp:spPr>
        <a:xfrm>
          <a:off x="0" y="458722"/>
          <a:ext cx="7695473" cy="10679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4331" tIns="13970" rIns="78232" bIns="1397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100" kern="1200" dirty="0"/>
            <a:t>    </a:t>
          </a:r>
          <a:r>
            <a:rPr lang="en-US" sz="1800" kern="1200" dirty="0">
              <a:latin typeface="Tw Cen MT" panose="020B0602020104020603" pitchFamily="34" charset="0"/>
            </a:rPr>
            <a:t>Download and use current template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>
              <a:latin typeface="Tw Cen MT" panose="020B0602020104020603" pitchFamily="34" charset="0"/>
            </a:rPr>
            <a:t> Quality check data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>
              <a:latin typeface="Tw Cen MT" panose="020B0602020104020603" pitchFamily="34" charset="0"/>
            </a:rPr>
            <a:t> Submit results under appropriate period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>
              <a:latin typeface="Tw Cen MT" panose="020B0602020104020603" pitchFamily="34" charset="0"/>
            </a:rPr>
            <a:t> Upload necessary documents and click on submit</a:t>
          </a:r>
          <a:endParaRPr lang="en-US" sz="1600" kern="1200" dirty="0">
            <a:latin typeface="Tw Cen MT" panose="020B0602020104020603" pitchFamily="34" charset="0"/>
          </a:endParaRPr>
        </a:p>
      </dsp:txBody>
      <dsp:txXfrm>
        <a:off x="0" y="458722"/>
        <a:ext cx="7695473" cy="1067997"/>
      </dsp:txXfrm>
    </dsp:sp>
    <dsp:sp modelId="{14909DF2-BC60-4513-BAFD-4503EB1AD7F0}">
      <dsp:nvSpPr>
        <dsp:cNvPr id="0" name=""/>
        <dsp:cNvSpPr/>
      </dsp:nvSpPr>
      <dsp:spPr>
        <a:xfrm>
          <a:off x="0" y="1526719"/>
          <a:ext cx="7695473" cy="452738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160997"/>
                <a:satOff val="-3921"/>
                <a:lumOff val="1715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160997"/>
                <a:satOff val="-3921"/>
                <a:lumOff val="1715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160997"/>
                <a:satOff val="-3921"/>
                <a:lumOff val="1715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Tw Cen MT" panose="020B0602020104020603" pitchFamily="34" charset="0"/>
            </a:rPr>
            <a:t>Review, Feedback &amp; Revisions</a:t>
          </a:r>
        </a:p>
      </dsp:txBody>
      <dsp:txXfrm>
        <a:off x="22101" y="1548820"/>
        <a:ext cx="7651271" cy="408536"/>
      </dsp:txXfrm>
    </dsp:sp>
    <dsp:sp modelId="{A2F5F274-D55D-4497-BE57-A19DAB84D226}">
      <dsp:nvSpPr>
        <dsp:cNvPr id="0" name=""/>
        <dsp:cNvSpPr/>
      </dsp:nvSpPr>
      <dsp:spPr>
        <a:xfrm>
          <a:off x="0" y="1979458"/>
          <a:ext cx="7695473" cy="8009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4331" tIns="13970" rIns="78232" bIns="1397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100" kern="1200" dirty="0"/>
            <a:t>     </a:t>
          </a:r>
          <a:r>
            <a:rPr lang="en-US" sz="1800" kern="1200" dirty="0">
              <a:latin typeface="Tw Cen MT" panose="020B0602020104020603" pitchFamily="34" charset="0"/>
            </a:rPr>
            <a:t>Adhere strictly to revision guidelines and timelines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>
              <a:latin typeface="Tw Cen MT" panose="020B0602020104020603" pitchFamily="34" charset="0"/>
            </a:rPr>
            <a:t> Ensure revised versions are uploaded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>
              <a:latin typeface="Tw Cen MT" panose="020B0602020104020603" pitchFamily="34" charset="0"/>
            </a:rPr>
            <a:t> Further revisions not possible after submission deadline</a:t>
          </a:r>
          <a:endParaRPr lang="en-US" sz="1600" kern="1200" dirty="0">
            <a:latin typeface="Tw Cen MT" panose="020B0602020104020603" pitchFamily="34" charset="0"/>
          </a:endParaRPr>
        </a:p>
      </dsp:txBody>
      <dsp:txXfrm>
        <a:off x="0" y="1979458"/>
        <a:ext cx="7695473" cy="800998"/>
      </dsp:txXfrm>
    </dsp:sp>
    <dsp:sp modelId="{DA3201C5-0826-4DFD-9F1B-C0EA8AB40628}">
      <dsp:nvSpPr>
        <dsp:cNvPr id="0" name=""/>
        <dsp:cNvSpPr/>
      </dsp:nvSpPr>
      <dsp:spPr>
        <a:xfrm>
          <a:off x="0" y="2780456"/>
          <a:ext cx="7695473" cy="452738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321995"/>
                <a:satOff val="-7842"/>
                <a:lumOff val="3431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321995"/>
                <a:satOff val="-7842"/>
                <a:lumOff val="3431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321995"/>
                <a:satOff val="-7842"/>
                <a:lumOff val="3431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Tw Cen MT" panose="020B0602020104020603" pitchFamily="34" charset="0"/>
            </a:rPr>
            <a:t>Verification &amp; Draft Reports </a:t>
          </a:r>
        </a:p>
      </dsp:txBody>
      <dsp:txXfrm>
        <a:off x="22101" y="2802557"/>
        <a:ext cx="7651271" cy="408536"/>
      </dsp:txXfrm>
    </dsp:sp>
    <dsp:sp modelId="{816B8E03-3C16-4B1E-9B4C-586FBF99B725}">
      <dsp:nvSpPr>
        <dsp:cNvPr id="0" name=""/>
        <dsp:cNvSpPr/>
      </dsp:nvSpPr>
      <dsp:spPr>
        <a:xfrm>
          <a:off x="0" y="3233194"/>
          <a:ext cx="7695473" cy="10679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4331" tIns="12700" rIns="71120" bIns="1270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000" kern="1200" dirty="0"/>
            <a:t>    </a:t>
          </a:r>
          <a:r>
            <a:rPr lang="en-US" sz="1800" kern="1200" dirty="0">
              <a:latin typeface="Tw Cen MT" panose="020B0602020104020603" pitchFamily="34" charset="0"/>
            </a:rPr>
            <a:t>Sensitize students/ </a:t>
          </a:r>
          <a:r>
            <a:rPr lang="en-US" sz="1800" kern="1200" dirty="0" err="1">
              <a:latin typeface="Tw Cen MT" panose="020B0602020104020603" pitchFamily="34" charset="0"/>
            </a:rPr>
            <a:t>finalise</a:t>
          </a:r>
          <a:r>
            <a:rPr lang="en-US" sz="1800" kern="1200" dirty="0">
              <a:latin typeface="Tw Cen MT" panose="020B0602020104020603" pitchFamily="34" charset="0"/>
            </a:rPr>
            <a:t> reports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>
              <a:latin typeface="Tw Cen MT" panose="020B0602020104020603" pitchFamily="34" charset="0"/>
            </a:rPr>
            <a:t>Facilitate process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>
              <a:latin typeface="Tw Cen MT" panose="020B0602020104020603" pitchFamily="34" charset="0"/>
            </a:rPr>
            <a:t>Follow up on  “no response” students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>
              <a:latin typeface="Tw Cen MT" panose="020B0602020104020603" pitchFamily="34" charset="0"/>
            </a:rPr>
            <a:t>Communicate any challenges to RFU</a:t>
          </a:r>
          <a:endParaRPr lang="en-US" sz="1500" kern="1200" dirty="0">
            <a:latin typeface="Tw Cen MT" panose="020B0602020104020603" pitchFamily="34" charset="0"/>
          </a:endParaRPr>
        </a:p>
      </dsp:txBody>
      <dsp:txXfrm>
        <a:off x="0" y="3233194"/>
        <a:ext cx="7695473" cy="1067997"/>
      </dsp:txXfrm>
    </dsp:sp>
    <dsp:sp modelId="{F28AD86B-869B-4262-90F3-4CF7FE16F312}">
      <dsp:nvSpPr>
        <dsp:cNvPr id="0" name=""/>
        <dsp:cNvSpPr/>
      </dsp:nvSpPr>
      <dsp:spPr>
        <a:xfrm>
          <a:off x="0" y="4301192"/>
          <a:ext cx="7695473" cy="452738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321995"/>
                <a:satOff val="-7842"/>
                <a:lumOff val="3431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321995"/>
                <a:satOff val="-7842"/>
                <a:lumOff val="3431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321995"/>
                <a:satOff val="-7842"/>
                <a:lumOff val="3431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Tw Cen MT" panose="020B0602020104020603" pitchFamily="34" charset="0"/>
            </a:rPr>
            <a:t>Reports </a:t>
          </a:r>
          <a:r>
            <a:rPr lang="en-US" sz="2000" kern="1200" dirty="0" err="1">
              <a:latin typeface="Tw Cen MT" panose="020B0602020104020603" pitchFamily="34" charset="0"/>
            </a:rPr>
            <a:t>Finalisation</a:t>
          </a:r>
          <a:endParaRPr lang="en-US" sz="2000" kern="1200" dirty="0">
            <a:latin typeface="Tw Cen MT" panose="020B0602020104020603" pitchFamily="34" charset="0"/>
          </a:endParaRPr>
        </a:p>
      </dsp:txBody>
      <dsp:txXfrm>
        <a:off x="22101" y="4323293"/>
        <a:ext cx="7651271" cy="408536"/>
      </dsp:txXfrm>
    </dsp:sp>
    <dsp:sp modelId="{13BAA01F-1F74-4F07-B58F-D4D30D02B180}">
      <dsp:nvSpPr>
        <dsp:cNvPr id="0" name=""/>
        <dsp:cNvSpPr/>
      </dsp:nvSpPr>
      <dsp:spPr>
        <a:xfrm>
          <a:off x="0" y="4753930"/>
          <a:ext cx="7695473" cy="6983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4331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>
              <a:latin typeface="Tw Cen MT" panose="020B0602020104020603" pitchFamily="34" charset="0"/>
            </a:rPr>
            <a:t>Review draft reports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>
              <a:latin typeface="Tw Cen MT" panose="020B0602020104020603" pitchFamily="34" charset="0"/>
            </a:rPr>
            <a:t>Notify RFU on discrepancies 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700" kern="1200" dirty="0"/>
        </a:p>
      </dsp:txBody>
      <dsp:txXfrm>
        <a:off x="0" y="4753930"/>
        <a:ext cx="7695473" cy="698306"/>
      </dsp:txXfrm>
    </dsp:sp>
    <dsp:sp modelId="{ED887158-B9BC-4263-92D8-2B476CB6C98D}">
      <dsp:nvSpPr>
        <dsp:cNvPr id="0" name=""/>
        <dsp:cNvSpPr/>
      </dsp:nvSpPr>
      <dsp:spPr>
        <a:xfrm>
          <a:off x="0" y="5452236"/>
          <a:ext cx="7695473" cy="452738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160997"/>
                <a:satOff val="-3921"/>
                <a:lumOff val="1715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160997"/>
                <a:satOff val="-3921"/>
                <a:lumOff val="1715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160997"/>
                <a:satOff val="-3921"/>
                <a:lumOff val="1715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Tw Cen MT" panose="020B0602020104020603" pitchFamily="34" charset="0"/>
            </a:rPr>
            <a:t>Verification Letters</a:t>
          </a:r>
        </a:p>
      </dsp:txBody>
      <dsp:txXfrm>
        <a:off x="22101" y="5474337"/>
        <a:ext cx="7651271" cy="408536"/>
      </dsp:txXfrm>
    </dsp:sp>
    <dsp:sp modelId="{8A92892B-1D8C-44F4-B6CC-3D4164FEBE18}">
      <dsp:nvSpPr>
        <dsp:cNvPr id="0" name=""/>
        <dsp:cNvSpPr/>
      </dsp:nvSpPr>
      <dsp:spPr>
        <a:xfrm>
          <a:off x="0" y="5904975"/>
          <a:ext cx="7695473" cy="5442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4331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>
              <a:latin typeface="Tw Cen MT" panose="020B0602020104020603" pitchFamily="34" charset="0"/>
            </a:rPr>
            <a:t>Process disbursement request immediately for timely disbursements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600" kern="1200" dirty="0"/>
        </a:p>
      </dsp:txBody>
      <dsp:txXfrm>
        <a:off x="0" y="5904975"/>
        <a:ext cx="7695473" cy="5442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7CC502-C603-4DEF-B280-73F438B46789}">
      <dsp:nvSpPr>
        <dsp:cNvPr id="0" name=""/>
        <dsp:cNvSpPr/>
      </dsp:nvSpPr>
      <dsp:spPr>
        <a:xfrm rot="16200000">
          <a:off x="-1400131" y="2543983"/>
          <a:ext cx="3769580" cy="7974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703272" bIns="0" numCol="1" spcCol="1270" anchor="t" anchorCtr="0">
          <a:noAutofit/>
        </a:bodyPr>
        <a:lstStyle/>
        <a:p>
          <a:pPr marL="0" lvl="0" indent="0" algn="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endParaRPr lang="en-US" sz="57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-1400131" y="2543983"/>
        <a:ext cx="3769580" cy="797411"/>
      </dsp:txXfrm>
    </dsp:sp>
    <dsp:sp modelId="{66C61017-9B50-4BBD-B8E9-580498288971}">
      <dsp:nvSpPr>
        <dsp:cNvPr id="0" name=""/>
        <dsp:cNvSpPr/>
      </dsp:nvSpPr>
      <dsp:spPr>
        <a:xfrm>
          <a:off x="524062" y="1057898"/>
          <a:ext cx="4858254" cy="3769580"/>
        </a:xfrm>
        <a:prstGeom prst="rect">
          <a:avLst/>
        </a:prstGeom>
        <a:solidFill>
          <a:schemeClr val="accent4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</dsp:sp>
    <dsp:sp modelId="{C8DC7FDD-D970-4274-ADAE-09BC43388146}">
      <dsp:nvSpPr>
        <dsp:cNvPr id="0" name=""/>
        <dsp:cNvSpPr/>
      </dsp:nvSpPr>
      <dsp:spPr>
        <a:xfrm>
          <a:off x="85952" y="5316"/>
          <a:ext cx="1594822" cy="159482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accent4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6F5DE8-0843-4A9D-B085-453CB3C01F26}">
      <dsp:nvSpPr>
        <dsp:cNvPr id="0" name=""/>
        <dsp:cNvSpPr/>
      </dsp:nvSpPr>
      <dsp:spPr>
        <a:xfrm rot="16200000">
          <a:off x="4975866" y="2543983"/>
          <a:ext cx="3769580" cy="7974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703272" bIns="0" numCol="1" spcCol="1270" anchor="t" anchorCtr="0">
          <a:noAutofit/>
        </a:bodyPr>
        <a:lstStyle/>
        <a:p>
          <a:pPr marL="0" lvl="0" indent="0" algn="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endParaRPr lang="en-US" sz="57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4975866" y="2543983"/>
        <a:ext cx="3769580" cy="797411"/>
      </dsp:txXfrm>
    </dsp:sp>
    <dsp:sp modelId="{5454C294-8EFB-4A08-AE83-9EBC63B7F607}">
      <dsp:nvSpPr>
        <dsp:cNvPr id="0" name=""/>
        <dsp:cNvSpPr/>
      </dsp:nvSpPr>
      <dsp:spPr>
        <a:xfrm>
          <a:off x="6907656" y="1057898"/>
          <a:ext cx="4843061" cy="3769580"/>
        </a:xfrm>
        <a:prstGeom prst="rect">
          <a:avLst/>
        </a:prstGeom>
        <a:solidFill>
          <a:schemeClr val="accent1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170688" tIns="703272" rIns="170688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ü"/>
          </a:pPr>
          <a:endParaRPr lang="en-US" sz="2400" kern="12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>
        <a:off x="6907656" y="1057898"/>
        <a:ext cx="4843061" cy="3769580"/>
      </dsp:txXfrm>
    </dsp:sp>
    <dsp:sp modelId="{A194060C-96CC-4A6A-9C0B-1E3FC1EBC098}">
      <dsp:nvSpPr>
        <dsp:cNvPr id="0" name=""/>
        <dsp:cNvSpPr/>
      </dsp:nvSpPr>
      <dsp:spPr>
        <a:xfrm>
          <a:off x="6461950" y="5316"/>
          <a:ext cx="1594822" cy="159482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accent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8F4BE6-CF9F-4889-BDEB-4F3F3180FBA0}">
      <dsp:nvSpPr>
        <dsp:cNvPr id="0" name=""/>
        <dsp:cNvSpPr/>
      </dsp:nvSpPr>
      <dsp:spPr>
        <a:xfrm>
          <a:off x="0" y="1786986"/>
          <a:ext cx="5216525" cy="361520"/>
        </a:xfrm>
        <a:prstGeom prst="roundRect">
          <a:avLst/>
        </a:prstGeom>
        <a:solidFill>
          <a:srgbClr val="1CADE4">
            <a:hueOff val="0"/>
            <a:satOff val="0"/>
            <a:lumOff val="0"/>
            <a:alphaOff val="0"/>
          </a:srgbClr>
        </a:solidFill>
        <a:ln w="1587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ysClr val="window" lastClr="FFFFFF"/>
              </a:solidFill>
              <a:latin typeface="Tw Cen MT" panose="020B0602020104020603"/>
              <a:ea typeface="+mn-ea"/>
              <a:cs typeface="+mn-cs"/>
            </a:rPr>
            <a:t>Procurement Performance Reporting</a:t>
          </a:r>
        </a:p>
      </dsp:txBody>
      <dsp:txXfrm>
        <a:off x="17648" y="1804634"/>
        <a:ext cx="5181229" cy="326224"/>
      </dsp:txXfrm>
    </dsp:sp>
    <dsp:sp modelId="{39922448-F957-462B-98CD-9CBDC2EE75FF}">
      <dsp:nvSpPr>
        <dsp:cNvPr id="0" name=""/>
        <dsp:cNvSpPr/>
      </dsp:nvSpPr>
      <dsp:spPr>
        <a:xfrm>
          <a:off x="0" y="2148507"/>
          <a:ext cx="5216525" cy="1059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625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lr>
              <a:srgbClr val="1CADE4"/>
            </a:buClr>
            <a:buSzTx/>
            <a:buFont typeface="Arial" panose="020B0604020202020204" pitchFamily="34" charset="0"/>
            <a:buChar char="•"/>
          </a:pPr>
          <a:r>
            <a: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rPr>
            <a:t>Status of Procurement Activities (numbers/amounts)</a:t>
          </a:r>
          <a:endParaRPr lang="en-US" sz="1800" kern="1200" dirty="0">
            <a:solidFill>
              <a:sysClr val="windowText" lastClr="000000"/>
            </a:solidFill>
            <a:latin typeface="Tw Cen MT" panose="020B0602020104020603"/>
            <a:ea typeface="+mn-ea"/>
            <a:cs typeface="+mn-cs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rPr>
            <a:t>Procurement implementation performance reporting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rPr>
            <a:t>Summary of Procurement Report </a:t>
          </a:r>
        </a:p>
      </dsp:txBody>
      <dsp:txXfrm>
        <a:off x="0" y="2148507"/>
        <a:ext cx="5216525" cy="10598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CA85FB-D033-4CEF-A383-A325A2ACD2E6}">
      <dsp:nvSpPr>
        <dsp:cNvPr id="0" name=""/>
        <dsp:cNvSpPr/>
      </dsp:nvSpPr>
      <dsp:spPr>
        <a:xfrm>
          <a:off x="0" y="33539"/>
          <a:ext cx="7478484" cy="52692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DLRs 3.3, 4.1 &amp;  5.1 (PSTC, Prog. Accreditation &amp; Revenue) </a:t>
          </a:r>
        </a:p>
      </dsp:txBody>
      <dsp:txXfrm>
        <a:off x="25722" y="59261"/>
        <a:ext cx="7427040" cy="475476"/>
      </dsp:txXfrm>
    </dsp:sp>
    <dsp:sp modelId="{D0DE1601-AF23-4FEB-89D3-CD060E9BA30C}">
      <dsp:nvSpPr>
        <dsp:cNvPr id="0" name=""/>
        <dsp:cNvSpPr/>
      </dsp:nvSpPr>
      <dsp:spPr>
        <a:xfrm>
          <a:off x="0" y="560460"/>
          <a:ext cx="7478484" cy="5211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7442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kern="1200" dirty="0"/>
            <a:t>Report Submissions: </a:t>
          </a:r>
          <a:r>
            <a:rPr lang="en-US" sz="1500" kern="1200" dirty="0">
              <a:solidFill>
                <a:srgbClr val="FF0000"/>
              </a:solidFill>
            </a:rPr>
            <a:t>1 – 11 June 2021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kern="1200" dirty="0"/>
            <a:t>Verification:  </a:t>
          </a:r>
          <a:r>
            <a:rPr lang="en-US" sz="1500" kern="1200" dirty="0">
              <a:solidFill>
                <a:srgbClr val="FF0000"/>
              </a:solidFill>
            </a:rPr>
            <a:t>14 – 25 June 2021</a:t>
          </a:r>
        </a:p>
      </dsp:txBody>
      <dsp:txXfrm>
        <a:off x="0" y="560460"/>
        <a:ext cx="7478484" cy="521122"/>
      </dsp:txXfrm>
    </dsp:sp>
    <dsp:sp modelId="{54CBEB66-1CD0-4857-8192-EBBF65E798B9}">
      <dsp:nvSpPr>
        <dsp:cNvPr id="0" name=""/>
        <dsp:cNvSpPr/>
      </dsp:nvSpPr>
      <dsp:spPr>
        <a:xfrm>
          <a:off x="0" y="1081582"/>
          <a:ext cx="7478484" cy="52692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DLRs 6.1 – 6.4 (Fiduciary Management)</a:t>
          </a:r>
        </a:p>
      </dsp:txBody>
      <dsp:txXfrm>
        <a:off x="25722" y="1107304"/>
        <a:ext cx="7427040" cy="475476"/>
      </dsp:txXfrm>
    </dsp:sp>
    <dsp:sp modelId="{B3C8FE77-214A-4E6E-B5E6-C2D18C8CCCC7}">
      <dsp:nvSpPr>
        <dsp:cNvPr id="0" name=""/>
        <dsp:cNvSpPr/>
      </dsp:nvSpPr>
      <dsp:spPr>
        <a:xfrm>
          <a:off x="0" y="1608503"/>
          <a:ext cx="7478484" cy="10422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7442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kern="1200" dirty="0"/>
            <a:t>IFRs, Audit Reports, etc. submission: </a:t>
          </a:r>
          <a:r>
            <a:rPr lang="en-US" sz="1500" kern="1200" dirty="0">
              <a:solidFill>
                <a:srgbClr val="FF0000"/>
              </a:solidFill>
            </a:rPr>
            <a:t>15 Jul – 13 Aug 2021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kern="1200" dirty="0"/>
            <a:t>Verification: </a:t>
          </a:r>
          <a:r>
            <a:rPr lang="en-US" sz="1500" kern="1200" dirty="0">
              <a:solidFill>
                <a:srgbClr val="FF0000"/>
              </a:solidFill>
            </a:rPr>
            <a:t>16 Aug – 1 Sept 2021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kern="1200" dirty="0"/>
            <a:t>Revisions: </a:t>
          </a:r>
          <a:r>
            <a:rPr lang="en-US" sz="1500" kern="1200" dirty="0">
              <a:solidFill>
                <a:srgbClr val="FF0000"/>
              </a:solidFill>
            </a:rPr>
            <a:t>15 – 25 Sept 2021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kern="1200" dirty="0"/>
            <a:t>Verification letter: </a:t>
          </a:r>
          <a:r>
            <a:rPr lang="en-US" sz="1500" kern="1200" dirty="0">
              <a:solidFill>
                <a:srgbClr val="FF0000"/>
              </a:solidFill>
            </a:rPr>
            <a:t>30 Sept 2021</a:t>
          </a:r>
        </a:p>
      </dsp:txBody>
      <dsp:txXfrm>
        <a:off x="0" y="1608503"/>
        <a:ext cx="7478484" cy="1042245"/>
      </dsp:txXfrm>
    </dsp:sp>
    <dsp:sp modelId="{91FF261E-1D70-451C-9E45-E5DBA25365A7}">
      <dsp:nvSpPr>
        <dsp:cNvPr id="0" name=""/>
        <dsp:cNvSpPr/>
      </dsp:nvSpPr>
      <dsp:spPr>
        <a:xfrm>
          <a:off x="0" y="2650748"/>
          <a:ext cx="7478484" cy="52692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DLRs 3.1 – 3.4, 4.2 &amp; 5.2 (Students, Publications &amp; Internships) </a:t>
          </a:r>
        </a:p>
      </dsp:txBody>
      <dsp:txXfrm>
        <a:off x="25722" y="2676470"/>
        <a:ext cx="7427040" cy="475476"/>
      </dsp:txXfrm>
    </dsp:sp>
    <dsp:sp modelId="{560891F2-88C7-402B-B593-0B334855A33A}">
      <dsp:nvSpPr>
        <dsp:cNvPr id="0" name=""/>
        <dsp:cNvSpPr/>
      </dsp:nvSpPr>
      <dsp:spPr>
        <a:xfrm>
          <a:off x="0" y="3177668"/>
          <a:ext cx="7478484" cy="5211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7442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kern="1200" dirty="0"/>
            <a:t>Report Submissions: </a:t>
          </a:r>
          <a:r>
            <a:rPr lang="en-US" sz="1500" kern="1200" dirty="0">
              <a:solidFill>
                <a:srgbClr val="FF0000"/>
              </a:solidFill>
            </a:rPr>
            <a:t>1 – 8 Dec 2021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kern="1200" dirty="0"/>
            <a:t>Feedback &amp; Revisions: </a:t>
          </a:r>
          <a:r>
            <a:rPr lang="en-US" sz="1500" kern="1200" dirty="0">
              <a:solidFill>
                <a:srgbClr val="FF0000"/>
              </a:solidFill>
            </a:rPr>
            <a:t>15 Dec 2021 – 4 Jan 2022</a:t>
          </a:r>
        </a:p>
      </dsp:txBody>
      <dsp:txXfrm>
        <a:off x="0" y="3177668"/>
        <a:ext cx="7478484" cy="521122"/>
      </dsp:txXfrm>
    </dsp:sp>
    <dsp:sp modelId="{946C64DF-D7B7-4924-B37F-7353E5EA1691}">
      <dsp:nvSpPr>
        <dsp:cNvPr id="0" name=""/>
        <dsp:cNvSpPr/>
      </dsp:nvSpPr>
      <dsp:spPr>
        <a:xfrm>
          <a:off x="0" y="3698790"/>
          <a:ext cx="7478484" cy="52692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DLR 4.3 (Improved Teaching and Research Environment)</a:t>
          </a:r>
        </a:p>
      </dsp:txBody>
      <dsp:txXfrm>
        <a:off x="25722" y="3724512"/>
        <a:ext cx="7427040" cy="475476"/>
      </dsp:txXfrm>
    </dsp:sp>
    <dsp:sp modelId="{C26CC12B-BF2F-421B-88CD-395F93B60136}">
      <dsp:nvSpPr>
        <dsp:cNvPr id="0" name=""/>
        <dsp:cNvSpPr/>
      </dsp:nvSpPr>
      <dsp:spPr>
        <a:xfrm>
          <a:off x="0" y="4225711"/>
          <a:ext cx="7478484" cy="766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7442" tIns="19050" rIns="106680" bIns="1905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Call for verification: </a:t>
          </a:r>
          <a:r>
            <a:rPr lang="en-US" sz="1500" kern="1200" dirty="0">
              <a:solidFill>
                <a:srgbClr val="FF0000"/>
              </a:solidFill>
              <a:latin typeface="Calibri" panose="020F0502020204030204"/>
              <a:ea typeface="+mn-ea"/>
              <a:cs typeface="+mn-cs"/>
            </a:rPr>
            <a:t>15-30 July 2021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Onsite visits (if feasible): </a:t>
          </a:r>
          <a:r>
            <a:rPr lang="en-US" sz="1500" kern="1200" dirty="0">
              <a:solidFill>
                <a:srgbClr val="FF0000"/>
              </a:solidFill>
              <a:latin typeface="Calibri" panose="020F0502020204030204"/>
              <a:ea typeface="+mn-ea"/>
              <a:cs typeface="+mn-cs"/>
            </a:rPr>
            <a:t>15-30 Aug 2021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Feedback &amp; revisions: </a:t>
          </a:r>
          <a:r>
            <a:rPr lang="en-US" sz="1500" kern="1200" dirty="0">
              <a:solidFill>
                <a:srgbClr val="FF0000"/>
              </a:solidFill>
              <a:latin typeface="Calibri" panose="020F0502020204030204"/>
              <a:ea typeface="+mn-ea"/>
              <a:cs typeface="+mn-cs"/>
            </a:rPr>
            <a:t>1-15 Sep 2021</a:t>
          </a:r>
        </a:p>
      </dsp:txBody>
      <dsp:txXfrm>
        <a:off x="0" y="4225711"/>
        <a:ext cx="7478484" cy="766935"/>
      </dsp:txXfrm>
    </dsp:sp>
    <dsp:sp modelId="{F6D77C74-632F-4B24-92C7-6FC0B68CF102}">
      <dsp:nvSpPr>
        <dsp:cNvPr id="0" name=""/>
        <dsp:cNvSpPr/>
      </dsp:nvSpPr>
      <dsp:spPr>
        <a:xfrm>
          <a:off x="0" y="4992646"/>
          <a:ext cx="7478484" cy="52692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Other DLRs</a:t>
          </a:r>
        </a:p>
      </dsp:txBody>
      <dsp:txXfrm>
        <a:off x="25722" y="5018368"/>
        <a:ext cx="7427040" cy="475476"/>
      </dsp:txXfrm>
    </dsp:sp>
    <dsp:sp modelId="{EC13C69E-15CA-4C8A-8FC0-95E26485898A}">
      <dsp:nvSpPr>
        <dsp:cNvPr id="0" name=""/>
        <dsp:cNvSpPr/>
      </dsp:nvSpPr>
      <dsp:spPr>
        <a:xfrm>
          <a:off x="0" y="5519566"/>
          <a:ext cx="7478484" cy="5211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7442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kern="1200" dirty="0"/>
            <a:t>On demand – Every trimester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kern="1200" dirty="0"/>
            <a:t>Details to be provided on DLRs 2.1, 2.2, 5.3 &amp; 7.5 in upcoming workshop </a:t>
          </a:r>
        </a:p>
      </dsp:txBody>
      <dsp:txXfrm>
        <a:off x="0" y="5519566"/>
        <a:ext cx="7478484" cy="5211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7ACF13-D5CA-416A-B3E4-7F639A35F6D5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BA4C0A-94E8-45E3-A8B8-4841D378B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925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1F3F1-90ED-4CA1-B5B3-EB9BB9582B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351F66-AA61-45FF-955A-F282AA15E5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19C7C8-AC8D-4ADD-966A-49F986077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E8C11-48FF-4A7A-9C76-D72DE6DF545B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152CAE-AE1A-49A3-A09D-C1720FB87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7E72A5-8920-443C-8107-C211ABA09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96B60-8CFD-444F-909F-3B671A8B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49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C1A11-EC00-419E-8448-2B1EEF2BB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0BC260-691D-48CC-8DA9-DBB1999D24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CCDCB3-55EE-4A6B-9E0F-B4D6D3071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E8C11-48FF-4A7A-9C76-D72DE6DF545B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4F05F3-EDBC-4D12-BEFA-F4DB75F35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CDD3F2-AE21-46B9-AAA2-0C0ECA454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96B60-8CFD-444F-909F-3B671A8B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239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8F10E3-8F37-4F42-AFC1-0A97B1DD12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638955-914A-4E91-96DC-917EF276E6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B0601A-B268-4003-8812-150CEE751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E8C11-48FF-4A7A-9C76-D72DE6DF545B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CEF548-107A-42F7-994D-D14E39CEB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0E36E7-6C33-44B0-BEFD-9308BC9FA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96B60-8CFD-444F-909F-3B671A8B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978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1_Title Slid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"/>
          <p:cNvSpPr txBox="1"/>
          <p:nvPr/>
        </p:nvSpPr>
        <p:spPr>
          <a:xfrm>
            <a:off x="656248" y="1621949"/>
            <a:ext cx="10900877" cy="8296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Microsoft YaHei"/>
              <a:buNone/>
            </a:pPr>
            <a:r>
              <a:rPr lang="en-US" sz="3500" b="1" i="0" u="none" strike="noStrike" cap="none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5th ACE Impact Virtual Regional Workshop</a:t>
            </a:r>
            <a:endParaRPr sz="3500" b="1" i="0" u="none" strike="noStrike" cap="none">
              <a:solidFill>
                <a:schemeClr val="dk1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</p:txBody>
      </p:sp>
      <p:sp>
        <p:nvSpPr>
          <p:cNvPr id="16" name="Google Shape;16;p2"/>
          <p:cNvSpPr/>
          <p:nvPr/>
        </p:nvSpPr>
        <p:spPr>
          <a:xfrm>
            <a:off x="1105118" y="1546348"/>
            <a:ext cx="2880000" cy="71324"/>
          </a:xfrm>
          <a:prstGeom prst="rect">
            <a:avLst/>
          </a:prstGeom>
          <a:solidFill>
            <a:srgbClr val="0090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7;p2"/>
          <p:cNvSpPr/>
          <p:nvPr/>
        </p:nvSpPr>
        <p:spPr>
          <a:xfrm rot="-5400000">
            <a:off x="606192" y="2104917"/>
            <a:ext cx="1069854" cy="72000"/>
          </a:xfrm>
          <a:prstGeom prst="rect">
            <a:avLst/>
          </a:prstGeom>
          <a:solidFill>
            <a:srgbClr val="0090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;p2"/>
          <p:cNvSpPr/>
          <p:nvPr/>
        </p:nvSpPr>
        <p:spPr>
          <a:xfrm>
            <a:off x="1105118" y="2609975"/>
            <a:ext cx="9792000" cy="71324"/>
          </a:xfrm>
          <a:prstGeom prst="rect">
            <a:avLst/>
          </a:prstGeom>
          <a:solidFill>
            <a:srgbClr val="0090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2"/>
          <p:cNvSpPr/>
          <p:nvPr/>
        </p:nvSpPr>
        <p:spPr>
          <a:xfrm>
            <a:off x="0" y="6459955"/>
            <a:ext cx="12192000" cy="53160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;p2"/>
          <p:cNvSpPr txBox="1"/>
          <p:nvPr/>
        </p:nvSpPr>
        <p:spPr>
          <a:xfrm>
            <a:off x="480286" y="6267233"/>
            <a:ext cx="11250201" cy="5959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Microsoft YaHei"/>
              <a:buNone/>
            </a:pPr>
            <a:r>
              <a:rPr lang="en-US" sz="1600" b="1" i="0" u="none" strike="noStrike" cap="none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ACE Impact Project - advancing the quality, quantity and access of postgraduate education in Africa</a:t>
            </a:r>
            <a:endParaRPr sz="1600" b="1" i="0" u="none" strike="noStrike" cap="none">
              <a:solidFill>
                <a:schemeClr val="lt1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</p:txBody>
      </p:sp>
      <p:sp>
        <p:nvSpPr>
          <p:cNvPr id="21" name="Google Shape;21;p2"/>
          <p:cNvSpPr/>
          <p:nvPr/>
        </p:nvSpPr>
        <p:spPr>
          <a:xfrm>
            <a:off x="11414589" y="6671869"/>
            <a:ext cx="777411" cy="45719"/>
          </a:xfrm>
          <a:prstGeom prst="rect">
            <a:avLst/>
          </a:prstGeom>
          <a:solidFill>
            <a:srgbClr val="0090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Google Shape;22;p2"/>
          <p:cNvSpPr/>
          <p:nvPr/>
        </p:nvSpPr>
        <p:spPr>
          <a:xfrm>
            <a:off x="-1736" y="6661595"/>
            <a:ext cx="777411" cy="45719"/>
          </a:xfrm>
          <a:prstGeom prst="rect">
            <a:avLst/>
          </a:prstGeom>
          <a:solidFill>
            <a:srgbClr val="0090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3" name="Google Shape;23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873652" y="537108"/>
            <a:ext cx="6471809" cy="860178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2"/>
          <p:cNvSpPr/>
          <p:nvPr/>
        </p:nvSpPr>
        <p:spPr>
          <a:xfrm>
            <a:off x="-1" y="-1485"/>
            <a:ext cx="9237306" cy="380209"/>
          </a:xfrm>
          <a:prstGeom prst="rect">
            <a:avLst/>
          </a:prstGeom>
          <a:solidFill>
            <a:srgbClr val="0090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" name="Google Shape;25;p2"/>
          <p:cNvSpPr/>
          <p:nvPr/>
        </p:nvSpPr>
        <p:spPr>
          <a:xfrm>
            <a:off x="9247580" y="-1485"/>
            <a:ext cx="2954694" cy="38020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Google Shape;26;p2"/>
          <p:cNvSpPr txBox="1"/>
          <p:nvPr/>
        </p:nvSpPr>
        <p:spPr>
          <a:xfrm>
            <a:off x="9585810" y="-10274"/>
            <a:ext cx="229111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ACE Impact Project</a:t>
            </a:r>
            <a:endParaRPr/>
          </a:p>
        </p:txBody>
      </p:sp>
      <p:sp>
        <p:nvSpPr>
          <p:cNvPr id="27" name="Google Shape;27;p2"/>
          <p:cNvSpPr txBox="1">
            <a:spLocks noGrp="1"/>
          </p:cNvSpPr>
          <p:nvPr>
            <p:ph type="title"/>
          </p:nvPr>
        </p:nvSpPr>
        <p:spPr>
          <a:xfrm>
            <a:off x="1041525" y="365765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3270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>
  <p:cSld name="1_Title Slide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6"/>
          <p:cNvSpPr txBox="1"/>
          <p:nvPr/>
        </p:nvSpPr>
        <p:spPr>
          <a:xfrm>
            <a:off x="966628" y="3267180"/>
            <a:ext cx="10250784" cy="7500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Microsoft YaHei"/>
              <a:buNone/>
            </a:pPr>
            <a:r>
              <a:rPr lang="en-US" sz="4000" b="1" i="0" u="none" strike="noStrike" cap="none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END OF PRESENTATION</a:t>
            </a:r>
            <a:endParaRPr sz="4000" b="1" i="0" u="none" strike="noStrike" cap="none">
              <a:solidFill>
                <a:schemeClr val="dk1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</p:txBody>
      </p:sp>
      <p:sp>
        <p:nvSpPr>
          <p:cNvPr id="55" name="Google Shape;55;p6"/>
          <p:cNvSpPr/>
          <p:nvPr/>
        </p:nvSpPr>
        <p:spPr>
          <a:xfrm>
            <a:off x="1151418" y="3097406"/>
            <a:ext cx="2880000" cy="72000"/>
          </a:xfrm>
          <a:prstGeom prst="rect">
            <a:avLst/>
          </a:prstGeom>
          <a:solidFill>
            <a:srgbClr val="0090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56;p6"/>
          <p:cNvSpPr/>
          <p:nvPr/>
        </p:nvSpPr>
        <p:spPr>
          <a:xfrm rot="-5400000">
            <a:off x="647419" y="3615217"/>
            <a:ext cx="1080000" cy="72000"/>
          </a:xfrm>
          <a:prstGeom prst="rect">
            <a:avLst/>
          </a:prstGeom>
          <a:solidFill>
            <a:srgbClr val="0090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6"/>
          <p:cNvSpPr/>
          <p:nvPr/>
        </p:nvSpPr>
        <p:spPr>
          <a:xfrm>
            <a:off x="1151418" y="4161033"/>
            <a:ext cx="9792000" cy="72000"/>
          </a:xfrm>
          <a:prstGeom prst="rect">
            <a:avLst/>
          </a:prstGeom>
          <a:solidFill>
            <a:srgbClr val="0090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" name="Google Shape;58;p6"/>
          <p:cNvSpPr/>
          <p:nvPr/>
        </p:nvSpPr>
        <p:spPr>
          <a:xfrm>
            <a:off x="0" y="5805756"/>
            <a:ext cx="12192000" cy="110447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" name="Google Shape;59;p6"/>
          <p:cNvSpPr txBox="1"/>
          <p:nvPr/>
        </p:nvSpPr>
        <p:spPr>
          <a:xfrm>
            <a:off x="480286" y="5969285"/>
            <a:ext cx="11250201" cy="5316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Microsoft YaHei"/>
              <a:buNone/>
            </a:pPr>
            <a:r>
              <a:rPr lang="en-US" sz="1600" b="1" i="0" u="none" strike="noStrike" cap="none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ACE Impact Project - advancing the quality, quantity and access of postgraduate education in Africa</a:t>
            </a:r>
            <a:endParaRPr sz="1600" b="1" i="0" u="none" strike="noStrike" cap="none">
              <a:solidFill>
                <a:schemeClr val="lt1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</p:txBody>
      </p:sp>
      <p:sp>
        <p:nvSpPr>
          <p:cNvPr id="60" name="Google Shape;60;p6"/>
          <p:cNvSpPr/>
          <p:nvPr/>
        </p:nvSpPr>
        <p:spPr>
          <a:xfrm>
            <a:off x="11414589" y="6313983"/>
            <a:ext cx="777411" cy="45719"/>
          </a:xfrm>
          <a:prstGeom prst="rect">
            <a:avLst/>
          </a:prstGeom>
          <a:solidFill>
            <a:srgbClr val="0090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61;p6"/>
          <p:cNvSpPr/>
          <p:nvPr/>
        </p:nvSpPr>
        <p:spPr>
          <a:xfrm>
            <a:off x="-12010" y="6312273"/>
            <a:ext cx="777411" cy="45719"/>
          </a:xfrm>
          <a:prstGeom prst="rect">
            <a:avLst/>
          </a:prstGeom>
          <a:solidFill>
            <a:srgbClr val="0090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2" name="Google Shape;62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873648" y="1128927"/>
            <a:ext cx="6471809" cy="868335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6"/>
          <p:cNvSpPr/>
          <p:nvPr/>
        </p:nvSpPr>
        <p:spPr>
          <a:xfrm>
            <a:off x="9247580" y="-1486"/>
            <a:ext cx="2954694" cy="81333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" name="Google Shape;64;p6"/>
          <p:cNvSpPr txBox="1"/>
          <p:nvPr/>
        </p:nvSpPr>
        <p:spPr>
          <a:xfrm>
            <a:off x="9585811" y="208442"/>
            <a:ext cx="225004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ACE Impact Project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067325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26EDE-E08F-48B4-985A-B3922F687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F68F68-5C0B-4315-A33D-E3A75F5C09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09AE2B-893C-435D-B9A9-7F06A6B45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E8C11-48FF-4A7A-9C76-D72DE6DF545B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9FED5F-F0D5-4FDE-92F8-707E8AB22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903486-82B3-4865-8944-D50A8B331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96B60-8CFD-444F-909F-3B671A8B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564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703F2-35D9-43E5-95B8-F58BF7755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DACD66-D431-4D6E-A864-C543C6C9A0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D7ACBE-29A6-4F42-927D-D5099DB1B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E8C11-48FF-4A7A-9C76-D72DE6DF545B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7638AA-75BD-41C4-ADC7-D8E51B0FA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8DAE84-2A3D-4FD4-AF34-FF368E4CA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96B60-8CFD-444F-909F-3B671A8B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61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80FF2-A4E1-4036-827C-1A17F56FC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AF4AB1-3009-4027-8117-036B5960F0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FB71E5-D519-4D03-A7C9-2C616B0F44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C7A4A5-89E7-42A1-8ECC-E236280BB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E8C11-48FF-4A7A-9C76-D72DE6DF545B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197246-C216-4272-955D-E10366573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EB07D2-86F2-47F5-A328-18BC69B08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96B60-8CFD-444F-909F-3B671A8B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832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547A8-059B-464B-BB82-037FF3E2C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88E58E-E950-4036-AAC1-6E1B376999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B884F9-D410-4889-B259-1F392FD722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D25A4A-34E3-4717-987B-FE73FD6421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F52B09-60B4-4B72-97B9-237B00AE92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1FDF66-D537-447D-A15D-B458F5491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E8C11-48FF-4A7A-9C76-D72DE6DF545B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450A3E-0AE5-4E14-9642-96EC9B497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4CD49D2-31F6-4FA9-AF85-76E17292C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96B60-8CFD-444F-909F-3B671A8B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163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B1029-375E-42F7-9BA8-33C5D2293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E902DE-CDBB-413A-8F1C-C8C9C8626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E8C11-48FF-4A7A-9C76-D72DE6DF545B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949C69-B10D-466F-8A26-070EDCB64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CDED59-6A9B-4D49-9C5C-A5B1F4449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96B60-8CFD-444F-909F-3B671A8B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97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B05FAD-171D-4DFC-A5D7-2A3B1F9AD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E8C11-48FF-4A7A-9C76-D72DE6DF545B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FD6538-C8B2-4719-83D5-82D535536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FC66C9-85FF-44BD-96AF-419A196E6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96B60-8CFD-444F-909F-3B671A8B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323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365A0-A63A-4F6E-BA88-ACA61BFCC8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130968-6B21-4FCF-B6ED-4D3BA2E49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39B7F9-A82A-4BE0-8467-1C003B2949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3D4728-3439-467C-A219-DCC4C4508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E8C11-48FF-4A7A-9C76-D72DE6DF545B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AB2CDE-454F-4510-9987-997646ED4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288377-F2C4-48E6-8B85-859E54545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96B60-8CFD-444F-909F-3B671A8B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020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B316B-7B05-4F1F-A801-C2E2E22D1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6CB62E-EC5F-4446-911F-A05B42AC43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F2D50C-BA18-490D-A95F-C4F737DADE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FFEBD6-A771-4A63-8EBB-DB8A2D597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E8C11-48FF-4A7A-9C76-D72DE6DF545B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F9281B-D795-4713-A5E5-255857792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8E51E0-7FD2-4C6B-8B76-8B7436CD2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96B60-8CFD-444F-909F-3B671A8B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381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EF64CA-CB49-4416-8D65-641AE8C5C3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0210BF-B9D7-4221-B2A7-0CC11DFD83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AE1612-2DF3-4C82-833F-771A6E7BF0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E8C11-48FF-4A7A-9C76-D72DE6DF545B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D120A5-CF2E-4EEC-8207-A80E6A42D4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3E8CCE-0F2B-4C78-AA23-A444AF6000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96B60-8CFD-444F-909F-3B671A8B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197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41807BA-A5E5-4BA4-BF71-F8B4BB5DFE38}"/>
              </a:ext>
            </a:extLst>
          </p:cNvPr>
          <p:cNvSpPr txBox="1"/>
          <p:nvPr/>
        </p:nvSpPr>
        <p:spPr>
          <a:xfrm>
            <a:off x="1254520" y="3158364"/>
            <a:ext cx="9682959" cy="1169551"/>
          </a:xfrm>
          <a:prstGeom prst="rect">
            <a:avLst/>
          </a:prstGeom>
          <a:noFill/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5"/>
                </a:solidFill>
                <a:latin typeface="Tw Cen MT" panose="020B0602020104020603" pitchFamily="34" charset="0"/>
              </a:rPr>
              <a:t>ACE IMPACT RESULTS VERIFICATION</a:t>
            </a:r>
          </a:p>
          <a:p>
            <a:r>
              <a:rPr lang="en-US" sz="2400" b="1" i="1" dirty="0">
                <a:solidFill>
                  <a:schemeClr val="accent5"/>
                </a:solidFill>
                <a:latin typeface="Tw Cen MT" panose="020B0602020104020603" pitchFamily="34" charset="0"/>
              </a:rPr>
              <a:t>Process, Overview &amp; Guidelines</a:t>
            </a:r>
          </a:p>
          <a:p>
            <a:endParaRPr lang="en-US" sz="1800" b="1" dirty="0">
              <a:solidFill>
                <a:schemeClr val="accent5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62FFE8B-AB08-4BDA-80CF-4399D357CFEA}"/>
              </a:ext>
            </a:extLst>
          </p:cNvPr>
          <p:cNvSpPr txBox="1"/>
          <p:nvPr/>
        </p:nvSpPr>
        <p:spPr>
          <a:xfrm>
            <a:off x="1254520" y="4602581"/>
            <a:ext cx="305622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accent1">
                    <a:lumMod val="75000"/>
                  </a:schemeClr>
                </a:solidFill>
                <a:latin typeface="Tw Cen MT" panose="020B0602020104020603" pitchFamily="34" charset="0"/>
              </a:rPr>
              <a:t>Mrs Adeline Addy</a:t>
            </a:r>
          </a:p>
          <a:p>
            <a:r>
              <a:rPr lang="en-GB" sz="1600" dirty="0">
                <a:latin typeface="Tw Cen MT" panose="020B0602020104020603" pitchFamily="34" charset="0"/>
              </a:rPr>
              <a:t>M&amp;E Specialist, ACE Impact, </a:t>
            </a:r>
          </a:p>
          <a:p>
            <a:r>
              <a:rPr lang="en-GB" sz="1600" dirty="0">
                <a:latin typeface="Tw Cen MT" panose="020B0602020104020603" pitchFamily="34" charset="0"/>
              </a:rPr>
              <a:t>Association of African Universities</a:t>
            </a:r>
          </a:p>
          <a:p>
            <a:endParaRPr lang="en-GB" sz="1800" dirty="0">
              <a:latin typeface="Tw Cen MT" panose="020B0602020104020603" pitchFamily="34" charset="0"/>
            </a:endParaRPr>
          </a:p>
          <a:p>
            <a:r>
              <a:rPr lang="en-GB" sz="1800" b="1" dirty="0">
                <a:solidFill>
                  <a:schemeClr val="accent1">
                    <a:lumMod val="75000"/>
                  </a:schemeClr>
                </a:solidFill>
                <a:latin typeface="Tw Cen MT" panose="020B0602020104020603" pitchFamily="34" charset="0"/>
              </a:rPr>
              <a:t>26</a:t>
            </a:r>
            <a:r>
              <a:rPr lang="en-GB" sz="1800" b="1" baseline="30000" dirty="0">
                <a:solidFill>
                  <a:schemeClr val="accent1">
                    <a:lumMod val="75000"/>
                  </a:schemeClr>
                </a:solidFill>
                <a:latin typeface="Tw Cen MT" panose="020B0602020104020603" pitchFamily="34" charset="0"/>
              </a:rPr>
              <a:t>th</a:t>
            </a:r>
            <a:r>
              <a:rPr lang="en-GB" sz="1800" b="1" dirty="0">
                <a:solidFill>
                  <a:schemeClr val="accent1">
                    <a:lumMod val="75000"/>
                  </a:schemeClr>
                </a:solidFill>
                <a:latin typeface="Tw Cen MT" panose="020B0602020104020603" pitchFamily="34" charset="0"/>
              </a:rPr>
              <a:t> May 2021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134273-C742-4A4F-82BB-26B7E295DC75}"/>
              </a:ext>
            </a:extLst>
          </p:cNvPr>
          <p:cNvSpPr txBox="1"/>
          <p:nvPr/>
        </p:nvSpPr>
        <p:spPr>
          <a:xfrm>
            <a:off x="5195148" y="4602581"/>
            <a:ext cx="305622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accent1">
                    <a:lumMod val="75000"/>
                  </a:schemeClr>
                </a:solidFill>
                <a:latin typeface="Tw Cen MT" panose="020B0602020104020603" pitchFamily="34" charset="0"/>
              </a:rPr>
              <a:t>Ms Maud-Andree Kouadio</a:t>
            </a:r>
          </a:p>
          <a:p>
            <a:r>
              <a:rPr lang="en-GB" sz="1600" dirty="0">
                <a:latin typeface="Tw Cen MT" panose="020B0602020104020603" pitchFamily="34" charset="0"/>
              </a:rPr>
              <a:t>Education Consultant, </a:t>
            </a:r>
          </a:p>
          <a:p>
            <a:r>
              <a:rPr lang="en-GB" sz="1600" dirty="0">
                <a:latin typeface="Tw Cen MT" panose="020B0602020104020603" pitchFamily="34" charset="0"/>
              </a:rPr>
              <a:t>World Bank </a:t>
            </a:r>
          </a:p>
          <a:p>
            <a:endParaRPr lang="en-GB" sz="1800" dirty="0">
              <a:latin typeface="Tw Cen MT" panose="020B0602020104020603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2A896E5-8B09-48DC-B017-DB97E7175EBC}"/>
              </a:ext>
            </a:extLst>
          </p:cNvPr>
          <p:cNvSpPr txBox="1"/>
          <p:nvPr/>
        </p:nvSpPr>
        <p:spPr>
          <a:xfrm>
            <a:off x="9135777" y="4602581"/>
            <a:ext cx="305622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accent1">
                    <a:lumMod val="75000"/>
                  </a:schemeClr>
                </a:solidFill>
                <a:latin typeface="Tw Cen MT" panose="020B0602020104020603" pitchFamily="34" charset="0"/>
              </a:rPr>
              <a:t>Mr Emmanuel Ansong</a:t>
            </a:r>
          </a:p>
          <a:p>
            <a:r>
              <a:rPr lang="en-GB" sz="1600" dirty="0">
                <a:latin typeface="Tw Cen MT" panose="020B0602020104020603" pitchFamily="34" charset="0"/>
              </a:rPr>
              <a:t>Procurement Specialist, ACE Impact, </a:t>
            </a:r>
          </a:p>
          <a:p>
            <a:r>
              <a:rPr lang="en-GB" sz="1600" dirty="0">
                <a:latin typeface="Tw Cen MT" panose="020B0602020104020603" pitchFamily="34" charset="0"/>
              </a:rPr>
              <a:t>Association of African Universities</a:t>
            </a:r>
          </a:p>
          <a:p>
            <a:endParaRPr lang="en-GB" sz="1800" dirty="0">
              <a:latin typeface="Tw Cen MT" panose="020B0602020104020603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3E569-AE1B-464F-8CC2-53B5576C3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1037"/>
          </a:xfrm>
          <a:solidFill>
            <a:schemeClr val="accent1">
              <a:lumMod val="50000"/>
            </a:schemeClr>
          </a:solidFill>
        </p:spPr>
        <p:txBody>
          <a:bodyPr>
            <a:normAutofit fontScale="90000"/>
          </a:bodyPr>
          <a:lstStyle/>
          <a:p>
            <a:br>
              <a:rPr lang="en-US" sz="3100" dirty="0"/>
            </a:br>
            <a:r>
              <a:rPr lang="en-US" sz="3100" dirty="0">
                <a:solidFill>
                  <a:schemeClr val="bg1"/>
                </a:solidFill>
                <a:latin typeface="Tw Cen MT" panose="020B0602020104020603" pitchFamily="34" charset="0"/>
              </a:rPr>
              <a:t>Verification: Fiduciary Management (DLRs 6.1 – 6.4)</a:t>
            </a:r>
            <a:br>
              <a:rPr lang="en-US" sz="3100" dirty="0">
                <a:solidFill>
                  <a:schemeClr val="bg1"/>
                </a:solidFill>
                <a:latin typeface="Tw Cen MT" panose="020B0602020104020603" pitchFamily="34" charset="0"/>
              </a:rPr>
            </a:br>
            <a:endParaRPr lang="en-US" sz="2800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  <p:sp>
        <p:nvSpPr>
          <p:cNvPr id="16" name="Content Placeholder 11">
            <a:extLst>
              <a:ext uri="{FF2B5EF4-FFF2-40B4-BE49-F238E27FC236}">
                <a16:creationId xmlns:a16="http://schemas.microsoft.com/office/drawing/2014/main" id="{22A53BE2-DC19-446B-B137-E67C89AA21E9}"/>
              </a:ext>
            </a:extLst>
          </p:cNvPr>
          <p:cNvSpPr txBox="1">
            <a:spLocks/>
          </p:cNvSpPr>
          <p:nvPr/>
        </p:nvSpPr>
        <p:spPr>
          <a:xfrm>
            <a:off x="346820" y="1822795"/>
            <a:ext cx="5234719" cy="4209217"/>
          </a:xfrm>
          <a:prstGeom prst="rect">
            <a:avLst/>
          </a:prstGeom>
        </p:spPr>
        <p:txBody>
          <a:bodyPr vert="horz" lIns="45720" tIns="45720" rIns="4572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SzPct val="100000"/>
              <a:buFont typeface="+mj-lt"/>
              <a:buAutoNum type="arabicPeriod"/>
              <a:tabLst/>
              <a:defRPr/>
            </a:pPr>
            <a:r>
              <a:rPr lang="en-US" sz="2000" dirty="0">
                <a:solidFill>
                  <a:sysClr val="windowText" lastClr="000000"/>
                </a:solidFill>
                <a:latin typeface="Tw Cen MT" panose="020B0602020104020603"/>
              </a:rPr>
              <a:t>90% of centers submitted results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457200" lvl="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sz="2000" dirty="0">
                <a:solidFill>
                  <a:sysClr val="windowText" lastClr="000000"/>
                </a:solidFill>
                <a:latin typeface="Tw Cen MT" panose="020B0602020104020603"/>
              </a:rPr>
              <a:t>97 % earned 50% of yearly earnings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960120" lvl="3" indent="-45720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ysClr val="windowText" lastClr="000000"/>
                </a:solidFill>
                <a:latin typeface="Tw Cen MT" panose="020B0602020104020603"/>
              </a:rPr>
              <a:t>For submission of IFRs </a:t>
            </a:r>
          </a:p>
          <a:p>
            <a:pPr marL="960120" lvl="3" indent="-45720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ysClr val="windowText" lastClr="000000"/>
                </a:solidFill>
                <a:latin typeface="Tw Cen MT" panose="020B0602020104020603"/>
              </a:rPr>
              <a:t>Due </a:t>
            </a:r>
            <a:r>
              <a:rPr lang="en-US" sz="1800" b="1" dirty="0">
                <a:latin typeface="Tw Cen MT" panose="020B0602020104020603"/>
              </a:rPr>
              <a:t>on Feb 25 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SzPct val="100000"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Financial and Procurement audits due in </a:t>
            </a:r>
          </a:p>
          <a:p>
            <a:pPr marL="788670" lvl="3" indent="-28575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ysClr val="windowText" lastClr="000000"/>
                </a:solidFill>
                <a:latin typeface="Tw Cen MT" panose="020B0602020104020603"/>
              </a:rPr>
              <a:t>June 2021 and 2022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+mj-lt"/>
              <a:buAutoNum type="arabicPeriod"/>
              <a:tabLst/>
              <a:defRPr/>
            </a:pP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Recommendations</a:t>
            </a:r>
          </a:p>
          <a:p>
            <a:pPr marL="960120" marR="0" lvl="3" indent="-45720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Submit all documents as indicated </a:t>
            </a: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BY DUE DATE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to earn disbursements</a:t>
            </a:r>
          </a:p>
          <a:p>
            <a:pPr marL="960120" marR="0" lvl="3" indent="-45720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All documents to be sent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to </a:t>
            </a: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country FMS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683C6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(with copy to reg. team) and submit on M&amp;E portal</a:t>
            </a:r>
          </a:p>
          <a:p>
            <a:pPr marL="960120" marR="0" lvl="3" indent="-45720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Centers to recruitment of FMS/accountants ASAP to complete DLR activities</a:t>
            </a:r>
          </a:p>
        </p:txBody>
      </p:sp>
      <p:sp>
        <p:nvSpPr>
          <p:cNvPr id="17" name="Text Placeholder 12">
            <a:extLst>
              <a:ext uri="{FF2B5EF4-FFF2-40B4-BE49-F238E27FC236}">
                <a16:creationId xmlns:a16="http://schemas.microsoft.com/office/drawing/2014/main" id="{F3761B1F-FF8A-427B-A3CB-1817A71BD3A3}"/>
              </a:ext>
            </a:extLst>
          </p:cNvPr>
          <p:cNvSpPr txBox="1">
            <a:spLocks/>
          </p:cNvSpPr>
          <p:nvPr/>
        </p:nvSpPr>
        <p:spPr>
          <a:xfrm>
            <a:off x="6353898" y="842555"/>
            <a:ext cx="5829638" cy="508445"/>
          </a:xfrm>
          <a:prstGeom prst="rect">
            <a:avLst/>
          </a:prstGeom>
        </p:spPr>
        <p:txBody>
          <a:bodyPr vert="horz" lIns="137160" tIns="45720" rIns="13716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100000"/>
              <a:buFont typeface="Tw Cen MT" panose="020B0602020104020603" pitchFamily="34" charset="0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1CADE4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18" name="Content Placeholder 13">
            <a:extLst>
              <a:ext uri="{FF2B5EF4-FFF2-40B4-BE49-F238E27FC236}">
                <a16:creationId xmlns:a16="http://schemas.microsoft.com/office/drawing/2014/main" id="{288491E4-350D-4DE6-992F-D3FDEF895A80}"/>
              </a:ext>
            </a:extLst>
          </p:cNvPr>
          <p:cNvSpPr txBox="1">
            <a:spLocks/>
          </p:cNvSpPr>
          <p:nvPr/>
        </p:nvSpPr>
        <p:spPr>
          <a:xfrm>
            <a:off x="6459624" y="1737264"/>
            <a:ext cx="5467348" cy="4294748"/>
          </a:xfrm>
          <a:prstGeom prst="rect">
            <a:avLst/>
          </a:prstGeom>
        </p:spPr>
        <p:txBody>
          <a:bodyPr vert="horz" lIns="45720" tIns="45720" rIns="45720" bIns="45720" rtlCol="0">
            <a:normAutofit fontScale="92500"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+mj-lt"/>
              <a:buAutoNum type="arabicPeriod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Few centers submitted results</a:t>
            </a:r>
          </a:p>
          <a:p>
            <a:pPr marL="960120" lvl="3" indent="-45720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900" b="1" dirty="0">
                <a:solidFill>
                  <a:schemeClr val="accent1"/>
                </a:solidFill>
                <a:latin typeface="Tw Cen MT" panose="020B0602020104020603"/>
              </a:rPr>
              <a:t>Internal Audit Committee creation docs</a:t>
            </a:r>
          </a:p>
          <a:p>
            <a:pPr marL="1312164" lvl="6" indent="-342900">
              <a:lnSpc>
                <a:spcPct val="100000"/>
              </a:lnSpc>
              <a:spcBef>
                <a:spcPts val="0"/>
              </a:spcBef>
              <a:buClr>
                <a:schemeClr val="accent5"/>
              </a:buClr>
              <a:buFont typeface="Wingdings" panose="05000000000000000000" pitchFamily="2" charset="2"/>
              <a:buChar char="Ø"/>
            </a:pPr>
            <a:r>
              <a:rPr kumimoji="0" lang="en-US" sz="1900" b="1" i="0" u="sng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7 Centers</a:t>
            </a:r>
            <a:r>
              <a:rPr kumimoji="0" lang="en-US" sz="1900" b="1" i="0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</a:t>
            </a:r>
            <a:r>
              <a:rPr kumimoji="0" lang="en-US" sz="1900" b="0" i="0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– </a:t>
            </a: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Benin, Guinea &amp; Togo</a:t>
            </a:r>
          </a:p>
          <a:p>
            <a:pPr marL="960120" lvl="3" indent="-45720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900" b="1" dirty="0">
                <a:solidFill>
                  <a:schemeClr val="accent1"/>
                </a:solidFill>
                <a:latin typeface="Tw Cen MT" panose="020B0602020104020603"/>
              </a:rPr>
              <a:t>Internal Audit reports</a:t>
            </a:r>
          </a:p>
          <a:p>
            <a:pPr marL="1312164" lvl="6" indent="-342900">
              <a:lnSpc>
                <a:spcPct val="100000"/>
              </a:lnSpc>
              <a:spcBef>
                <a:spcPts val="0"/>
              </a:spcBef>
              <a:buClr>
                <a:schemeClr val="accent5"/>
              </a:buClr>
              <a:buFont typeface="Wingdings" panose="05000000000000000000" pitchFamily="2" charset="2"/>
              <a:buChar char="Ø"/>
            </a:pPr>
            <a:r>
              <a:rPr lang="en-US" sz="1900" b="1" u="sng" dirty="0">
                <a:solidFill>
                  <a:schemeClr val="accent2"/>
                </a:solidFill>
                <a:latin typeface="Tw Cen MT" panose="020B0602020104020603"/>
              </a:rPr>
              <a:t>4 Centers</a:t>
            </a:r>
            <a:r>
              <a:rPr lang="en-US" sz="1900" b="1" dirty="0">
                <a:solidFill>
                  <a:schemeClr val="accent2"/>
                </a:solidFill>
                <a:latin typeface="Tw Cen MT" panose="020B0602020104020603"/>
              </a:rPr>
              <a:t> </a:t>
            </a:r>
            <a:r>
              <a:rPr lang="en-US" sz="1900" dirty="0">
                <a:solidFill>
                  <a:sysClr val="windowText" lastClr="000000"/>
                </a:solidFill>
                <a:latin typeface="Tw Cen MT" panose="020B0602020104020603"/>
              </a:rPr>
              <a:t>– All Benin centers &amp; CERSA-Togo</a:t>
            </a:r>
          </a:p>
          <a:p>
            <a:pPr marL="960120" lvl="3" indent="-45720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900" b="1" dirty="0">
                <a:solidFill>
                  <a:schemeClr val="accent1"/>
                </a:solidFill>
                <a:latin typeface="Tw Cen MT" panose="020B0602020104020603"/>
              </a:rPr>
              <a:t>Minutes of Committee</a:t>
            </a:r>
          </a:p>
          <a:p>
            <a:pPr marL="1312164" lvl="6" indent="-342900">
              <a:lnSpc>
                <a:spcPct val="100000"/>
              </a:lnSpc>
              <a:spcBef>
                <a:spcPts val="0"/>
              </a:spcBef>
              <a:buClr>
                <a:schemeClr val="accent5"/>
              </a:buClr>
              <a:buFont typeface="Wingdings" panose="05000000000000000000" pitchFamily="2" charset="2"/>
              <a:buChar char="Ø"/>
            </a:pPr>
            <a:r>
              <a:rPr lang="en-US" sz="1900" b="1" u="sng" dirty="0">
                <a:solidFill>
                  <a:schemeClr val="accent2"/>
                </a:solidFill>
                <a:latin typeface="Tw Cen MT" panose="020B0602020104020603"/>
              </a:rPr>
              <a:t>Only CERSA</a:t>
            </a:r>
            <a:r>
              <a:rPr lang="en-US" sz="1900" b="1" dirty="0">
                <a:solidFill>
                  <a:schemeClr val="accent2"/>
                </a:solidFill>
                <a:latin typeface="Tw Cen MT" panose="020B0602020104020603"/>
              </a:rPr>
              <a:t> </a:t>
            </a:r>
            <a:r>
              <a:rPr lang="en-US" sz="1900" dirty="0">
                <a:solidFill>
                  <a:sysClr val="windowText" lastClr="000000"/>
                </a:solidFill>
                <a:latin typeface="Tw Cen MT" panose="020B0602020104020603"/>
              </a:rPr>
              <a:t>submitted (achieved 100%)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+mj-lt"/>
              <a:buAutoNum type="arabicPeriod"/>
              <a:tabLst/>
              <a:defRPr/>
            </a:pPr>
            <a:r>
              <a:rPr kumimoji="0" lang="en-US" b="1" i="0" u="sng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Recommendations</a:t>
            </a:r>
          </a:p>
          <a:p>
            <a:pPr marL="960120" marR="0" lvl="3" indent="-45720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First submission for Internal Audit Committee requires </a:t>
            </a:r>
            <a:r>
              <a:rPr kumimoji="0" lang="en-US" sz="2200" b="1" i="0" u="sng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decree of creation, chart and first minutes of committee</a:t>
            </a:r>
          </a:p>
          <a:p>
            <a:pPr marL="960120" marR="0" lvl="3" indent="-45720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Centers to recruitment of internal audits ASAP to complete DLR activities</a:t>
            </a:r>
          </a:p>
          <a:p>
            <a:pPr marL="960120" marR="0" lvl="3" indent="-45720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1CADE4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960120" marR="0" lvl="3" indent="-45720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1CADE4"/>
              </a:buClr>
              <a:buSzTx/>
              <a:buFont typeface="Wingdings 3" pitchFamily="18" charset="2"/>
              <a:buChar char=""/>
              <a:tabLst/>
              <a:defRPr/>
            </a:pPr>
            <a:endParaRPr kumimoji="0" lang="en-US" sz="19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19" name="Slide Number Placeholder 3">
            <a:extLst>
              <a:ext uri="{FF2B5EF4-FFF2-40B4-BE49-F238E27FC236}">
                <a16:creationId xmlns:a16="http://schemas.microsoft.com/office/drawing/2014/main" id="{CC273696-C948-4014-B576-05F838120FA8}"/>
              </a:ext>
            </a:extLst>
          </p:cNvPr>
          <p:cNvSpPr txBox="1">
            <a:spLocks/>
          </p:cNvSpPr>
          <p:nvPr/>
        </p:nvSpPr>
        <p:spPr>
          <a:xfrm>
            <a:off x="10661164" y="607816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CFB222D-1D9A-4456-A2DA-0FA17580EF43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  <a:latin typeface="Tw Cen MT Condensed" panose="020B0606020104020203"/>
              </a:rPr>
              <a:pPr/>
              <a:t>10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  <a:latin typeface="Tw Cen MT Condensed" panose="020B0606020104020203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0E9AFB2-DBA9-47A6-93D8-4D7A87AB6035}"/>
              </a:ext>
            </a:extLst>
          </p:cNvPr>
          <p:cNvSpPr txBox="1"/>
          <p:nvPr/>
        </p:nvSpPr>
        <p:spPr>
          <a:xfrm>
            <a:off x="950648" y="6225698"/>
            <a:ext cx="10290704" cy="430887"/>
          </a:xfrm>
          <a:prstGeom prst="rect">
            <a:avLst/>
          </a:prstGeom>
          <a:solidFill>
            <a:srgbClr val="1CADE4"/>
          </a:solidFill>
          <a:ln w="15875" cap="flat" cmpd="sng" algn="ctr">
            <a:solidFill>
              <a:srgbClr val="1CADE4">
                <a:shade val="50000"/>
              </a:srgbClr>
            </a:solidFill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1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Next round of verification planned after Financial audits due date (July – September 2021)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6C0BEA72-299E-4DF6-88D9-935822C73DDE}"/>
              </a:ext>
            </a:extLst>
          </p:cNvPr>
          <p:cNvSpPr/>
          <p:nvPr/>
        </p:nvSpPr>
        <p:spPr>
          <a:xfrm>
            <a:off x="346820" y="1190797"/>
            <a:ext cx="5102593" cy="34965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Tw Cen MT" panose="020B0602020104020603" pitchFamily="34" charset="0"/>
              </a:rPr>
              <a:t>DLR 6.1 – Timely fiduciary reporting 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491F2092-6BB9-47CA-BCC3-94C71777C32C}"/>
              </a:ext>
            </a:extLst>
          </p:cNvPr>
          <p:cNvSpPr/>
          <p:nvPr/>
        </p:nvSpPr>
        <p:spPr>
          <a:xfrm>
            <a:off x="6692253" y="1190798"/>
            <a:ext cx="5102593" cy="34965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Tw Cen MT" panose="020B0602020104020603" pitchFamily="34" charset="0"/>
              </a:rPr>
              <a:t>DLR 6.2 – Functional internal audit committee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4993F00-F76C-4762-81A8-B13DDCF480DD}"/>
              </a:ext>
            </a:extLst>
          </p:cNvPr>
          <p:cNvCxnSpPr/>
          <p:nvPr/>
        </p:nvCxnSpPr>
        <p:spPr>
          <a:xfrm>
            <a:off x="6096000" y="1190797"/>
            <a:ext cx="0" cy="46143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24132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3E569-AE1B-464F-8CC2-53B5576C3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1037"/>
          </a:xfrm>
          <a:solidFill>
            <a:schemeClr val="accent1">
              <a:lumMod val="50000"/>
            </a:schemeClr>
          </a:solidFill>
        </p:spPr>
        <p:txBody>
          <a:bodyPr>
            <a:normAutofit fontScale="90000"/>
          </a:bodyPr>
          <a:lstStyle/>
          <a:p>
            <a:br>
              <a:rPr lang="en-US" sz="3100" dirty="0"/>
            </a:br>
            <a:r>
              <a:rPr lang="en-US" sz="3100" dirty="0">
                <a:solidFill>
                  <a:schemeClr val="bg1"/>
                </a:solidFill>
                <a:latin typeface="Tw Cen MT" panose="020B0602020104020603" pitchFamily="34" charset="0"/>
              </a:rPr>
              <a:t>Verification: Fiduciary Management (DLRs 6.1 – 6.4)</a:t>
            </a:r>
            <a:br>
              <a:rPr lang="en-US" sz="3100" dirty="0">
                <a:solidFill>
                  <a:schemeClr val="bg1"/>
                </a:solidFill>
                <a:latin typeface="Tw Cen MT" panose="020B0602020104020603" pitchFamily="34" charset="0"/>
              </a:rPr>
            </a:br>
            <a:endParaRPr lang="en-US" sz="2800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  <p:sp>
        <p:nvSpPr>
          <p:cNvPr id="16" name="Content Placeholder 11">
            <a:extLst>
              <a:ext uri="{FF2B5EF4-FFF2-40B4-BE49-F238E27FC236}">
                <a16:creationId xmlns:a16="http://schemas.microsoft.com/office/drawing/2014/main" id="{22A53BE2-DC19-446B-B137-E67C89AA21E9}"/>
              </a:ext>
            </a:extLst>
          </p:cNvPr>
          <p:cNvSpPr txBox="1">
            <a:spLocks/>
          </p:cNvSpPr>
          <p:nvPr/>
        </p:nvSpPr>
        <p:spPr>
          <a:xfrm>
            <a:off x="346820" y="1815344"/>
            <a:ext cx="5234719" cy="3905289"/>
          </a:xfrm>
          <a:prstGeom prst="rect">
            <a:avLst/>
          </a:prstGeom>
        </p:spPr>
        <p:txBody>
          <a:bodyPr vert="horz" lIns="45720" tIns="45720" rIns="4572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1800" b="1" u="sng" dirty="0">
                <a:solidFill>
                  <a:sysClr val="windowText" lastClr="000000"/>
                </a:solidFill>
                <a:latin typeface="Tw Cen MT" panose="020B0602020104020603"/>
              </a:rPr>
              <a:t>Progress</a:t>
            </a:r>
            <a:endParaRPr lang="en-US" sz="1800" dirty="0">
              <a:solidFill>
                <a:sysClr val="windowText" lastClr="000000"/>
              </a:solidFill>
              <a:latin typeface="Tw Cen MT" panose="020B0602020104020603"/>
            </a:endParaRPr>
          </a:p>
          <a:p>
            <a:pPr marL="457200" lvl="0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800" dirty="0">
                <a:solidFill>
                  <a:sysClr val="windowText" lastClr="000000"/>
                </a:solidFill>
                <a:latin typeface="Tw Cen MT" panose="020B0602020104020603"/>
              </a:rPr>
              <a:t>Centers have earned an average of 47% of DLR 6.3 as of May 3 </a:t>
            </a:r>
          </a:p>
          <a:p>
            <a:pPr marL="457200" lvl="0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800" dirty="0">
                <a:solidFill>
                  <a:sysClr val="windowText" lastClr="000000"/>
                </a:solidFill>
                <a:latin typeface="Tw Cen MT" panose="020B0602020104020603"/>
              </a:rPr>
              <a:t>Only 3 centers with 100% (RWESCK, WACCI, &amp; CERSA)</a:t>
            </a:r>
          </a:p>
          <a:p>
            <a:pPr marL="457200" lvl="0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800" dirty="0">
                <a:solidFill>
                  <a:sysClr val="windowText" lastClr="000000"/>
                </a:solidFill>
                <a:latin typeface="Tw Cen MT" panose="020B0602020104020603"/>
              </a:rPr>
              <a:t>Most missing documents: Procurement Audit and Annual Work Plan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SzPct val="100000"/>
              <a:buNone/>
              <a:tabLst/>
              <a:defRPr/>
            </a:pP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Recommendations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solidFill>
                  <a:sysClr val="windowText" lastClr="000000"/>
                </a:solidFill>
                <a:latin typeface="Tw Cen MT" panose="020B0602020104020603"/>
              </a:rPr>
              <a:t>Display all documents on center website in addition to submission on the M&amp;E Portal. 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solidFill>
                  <a:sysClr val="windowText" lastClr="000000"/>
                </a:solidFill>
                <a:latin typeface="Tw Cen MT" panose="020B0602020104020603"/>
              </a:rPr>
              <a:t>Ensure that documents are easily accessible from center’s homepage 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solidFill>
                  <a:sysClr val="windowText" lastClr="000000"/>
                </a:solidFill>
                <a:latin typeface="Tw Cen MT" panose="020B0602020104020603"/>
              </a:rPr>
              <a:t>Check that links are working; some documents did not load and were not counted</a:t>
            </a:r>
          </a:p>
        </p:txBody>
      </p:sp>
      <p:sp>
        <p:nvSpPr>
          <p:cNvPr id="17" name="Text Placeholder 12">
            <a:extLst>
              <a:ext uri="{FF2B5EF4-FFF2-40B4-BE49-F238E27FC236}">
                <a16:creationId xmlns:a16="http://schemas.microsoft.com/office/drawing/2014/main" id="{F3761B1F-FF8A-427B-A3CB-1817A71BD3A3}"/>
              </a:ext>
            </a:extLst>
          </p:cNvPr>
          <p:cNvSpPr txBox="1">
            <a:spLocks/>
          </p:cNvSpPr>
          <p:nvPr/>
        </p:nvSpPr>
        <p:spPr>
          <a:xfrm>
            <a:off x="6353898" y="842555"/>
            <a:ext cx="5829638" cy="508445"/>
          </a:xfrm>
          <a:prstGeom prst="rect">
            <a:avLst/>
          </a:prstGeom>
        </p:spPr>
        <p:txBody>
          <a:bodyPr vert="horz" lIns="137160" tIns="45720" rIns="13716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100000"/>
              <a:buFont typeface="Tw Cen MT" panose="020B0602020104020603" pitchFamily="34" charset="0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1CADE4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19" name="Slide Number Placeholder 3">
            <a:extLst>
              <a:ext uri="{FF2B5EF4-FFF2-40B4-BE49-F238E27FC236}">
                <a16:creationId xmlns:a16="http://schemas.microsoft.com/office/drawing/2014/main" id="{CC273696-C948-4014-B576-05F838120FA8}"/>
              </a:ext>
            </a:extLst>
          </p:cNvPr>
          <p:cNvSpPr txBox="1">
            <a:spLocks/>
          </p:cNvSpPr>
          <p:nvPr/>
        </p:nvSpPr>
        <p:spPr>
          <a:xfrm>
            <a:off x="11501139" y="6382265"/>
            <a:ext cx="38606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CFB222D-1D9A-4456-A2DA-0FA17580EF43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  <a:latin typeface="Tw Cen MT Condensed" panose="020B0606020104020203"/>
              </a:rPr>
              <a:pPr/>
              <a:t>11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  <a:latin typeface="Tw Cen MT Condensed" panose="020B0606020104020203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0E9AFB2-DBA9-47A6-93D8-4D7A87AB6035}"/>
              </a:ext>
            </a:extLst>
          </p:cNvPr>
          <p:cNvSpPr txBox="1"/>
          <p:nvPr/>
        </p:nvSpPr>
        <p:spPr>
          <a:xfrm>
            <a:off x="950648" y="6225698"/>
            <a:ext cx="10290704" cy="430887"/>
          </a:xfrm>
          <a:prstGeom prst="rect">
            <a:avLst/>
          </a:prstGeom>
          <a:solidFill>
            <a:srgbClr val="1CADE4"/>
          </a:solidFill>
          <a:ln w="15875" cap="flat" cmpd="sng" algn="ctr">
            <a:solidFill>
              <a:srgbClr val="1CADE4">
                <a:shade val="50000"/>
              </a:srgbClr>
            </a:solidFill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1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Next round of verification planned after Financial audits due date (July – September 2021)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6C0BEA72-299E-4DF6-88D9-935822C73DDE}"/>
              </a:ext>
            </a:extLst>
          </p:cNvPr>
          <p:cNvSpPr/>
          <p:nvPr/>
        </p:nvSpPr>
        <p:spPr>
          <a:xfrm>
            <a:off x="3433968" y="981129"/>
            <a:ext cx="5102593" cy="34965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Tw Cen MT" panose="020B0602020104020603" pitchFamily="34" charset="0"/>
              </a:rPr>
              <a:t>DLR 6.3 – FM online transparency of ACE</a:t>
            </a: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BF5FF018-F0C7-4F3C-A86A-78CE7D69E65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94709794"/>
              </p:ext>
            </p:extLst>
          </p:nvPr>
        </p:nvGraphicFramePr>
        <p:xfrm>
          <a:off x="6096000" y="1661020"/>
          <a:ext cx="5903984" cy="4059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23130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3E569-AE1B-464F-8CC2-53B5576C3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1037"/>
          </a:xfrm>
          <a:solidFill>
            <a:schemeClr val="accent1">
              <a:lumMod val="50000"/>
            </a:schemeClr>
          </a:solidFill>
        </p:spPr>
        <p:txBody>
          <a:bodyPr>
            <a:normAutofit fontScale="90000"/>
          </a:bodyPr>
          <a:lstStyle/>
          <a:p>
            <a:br>
              <a:rPr lang="en-US" sz="3100" dirty="0"/>
            </a:br>
            <a:r>
              <a:rPr lang="en-US" sz="3100" dirty="0">
                <a:solidFill>
                  <a:schemeClr val="bg1"/>
                </a:solidFill>
                <a:latin typeface="Tw Cen MT" panose="020B0602020104020603" pitchFamily="34" charset="0"/>
              </a:rPr>
              <a:t>Verification: Fiduciary Management (DLRs 6.1 – 6.4)</a:t>
            </a:r>
            <a:br>
              <a:rPr lang="en-US" sz="3100" dirty="0">
                <a:solidFill>
                  <a:schemeClr val="bg1"/>
                </a:solidFill>
                <a:latin typeface="Tw Cen MT" panose="020B0602020104020603" pitchFamily="34" charset="0"/>
              </a:rPr>
            </a:br>
            <a:endParaRPr lang="en-US" sz="2800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  <p:sp>
        <p:nvSpPr>
          <p:cNvPr id="17" name="Text Placeholder 12">
            <a:extLst>
              <a:ext uri="{FF2B5EF4-FFF2-40B4-BE49-F238E27FC236}">
                <a16:creationId xmlns:a16="http://schemas.microsoft.com/office/drawing/2014/main" id="{F3761B1F-FF8A-427B-A3CB-1817A71BD3A3}"/>
              </a:ext>
            </a:extLst>
          </p:cNvPr>
          <p:cNvSpPr txBox="1">
            <a:spLocks/>
          </p:cNvSpPr>
          <p:nvPr/>
        </p:nvSpPr>
        <p:spPr>
          <a:xfrm>
            <a:off x="6353898" y="842555"/>
            <a:ext cx="5829638" cy="508445"/>
          </a:xfrm>
          <a:prstGeom prst="rect">
            <a:avLst/>
          </a:prstGeom>
        </p:spPr>
        <p:txBody>
          <a:bodyPr vert="horz" lIns="137160" tIns="45720" rIns="13716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100000"/>
              <a:buFont typeface="Tw Cen MT" panose="020B0602020104020603" pitchFamily="34" charset="0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1CADE4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19" name="Slide Number Placeholder 3">
            <a:extLst>
              <a:ext uri="{FF2B5EF4-FFF2-40B4-BE49-F238E27FC236}">
                <a16:creationId xmlns:a16="http://schemas.microsoft.com/office/drawing/2014/main" id="{CC273696-C948-4014-B576-05F838120FA8}"/>
              </a:ext>
            </a:extLst>
          </p:cNvPr>
          <p:cNvSpPr txBox="1">
            <a:spLocks/>
          </p:cNvSpPr>
          <p:nvPr/>
        </p:nvSpPr>
        <p:spPr>
          <a:xfrm>
            <a:off x="11501139" y="6382265"/>
            <a:ext cx="38606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CFB222D-1D9A-4456-A2DA-0FA17580EF43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  <a:latin typeface="Tw Cen MT Condensed" panose="020B0606020104020203"/>
              </a:rPr>
              <a:pPr/>
              <a:t>12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  <a:latin typeface="Tw Cen MT Condensed" panose="020B0606020104020203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0E9AFB2-DBA9-47A6-93D8-4D7A87AB6035}"/>
              </a:ext>
            </a:extLst>
          </p:cNvPr>
          <p:cNvSpPr txBox="1"/>
          <p:nvPr/>
        </p:nvSpPr>
        <p:spPr>
          <a:xfrm>
            <a:off x="950648" y="6015445"/>
            <a:ext cx="10290704" cy="430887"/>
          </a:xfrm>
          <a:prstGeom prst="rect">
            <a:avLst/>
          </a:prstGeom>
          <a:solidFill>
            <a:srgbClr val="1CADE4"/>
          </a:solidFill>
          <a:ln w="15875" cap="flat" cmpd="sng" algn="ctr">
            <a:solidFill>
              <a:srgbClr val="1CADE4">
                <a:shade val="50000"/>
              </a:srgbClr>
            </a:solidFill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1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Next round of verification planned after Financial audits due date (July – September 2021)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6C0BEA72-299E-4DF6-88D9-935822C73DDE}"/>
              </a:ext>
            </a:extLst>
          </p:cNvPr>
          <p:cNvSpPr/>
          <p:nvPr/>
        </p:nvSpPr>
        <p:spPr>
          <a:xfrm>
            <a:off x="3433968" y="981129"/>
            <a:ext cx="6137871" cy="34965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w Cen MT" panose="020B0602020104020603" pitchFamily="34" charset="0"/>
              </a:rPr>
              <a:t>DLR 6.4 – Quality of Procurement planning 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32C40C61-957B-4AD8-B281-D2B40E8B2B46}"/>
              </a:ext>
            </a:extLst>
          </p:cNvPr>
          <p:cNvSpPr txBox="1">
            <a:spLocks/>
          </p:cNvSpPr>
          <p:nvPr/>
        </p:nvSpPr>
        <p:spPr>
          <a:xfrm>
            <a:off x="714346" y="1954375"/>
            <a:ext cx="11063098" cy="400050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All submissions should be submitted to </a:t>
            </a:r>
            <a:r>
              <a:rPr kumimoji="0" lang="en-US" sz="2200" b="1" i="0" u="sng" strike="noStrike" kern="1200" cap="none" spc="0" normalizeH="0" baseline="0" noProof="0" dirty="0">
                <a:ln>
                  <a:noFill/>
                </a:ln>
                <a:solidFill>
                  <a:srgbClr val="1CADE4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AAU/WB procurement specialists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with copy to reg. team and on M&amp;E portal</a:t>
            </a:r>
          </a:p>
          <a:p>
            <a:pPr marL="960120" marR="0" lvl="3" indent="-45720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1CADE4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1CADE4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Approved procurement plans</a:t>
            </a:r>
          </a:p>
          <a:p>
            <a:pPr marL="960120" marR="0" lvl="3" indent="-45720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1CADE4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1CADE4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Procurement audits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Verification criteria</a:t>
            </a:r>
          </a:p>
          <a:p>
            <a:pPr marL="960120" marR="0" lvl="3" indent="-45720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1CADE4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1" i="1" u="none" strike="noStrike" kern="1200" cap="none" spc="0" normalizeH="0" baseline="0" noProof="0" dirty="0">
              <a:ln>
                <a:noFill/>
              </a:ln>
              <a:solidFill>
                <a:srgbClr val="1CADE4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960120" marR="0" lvl="3" indent="-45720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1CADE4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1" i="1" u="none" strike="noStrike" kern="1200" cap="none" spc="0" normalizeH="0" baseline="0" noProof="0" dirty="0">
              <a:ln>
                <a:noFill/>
              </a:ln>
              <a:solidFill>
                <a:srgbClr val="1CADE4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960120" marR="0" lvl="3" indent="-45720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1CADE4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1" i="1" u="none" strike="noStrike" kern="1200" cap="none" spc="0" normalizeH="0" baseline="0" noProof="0" dirty="0">
              <a:ln>
                <a:noFill/>
              </a:ln>
              <a:solidFill>
                <a:srgbClr val="1CADE4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Tw Cen MT" panose="020B0602020104020603" pitchFamily="34" charset="0"/>
              <a:buNone/>
              <a:tabLst/>
              <a:defRPr/>
            </a:pPr>
            <a:r>
              <a:rPr kumimoji="0" lang="en-US" sz="1100" b="1" i="1" u="sng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+mj-lt"/>
              <a:buAutoNum type="arabicPeriod" startAt="3"/>
              <a:tabLst/>
              <a:defRPr/>
            </a:pPr>
            <a:r>
              <a:rPr kumimoji="0" lang="en-US" sz="2200" b="1" i="1" u="sng" strike="noStrike" kern="1200" cap="none" spc="0" normalizeH="0" baseline="0" noProof="0" dirty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Deep dive session on verification process during breakout sessions this afternoon &amp; on Thursday</a:t>
            </a:r>
          </a:p>
        </p:txBody>
      </p:sp>
      <p:graphicFrame>
        <p:nvGraphicFramePr>
          <p:cNvPr id="13" name="Diagram 12">
            <a:extLst>
              <a:ext uri="{FF2B5EF4-FFF2-40B4-BE49-F238E27FC236}">
                <a16:creationId xmlns:a16="http://schemas.microsoft.com/office/drawing/2014/main" id="{72805026-8589-4961-818D-106A251D0B6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65432357"/>
              </p:ext>
            </p:extLst>
          </p:nvPr>
        </p:nvGraphicFramePr>
        <p:xfrm>
          <a:off x="1191295" y="2085084"/>
          <a:ext cx="5216525" cy="4995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086918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6BF4F7CB-331B-4AB6-9955-EC4E3519A4C4}"/>
              </a:ext>
            </a:extLst>
          </p:cNvPr>
          <p:cNvSpPr txBox="1"/>
          <p:nvPr/>
        </p:nvSpPr>
        <p:spPr>
          <a:xfrm>
            <a:off x="451756" y="391885"/>
            <a:ext cx="3668486" cy="607422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Next Steps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6C4EB515-CFCF-4B7A-9007-297CBA525D1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39679215"/>
              </p:ext>
            </p:extLst>
          </p:nvPr>
        </p:nvGraphicFramePr>
        <p:xfrm>
          <a:off x="4261760" y="391885"/>
          <a:ext cx="7478484" cy="60742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051059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208630E-B61C-4791-B030-2367ED576B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383084" y="2822353"/>
            <a:ext cx="1599548" cy="1213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Diagram 24">
            <a:extLst>
              <a:ext uri="{FF2B5EF4-FFF2-40B4-BE49-F238E27FC236}">
                <a16:creationId xmlns:a16="http://schemas.microsoft.com/office/drawing/2014/main" id="{B1F3C44D-CD3C-4B71-ADB1-966D9711093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25057360"/>
              </p:ext>
            </p:extLst>
          </p:nvPr>
        </p:nvGraphicFramePr>
        <p:xfrm>
          <a:off x="4071983" y="239486"/>
          <a:ext cx="7695473" cy="64552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B4D21223-6C7D-42D3-8E17-F87167A723AA}"/>
              </a:ext>
            </a:extLst>
          </p:cNvPr>
          <p:cNvSpPr/>
          <p:nvPr/>
        </p:nvSpPr>
        <p:spPr>
          <a:xfrm>
            <a:off x="0" y="0"/>
            <a:ext cx="305562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b="1" dirty="0">
              <a:solidFill>
                <a:schemeClr val="accent5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5A58D38-A207-4505-B0B7-0B4B00701B1C}"/>
              </a:ext>
            </a:extLst>
          </p:cNvPr>
          <p:cNvSpPr txBox="1"/>
          <p:nvPr/>
        </p:nvSpPr>
        <p:spPr>
          <a:xfrm>
            <a:off x="160020" y="2255520"/>
            <a:ext cx="2575560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Tw Cen MT" panose="020B0602020104020603" pitchFamily="34" charset="0"/>
              </a:rPr>
              <a:t>Verification of Student &amp; Internship Results: Process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accent5"/>
                </a:solidFill>
                <a:latin typeface="Tw Cen MT" panose="020B0602020104020603" pitchFamily="34" charset="0"/>
              </a:rPr>
              <a:t>Timeliness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accent5"/>
                </a:solidFill>
                <a:latin typeface="Tw Cen MT" panose="020B0602020104020603" pitchFamily="34" charset="0"/>
              </a:rPr>
              <a:t>Participatory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accent5"/>
                </a:solidFill>
                <a:latin typeface="Tw Cen MT" panose="020B0602020104020603" pitchFamily="34" charset="0"/>
              </a:rPr>
              <a:t>Transparency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465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3E569-AE1B-464F-8CC2-53B5576C3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1037"/>
          </a:xfrm>
          <a:solidFill>
            <a:schemeClr val="accent1">
              <a:lumMod val="50000"/>
            </a:schemeClr>
          </a:solidFill>
        </p:spPr>
        <p:txBody>
          <a:bodyPr>
            <a:normAutofit fontScale="90000"/>
          </a:bodyPr>
          <a:lstStyle/>
          <a:p>
            <a:br>
              <a:rPr lang="en-US" sz="3100" dirty="0"/>
            </a:br>
            <a:r>
              <a:rPr lang="en-US" sz="3100" dirty="0">
                <a:solidFill>
                  <a:schemeClr val="bg1"/>
                </a:solidFill>
              </a:rPr>
              <a:t>Overview of Verification: Enrolments &amp; Internships (DLRs 3.1, 3.2, 3.4 &amp; 5.2)</a:t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E5839D45-30FD-47B8-ADDB-A46D54A0FB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34694" y="973278"/>
            <a:ext cx="3428992" cy="1426255"/>
          </a:xfrm>
          <a:prstGeom prst="homePlate">
            <a:avLst/>
          </a:prstGeom>
          <a:ln>
            <a:solidFill>
              <a:schemeClr val="bg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Tw Cen MT" panose="020B0602020104020603" pitchFamily="34" charset="0"/>
              </a:rPr>
              <a:t>Eligible: 98% </a:t>
            </a:r>
          </a:p>
          <a:p>
            <a:pPr marL="0" indent="0">
              <a:buNone/>
            </a:pPr>
            <a:r>
              <a:rPr lang="en-US" sz="2400" dirty="0">
                <a:latin typeface="Tw Cen MT" panose="020B0602020104020603" pitchFamily="34" charset="0"/>
              </a:rPr>
              <a:t>Response Rate: 91%</a:t>
            </a:r>
          </a:p>
          <a:p>
            <a:pPr marL="0" indent="0">
              <a:buNone/>
            </a:pPr>
            <a:r>
              <a:rPr lang="en-US" sz="2400" dirty="0">
                <a:latin typeface="Tw Cen MT" panose="020B0602020104020603" pitchFamily="34" charset="0"/>
              </a:rPr>
              <a:t>Verification Rate: 83%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13" name="Content Placeholder 9">
            <a:extLst>
              <a:ext uri="{FF2B5EF4-FFF2-40B4-BE49-F238E27FC236}">
                <a16:creationId xmlns:a16="http://schemas.microsoft.com/office/drawing/2014/main" id="{7A025156-38D2-4A08-9E6E-215A36C89DE5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42129427"/>
              </p:ext>
            </p:extLst>
          </p:nvPr>
        </p:nvGraphicFramePr>
        <p:xfrm>
          <a:off x="-500750" y="681037"/>
          <a:ext cx="6096000" cy="6176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Rectangle 16">
            <a:extLst>
              <a:ext uri="{FF2B5EF4-FFF2-40B4-BE49-F238E27FC236}">
                <a16:creationId xmlns:a16="http://schemas.microsoft.com/office/drawing/2014/main" id="{EAF25A11-FCE7-438B-B7BA-CD3A7D4CB664}"/>
              </a:ext>
            </a:extLst>
          </p:cNvPr>
          <p:cNvSpPr/>
          <p:nvPr/>
        </p:nvSpPr>
        <p:spPr>
          <a:xfrm>
            <a:off x="8958936" y="961183"/>
            <a:ext cx="3108960" cy="1426255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accent4"/>
                </a:solidFill>
                <a:latin typeface="Tw Cen MT" panose="020B0602020104020603" pitchFamily="34" charset="0"/>
              </a:rPr>
              <a:t>High Quality Data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accent4"/>
                </a:solidFill>
                <a:latin typeface="Tw Cen MT" panose="020B0602020104020603" pitchFamily="34" charset="0"/>
              </a:rPr>
              <a:t>Competence in use of online platform</a:t>
            </a:r>
          </a:p>
        </p:txBody>
      </p:sp>
      <p:sp>
        <p:nvSpPr>
          <p:cNvPr id="18" name="Content Placeholder 11">
            <a:extLst>
              <a:ext uri="{FF2B5EF4-FFF2-40B4-BE49-F238E27FC236}">
                <a16:creationId xmlns:a16="http://schemas.microsoft.com/office/drawing/2014/main" id="{E2128B72-129A-44E4-B525-A1BE93BB1861}"/>
              </a:ext>
            </a:extLst>
          </p:cNvPr>
          <p:cNvSpPr txBox="1">
            <a:spLocks/>
          </p:cNvSpPr>
          <p:nvPr/>
        </p:nvSpPr>
        <p:spPr>
          <a:xfrm>
            <a:off x="5434694" y="2489237"/>
            <a:ext cx="6662056" cy="2197063"/>
          </a:xfrm>
          <a:prstGeom prst="rect">
            <a:avLst/>
          </a:prstGeom>
          <a:ln w="3175">
            <a:solidFill>
              <a:schemeClr val="bg2">
                <a:lumMod val="7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latin typeface="Tw Cen MT" panose="020B0602020104020603" pitchFamily="34" charset="0"/>
              </a:rPr>
              <a:t>Stellar Performance: 100% Eligibility, Response, Verification &amp; Disbursement Rates …</a:t>
            </a:r>
            <a:r>
              <a:rPr lang="en-US" sz="2400" dirty="0">
                <a:solidFill>
                  <a:srgbClr val="FF0000"/>
                </a:solidFill>
                <a:latin typeface="Tw Cen MT" panose="020B0602020104020603" pitchFamily="34" charset="0"/>
              </a:rPr>
              <a:t>IT IS POSSIBLE!!!</a:t>
            </a:r>
          </a:p>
          <a:p>
            <a:pPr lvl="1">
              <a:buClr>
                <a:schemeClr val="accent4"/>
              </a:buClr>
              <a:buFont typeface="Wingdings" panose="05000000000000000000" pitchFamily="2" charset="2"/>
              <a:buChar char="ü"/>
            </a:pPr>
            <a:r>
              <a:rPr lang="en-US" dirty="0" err="1">
                <a:latin typeface="Tw Cen MT" panose="020B0602020104020603" pitchFamily="34" charset="0"/>
              </a:rPr>
              <a:t>CApIC</a:t>
            </a:r>
            <a:r>
              <a:rPr lang="en-US" dirty="0">
                <a:latin typeface="Tw Cen MT" panose="020B0602020104020603" pitchFamily="34" charset="0"/>
              </a:rPr>
              <a:t> (Nigeria); </a:t>
            </a:r>
          </a:p>
          <a:p>
            <a:pPr lvl="1">
              <a:buClr>
                <a:schemeClr val="accent4"/>
              </a:buClr>
              <a:buFont typeface="Wingdings" panose="05000000000000000000" pitchFamily="2" charset="2"/>
              <a:buChar char="ü"/>
            </a:pPr>
            <a:r>
              <a:rPr lang="en-US" dirty="0">
                <a:latin typeface="Tw Cen MT" panose="020B0602020104020603" pitchFamily="34" charset="0"/>
              </a:rPr>
              <a:t>CEA-VALOPRO (Côte d’Ivoire); </a:t>
            </a:r>
          </a:p>
          <a:p>
            <a:pPr lvl="1">
              <a:buClr>
                <a:schemeClr val="accent4"/>
              </a:buClr>
              <a:buFont typeface="Wingdings" panose="05000000000000000000" pitchFamily="2" charset="2"/>
              <a:buChar char="ü"/>
            </a:pPr>
            <a:r>
              <a:rPr lang="en-US" dirty="0">
                <a:latin typeface="Tw Cen MT" panose="020B0602020104020603" pitchFamily="34" charset="0"/>
              </a:rPr>
              <a:t>WACCBIP-NCDS &amp; WACCI (Ghana)</a:t>
            </a:r>
          </a:p>
        </p:txBody>
      </p:sp>
      <p:sp>
        <p:nvSpPr>
          <p:cNvPr id="21" name="Content Placeholder 11">
            <a:extLst>
              <a:ext uri="{FF2B5EF4-FFF2-40B4-BE49-F238E27FC236}">
                <a16:creationId xmlns:a16="http://schemas.microsoft.com/office/drawing/2014/main" id="{C1536DB3-FBB2-494B-A5D9-34D930D1FD3F}"/>
              </a:ext>
            </a:extLst>
          </p:cNvPr>
          <p:cNvSpPr txBox="1">
            <a:spLocks/>
          </p:cNvSpPr>
          <p:nvPr/>
        </p:nvSpPr>
        <p:spPr>
          <a:xfrm>
            <a:off x="5434694" y="4776004"/>
            <a:ext cx="6662057" cy="1793069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9600" dirty="0">
                <a:solidFill>
                  <a:srgbClr val="FF0000"/>
                </a:solidFill>
                <a:latin typeface="Tw Cen MT" panose="020B0602020104020603" pitchFamily="34" charset="0"/>
              </a:rPr>
              <a:t>LESSONS: </a:t>
            </a:r>
            <a:endParaRPr lang="en-US" sz="9600" dirty="0">
              <a:latin typeface="Tw Cen MT" panose="020B0602020104020603" pitchFamily="34" charset="0"/>
            </a:endParaRPr>
          </a:p>
          <a:p>
            <a:r>
              <a:rPr lang="en-US" sz="9600" dirty="0">
                <a:latin typeface="Tw Cen MT" panose="020B0602020104020603" pitchFamily="34" charset="0"/>
              </a:rPr>
              <a:t>Data collection and tracking are essential</a:t>
            </a:r>
          </a:p>
          <a:p>
            <a:r>
              <a:rPr lang="en-US" sz="9600" dirty="0">
                <a:latin typeface="Tw Cen MT" panose="020B0602020104020603" pitchFamily="34" charset="0"/>
              </a:rPr>
              <a:t>Data Quality Checks are critical – involve the students</a:t>
            </a:r>
          </a:p>
          <a:p>
            <a:r>
              <a:rPr lang="en-US" sz="9600" dirty="0">
                <a:latin typeface="Tw Cen MT" panose="020B0602020104020603" pitchFamily="34" charset="0"/>
              </a:rPr>
              <a:t>Timely and correct submission is key</a:t>
            </a:r>
          </a:p>
          <a:p>
            <a:endParaRPr lang="en-US" sz="2000" dirty="0">
              <a:latin typeface="Tw Cen MT" panose="020B0602020104020603" pitchFamily="34" charset="0"/>
            </a:endParaRPr>
          </a:p>
          <a:p>
            <a:endParaRPr lang="en-US" sz="2000" dirty="0">
              <a:latin typeface="Tw Cen MT" panose="020B0602020104020603" pitchFamily="34" charset="0"/>
            </a:endParaRPr>
          </a:p>
          <a:p>
            <a:endParaRPr lang="en-US" sz="2000" dirty="0">
              <a:latin typeface="Tw Cen MT" panose="020B0602020104020603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>
                <a:solidFill>
                  <a:srgbClr val="FF0000"/>
                </a:solidFill>
                <a:latin typeface="Tw Cen MT" panose="020B0602020104020603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02939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3E569-AE1B-464F-8CC2-53B5576C3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1037"/>
          </a:xfrm>
          <a:solidFill>
            <a:schemeClr val="accent1">
              <a:lumMod val="50000"/>
            </a:schemeClr>
          </a:solidFill>
        </p:spPr>
        <p:txBody>
          <a:bodyPr>
            <a:normAutofit fontScale="90000"/>
          </a:bodyPr>
          <a:lstStyle/>
          <a:p>
            <a:br>
              <a:rPr lang="en-US" sz="3100" dirty="0"/>
            </a:br>
            <a:r>
              <a:rPr lang="en-US" sz="3100" dirty="0">
                <a:solidFill>
                  <a:schemeClr val="bg1"/>
                </a:solidFill>
                <a:latin typeface="Tw Cen MT" panose="020B0602020104020603" pitchFamily="34" charset="0"/>
              </a:rPr>
              <a:t>Verification: Research Publications (DLR 4.2)</a:t>
            </a:r>
            <a:br>
              <a:rPr lang="en-US" sz="3100" dirty="0">
                <a:solidFill>
                  <a:schemeClr val="bg1"/>
                </a:solidFill>
                <a:latin typeface="Tw Cen MT" panose="020B0602020104020603" pitchFamily="34" charset="0"/>
              </a:rPr>
            </a:br>
            <a:endParaRPr lang="en-US" sz="3100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6B98480C-53EE-4A63-9B5D-B1F28908A0B8}"/>
              </a:ext>
            </a:extLst>
          </p:cNvPr>
          <p:cNvSpPr/>
          <p:nvPr/>
        </p:nvSpPr>
        <p:spPr>
          <a:xfrm>
            <a:off x="853440" y="731277"/>
            <a:ext cx="3619500" cy="35682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Tw Cen MT" panose="020B0602020104020603" pitchFamily="34" charset="0"/>
              </a:rPr>
              <a:t>Quality Assessment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1FB8BDD5-7BFC-4819-B522-0AAE4D5D4F80}"/>
              </a:ext>
            </a:extLst>
          </p:cNvPr>
          <p:cNvSpPr/>
          <p:nvPr/>
        </p:nvSpPr>
        <p:spPr>
          <a:xfrm>
            <a:off x="7162800" y="731277"/>
            <a:ext cx="3619500" cy="35682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Tw Cen MT" panose="020B0602020104020603" pitchFamily="34" charset="0"/>
              </a:rPr>
              <a:t>Relevance Assessment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2BCCB57D-C45D-4767-9345-6B294BA880E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6807537"/>
              </p:ext>
            </p:extLst>
          </p:nvPr>
        </p:nvGraphicFramePr>
        <p:xfrm>
          <a:off x="6688010" y="1085677"/>
          <a:ext cx="4935408" cy="30152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9B2EEF33-E2A3-4E81-A6B5-D162EB3D42D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2623801"/>
              </p:ext>
            </p:extLst>
          </p:nvPr>
        </p:nvGraphicFramePr>
        <p:xfrm>
          <a:off x="308784" y="3855666"/>
          <a:ext cx="5600594" cy="2834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D950B2F3-75B3-46D0-9E54-E999195B898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0306" b="7930"/>
          <a:stretch/>
        </p:blipFill>
        <p:spPr>
          <a:xfrm>
            <a:off x="-338126" y="1085677"/>
            <a:ext cx="6659808" cy="2769989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25BAC77-E60F-45CF-8E4C-263B634C6EB8}"/>
              </a:ext>
            </a:extLst>
          </p:cNvPr>
          <p:cNvCxnSpPr>
            <a:cxnSpLocks/>
          </p:cNvCxnSpPr>
          <p:nvPr/>
        </p:nvCxnSpPr>
        <p:spPr>
          <a:xfrm>
            <a:off x="6162675" y="1181173"/>
            <a:ext cx="0" cy="5130092"/>
          </a:xfrm>
          <a:prstGeom prst="line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DD4B4F93-5F29-4BF7-840C-575F63B48F32}"/>
              </a:ext>
            </a:extLst>
          </p:cNvPr>
          <p:cNvSpPr txBox="1"/>
          <p:nvPr/>
        </p:nvSpPr>
        <p:spPr>
          <a:xfrm>
            <a:off x="6544648" y="3899238"/>
            <a:ext cx="5338568" cy="276998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latin typeface="Tw Cen MT" panose="020B0602020104020603" pitchFamily="34" charset="0"/>
              </a:rPr>
              <a:t>Experts’ concerns: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dirty="0">
                <a:latin typeface="Tw Cen MT" panose="020B0602020104020603" pitchFamily="34" charset="0"/>
              </a:rPr>
              <a:t>Authors’ affiliation to </a:t>
            </a:r>
            <a:r>
              <a:rPr lang="en-US" dirty="0" err="1">
                <a:latin typeface="Tw Cen MT" panose="020B0602020104020603" pitchFamily="34" charset="0"/>
              </a:rPr>
              <a:t>centre</a:t>
            </a:r>
            <a:r>
              <a:rPr lang="en-US" dirty="0">
                <a:latin typeface="Tw Cen MT" panose="020B0602020104020603" pitchFamily="34" charset="0"/>
              </a:rPr>
              <a:t> not clear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dirty="0">
                <a:latin typeface="Tw Cen MT" panose="020B0602020104020603" pitchFamily="34" charset="0"/>
              </a:rPr>
              <a:t>Context of research 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dirty="0">
                <a:latin typeface="Tw Cen MT" panose="020B0602020104020603" pitchFamily="34" charset="0"/>
              </a:rPr>
              <a:t>Unclear or no alignment with </a:t>
            </a:r>
            <a:r>
              <a:rPr lang="en-US" dirty="0" err="1">
                <a:latin typeface="Tw Cen MT" panose="020B0602020104020603" pitchFamily="34" charset="0"/>
              </a:rPr>
              <a:t>centres’</a:t>
            </a:r>
            <a:r>
              <a:rPr lang="en-US" dirty="0">
                <a:latin typeface="Tw Cen MT" panose="020B0602020104020603" pitchFamily="34" charset="0"/>
              </a:rPr>
              <a:t> objectives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dirty="0">
                <a:latin typeface="Tw Cen MT" panose="020B0602020104020603" pitchFamily="34" charset="0"/>
              </a:rPr>
              <a:t>No reference to the ACE Impact Project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dirty="0">
                <a:latin typeface="Tw Cen MT" panose="020B0602020104020603" pitchFamily="34" charset="0"/>
              </a:rPr>
              <a:t>Low impact journals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90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3E569-AE1B-464F-8CC2-53B5576C3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1037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n-US" sz="3100" dirty="0">
                <a:solidFill>
                  <a:schemeClr val="bg1"/>
                </a:solidFill>
                <a:latin typeface="Tw Cen MT" panose="020B0602020104020603" pitchFamily="34" charset="0"/>
              </a:rPr>
              <a:t>Verification: Programme Accreditation (DLR 4.1)</a:t>
            </a:r>
            <a:endParaRPr lang="en-US" sz="2800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BE1D76B7-C87D-48E0-8607-FC8F1C3653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2863485"/>
              </p:ext>
            </p:extLst>
          </p:nvPr>
        </p:nvGraphicFramePr>
        <p:xfrm>
          <a:off x="4853354" y="1027498"/>
          <a:ext cx="7218515" cy="5658449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1802596915"/>
                    </a:ext>
                  </a:extLst>
                </a:gridCol>
                <a:gridCol w="4019340">
                  <a:extLst>
                    <a:ext uri="{9D8B030D-6E8A-4147-A177-3AD203B41FA5}">
                      <a16:colId xmlns:a16="http://schemas.microsoft.com/office/drawing/2014/main" val="224295987"/>
                    </a:ext>
                  </a:extLst>
                </a:gridCol>
                <a:gridCol w="1370375">
                  <a:extLst>
                    <a:ext uri="{9D8B030D-6E8A-4147-A177-3AD203B41FA5}">
                      <a16:colId xmlns:a16="http://schemas.microsoft.com/office/drawing/2014/main" val="2457630026"/>
                    </a:ext>
                  </a:extLst>
                </a:gridCol>
              </a:tblGrid>
              <a:tr h="343154">
                <a:tc>
                  <a:txBody>
                    <a:bodyPr/>
                    <a:lstStyle/>
                    <a:p>
                      <a:r>
                        <a:rPr lang="en-US" sz="1700" dirty="0">
                          <a:latin typeface="Tw Cen MT" panose="020B0602020104020603" pitchFamily="34" charset="0"/>
                        </a:rPr>
                        <a:t>ACE</a:t>
                      </a:r>
                    </a:p>
                  </a:txBody>
                  <a:tcPr marL="66579" marR="66579" marT="33289" marB="33289"/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latin typeface="Tw Cen MT" panose="020B0602020104020603" pitchFamily="34" charset="0"/>
                        </a:rPr>
                        <a:t>Programme</a:t>
                      </a:r>
                    </a:p>
                  </a:txBody>
                  <a:tcPr marL="66579" marR="66579" marT="33289" marB="33289"/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latin typeface="Tw Cen MT" panose="020B0602020104020603" pitchFamily="34" charset="0"/>
                        </a:rPr>
                        <a:t>Accreditation </a:t>
                      </a:r>
                    </a:p>
                  </a:txBody>
                  <a:tcPr marL="66579" marR="66579" marT="33289" marB="33289"/>
                </a:tc>
                <a:extLst>
                  <a:ext uri="{0D108BD9-81ED-4DB2-BD59-A6C34878D82A}">
                    <a16:rowId xmlns:a16="http://schemas.microsoft.com/office/drawing/2014/main" val="2507911547"/>
                  </a:ext>
                </a:extLst>
              </a:tr>
              <a:tr h="612709">
                <a:tc>
                  <a:txBody>
                    <a:bodyPr/>
                    <a:lstStyle/>
                    <a:p>
                      <a:r>
                        <a:rPr lang="en-US" sz="1700" dirty="0">
                          <a:latin typeface="Tw Cen MT" panose="020B0602020104020603" pitchFamily="34" charset="0"/>
                        </a:rPr>
                        <a:t>CEA-2iE, </a:t>
                      </a:r>
                      <a:r>
                        <a:rPr lang="en-US" sz="1700" b="1" dirty="0">
                          <a:latin typeface="Tw Cen MT" panose="020B0602020104020603" pitchFamily="34" charset="0"/>
                        </a:rPr>
                        <a:t>Burkina Faso</a:t>
                      </a:r>
                    </a:p>
                  </a:txBody>
                  <a:tcPr marL="66579" marR="66579" marT="33289" marB="33289"/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latin typeface="Tw Cen MT" panose="020B0602020104020603" pitchFamily="34" charset="0"/>
                        </a:rPr>
                        <a:t>MSc Water, Sanitation and Hydro-agricultural Development </a:t>
                      </a:r>
                    </a:p>
                  </a:txBody>
                  <a:tcPr marL="66579" marR="66579" marT="33289" marB="33289"/>
                </a:tc>
                <a:tc rowSpan="3">
                  <a:txBody>
                    <a:bodyPr/>
                    <a:lstStyle/>
                    <a:p>
                      <a:r>
                        <a:rPr lang="en-US" sz="1700" dirty="0">
                          <a:latin typeface="Tw Cen MT" panose="020B0602020104020603" pitchFamily="34" charset="0"/>
                        </a:rPr>
                        <a:t>International </a:t>
                      </a:r>
                      <a:r>
                        <a:rPr lang="en-US" sz="1700" b="1" dirty="0">
                          <a:latin typeface="Tw Cen MT" panose="020B0602020104020603" pitchFamily="34" charset="0"/>
                        </a:rPr>
                        <a:t>(CTI)</a:t>
                      </a:r>
                      <a:endParaRPr lang="en-US" sz="1700" dirty="0">
                        <a:latin typeface="Tw Cen MT" panose="020B0602020104020603" pitchFamily="34" charset="0"/>
                      </a:endParaRPr>
                    </a:p>
                    <a:p>
                      <a:endParaRPr lang="en-US" sz="1700" dirty="0">
                        <a:latin typeface="Tw Cen MT" panose="020B0602020104020603" pitchFamily="34" charset="0"/>
                      </a:endParaRPr>
                    </a:p>
                  </a:txBody>
                  <a:tcPr marL="66579" marR="66579" marT="33289" marB="33289" anchor="ctr"/>
                </a:tc>
                <a:extLst>
                  <a:ext uri="{0D108BD9-81ED-4DB2-BD59-A6C34878D82A}">
                    <a16:rowId xmlns:a16="http://schemas.microsoft.com/office/drawing/2014/main" val="254178814"/>
                  </a:ext>
                </a:extLst>
              </a:tr>
              <a:tr h="343154">
                <a:tc>
                  <a:txBody>
                    <a:bodyPr/>
                    <a:lstStyle/>
                    <a:p>
                      <a:r>
                        <a:rPr lang="en-US" sz="1700" b="0" dirty="0">
                          <a:latin typeface="Tw Cen MT" panose="020B0602020104020603" pitchFamily="34" charset="0"/>
                        </a:rPr>
                        <a:t>CoE_2iE, </a:t>
                      </a:r>
                      <a:r>
                        <a:rPr lang="en-US" sz="1700" b="1" dirty="0">
                          <a:latin typeface="Tw Cen MT" panose="020B0602020104020603" pitchFamily="34" charset="0"/>
                        </a:rPr>
                        <a:t>Burkina Faso</a:t>
                      </a:r>
                      <a:endParaRPr lang="en-US" sz="1700" b="0" dirty="0">
                        <a:latin typeface="Tw Cen MT" panose="020B0602020104020603" pitchFamily="34" charset="0"/>
                      </a:endParaRPr>
                    </a:p>
                  </a:txBody>
                  <a:tcPr marL="66579" marR="66579" marT="33289" marB="3328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latin typeface="Tw Cen MT" panose="020B0602020104020603" pitchFamily="34" charset="0"/>
                        </a:rPr>
                        <a:t>BSc Civil Engineering, Building and Public Works</a:t>
                      </a:r>
                    </a:p>
                  </a:txBody>
                  <a:tcPr marL="66579" marR="66579" marT="33289" marB="33289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300" b="1" dirty="0"/>
                    </a:p>
                  </a:txBody>
                  <a:tcPr marL="66579" marR="66579" marT="33289" marB="33289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0605152"/>
                  </a:ext>
                </a:extLst>
              </a:tr>
              <a:tr h="343154">
                <a:tc>
                  <a:txBody>
                    <a:bodyPr/>
                    <a:lstStyle/>
                    <a:p>
                      <a:endParaRPr lang="en-US" sz="1700" dirty="0">
                        <a:latin typeface="Tw Cen MT" panose="020B0602020104020603" pitchFamily="34" charset="0"/>
                      </a:endParaRPr>
                    </a:p>
                  </a:txBody>
                  <a:tcPr marL="66579" marR="66579" marT="33289" marB="33289"/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latin typeface="Tw Cen MT" panose="020B0602020104020603" pitchFamily="34" charset="0"/>
                        </a:rPr>
                        <a:t>MSc Electrical and Energy Engineering</a:t>
                      </a:r>
                    </a:p>
                  </a:txBody>
                  <a:tcPr marL="66579" marR="66579" marT="33289" marB="33289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6579" marR="66579" marT="33289" marB="33289"/>
                </a:tc>
                <a:extLst>
                  <a:ext uri="{0D108BD9-81ED-4DB2-BD59-A6C34878D82A}">
                    <a16:rowId xmlns:a16="http://schemas.microsoft.com/office/drawing/2014/main" val="2009893158"/>
                  </a:ext>
                </a:extLst>
              </a:tr>
              <a:tr h="343154">
                <a:tc>
                  <a:txBody>
                    <a:bodyPr/>
                    <a:lstStyle/>
                    <a:p>
                      <a:r>
                        <a:rPr lang="en-US" sz="1700" dirty="0">
                          <a:latin typeface="Tw Cen MT" panose="020B0602020104020603" pitchFamily="34" charset="0"/>
                        </a:rPr>
                        <a:t>RWESCK, </a:t>
                      </a:r>
                      <a:r>
                        <a:rPr lang="en-US" sz="1700" b="1" dirty="0">
                          <a:latin typeface="Tw Cen MT" panose="020B0602020104020603" pitchFamily="34" charset="0"/>
                        </a:rPr>
                        <a:t>Ghana</a:t>
                      </a:r>
                      <a:endParaRPr lang="en-US" sz="1700" dirty="0">
                        <a:latin typeface="Tw Cen MT" panose="020B0602020104020603" pitchFamily="34" charset="0"/>
                      </a:endParaRPr>
                    </a:p>
                  </a:txBody>
                  <a:tcPr marL="66579" marR="66579" marT="33289" marB="33289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latin typeface="Tw Cen MT" panose="020B0602020104020603" pitchFamily="34" charset="0"/>
                        </a:rPr>
                        <a:t>MSc Water Resources Engineering</a:t>
                      </a:r>
                    </a:p>
                  </a:txBody>
                  <a:tcPr marL="66579" marR="66579" marT="33289" marB="33289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r>
                        <a:rPr lang="en-US" sz="1700" dirty="0">
                          <a:latin typeface="Tw Cen MT" panose="020B0602020104020603" pitchFamily="34" charset="0"/>
                        </a:rPr>
                        <a:t>National </a:t>
                      </a:r>
                      <a:r>
                        <a:rPr lang="en-US" sz="1700" b="1" dirty="0">
                          <a:latin typeface="Tw Cen MT" panose="020B0602020104020603" pitchFamily="34" charset="0"/>
                        </a:rPr>
                        <a:t>(GTEC)</a:t>
                      </a:r>
                      <a:endParaRPr lang="en-US" sz="1700" dirty="0">
                        <a:latin typeface="Tw Cen MT" panose="020B0602020104020603" pitchFamily="34" charset="0"/>
                      </a:endParaRPr>
                    </a:p>
                  </a:txBody>
                  <a:tcPr marL="66579" marR="66579" marT="33289" marB="33289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578696"/>
                  </a:ext>
                </a:extLst>
              </a:tr>
              <a:tr h="343154">
                <a:tc>
                  <a:txBody>
                    <a:bodyPr/>
                    <a:lstStyle/>
                    <a:p>
                      <a:endParaRPr lang="en-US" sz="1700" dirty="0">
                        <a:latin typeface="Tw Cen MT" panose="020B0602020104020603" pitchFamily="34" charset="0"/>
                      </a:endParaRPr>
                    </a:p>
                  </a:txBody>
                  <a:tcPr marL="66579" marR="66579" marT="33289" marB="33289"/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latin typeface="Tw Cen MT" panose="020B0602020104020603" pitchFamily="34" charset="0"/>
                        </a:rPr>
                        <a:t>MSc Water Supply &amp; Environ. Sanitation</a:t>
                      </a:r>
                    </a:p>
                  </a:txBody>
                  <a:tcPr marL="66579" marR="66579" marT="33289" marB="33289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6579" marR="66579" marT="33289" marB="33289"/>
                </a:tc>
                <a:extLst>
                  <a:ext uri="{0D108BD9-81ED-4DB2-BD59-A6C34878D82A}">
                    <a16:rowId xmlns:a16="http://schemas.microsoft.com/office/drawing/2014/main" val="95454888"/>
                  </a:ext>
                </a:extLst>
              </a:tr>
              <a:tr h="343154">
                <a:tc>
                  <a:txBody>
                    <a:bodyPr/>
                    <a:lstStyle/>
                    <a:p>
                      <a:endParaRPr lang="en-US" sz="1700" dirty="0">
                        <a:latin typeface="Tw Cen MT" panose="020B0602020104020603" pitchFamily="34" charset="0"/>
                      </a:endParaRPr>
                    </a:p>
                  </a:txBody>
                  <a:tcPr marL="66579" marR="66579" marT="33289" marB="33289"/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latin typeface="Tw Cen MT" panose="020B0602020104020603" pitchFamily="34" charset="0"/>
                        </a:rPr>
                        <a:t>PhD Water Resources Management</a:t>
                      </a:r>
                    </a:p>
                  </a:txBody>
                  <a:tcPr marL="66579" marR="66579" marT="33289" marB="33289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6579" marR="66579" marT="33289" marB="33289"/>
                </a:tc>
                <a:extLst>
                  <a:ext uri="{0D108BD9-81ED-4DB2-BD59-A6C34878D82A}">
                    <a16:rowId xmlns:a16="http://schemas.microsoft.com/office/drawing/2014/main" val="691531467"/>
                  </a:ext>
                </a:extLst>
              </a:tr>
              <a:tr h="343154">
                <a:tc>
                  <a:txBody>
                    <a:bodyPr/>
                    <a:lstStyle/>
                    <a:p>
                      <a:endParaRPr lang="en-US" sz="1700" dirty="0">
                        <a:latin typeface="Tw Cen MT" panose="020B0602020104020603" pitchFamily="34" charset="0"/>
                      </a:endParaRPr>
                    </a:p>
                  </a:txBody>
                  <a:tcPr marL="66579" marR="66579" marT="33289" marB="33289"/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latin typeface="Tw Cen MT" panose="020B0602020104020603" pitchFamily="34" charset="0"/>
                        </a:rPr>
                        <a:t>PhD Water Supply &amp; Treatment Technology</a:t>
                      </a:r>
                    </a:p>
                  </a:txBody>
                  <a:tcPr marL="66579" marR="66579" marT="33289" marB="33289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6579" marR="66579" marT="33289" marB="33289"/>
                </a:tc>
                <a:extLst>
                  <a:ext uri="{0D108BD9-81ED-4DB2-BD59-A6C34878D82A}">
                    <a16:rowId xmlns:a16="http://schemas.microsoft.com/office/drawing/2014/main" val="1317564372"/>
                  </a:ext>
                </a:extLst>
              </a:tr>
              <a:tr h="343154">
                <a:tc>
                  <a:txBody>
                    <a:bodyPr/>
                    <a:lstStyle/>
                    <a:p>
                      <a:r>
                        <a:rPr lang="en-US" sz="1700" dirty="0">
                          <a:latin typeface="Tw Cen MT" panose="020B0602020104020603" pitchFamily="34" charset="0"/>
                        </a:rPr>
                        <a:t>WACWISA, </a:t>
                      </a:r>
                      <a:r>
                        <a:rPr lang="en-US" sz="1700" b="1" dirty="0">
                          <a:latin typeface="Tw Cen MT" panose="020B0602020104020603" pitchFamily="34" charset="0"/>
                        </a:rPr>
                        <a:t>Ghana</a:t>
                      </a:r>
                      <a:endParaRPr lang="en-US" sz="1700" dirty="0">
                        <a:latin typeface="Tw Cen MT" panose="020B0602020104020603" pitchFamily="34" charset="0"/>
                      </a:endParaRPr>
                    </a:p>
                  </a:txBody>
                  <a:tcPr marL="66579" marR="66579" marT="33289" marB="33289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latin typeface="Tw Cen MT" panose="020B0602020104020603" pitchFamily="34" charset="0"/>
                        </a:rPr>
                        <a:t>MSc Irrigation and Drainage Engineering</a:t>
                      </a:r>
                    </a:p>
                  </a:txBody>
                  <a:tcPr marL="66579" marR="66579" marT="33289" marB="33289">
                    <a:noFill/>
                  </a:tcPr>
                </a:tc>
                <a:tc rowSpan="7">
                  <a:txBody>
                    <a:bodyPr/>
                    <a:lstStyle/>
                    <a:p>
                      <a:r>
                        <a:rPr lang="en-US" sz="1700" dirty="0">
                          <a:latin typeface="Tw Cen MT" panose="020B0602020104020603" pitchFamily="34" charset="0"/>
                        </a:rPr>
                        <a:t>National </a:t>
                      </a:r>
                      <a:r>
                        <a:rPr lang="en-US" sz="1700" b="1" dirty="0">
                          <a:latin typeface="Tw Cen MT" panose="020B0602020104020603" pitchFamily="34" charset="0"/>
                        </a:rPr>
                        <a:t>(GTEC)</a:t>
                      </a:r>
                      <a:endParaRPr lang="en-US" sz="1700" dirty="0">
                        <a:latin typeface="Tw Cen MT" panose="020B0602020104020603" pitchFamily="34" charset="0"/>
                      </a:endParaRPr>
                    </a:p>
                  </a:txBody>
                  <a:tcPr marL="66579" marR="66579" marT="33289" marB="33289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0735219"/>
                  </a:ext>
                </a:extLst>
              </a:tr>
              <a:tr h="343154">
                <a:tc>
                  <a:txBody>
                    <a:bodyPr/>
                    <a:lstStyle/>
                    <a:p>
                      <a:endParaRPr lang="en-US" sz="1700" dirty="0">
                        <a:latin typeface="Tw Cen MT" panose="020B0602020104020603" pitchFamily="34" charset="0"/>
                      </a:endParaRPr>
                    </a:p>
                  </a:txBody>
                  <a:tcPr marL="66579" marR="66579" marT="33289" marB="3328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>
                          <a:latin typeface="Tw Cen MT" panose="020B0602020104020603" pitchFamily="34" charset="0"/>
                        </a:rPr>
                        <a:t>PhD Irrigation and Drainage Engineering</a:t>
                      </a:r>
                    </a:p>
                  </a:txBody>
                  <a:tcPr marL="66579" marR="66579" marT="33289" marB="33289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6579" marR="66579" marT="33289" marB="33289"/>
                </a:tc>
                <a:extLst>
                  <a:ext uri="{0D108BD9-81ED-4DB2-BD59-A6C34878D82A}">
                    <a16:rowId xmlns:a16="http://schemas.microsoft.com/office/drawing/2014/main" val="134326425"/>
                  </a:ext>
                </a:extLst>
              </a:tr>
              <a:tr h="343154">
                <a:tc>
                  <a:txBody>
                    <a:bodyPr/>
                    <a:lstStyle/>
                    <a:p>
                      <a:r>
                        <a:rPr lang="en-US" sz="1700" dirty="0">
                          <a:latin typeface="Tw Cen MT" panose="020B0602020104020603" pitchFamily="34" charset="0"/>
                        </a:rPr>
                        <a:t>CoE_KEEP, </a:t>
                      </a:r>
                      <a:r>
                        <a:rPr lang="en-US" sz="1700" b="1" dirty="0">
                          <a:latin typeface="Tw Cen MT" panose="020B0602020104020603" pitchFamily="34" charset="0"/>
                        </a:rPr>
                        <a:t>Ghana</a:t>
                      </a:r>
                      <a:endParaRPr lang="en-US" sz="1700" dirty="0">
                        <a:latin typeface="Tw Cen MT" panose="020B0602020104020603" pitchFamily="34" charset="0"/>
                      </a:endParaRPr>
                    </a:p>
                  </a:txBody>
                  <a:tcPr marL="66579" marR="66579" marT="33289" marB="33289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latin typeface="Tw Cen MT" panose="020B0602020104020603" pitchFamily="34" charset="0"/>
                        </a:rPr>
                        <a:t>MSc Computer Engineering</a:t>
                      </a:r>
                    </a:p>
                  </a:txBody>
                  <a:tcPr marL="66579" marR="66579" marT="33289" marB="33289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300" b="1" dirty="0"/>
                    </a:p>
                  </a:txBody>
                  <a:tcPr marL="66579" marR="66579" marT="33289" marB="33289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9227686"/>
                  </a:ext>
                </a:extLst>
              </a:tr>
              <a:tr h="343154">
                <a:tc>
                  <a:txBody>
                    <a:bodyPr/>
                    <a:lstStyle/>
                    <a:p>
                      <a:endParaRPr lang="en-US" sz="1700" dirty="0">
                        <a:latin typeface="Tw Cen MT" panose="020B0602020104020603" pitchFamily="34" charset="0"/>
                      </a:endParaRPr>
                    </a:p>
                  </a:txBody>
                  <a:tcPr marL="66579" marR="66579" marT="33289" marB="33289"/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latin typeface="Tw Cen MT" panose="020B0602020104020603" pitchFamily="34" charset="0"/>
                        </a:rPr>
                        <a:t>MSc Materials Engineering</a:t>
                      </a:r>
                    </a:p>
                  </a:txBody>
                  <a:tcPr marL="66579" marR="66579" marT="33289" marB="33289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6579" marR="66579" marT="33289" marB="33289"/>
                </a:tc>
                <a:extLst>
                  <a:ext uri="{0D108BD9-81ED-4DB2-BD59-A6C34878D82A}">
                    <a16:rowId xmlns:a16="http://schemas.microsoft.com/office/drawing/2014/main" val="329392204"/>
                  </a:ext>
                </a:extLst>
              </a:tr>
              <a:tr h="343154">
                <a:tc>
                  <a:txBody>
                    <a:bodyPr/>
                    <a:lstStyle/>
                    <a:p>
                      <a:endParaRPr lang="en-US" sz="1700" dirty="0">
                        <a:latin typeface="Tw Cen MT" panose="020B0602020104020603" pitchFamily="34" charset="0"/>
                      </a:endParaRPr>
                    </a:p>
                  </a:txBody>
                  <a:tcPr marL="66579" marR="66579" marT="33289" marB="33289"/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latin typeface="Tw Cen MT" panose="020B0602020104020603" pitchFamily="34" charset="0"/>
                        </a:rPr>
                        <a:t>MSc Telecommunications Engineering</a:t>
                      </a:r>
                    </a:p>
                  </a:txBody>
                  <a:tcPr marL="66579" marR="66579" marT="33289" marB="33289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6579" marR="66579" marT="33289" marB="33289"/>
                </a:tc>
                <a:extLst>
                  <a:ext uri="{0D108BD9-81ED-4DB2-BD59-A6C34878D82A}">
                    <a16:rowId xmlns:a16="http://schemas.microsoft.com/office/drawing/2014/main" val="4269409643"/>
                  </a:ext>
                </a:extLst>
              </a:tr>
              <a:tr h="343154">
                <a:tc>
                  <a:txBody>
                    <a:bodyPr/>
                    <a:lstStyle/>
                    <a:p>
                      <a:endParaRPr lang="en-US" sz="1700" dirty="0">
                        <a:latin typeface="Tw Cen MT" panose="020B0602020104020603" pitchFamily="34" charset="0"/>
                      </a:endParaRPr>
                    </a:p>
                  </a:txBody>
                  <a:tcPr marL="66579" marR="66579" marT="33289" marB="33289"/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latin typeface="Tw Cen MT" panose="020B0602020104020603" pitchFamily="34" charset="0"/>
                        </a:rPr>
                        <a:t>PhD Computer Engineering</a:t>
                      </a:r>
                    </a:p>
                  </a:txBody>
                  <a:tcPr marL="66579" marR="66579" marT="33289" marB="33289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6579" marR="66579" marT="33289" marB="33289"/>
                </a:tc>
                <a:extLst>
                  <a:ext uri="{0D108BD9-81ED-4DB2-BD59-A6C34878D82A}">
                    <a16:rowId xmlns:a16="http://schemas.microsoft.com/office/drawing/2014/main" val="2780562325"/>
                  </a:ext>
                </a:extLst>
              </a:tr>
              <a:tr h="343154">
                <a:tc>
                  <a:txBody>
                    <a:bodyPr/>
                    <a:lstStyle/>
                    <a:p>
                      <a:endParaRPr lang="en-US" sz="1700" dirty="0">
                        <a:latin typeface="Tw Cen MT" panose="020B0602020104020603" pitchFamily="34" charset="0"/>
                      </a:endParaRPr>
                    </a:p>
                  </a:txBody>
                  <a:tcPr marL="66579" marR="66579" marT="33289" marB="33289"/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latin typeface="Tw Cen MT" panose="020B0602020104020603" pitchFamily="34" charset="0"/>
                        </a:rPr>
                        <a:t>PhD Telecommunications Engineering</a:t>
                      </a:r>
                    </a:p>
                  </a:txBody>
                  <a:tcPr marL="66579" marR="66579" marT="33289" marB="33289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6579" marR="66579" marT="33289" marB="33289"/>
                </a:tc>
                <a:extLst>
                  <a:ext uri="{0D108BD9-81ED-4DB2-BD59-A6C34878D82A}">
                    <a16:rowId xmlns:a16="http://schemas.microsoft.com/office/drawing/2014/main" val="102469033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104E5BD-5C94-4A5B-AAA3-61AF11C0C4AE}"/>
              </a:ext>
            </a:extLst>
          </p:cNvPr>
          <p:cNvSpPr txBox="1"/>
          <p:nvPr/>
        </p:nvSpPr>
        <p:spPr>
          <a:xfrm>
            <a:off x="230664" y="1027496"/>
            <a:ext cx="4401628" cy="566928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tx1"/>
                </a:solidFill>
                <a:latin typeface="Tw Cen MT" panose="020B0602020104020603" pitchFamily="34" charset="0"/>
              </a:rPr>
              <a:t>2 Existing &amp; 3 New </a:t>
            </a:r>
            <a:r>
              <a:rPr lang="en-US" sz="2400" dirty="0" err="1">
                <a:solidFill>
                  <a:schemeClr val="tx1"/>
                </a:solidFill>
                <a:latin typeface="Tw Cen MT" panose="020B0602020104020603" pitchFamily="34" charset="0"/>
              </a:rPr>
              <a:t>Centres</a:t>
            </a:r>
            <a:r>
              <a:rPr lang="en-US" sz="2400" dirty="0">
                <a:solidFill>
                  <a:schemeClr val="tx1"/>
                </a:solidFill>
                <a:latin typeface="Tw Cen MT" panose="020B0602020104020603" pitchFamily="34" charset="0"/>
              </a:rPr>
              <a:t> in Burkina Faso and Ghana achieve results</a:t>
            </a:r>
          </a:p>
          <a:p>
            <a:endParaRPr lang="en-US" sz="2400" dirty="0">
              <a:solidFill>
                <a:schemeClr val="tx1"/>
              </a:solidFill>
              <a:latin typeface="Tw Cen MT" panose="020B0602020104020603" pitchFamily="34" charset="0"/>
            </a:endParaRPr>
          </a:p>
          <a:p>
            <a:pPr marL="342900" indent="-342900">
              <a:spcBef>
                <a:spcPts val="1200"/>
              </a:spcBef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tx1"/>
                </a:solidFill>
                <a:latin typeface="Tw Cen MT" panose="020B0602020104020603" pitchFamily="34" charset="0"/>
              </a:rPr>
              <a:t>14 </a:t>
            </a:r>
            <a:r>
              <a:rPr lang="en-US" sz="2400" dirty="0" err="1">
                <a:solidFill>
                  <a:schemeClr val="tx1"/>
                </a:solidFill>
                <a:latin typeface="Tw Cen MT" panose="020B0602020104020603" pitchFamily="34" charset="0"/>
              </a:rPr>
              <a:t>Programmes</a:t>
            </a:r>
            <a:r>
              <a:rPr lang="en-US" sz="2400" dirty="0">
                <a:solidFill>
                  <a:schemeClr val="tx1"/>
                </a:solidFill>
                <a:latin typeface="Tw Cen MT" panose="020B0602020104020603" pitchFamily="34" charset="0"/>
              </a:rPr>
              <a:t> accredited</a:t>
            </a:r>
          </a:p>
          <a:p>
            <a:pPr marL="800100" lvl="1" indent="-342900">
              <a:spcBef>
                <a:spcPts val="600"/>
              </a:spcBef>
              <a:buClr>
                <a:schemeClr val="accent1"/>
              </a:buClr>
              <a:buFont typeface="Century Gothic" panose="020B0502020202020204" pitchFamily="34" charset="0"/>
              <a:buChar char="─"/>
            </a:pPr>
            <a:r>
              <a:rPr lang="en-US" sz="2200" dirty="0">
                <a:solidFill>
                  <a:schemeClr val="tx1"/>
                </a:solidFill>
                <a:latin typeface="Tw Cen MT" panose="020B0602020104020603" pitchFamily="34" charset="0"/>
              </a:rPr>
              <a:t>5 PhD STEM </a:t>
            </a:r>
            <a:r>
              <a:rPr lang="en-US" sz="2200" dirty="0" err="1">
                <a:solidFill>
                  <a:schemeClr val="tx1"/>
                </a:solidFill>
                <a:latin typeface="Tw Cen MT" panose="020B0602020104020603" pitchFamily="34" charset="0"/>
              </a:rPr>
              <a:t>Programmes</a:t>
            </a:r>
            <a:endParaRPr lang="en-US" sz="2200" dirty="0">
              <a:solidFill>
                <a:schemeClr val="tx1"/>
              </a:solidFill>
              <a:latin typeface="Tw Cen MT" panose="020B0602020104020603" pitchFamily="34" charset="0"/>
            </a:endParaRPr>
          </a:p>
          <a:p>
            <a:pPr marL="800100" lvl="1" indent="-342900">
              <a:spcBef>
                <a:spcPts val="600"/>
              </a:spcBef>
              <a:buClr>
                <a:schemeClr val="accent1"/>
              </a:buClr>
              <a:buFont typeface="Century Gothic" panose="020B0502020202020204" pitchFamily="34" charset="0"/>
              <a:buChar char="─"/>
            </a:pPr>
            <a:r>
              <a:rPr lang="en-US" sz="2200" dirty="0">
                <a:solidFill>
                  <a:schemeClr val="tx1"/>
                </a:solidFill>
                <a:latin typeface="Tw Cen MT" panose="020B0602020104020603" pitchFamily="34" charset="0"/>
              </a:rPr>
              <a:t>8 MSc STEM </a:t>
            </a:r>
            <a:r>
              <a:rPr lang="en-US" sz="2200" dirty="0" err="1">
                <a:solidFill>
                  <a:schemeClr val="tx1"/>
                </a:solidFill>
                <a:latin typeface="Tw Cen MT" panose="020B0602020104020603" pitchFamily="34" charset="0"/>
              </a:rPr>
              <a:t>Programmes</a:t>
            </a:r>
            <a:r>
              <a:rPr lang="en-US" sz="2200" dirty="0">
                <a:solidFill>
                  <a:schemeClr val="tx1"/>
                </a:solidFill>
                <a:latin typeface="Tw Cen MT" panose="020B0602020104020603" pitchFamily="34" charset="0"/>
              </a:rPr>
              <a:t> </a:t>
            </a:r>
          </a:p>
          <a:p>
            <a:pPr marL="800100" lvl="1" indent="-342900">
              <a:spcBef>
                <a:spcPts val="600"/>
              </a:spcBef>
              <a:buClr>
                <a:schemeClr val="accent1"/>
              </a:buClr>
              <a:buFont typeface="Century Gothic" panose="020B0502020202020204" pitchFamily="34" charset="0"/>
              <a:buChar char="─"/>
            </a:pPr>
            <a:r>
              <a:rPr lang="en-US" sz="2200" dirty="0">
                <a:solidFill>
                  <a:schemeClr val="tx1"/>
                </a:solidFill>
                <a:latin typeface="Tw Cen MT" panose="020B0602020104020603" pitchFamily="34" charset="0"/>
              </a:rPr>
              <a:t>1 BSc STEM Programme </a:t>
            </a:r>
          </a:p>
          <a:p>
            <a:pPr marL="800100" lvl="1" indent="-342900">
              <a:spcBef>
                <a:spcPts val="600"/>
              </a:spcBef>
              <a:buClr>
                <a:schemeClr val="accent1"/>
              </a:buClr>
              <a:buFont typeface="Century Gothic" panose="020B0502020202020204" pitchFamily="34" charset="0"/>
              <a:buChar char="─"/>
            </a:pPr>
            <a:r>
              <a:rPr lang="en-US" sz="2200" dirty="0">
                <a:solidFill>
                  <a:schemeClr val="tx1"/>
                </a:solidFill>
                <a:latin typeface="Tw Cen MT" panose="020B0602020104020603" pitchFamily="34" charset="0"/>
              </a:rPr>
              <a:t>2 International (valid for 5 years) </a:t>
            </a:r>
          </a:p>
          <a:p>
            <a:pPr marL="800100" lvl="1" indent="-342900">
              <a:spcBef>
                <a:spcPts val="600"/>
              </a:spcBef>
              <a:buClr>
                <a:schemeClr val="accent1"/>
              </a:buClr>
              <a:buFont typeface="Century Gothic" panose="020B0502020202020204" pitchFamily="34" charset="0"/>
              <a:buChar char="─"/>
            </a:pPr>
            <a:r>
              <a:rPr lang="en-US" sz="2200" dirty="0">
                <a:solidFill>
                  <a:schemeClr val="tx1"/>
                </a:solidFill>
                <a:latin typeface="Tw Cen MT" panose="020B0602020104020603" pitchFamily="34" charset="0"/>
              </a:rPr>
              <a:t>12 National (valid for 3 years)</a:t>
            </a:r>
          </a:p>
          <a:p>
            <a:pPr lvl="1"/>
            <a:endParaRPr lang="en-US" sz="2400" dirty="0">
              <a:solidFill>
                <a:schemeClr val="tx1"/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5431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3E569-AE1B-464F-8CC2-53B5576C3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1037"/>
          </a:xfrm>
          <a:solidFill>
            <a:schemeClr val="accent1">
              <a:lumMod val="50000"/>
            </a:schemeClr>
          </a:solidFill>
        </p:spPr>
        <p:txBody>
          <a:bodyPr>
            <a:normAutofit fontScale="90000"/>
          </a:bodyPr>
          <a:lstStyle/>
          <a:p>
            <a:br>
              <a:rPr lang="en-US" sz="3100" dirty="0"/>
            </a:br>
            <a:r>
              <a:rPr lang="en-US" sz="3100" dirty="0">
                <a:solidFill>
                  <a:schemeClr val="bg1"/>
                </a:solidFill>
                <a:latin typeface="Tw Cen MT" panose="020B0602020104020603" pitchFamily="34" charset="0"/>
              </a:rPr>
              <a:t>Verification: External Revenue (DLR5.1)</a:t>
            </a:r>
            <a:br>
              <a:rPr lang="en-US" sz="3100" dirty="0">
                <a:solidFill>
                  <a:schemeClr val="bg1"/>
                </a:solidFill>
                <a:latin typeface="Tw Cen MT" panose="020B0602020104020603" pitchFamily="34" charset="0"/>
              </a:rPr>
            </a:br>
            <a:endParaRPr lang="en-US" sz="2800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2D1584C2-240F-4057-A4B3-5265D2F5956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0528966"/>
              </p:ext>
            </p:extLst>
          </p:nvPr>
        </p:nvGraphicFramePr>
        <p:xfrm>
          <a:off x="469642" y="3429000"/>
          <a:ext cx="5278018" cy="31668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Flowchart: Off-page Connector 4">
            <a:extLst>
              <a:ext uri="{FF2B5EF4-FFF2-40B4-BE49-F238E27FC236}">
                <a16:creationId xmlns:a16="http://schemas.microsoft.com/office/drawing/2014/main" id="{757F652D-362B-431B-A8E9-37B475476369}"/>
              </a:ext>
            </a:extLst>
          </p:cNvPr>
          <p:cNvSpPr/>
          <p:nvPr/>
        </p:nvSpPr>
        <p:spPr>
          <a:xfrm>
            <a:off x="469642" y="1089299"/>
            <a:ext cx="5278018" cy="2211453"/>
          </a:xfrm>
          <a:prstGeom prst="flowChartOffpageConnector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Tw Cen MT" panose="020B0602020104020603" pitchFamily="34" charset="0"/>
              </a:rPr>
              <a:t>US$ 28,031,891.04</a:t>
            </a:r>
          </a:p>
          <a:p>
            <a:pPr algn="ctr"/>
            <a:r>
              <a:rPr lang="en-US" sz="2400" dirty="0">
                <a:solidFill>
                  <a:schemeClr val="accent4"/>
                </a:solidFill>
                <a:latin typeface="Tw Cen MT" panose="020B0602020104020603" pitchFamily="34" charset="0"/>
              </a:rPr>
              <a:t>Benin, Burkina Faso, Côte d'Ivoire, Ghana, Nigeria &amp; Togo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Tw Cen MT" panose="020B0602020104020603" pitchFamily="34" charset="0"/>
              </a:rPr>
              <a:t>(Fees, Grants, Consultancy Fees)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6230804-C000-41AD-890F-651C7A6397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7139" y="3885300"/>
            <a:ext cx="6096000" cy="310313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07BB40F-9379-404F-9B13-01E6276F43F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51896" y="655651"/>
            <a:ext cx="6346486" cy="3078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44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3E569-AE1B-464F-8CC2-53B5576C3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1037"/>
          </a:xfrm>
          <a:solidFill>
            <a:schemeClr val="accent1">
              <a:lumMod val="50000"/>
            </a:schemeClr>
          </a:solidFill>
        </p:spPr>
        <p:txBody>
          <a:bodyPr>
            <a:normAutofit fontScale="90000"/>
          </a:bodyPr>
          <a:lstStyle/>
          <a:p>
            <a:br>
              <a:rPr lang="en-US" sz="3100" dirty="0"/>
            </a:br>
            <a:r>
              <a:rPr lang="en-US" sz="3100" dirty="0">
                <a:solidFill>
                  <a:schemeClr val="bg1"/>
                </a:solidFill>
                <a:latin typeface="Tw Cen MT" panose="020B0602020104020603" pitchFamily="34" charset="0"/>
              </a:rPr>
              <a:t>Verification: External Revenue (DLR5.1)</a:t>
            </a:r>
            <a:br>
              <a:rPr lang="en-US" sz="3100" dirty="0">
                <a:solidFill>
                  <a:schemeClr val="bg1"/>
                </a:solidFill>
                <a:latin typeface="Tw Cen MT" panose="020B0602020104020603" pitchFamily="34" charset="0"/>
              </a:rPr>
            </a:br>
            <a:endParaRPr lang="en-US" sz="2800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2D1584C2-240F-4057-A4B3-5265D2F5956F}"/>
              </a:ext>
            </a:extLst>
          </p:cNvPr>
          <p:cNvGraphicFramePr>
            <a:graphicFrameLocks/>
          </p:cNvGraphicFramePr>
          <p:nvPr/>
        </p:nvGraphicFramePr>
        <p:xfrm>
          <a:off x="469642" y="3429000"/>
          <a:ext cx="5278018" cy="31668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Flowchart: Off-page Connector 4">
            <a:extLst>
              <a:ext uri="{FF2B5EF4-FFF2-40B4-BE49-F238E27FC236}">
                <a16:creationId xmlns:a16="http://schemas.microsoft.com/office/drawing/2014/main" id="{757F652D-362B-431B-A8E9-37B475476369}"/>
              </a:ext>
            </a:extLst>
          </p:cNvPr>
          <p:cNvSpPr/>
          <p:nvPr/>
        </p:nvSpPr>
        <p:spPr>
          <a:xfrm>
            <a:off x="469642" y="1089299"/>
            <a:ext cx="5278018" cy="2211453"/>
          </a:xfrm>
          <a:prstGeom prst="flowChartOffpageConnector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Tw Cen MT" panose="020B0602020104020603" pitchFamily="34" charset="0"/>
              </a:rPr>
              <a:t>US$ 28,031,891.04</a:t>
            </a:r>
          </a:p>
          <a:p>
            <a:pPr algn="ctr"/>
            <a:r>
              <a:rPr lang="en-US" sz="2400" dirty="0">
                <a:solidFill>
                  <a:schemeClr val="accent4"/>
                </a:solidFill>
                <a:latin typeface="Tw Cen MT" panose="020B0602020104020603" pitchFamily="34" charset="0"/>
              </a:rPr>
              <a:t>Benin, Burkina Faso, Côte d'Ivoire, Ghana, Nigeria &amp; Togo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Tw Cen MT" panose="020B0602020104020603" pitchFamily="34" charset="0"/>
              </a:rPr>
              <a:t>(Fees, Grants, Consultancy Fees)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4CAC748-31D9-4C2A-ADD3-C77F60317E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27616" y="714826"/>
            <a:ext cx="6164384" cy="3238861"/>
          </a:xfrm>
          <a:prstGeom prst="rect">
            <a:avLst/>
          </a:prstGeom>
        </p:spPr>
      </p:pic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F8B96F5A-C746-4E3B-B3F9-571A7377547B}"/>
              </a:ext>
            </a:extLst>
          </p:cNvPr>
          <p:cNvGraphicFramePr>
            <a:graphicFrameLocks/>
          </p:cNvGraphicFramePr>
          <p:nvPr/>
        </p:nvGraphicFramePr>
        <p:xfrm>
          <a:off x="6096000" y="3886200"/>
          <a:ext cx="6095999" cy="3108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2217505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3E569-AE1B-464F-8CC2-53B5576C3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526473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Tw Cen MT" panose="020B0602020104020603" pitchFamily="34" charset="0"/>
              </a:rPr>
              <a:t>Verification: Teaching and Research Environment (DLR 4.3)</a:t>
            </a:r>
            <a:endParaRPr lang="en-US" sz="2400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1427375E-8864-4BD8-AE9D-584F783201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5501" y="2049462"/>
            <a:ext cx="3833769" cy="3811588"/>
          </a:xfrm>
          <a:prstGeom prst="homePlate">
            <a:avLst>
              <a:gd name="adj" fmla="val 1322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spcBef>
                <a:spcPts val="0"/>
              </a:spcBef>
            </a:pPr>
            <a:endParaRPr lang="en-US" sz="2200" b="1" i="1" dirty="0">
              <a:solidFill>
                <a:schemeClr val="accent2"/>
              </a:solidFill>
            </a:endParaRP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chemeClr val="accent1"/>
                </a:solidFill>
              </a:rPr>
              <a:t>All milestones' formulations reviewed and approved</a:t>
            </a:r>
          </a:p>
          <a:p>
            <a:pPr marL="800100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3 conditionally</a:t>
            </a:r>
          </a:p>
          <a:p>
            <a:pPr lvl="1">
              <a:spcBef>
                <a:spcPts val="0"/>
              </a:spcBef>
            </a:pPr>
            <a:endParaRPr lang="en-US" sz="2200" dirty="0"/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chemeClr val="accent1"/>
                </a:solidFill>
              </a:rPr>
              <a:t>Verification for achieved milestones opened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Upon centers’ request for online verification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Quarterly for onsite verification – Next round planned for July 2020</a:t>
            </a:r>
          </a:p>
          <a:p>
            <a:endParaRPr lang="en-US" dirty="0"/>
          </a:p>
        </p:txBody>
      </p:sp>
      <p:graphicFrame>
        <p:nvGraphicFramePr>
          <p:cNvPr id="14" name="Content Placeholder 4">
            <a:extLst>
              <a:ext uri="{FF2B5EF4-FFF2-40B4-BE49-F238E27FC236}">
                <a16:creationId xmlns:a16="http://schemas.microsoft.com/office/drawing/2014/main" id="{BA882167-4FC2-42E6-9BDE-C1B7A4BA76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2051798"/>
              </p:ext>
            </p:extLst>
          </p:nvPr>
        </p:nvGraphicFramePr>
        <p:xfrm>
          <a:off x="3922431" y="677475"/>
          <a:ext cx="8222033" cy="5962042"/>
        </p:xfrm>
        <a:graphic>
          <a:graphicData uri="http://schemas.openxmlformats.org/drawingml/2006/table">
            <a:tbl>
              <a:tblPr firstRow="1" bandRow="1"/>
              <a:tblGrid>
                <a:gridCol w="1257253">
                  <a:extLst>
                    <a:ext uri="{9D8B030D-6E8A-4147-A177-3AD203B41FA5}">
                      <a16:colId xmlns:a16="http://schemas.microsoft.com/office/drawing/2014/main" val="414678044"/>
                    </a:ext>
                  </a:extLst>
                </a:gridCol>
                <a:gridCol w="1048415">
                  <a:extLst>
                    <a:ext uri="{9D8B030D-6E8A-4147-A177-3AD203B41FA5}">
                      <a16:colId xmlns:a16="http://schemas.microsoft.com/office/drawing/2014/main" val="523725163"/>
                    </a:ext>
                  </a:extLst>
                </a:gridCol>
                <a:gridCol w="473314">
                  <a:extLst>
                    <a:ext uri="{9D8B030D-6E8A-4147-A177-3AD203B41FA5}">
                      <a16:colId xmlns:a16="http://schemas.microsoft.com/office/drawing/2014/main" val="1212698357"/>
                    </a:ext>
                  </a:extLst>
                </a:gridCol>
                <a:gridCol w="473314">
                  <a:extLst>
                    <a:ext uri="{9D8B030D-6E8A-4147-A177-3AD203B41FA5}">
                      <a16:colId xmlns:a16="http://schemas.microsoft.com/office/drawing/2014/main" val="2307261003"/>
                    </a:ext>
                  </a:extLst>
                </a:gridCol>
                <a:gridCol w="1119669">
                  <a:extLst>
                    <a:ext uri="{9D8B030D-6E8A-4147-A177-3AD203B41FA5}">
                      <a16:colId xmlns:a16="http://schemas.microsoft.com/office/drawing/2014/main" val="3042516419"/>
                    </a:ext>
                  </a:extLst>
                </a:gridCol>
                <a:gridCol w="3850068">
                  <a:extLst>
                    <a:ext uri="{9D8B030D-6E8A-4147-A177-3AD203B41FA5}">
                      <a16:colId xmlns:a16="http://schemas.microsoft.com/office/drawing/2014/main" val="1285127207"/>
                    </a:ext>
                  </a:extLst>
                </a:gridCol>
              </a:tblGrid>
              <a:tr h="812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COUNTRY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62" marR="4562" marT="4562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CENTER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62" marR="4562" marT="45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STATUS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62" marR="4562" marT="45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11187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TOGO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62" marR="4562" marT="4562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CERVIDA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62" marR="4562" marT="45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600" b="1" i="0" u="sng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Partially approved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– Center to: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 Submit formulation of approved milestones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 Finalize pending milestones for final review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62" marR="4562" marT="45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77344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GAMBIA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62" marR="4562" marT="4562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STEE</a:t>
                      </a:r>
                    </a:p>
                  </a:txBody>
                  <a:tcPr marL="4562" marR="4562" marT="45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3821014"/>
                  </a:ext>
                </a:extLst>
              </a:tr>
              <a:tr h="2157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DJIBOUTI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62" marR="4562" marT="4562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CoE_DJ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62" marR="4562" marT="45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CEALT</a:t>
                      </a:r>
                      <a:endParaRPr lang="en-US" dirty="0"/>
                    </a:p>
                  </a:txBody>
                  <a:tcPr marL="4562" marR="4562" marT="45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1680494"/>
                  </a:ext>
                </a:extLst>
              </a:tr>
              <a:tr h="2080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GUINEA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62" marR="4562" marT="4562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CEMS</a:t>
                      </a:r>
                    </a:p>
                  </a:txBody>
                  <a:tcPr marL="4562" marR="4562" marT="45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CEA-PCMT</a:t>
                      </a:r>
                    </a:p>
                  </a:txBody>
                  <a:tcPr marL="4562" marR="4562" marT="45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18">
                  <a:txBody>
                    <a:bodyPr/>
                    <a:lstStyle/>
                    <a:p>
                      <a:pPr algn="ctr" fontAlgn="ctr"/>
                      <a:r>
                        <a:rPr lang="en-US" sz="1600" b="1" i="0" u="sng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Fully approved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–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Final approved  submitted </a:t>
                      </a:r>
                      <a:endParaRPr lang="en-US" sz="16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62" marR="4562" marT="45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0758315"/>
                  </a:ext>
                </a:extLst>
              </a:tr>
              <a:tr h="2900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SENEGAL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62" marR="4562" marT="4562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AGRISAN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62" marR="4562" marT="45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CEA-AGIR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62" marR="4562" marT="45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9364985"/>
                  </a:ext>
                </a:extLst>
              </a:tr>
              <a:tr h="29002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NIGER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62" marR="4562" marT="4562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EMIG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62" marR="4562" marT="45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IEA/MS4SSA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62" marR="4562" marT="45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8891255"/>
                  </a:ext>
                </a:extLst>
              </a:tr>
              <a:tr h="29002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BURKINA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(5 centers)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62" marR="4562" marT="4562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CEFORGRIS</a:t>
                      </a:r>
                    </a:p>
                  </a:txBody>
                  <a:tcPr marL="4562" marR="4562" marT="45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ITECH_MTV</a:t>
                      </a:r>
                    </a:p>
                  </a:txBody>
                  <a:tcPr marL="4562" marR="4562" marT="45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2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1718204"/>
                  </a:ext>
                </a:extLst>
              </a:tr>
              <a:tr h="2900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CFOREM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62" marR="4562" marT="45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2iE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62" marR="4562" marT="45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CoE_2iE</a:t>
                      </a:r>
                    </a:p>
                  </a:txBody>
                  <a:tcPr marL="4562" marR="4562" marT="45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2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01948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BENIN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62" marR="4562" marT="4562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CoE_EIE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62" marR="4562" marT="45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</a:rPr>
                        <a:t>C2EA</a:t>
                      </a:r>
                    </a:p>
                  </a:txBody>
                  <a:tcPr marL="4562" marR="4562" marT="45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CEA-SMIA</a:t>
                      </a:r>
                    </a:p>
                  </a:txBody>
                  <a:tcPr marL="4562" marR="4562" marT="45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2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7940030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NIGERIA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en-US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(12 centers)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62" marR="4562" marT="4562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ACEPHAP</a:t>
                      </a:r>
                    </a:p>
                  </a:txBody>
                  <a:tcPr marL="4562" marR="4562" marT="45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SPED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62" marR="4562" marT="45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FUELS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62" marR="4562" marT="45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2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277169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CEFOR</a:t>
                      </a:r>
                    </a:p>
                  </a:txBody>
                  <a:tcPr marL="4562" marR="4562" marT="45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CApIC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62" marR="4562" marT="45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ACEDHARS</a:t>
                      </a:r>
                    </a:p>
                  </a:txBody>
                  <a:tcPr marL="4562" marR="4562" marT="45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2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935662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ACETEL</a:t>
                      </a:r>
                    </a:p>
                  </a:txBody>
                  <a:tcPr marL="4562" marR="4562" marT="45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CDA</a:t>
                      </a:r>
                    </a:p>
                  </a:txBody>
                  <a:tcPr marL="4562" marR="4562" marT="45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OAU-OAK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62" marR="4562" marT="45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2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455890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ACEITSE</a:t>
                      </a:r>
                    </a:p>
                  </a:txBody>
                  <a:tcPr marL="4562" marR="4562" marT="45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ACEMFS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62" marR="4562" marT="45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ACENPEE</a:t>
                      </a:r>
                    </a:p>
                  </a:txBody>
                  <a:tcPr marL="4562" marR="4562" marT="45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2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18045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TOGO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62" marR="4562" marT="4562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CERME</a:t>
                      </a:r>
                    </a:p>
                  </a:txBody>
                  <a:tcPr marL="4562" marR="4562" marT="45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sz="16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3222238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GHANA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1800" b="1" i="1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(9 centers</a:t>
                      </a:r>
                      <a:r>
                        <a:rPr lang="en-US" sz="18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62" marR="4562" marT="4562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ACECoR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62" marR="4562" marT="45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RWESCK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62" marR="4562" marT="45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WACWISA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62" marR="4562" marT="45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r>
                        <a:rPr lang="en-US" sz="1600" b="1" i="0" u="sng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Fully approved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–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Final approved  submitted </a:t>
                      </a:r>
                      <a:endParaRPr lang="en-US" sz="16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62" marR="4562" marT="45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447184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62" marR="4562" marT="456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WACCI</a:t>
                      </a:r>
                      <a:endParaRPr lang="en-US" sz="1600" dirty="0"/>
                    </a:p>
                  </a:txBody>
                  <a:tcPr marL="4562" marR="4562" marT="45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TReCK</a:t>
                      </a:r>
                      <a:endParaRPr lang="en-US" sz="1600" dirty="0"/>
                    </a:p>
                  </a:txBody>
                  <a:tcPr marL="4562" marR="4562" marT="45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CoE</a:t>
                      </a:r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-KEEP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62" marR="4562" marT="45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882782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l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62" marR="4562" marT="456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RCEES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62" marR="4562" marT="45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WAGMC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62" marR="4562" marT="45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WACCBIP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62" marR="4562" marT="45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3026072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NIGERIA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1800" b="1" i="1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(5centers)</a:t>
                      </a:r>
                      <a:endParaRPr lang="en-US" sz="1800" b="1" i="1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+mn-cs"/>
                      </a:endParaRPr>
                    </a:p>
                  </a:txBody>
                  <a:tcPr marL="4562" marR="4562" marT="4562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ACEGID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62" marR="4562" marT="45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CERHI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62" marR="4562" marT="45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dirty="0"/>
                        <a:t>ACENTDFB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62" marR="4562" marT="45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968578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62" marR="4562" marT="456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PUTOR</a:t>
                      </a:r>
                      <a:endParaRPr lang="en-US" sz="1600" dirty="0"/>
                    </a:p>
                  </a:txBody>
                  <a:tcPr marL="4562" marR="4562" marT="45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CEFTER</a:t>
                      </a:r>
                      <a:endParaRPr lang="en-US" sz="1600" dirty="0"/>
                    </a:p>
                  </a:txBody>
                  <a:tcPr marL="4562" marR="4562" marT="45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62" marR="4562" marT="45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2356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NIGER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62" marR="4562" marT="4562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CERPP</a:t>
                      </a:r>
                    </a:p>
                  </a:txBody>
                  <a:tcPr marL="4562" marR="4562" marT="45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73030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TOGO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62" marR="4562" marT="4562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CERSA</a:t>
                      </a:r>
                    </a:p>
                  </a:txBody>
                  <a:tcPr marL="4562" marR="4562" marT="4562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8754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6023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3E569-AE1B-464F-8CC2-53B5576C3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526473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Tw Cen MT" panose="020B0602020104020603" pitchFamily="34" charset="0"/>
              </a:rPr>
              <a:t>Verification: Teaching and Research Environment (DLR 4.3)</a:t>
            </a:r>
            <a:endParaRPr lang="en-US" sz="2400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  <p:sp>
        <p:nvSpPr>
          <p:cNvPr id="12" name="Slide Number Placeholder 4">
            <a:extLst>
              <a:ext uri="{FF2B5EF4-FFF2-40B4-BE49-F238E27FC236}">
                <a16:creationId xmlns:a16="http://schemas.microsoft.com/office/drawing/2014/main" id="{5AD65F85-8522-4C40-9592-AA7E2677C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ACFB222D-1D9A-4456-A2DA-0FA17580EF43}" type="slidenum">
              <a:rPr lang="en-US" smtClean="0">
                <a:solidFill>
                  <a:schemeClr val="tx1"/>
                </a:solidFill>
              </a:rPr>
              <a:t>9</a:t>
            </a:fld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5" name="Content Placeholder 6">
            <a:extLst>
              <a:ext uri="{FF2B5EF4-FFF2-40B4-BE49-F238E27FC236}">
                <a16:creationId xmlns:a16="http://schemas.microsoft.com/office/drawing/2014/main" id="{0B523C35-AEBD-49A4-893A-DF1EDDA7ED5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0807356"/>
              </p:ext>
            </p:extLst>
          </p:nvPr>
        </p:nvGraphicFramePr>
        <p:xfrm>
          <a:off x="241028" y="1790700"/>
          <a:ext cx="11836671" cy="48327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402066E8-DC8F-440E-8926-C0503651E80A}"/>
              </a:ext>
            </a:extLst>
          </p:cNvPr>
          <p:cNvSpPr txBox="1">
            <a:spLocks/>
          </p:cNvSpPr>
          <p:nvPr/>
        </p:nvSpPr>
        <p:spPr>
          <a:xfrm>
            <a:off x="1916284" y="2118182"/>
            <a:ext cx="3655842" cy="823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250" b="1" u="sng" dirty="0">
                <a:solidFill>
                  <a:schemeClr val="accent4">
                    <a:lumMod val="75000"/>
                  </a:schemeClr>
                </a:solidFill>
                <a:latin typeface="Calibri" panose="020F0502020204030204"/>
              </a:rPr>
              <a:t>Self-certification on national procurement rules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3B50CFF-AF4B-4885-A965-74ECA74262A3}"/>
              </a:ext>
            </a:extLst>
          </p:cNvPr>
          <p:cNvSpPr/>
          <p:nvPr/>
        </p:nvSpPr>
        <p:spPr>
          <a:xfrm>
            <a:off x="8279344" y="2076222"/>
            <a:ext cx="3331631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50" b="1" u="sng" dirty="0">
                <a:solidFill>
                  <a:schemeClr val="accent1">
                    <a:lumMod val="75000"/>
                  </a:schemeClr>
                </a:solidFill>
                <a:latin typeface="Calibri" panose="020F0502020204030204"/>
              </a:rPr>
              <a:t>Environmental and Social Management Plan (ESMP)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519853B-30F9-4201-8BCD-29A4F30BF425}"/>
              </a:ext>
            </a:extLst>
          </p:cNvPr>
          <p:cNvSpPr/>
          <p:nvPr/>
        </p:nvSpPr>
        <p:spPr>
          <a:xfrm>
            <a:off x="7105651" y="3637272"/>
            <a:ext cx="4845322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bg1"/>
                </a:solidFill>
                <a:latin typeface="Calibri" panose="020F0502020204030204"/>
              </a:rPr>
              <a:t>Manage environmental and social impacts from civil work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bg1"/>
                </a:solidFill>
                <a:latin typeface="Calibri" panose="020F0502020204030204"/>
              </a:rPr>
              <a:t>Prepared in conjunction with WB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bg1"/>
                </a:solidFill>
                <a:latin typeface="Calibri" panose="020F0502020204030204"/>
              </a:rPr>
              <a:t>Disclosed in-country and at the World Bank website </a:t>
            </a:r>
          </a:p>
          <a:p>
            <a:pPr lvl="1"/>
            <a:r>
              <a:rPr lang="en-US" sz="2400" b="1" i="1" u="sng" dirty="0">
                <a:solidFill>
                  <a:srgbClr val="FF0000"/>
                </a:solidFill>
                <a:latin typeface="Calibri" panose="020F0502020204030204"/>
              </a:rPr>
              <a:t>Before commencement of any eligible activities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  <a:highlight>
                  <a:srgbClr val="FFFF00"/>
                </a:highlight>
                <a:latin typeface="Calibri" panose="020F0502020204030204"/>
              </a:rPr>
              <a:t>Session on Wednesday and Thursday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8C7EB7E-1DBD-4E4E-9862-7E985C3FBC81}"/>
              </a:ext>
            </a:extLst>
          </p:cNvPr>
          <p:cNvSpPr/>
          <p:nvPr/>
        </p:nvSpPr>
        <p:spPr>
          <a:xfrm>
            <a:off x="1110719" y="3637272"/>
            <a:ext cx="430034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bg1"/>
                </a:solidFill>
                <a:latin typeface="Calibri" panose="020F0502020204030204"/>
              </a:rPr>
              <a:t>National procurements rules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bg1"/>
                </a:solidFill>
                <a:latin typeface="Calibri" panose="020F0502020204030204"/>
              </a:rPr>
              <a:t>Compliance with the national/university policies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bg1"/>
                </a:solidFill>
                <a:latin typeface="Calibri" panose="020F0502020204030204"/>
              </a:rPr>
              <a:t>Letter from center’s management to WB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696CC01A-DCDC-4CCC-90A4-26D3D7589B88}"/>
              </a:ext>
            </a:extLst>
          </p:cNvPr>
          <p:cNvSpPr/>
          <p:nvPr/>
        </p:nvSpPr>
        <p:spPr>
          <a:xfrm>
            <a:off x="2761515" y="730249"/>
            <a:ext cx="6668969" cy="4639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u="sng" dirty="0">
                <a:latin typeface="Tw Cen MT" panose="020B0602020104020603" pitchFamily="34" charset="0"/>
              </a:rPr>
              <a:t>Reminder on Key Verification criteria </a:t>
            </a:r>
          </a:p>
        </p:txBody>
      </p:sp>
    </p:spTree>
    <p:extLst>
      <p:ext uri="{BB962C8B-B14F-4D97-AF65-F5344CB8AC3E}">
        <p14:creationId xmlns:p14="http://schemas.microsoft.com/office/powerpoint/2010/main" val="4878623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673C04CFF664498C6D230F7DC9002D" ma:contentTypeVersion="14" ma:contentTypeDescription="Create a new document." ma:contentTypeScope="" ma:versionID="b4f9a02662d3b8955ba9de210575397a">
  <xsd:schema xmlns:xsd="http://www.w3.org/2001/XMLSchema" xmlns:xs="http://www.w3.org/2001/XMLSchema" xmlns:p="http://schemas.microsoft.com/office/2006/metadata/properties" xmlns:ns2="aeaaafad-0aeb-47f1-beb2-3e40a0446ae1" xmlns:ns3="794cbd40-fc6d-4c0a-9217-0f6cd4b26116" targetNamespace="http://schemas.microsoft.com/office/2006/metadata/properties" ma:root="true" ma:fieldsID="c25ca4ebd4cc55bbee69c056d2bf5514" ns2:_="" ns3:_="">
    <xsd:import namespace="aeaaafad-0aeb-47f1-beb2-3e40a0446ae1"/>
    <xsd:import namespace="794cbd40-fc6d-4c0a-9217-0f6cd4b2611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EventHashCode" minOccurs="0"/>
                <xsd:element ref="ns2:MediaServiceGenerationTime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aaafad-0aeb-47f1-beb2-3e40a0446ae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4cbd40-fc6d-4c0a-9217-0f6cd4b2611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D5550AD-CBA5-4A17-B3D8-964616D85861}"/>
</file>

<file path=customXml/itemProps2.xml><?xml version="1.0" encoding="utf-8"?>
<ds:datastoreItem xmlns:ds="http://schemas.openxmlformats.org/officeDocument/2006/customXml" ds:itemID="{D6E4A750-1ECC-4B03-A2CD-9B7E25EF576A}"/>
</file>

<file path=customXml/itemProps3.xml><?xml version="1.0" encoding="utf-8"?>
<ds:datastoreItem xmlns:ds="http://schemas.openxmlformats.org/officeDocument/2006/customXml" ds:itemID="{8F43AECA-DC1F-4B28-809F-64F25C500A34}"/>
</file>

<file path=docProps/app.xml><?xml version="1.0" encoding="utf-8"?>
<Properties xmlns="http://schemas.openxmlformats.org/officeDocument/2006/extended-properties" xmlns:vt="http://schemas.openxmlformats.org/officeDocument/2006/docPropsVTypes">
  <TotalTime>1714</TotalTime>
  <Words>1399</Words>
  <Application>Microsoft Office PowerPoint</Application>
  <PresentationFormat>Widescreen</PresentationFormat>
  <Paragraphs>286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5" baseType="lpstr">
      <vt:lpstr>Microsoft YaHei</vt:lpstr>
      <vt:lpstr>Arial</vt:lpstr>
      <vt:lpstr>Calibri</vt:lpstr>
      <vt:lpstr>Calibri Light</vt:lpstr>
      <vt:lpstr>Century Gothic</vt:lpstr>
      <vt:lpstr>Times New Roman</vt:lpstr>
      <vt:lpstr>Tw Cen MT</vt:lpstr>
      <vt:lpstr>Tw Cen MT Condensed</vt:lpstr>
      <vt:lpstr>Wingdings</vt:lpstr>
      <vt:lpstr>Wingdings 3</vt:lpstr>
      <vt:lpstr>Office Theme</vt:lpstr>
      <vt:lpstr>PowerPoint Presentation</vt:lpstr>
      <vt:lpstr>PowerPoint Presentation</vt:lpstr>
      <vt:lpstr> Overview of Verification: Enrolments &amp; Internships (DLRs 3.1, 3.2, 3.4 &amp; 5.2) </vt:lpstr>
      <vt:lpstr> Verification: Research Publications (DLR 4.2) </vt:lpstr>
      <vt:lpstr>Verification: Programme Accreditation (DLR 4.1)</vt:lpstr>
      <vt:lpstr> Verification: External Revenue (DLR5.1) </vt:lpstr>
      <vt:lpstr> Verification: External Revenue (DLR5.1) </vt:lpstr>
      <vt:lpstr>Verification: Teaching and Research Environment (DLR 4.3)</vt:lpstr>
      <vt:lpstr>Verification: Teaching and Research Environment (DLR 4.3)</vt:lpstr>
      <vt:lpstr> Verification: Fiduciary Management (DLRs 6.1 – 6.4) </vt:lpstr>
      <vt:lpstr> Verification: Fiduciary Management (DLRs 6.1 – 6.4) </vt:lpstr>
      <vt:lpstr> Verification: Fiduciary Management (DLRs 6.1 – 6.4)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research AAU</dc:creator>
  <cp:lastModifiedBy>research AAU</cp:lastModifiedBy>
  <cp:revision>77</cp:revision>
  <dcterms:created xsi:type="dcterms:W3CDTF">2021-05-13T18:35:05Z</dcterms:created>
  <dcterms:modified xsi:type="dcterms:W3CDTF">2021-05-26T10:41:41Z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0x01010064673C04CFF664498C6D230F7DC9002D</vt:lpwstr>
  </property>
</Properties>
</file>