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4" r:id="rId8"/>
    <p:sldId id="269" r:id="rId9"/>
    <p:sldId id="260" r:id="rId10"/>
    <p:sldId id="261" r:id="rId11"/>
    <p:sldId id="262" r:id="rId12"/>
    <p:sldId id="265" r:id="rId13"/>
    <p:sldId id="273" r:id="rId14"/>
    <p:sldId id="263" r:id="rId15"/>
    <p:sldId id="266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>
      <p:cViewPr>
        <p:scale>
          <a:sx n="63" d="100"/>
          <a:sy n="63" d="100"/>
        </p:scale>
        <p:origin x="5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ce.jaliyathebird.com/en/spring-20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DEVELOPMENT IMPACT AND DLI 2</a:t>
            </a:r>
            <a:r>
              <a:rPr lang="en-US" b="1" i="0" dirty="0">
                <a:solidFill>
                  <a:schemeClr val="bg1"/>
                </a:solidFill>
                <a:effectLst/>
                <a:latin typeface="Raleway"/>
              </a:rPr>
              <a:t> </a:t>
            </a:r>
            <a:br>
              <a:rPr lang="en-US" b="1" i="0" dirty="0">
                <a:solidFill>
                  <a:srgbClr val="0E1B4D"/>
                </a:solidFill>
                <a:effectLst/>
                <a:latin typeface="Raleway"/>
              </a:rPr>
            </a:br>
            <a:endParaRPr lang="pt-PT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5679C7-F10B-4D86-A4A7-76D3EDDD05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	ACE IMPACT PROJECT MEETING. 27/05/2021</a:t>
            </a:r>
          </a:p>
        </p:txBody>
      </p:sp>
    </p:spTree>
    <p:extLst>
      <p:ext uri="{BB962C8B-B14F-4D97-AF65-F5344CB8AC3E}">
        <p14:creationId xmlns:p14="http://schemas.microsoft.com/office/powerpoint/2010/main" val="331766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Broad objectives of the evaluation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Evaluate the contribution of the Centers towards development impact, in terms of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graduates and applied research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Make an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overall independent assessment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(by an external consultant) of the performance of the project, with attention to the impacts of the project activities against its objectives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Analyse the </a:t>
            </a:r>
            <a:r>
              <a:rPr lang="en-GB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spillover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effects and outcomes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development impact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Identify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key lessons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propose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practical recommendations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for follow-up actions</a:t>
            </a:r>
          </a:p>
        </p:txBody>
      </p:sp>
    </p:spTree>
    <p:extLst>
      <p:ext uri="{BB962C8B-B14F-4D97-AF65-F5344CB8AC3E}">
        <p14:creationId xmlns:p14="http://schemas.microsoft.com/office/powerpoint/2010/main" val="345704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 of the evaluation (external consultant)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Diversity of methods/tools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: participatory and self assessment methods, qualitative and quantitative, desk reviews, surveys, interviews,…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Engage with the Working Group, the AAU, and all relevant supportive service/data providers 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Produce a detailed workplan, an inception report, a detailed scoring process (share with the Centers), and a final report with the evaluation and recommendations / lessons learned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Start in May and end in October 2021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Done remotely (including virtual interviews)</a:t>
            </a:r>
          </a:p>
        </p:txBody>
      </p:sp>
    </p:spTree>
    <p:extLst>
      <p:ext uri="{BB962C8B-B14F-4D97-AF65-F5344CB8AC3E}">
        <p14:creationId xmlns:p14="http://schemas.microsoft.com/office/powerpoint/2010/main" val="3055412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 of the evaluation (external consultant)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is 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expected to account for the variation among Centers </a:t>
            </a:r>
            <a:r>
              <a:rPr lang="en-GB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(one size does not fit all) – criteria may vary with the sector/</a:t>
            </a:r>
            <a:r>
              <a:rPr lang="en-GB" sz="220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endParaRPr lang="en-GB" sz="22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Open surveys/interviews: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allowing for Centers, and their stakeholders, to fully express their opinions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Criteria divided in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human capital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research</a:t>
            </a: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Criteria are proposed as a guidance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should be later selected, or increased, according to the sector/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endParaRPr lang="en-GB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GB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GB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4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  <a:t>EVALUATION CRITERIA</a:t>
            </a:r>
            <a:b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9343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criteria as proposed by the Working Group: human capital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ACE student internships in the sector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ACE graduates placed in sector related jobs</a:t>
            </a:r>
            <a:r>
              <a:rPr lang="en-GB" sz="220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(for renewals only) 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Impact of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graduates in society and in the sector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Impact of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studies on graduates</a:t>
            </a:r>
          </a:p>
          <a:p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uality and relevance of ACE skills that ACE graduates are bringing to internships/jobs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Examples of excellence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Dissemination and outreach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Relationship with ACE alumni	</a:t>
            </a:r>
          </a:p>
        </p:txBody>
      </p:sp>
    </p:spTree>
    <p:extLst>
      <p:ext uri="{BB962C8B-B14F-4D97-AF65-F5344CB8AC3E}">
        <p14:creationId xmlns:p14="http://schemas.microsoft.com/office/powerpoint/2010/main" val="237528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criteria as proposed by the Working Group: research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short courses delivered in response to sector requests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Impact of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research on regional development of the sector 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Technology transfer (e.g.: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startups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and prototypes)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KPIs referring to C&amp;D activities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Outreach and collaboration with society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Number of research grants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Dissemination of information within sector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Intellectual property 	</a:t>
            </a:r>
          </a:p>
          <a:p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Presence of the </a:t>
            </a:r>
            <a:r>
              <a:rPr lang="en-GB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as a regional hub for ideas and excellence 	</a:t>
            </a:r>
          </a:p>
        </p:txBody>
      </p:sp>
    </p:spTree>
    <p:extLst>
      <p:ext uri="{BB962C8B-B14F-4D97-AF65-F5344CB8AC3E}">
        <p14:creationId xmlns:p14="http://schemas.microsoft.com/office/powerpoint/2010/main" val="87060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  <a:t>COMMENTS &amp; EXPECTATIONS</a:t>
            </a:r>
            <a:b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0983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 / expectations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of DLI 2 is complex and difficult</a:t>
            </a:r>
          </a:p>
          <a:p>
            <a:pPr>
              <a:spcBef>
                <a:spcPts val="18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WG process was participatory and transparent</a:t>
            </a:r>
            <a:endParaRPr lang="en-GB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needs to be f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lexible &amp; open</a:t>
            </a:r>
          </a:p>
          <a:p>
            <a:pPr>
              <a:spcBef>
                <a:spcPts val="18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External consultant is key for the success of the evaluation (independent, experienced, rigorous) </a:t>
            </a:r>
          </a:p>
          <a:p>
            <a:pPr>
              <a:spcBef>
                <a:spcPts val="1800"/>
              </a:spcBef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Success means quality of the evaluation &amp; recommendations</a:t>
            </a:r>
          </a:p>
          <a:p>
            <a:pPr>
              <a:spcBef>
                <a:spcPts val="18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Full collaboration of the Centers, and all stakeholders, is determinant</a:t>
            </a:r>
            <a:endParaRPr lang="en-GB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20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  <a:t>Thank you!</a:t>
            </a:r>
            <a:b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5369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76849-A6FC-4563-BD03-9A4F7599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AC0024-DB11-4A85-896F-83013B44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pt-PT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ACE IMPACT AND DLI 2. DEVELOPMENT IMPACT</a:t>
            </a:r>
          </a:p>
          <a:p>
            <a:pPr>
              <a:spcBef>
                <a:spcPts val="2400"/>
              </a:spcBef>
            </a:pPr>
            <a:r>
              <a:rPr lang="pt-PT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WORKING GROUP AND DLI 2 EVALUATION</a:t>
            </a:r>
          </a:p>
          <a:p>
            <a:pPr>
              <a:spcBef>
                <a:spcPts val="2400"/>
              </a:spcBef>
            </a:pPr>
            <a:r>
              <a:rPr lang="pt-PT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CRITERIA</a:t>
            </a:r>
          </a:p>
          <a:p>
            <a:pPr>
              <a:spcBef>
                <a:spcPts val="2400"/>
              </a:spcBef>
            </a:pPr>
            <a:r>
              <a:rPr lang="pt-PT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COMMENTS AND EXPECTATIONS</a:t>
            </a:r>
          </a:p>
        </p:txBody>
      </p:sp>
    </p:spTree>
    <p:extLst>
      <p:ext uri="{BB962C8B-B14F-4D97-AF65-F5344CB8AC3E}">
        <p14:creationId xmlns:p14="http://schemas.microsoft.com/office/powerpoint/2010/main" val="229286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  <a:t>ACE IMPACT AND DLI 2. DEVELOPMENT IMPACT</a:t>
            </a:r>
            <a:b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142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76849-A6FC-4563-BD03-9A4F7599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ACE </a:t>
            </a:r>
            <a:r>
              <a:rPr lang="pt-PT" dirty="0" err="1"/>
              <a:t>Impact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AC0024-DB11-4A85-896F-83013B44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Improve the quality, quantity and development impact of postgraduate education </a:t>
            </a:r>
            <a:endParaRPr lang="pt-PT" sz="22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Reduce the higher-level skills gaps </a:t>
            </a:r>
            <a:endParaRPr lang="pt-PT" sz="22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Improve applied research and technology uptake</a:t>
            </a:r>
            <a:endParaRPr lang="pt-PT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Strengthen higher education training and applied research programs</a:t>
            </a:r>
            <a:endParaRPr lang="pt-PT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EB771-3B8C-43E9-9458-38CA5051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DLI 2. </a:t>
            </a:r>
            <a:r>
              <a:rPr lang="pt-PT" dirty="0" err="1"/>
              <a:t>Development</a:t>
            </a:r>
            <a:r>
              <a:rPr lang="pt-PT" dirty="0"/>
              <a:t> </a:t>
            </a:r>
            <a:r>
              <a:rPr lang="pt-PT" dirty="0" err="1"/>
              <a:t>Impact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D6ECC1F-80FA-4EED-8CD5-A9F5CDC39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t-P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easure the development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mpact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of each Center 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independent, external evaluation…</a:t>
            </a:r>
            <a:endParaRPr lang="pt-PT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…both at 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national and regional level</a:t>
            </a:r>
            <a:r>
              <a:rPr lang="en-US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 terms of the extent of their 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contribution to their sector/industries</a:t>
            </a:r>
            <a:endParaRPr lang="pt-PT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ssess the 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quality of the postgraduate graduates and applied research</a:t>
            </a:r>
            <a:endParaRPr lang="en-US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DLI 2 varies between countries </a:t>
            </a:r>
            <a:r>
              <a:rPr lang="en-US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from US$25,000 to US$35,000 equivalent per point in the score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(1 to 5 scale)</a:t>
            </a: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68513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Evaluating DLI2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ACE Impact is a 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results-based initiative</a:t>
            </a: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under which Centers must achieve DLIs to earn funds</a:t>
            </a:r>
          </a:p>
          <a:p>
            <a:pPr>
              <a:spcBef>
                <a:spcPts val="2400"/>
              </a:spcBef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DLI 2 entails an 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of each </a:t>
            </a:r>
            <a:r>
              <a:rPr lang="en-GB" sz="22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Center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by an External Evaluator </a:t>
            </a:r>
          </a:p>
          <a:p>
            <a:pPr>
              <a:spcBef>
                <a:spcPts val="2400"/>
              </a:spcBef>
            </a:pP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Evaluation in </a:t>
            </a:r>
            <a:r>
              <a:rPr lang="en-GB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ear 2 or 3 (for renewal and new Centers, respectively) </a:t>
            </a:r>
            <a:r>
              <a:rPr lang="en-GB" sz="22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then 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 year 4</a:t>
            </a:r>
            <a:endParaRPr lang="en-GB" sz="2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en-GB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ensure quality and transparency in the evaluation, </a:t>
            </a:r>
            <a:r>
              <a:rPr lang="en-GB" sz="2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Working Group was created to guide on the criteria and methodology for evaluating DLI 2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80149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Evaluating DLI2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shall include: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student internships </a:t>
            </a:r>
            <a:endParaRPr lang="en-GB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Relevance and impact of graduates on society, including 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graduates hired in the sector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short courses delivered in response to sectoral stakeholder requests 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of research / innovation (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startups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prototypes)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on other DLIs / DLRs</a:t>
            </a: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SAB annual reports</a:t>
            </a:r>
            <a:endParaRPr lang="en-GB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 with graduates, sectoral stakeholders, employers,…</a:t>
            </a:r>
            <a:endParaRPr lang="en-GB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933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18926-CBE3-4610-B8D7-5037DC919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  <a:t>WORKING GROUP AND DLI 2 EVALUATION</a:t>
            </a:r>
            <a:br>
              <a:rPr lang="en-US" b="1" i="0" strike="noStrike" dirty="0">
                <a:solidFill>
                  <a:schemeClr val="bg1"/>
                </a:solidFill>
                <a:effectLst/>
                <a:latin typeface="Raleway"/>
              </a:rPr>
            </a:b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46364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3D2F3-14DA-4530-A978-91746B01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Group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E861F43-7052-4CC1-8169-48FD1F343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GB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Diverse constitution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Leaders, 2 Reps from AAU, 2 Reps from WB, 2 Experts</a:t>
            </a:r>
          </a:p>
          <a:p>
            <a:pPr>
              <a:spcBef>
                <a:spcPts val="2400"/>
              </a:spcBef>
            </a:pPr>
            <a:r>
              <a:rPr lang="en-GB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draft the TOR for the external evaluation of DLI 2, define methodology, disseminate outputs to assure transparency, support evaluation process, help with recommendations</a:t>
            </a:r>
          </a:p>
          <a:p>
            <a:pPr>
              <a:spcBef>
                <a:spcPts val="2400"/>
              </a:spcBef>
            </a:pPr>
            <a:r>
              <a:rPr lang="en-GB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web meetings: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1</a:t>
            </a:r>
            <a:r>
              <a:rPr lang="en-GB" sz="2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March and 15</a:t>
            </a:r>
            <a:r>
              <a:rPr lang="en-GB" sz="22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April</a:t>
            </a:r>
          </a:p>
          <a:p>
            <a:pPr>
              <a:spcBef>
                <a:spcPts val="2400"/>
              </a:spcBef>
            </a:pPr>
            <a:r>
              <a:rPr lang="en-GB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Deliverables: </a:t>
            </a:r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 for independent evaluation of DLI 2 with proposed methodology, meeting reports, present in regional workshop, </a:t>
            </a:r>
            <a:r>
              <a:rPr lang="en-GB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webminar</a:t>
            </a:r>
            <a:endParaRPr lang="en-GB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36265"/>
      </p:ext>
    </p:extLst>
  </p:cSld>
  <p:clrMapOvr>
    <a:masterClrMapping/>
  </p:clrMapOvr>
</p:sld>
</file>

<file path=ppt/theme/theme1.xml><?xml version="1.0" encoding="utf-8"?>
<a:theme xmlns:a="http://schemas.openxmlformats.org/drawingml/2006/main" name="Moldura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73C04CFF664498C6D230F7DC9002D" ma:contentTypeVersion="14" ma:contentTypeDescription="Create a new document." ma:contentTypeScope="" ma:versionID="b4f9a02662d3b8955ba9de210575397a">
  <xsd:schema xmlns:xsd="http://www.w3.org/2001/XMLSchema" xmlns:xs="http://www.w3.org/2001/XMLSchema" xmlns:p="http://schemas.microsoft.com/office/2006/metadata/properties" xmlns:ns2="aeaaafad-0aeb-47f1-beb2-3e40a0446ae1" xmlns:ns3="794cbd40-fc6d-4c0a-9217-0f6cd4b26116" targetNamespace="http://schemas.microsoft.com/office/2006/metadata/properties" ma:root="true" ma:fieldsID="c25ca4ebd4cc55bbee69c056d2bf5514" ns2:_="" ns3:_="">
    <xsd:import namespace="aeaaafad-0aeb-47f1-beb2-3e40a0446ae1"/>
    <xsd:import namespace="794cbd40-fc6d-4c0a-9217-0f6cd4b26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aafad-0aeb-47f1-beb2-3e40a0446a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cbd40-fc6d-4c0a-9217-0f6cd4b26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01F9F1-ED1D-4C6A-999F-97DD79311777}"/>
</file>

<file path=customXml/itemProps2.xml><?xml version="1.0" encoding="utf-8"?>
<ds:datastoreItem xmlns:ds="http://schemas.openxmlformats.org/officeDocument/2006/customXml" ds:itemID="{1A719F20-3BCE-4222-9333-E28F6461CE30}"/>
</file>

<file path=customXml/itemProps3.xml><?xml version="1.0" encoding="utf-8"?>
<ds:datastoreItem xmlns:ds="http://schemas.openxmlformats.org/officeDocument/2006/customXml" ds:itemID="{8057762D-498B-4DEE-AEA6-30675CAC29E9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TM03457475[[fn=Moldura]]</Template>
  <TotalTime>239</TotalTime>
  <Words>866</Words>
  <Application>Microsoft Office PowerPoint</Application>
  <PresentationFormat>Ecrã Panorâmico</PresentationFormat>
  <Paragraphs>86</Paragraphs>
  <Slides>18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23" baseType="lpstr">
      <vt:lpstr>Corbel</vt:lpstr>
      <vt:lpstr>Raleway</vt:lpstr>
      <vt:lpstr>Times New Roman</vt:lpstr>
      <vt:lpstr>Wingdings 2</vt:lpstr>
      <vt:lpstr>Moldura</vt:lpstr>
      <vt:lpstr>DEVELOPMENT IMPACT AND DLI 2  </vt:lpstr>
      <vt:lpstr>Agenda</vt:lpstr>
      <vt:lpstr>ACE IMPACT AND DLI 2. DEVELOPMENT IMPACT </vt:lpstr>
      <vt:lpstr>ACE Impact</vt:lpstr>
      <vt:lpstr>DLI 2. Development Impact</vt:lpstr>
      <vt:lpstr>Evaluating DLI2</vt:lpstr>
      <vt:lpstr>Evaluating DLI2</vt:lpstr>
      <vt:lpstr>WORKING GROUP AND DLI 2 EVALUATION </vt:lpstr>
      <vt:lpstr>Working Group</vt:lpstr>
      <vt:lpstr>Broad objectives of the evaluation</vt:lpstr>
      <vt:lpstr>Methodology of the evaluation (external consultant)</vt:lpstr>
      <vt:lpstr>Methodology of the evaluation (external consultant)</vt:lpstr>
      <vt:lpstr>EVALUATION CRITERIA </vt:lpstr>
      <vt:lpstr>Evaluation criteria as proposed by the Working Group: human capital</vt:lpstr>
      <vt:lpstr>Evaluation criteria as proposed by the Working Group: research</vt:lpstr>
      <vt:lpstr>COMMENTS &amp; EXPECTATIONS </vt:lpstr>
      <vt:lpstr>Comments / expectations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IMPACT AND DLI 2  </dc:title>
  <dc:creator>Luis Mira</dc:creator>
  <cp:lastModifiedBy>Luis Mira</cp:lastModifiedBy>
  <cp:revision>27</cp:revision>
  <dcterms:created xsi:type="dcterms:W3CDTF">2021-05-26T13:05:41Z</dcterms:created>
  <dcterms:modified xsi:type="dcterms:W3CDTF">2021-05-26T17:05:56Z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0x01010064673C04CFF664498C6D230F7DC9002D</vt:lpwstr>
  </property>
</Properties>
</file>