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3" r:id="rId4"/>
    <p:sldId id="269" r:id="rId5"/>
    <p:sldId id="271" r:id="rId6"/>
    <p:sldId id="272" r:id="rId7"/>
    <p:sldId id="273" r:id="rId8"/>
    <p:sldId id="276" r:id="rId9"/>
    <p:sldId id="275" r:id="rId10"/>
    <p:sldId id="267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8112CE-8B6C-4ECF-9B25-963952D22B13}" type="doc">
      <dgm:prSet loTypeId="urn:microsoft.com/office/officeart/2005/8/layout/hierarchy4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35FA41C-896B-4BD2-A960-EB9F3BD344F1}">
      <dgm:prSet phldrT="[Texte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fr-FR" sz="1800" dirty="0"/>
        </a:p>
        <a:p>
          <a:endParaRPr lang="fr-FR" sz="1800" dirty="0"/>
        </a:p>
        <a:p>
          <a:r>
            <a:rPr lang="fr-FR" sz="1800" dirty="0"/>
            <a:t>		</a:t>
          </a:r>
        </a:p>
        <a:p>
          <a:r>
            <a:rPr lang="fr-FR" sz="1200" dirty="0">
              <a:solidFill>
                <a:schemeClr val="tx1"/>
              </a:solidFill>
            </a:rPr>
            <a:t>		                       		</a:t>
          </a:r>
        </a:p>
      </dgm:t>
    </dgm:pt>
    <dgm:pt modelId="{9878E0C9-B5FA-4E62-BD90-05D33A1C0A24}" type="parTrans" cxnId="{83914474-8159-4577-BBDF-9ACE9160591D}">
      <dgm:prSet/>
      <dgm:spPr/>
      <dgm:t>
        <a:bodyPr/>
        <a:lstStyle/>
        <a:p>
          <a:endParaRPr lang="fr-FR"/>
        </a:p>
      </dgm:t>
    </dgm:pt>
    <dgm:pt modelId="{039DE4EE-83E6-4351-992E-B4108261BE1E}" type="sibTrans" cxnId="{83914474-8159-4577-BBDF-9ACE9160591D}">
      <dgm:prSet/>
      <dgm:spPr/>
      <dgm:t>
        <a:bodyPr/>
        <a:lstStyle/>
        <a:p>
          <a:endParaRPr lang="fr-FR"/>
        </a:p>
      </dgm:t>
    </dgm:pt>
    <dgm:pt modelId="{D0BE0796-5FD7-4C07-8789-E30B7486470A}">
      <dgm:prSet phldrT="[Texte]" phldr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fr-FR" dirty="0"/>
        </a:p>
      </dgm:t>
    </dgm:pt>
    <dgm:pt modelId="{89470F8E-B8B8-42C4-AB0E-2219041CE9DB}" type="parTrans" cxnId="{B4DB17E9-BAC7-4BA2-A236-CFC5BF05D06B}">
      <dgm:prSet/>
      <dgm:spPr/>
      <dgm:t>
        <a:bodyPr/>
        <a:lstStyle/>
        <a:p>
          <a:endParaRPr lang="fr-FR"/>
        </a:p>
      </dgm:t>
    </dgm:pt>
    <dgm:pt modelId="{B0556054-64F5-4AC5-A41E-2BEAE506DDFF}" type="sibTrans" cxnId="{B4DB17E9-BAC7-4BA2-A236-CFC5BF05D06B}">
      <dgm:prSet/>
      <dgm:spPr/>
      <dgm:t>
        <a:bodyPr/>
        <a:lstStyle/>
        <a:p>
          <a:endParaRPr lang="fr-FR"/>
        </a:p>
      </dgm:t>
    </dgm:pt>
    <dgm:pt modelId="{6C996798-A4A2-4F84-A89D-4D7698D2063B}">
      <dgm:prSet phldrT="[Texte]" phldr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fr-FR" dirty="0"/>
        </a:p>
      </dgm:t>
    </dgm:pt>
    <dgm:pt modelId="{41443E28-6107-4EA8-9FC8-C10FE2466443}" type="parTrans" cxnId="{39B23C41-AC80-4A73-B047-F67151CD7B18}">
      <dgm:prSet/>
      <dgm:spPr/>
      <dgm:t>
        <a:bodyPr/>
        <a:lstStyle/>
        <a:p>
          <a:endParaRPr lang="fr-FR"/>
        </a:p>
      </dgm:t>
    </dgm:pt>
    <dgm:pt modelId="{02F25F87-2A28-4CE3-8467-AFA3D3E9A335}" type="sibTrans" cxnId="{39B23C41-AC80-4A73-B047-F67151CD7B18}">
      <dgm:prSet/>
      <dgm:spPr/>
      <dgm:t>
        <a:bodyPr/>
        <a:lstStyle/>
        <a:p>
          <a:endParaRPr lang="fr-FR"/>
        </a:p>
      </dgm:t>
    </dgm:pt>
    <dgm:pt modelId="{0B7074DD-893E-4955-89AC-318C791CE583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fr-FR"/>
        </a:p>
      </dgm:t>
    </dgm:pt>
    <dgm:pt modelId="{85C311B2-4EDF-42EF-A678-9A9597242CDE}" type="parTrans" cxnId="{A4B27DCB-0D00-4D23-A6BC-4E02776EBC39}">
      <dgm:prSet/>
      <dgm:spPr/>
      <dgm:t>
        <a:bodyPr/>
        <a:lstStyle/>
        <a:p>
          <a:endParaRPr lang="fr-FR"/>
        </a:p>
      </dgm:t>
    </dgm:pt>
    <dgm:pt modelId="{1BD55AA4-8288-4566-A47C-E32E4DBB582C}" type="sibTrans" cxnId="{A4B27DCB-0D00-4D23-A6BC-4E02776EBC39}">
      <dgm:prSet/>
      <dgm:spPr/>
      <dgm:t>
        <a:bodyPr/>
        <a:lstStyle/>
        <a:p>
          <a:endParaRPr lang="fr-FR"/>
        </a:p>
      </dgm:t>
    </dgm:pt>
    <dgm:pt modelId="{4A9E374C-CCF3-41FC-833C-8B29ADB1AF03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fr-FR"/>
        </a:p>
      </dgm:t>
    </dgm:pt>
    <dgm:pt modelId="{1B78F78B-3F9B-4BFF-9259-B3407D60E909}" type="parTrans" cxnId="{7CE8E642-D527-4031-8554-2939ED7C753B}">
      <dgm:prSet/>
      <dgm:spPr/>
      <dgm:t>
        <a:bodyPr/>
        <a:lstStyle/>
        <a:p>
          <a:endParaRPr lang="fr-FR"/>
        </a:p>
      </dgm:t>
    </dgm:pt>
    <dgm:pt modelId="{BC293634-E3B3-4FB6-962B-CBA599BD0944}" type="sibTrans" cxnId="{7CE8E642-D527-4031-8554-2939ED7C753B}">
      <dgm:prSet/>
      <dgm:spPr/>
      <dgm:t>
        <a:bodyPr/>
        <a:lstStyle/>
        <a:p>
          <a:endParaRPr lang="fr-FR"/>
        </a:p>
      </dgm:t>
    </dgm:pt>
    <dgm:pt modelId="{FAA6C939-F4FE-46AB-A1D5-DBD61939094A}">
      <dgm:prSet custT="1"/>
      <dgm:spPr>
        <a:solidFill>
          <a:schemeClr val="tx1">
            <a:lumMod val="65000"/>
            <a:lumOff val="35000"/>
          </a:schemeClr>
        </a:solidFill>
        <a:ln>
          <a:noFill/>
        </a:ln>
      </dgm:spPr>
      <dgm:t>
        <a:bodyPr/>
        <a:lstStyle/>
        <a:p>
          <a:r>
            <a:rPr lang="en-US" sz="1400" noProof="0" dirty="0"/>
            <a:t>Strategic committee</a:t>
          </a:r>
        </a:p>
        <a:p>
          <a:r>
            <a:rPr lang="en-US" sz="1400" noProof="0" dirty="0"/>
            <a:t>(AFD, World Bank, AAU, INRIA)</a:t>
          </a:r>
        </a:p>
      </dgm:t>
    </dgm:pt>
    <dgm:pt modelId="{C9541DB7-FF1C-4D23-BD80-B89DFE67B18D}" type="parTrans" cxnId="{71F90F71-A8AF-4E9E-80FB-E55EFE4A069A}">
      <dgm:prSet/>
      <dgm:spPr/>
      <dgm:t>
        <a:bodyPr/>
        <a:lstStyle/>
        <a:p>
          <a:endParaRPr lang="fr-FR"/>
        </a:p>
      </dgm:t>
    </dgm:pt>
    <dgm:pt modelId="{94B3CCE7-FA3A-46F4-9F8C-FB16B9CFB4E6}" type="sibTrans" cxnId="{71F90F71-A8AF-4E9E-80FB-E55EFE4A069A}">
      <dgm:prSet/>
      <dgm:spPr/>
      <dgm:t>
        <a:bodyPr/>
        <a:lstStyle/>
        <a:p>
          <a:endParaRPr lang="fr-FR"/>
        </a:p>
      </dgm:t>
    </dgm:pt>
    <dgm:pt modelId="{9CA92497-F58B-4010-A233-7EF76743EC62}">
      <dgm:prSet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fr-FR" sz="1200" b="1" dirty="0">
            <a:solidFill>
              <a:schemeClr val="tx1"/>
            </a:solidFill>
          </a:endParaRPr>
        </a:p>
      </dgm:t>
    </dgm:pt>
    <dgm:pt modelId="{8887419A-A6D1-4F35-9D50-A13EF2BD893F}" type="sibTrans" cxnId="{2A05E86D-F23A-4F33-A96A-0E65E2516B74}">
      <dgm:prSet/>
      <dgm:spPr/>
      <dgm:t>
        <a:bodyPr/>
        <a:lstStyle/>
        <a:p>
          <a:endParaRPr lang="fr-FR"/>
        </a:p>
      </dgm:t>
    </dgm:pt>
    <dgm:pt modelId="{92D00BCB-3CFD-4D08-B5E5-34F8BC498CCE}" type="parTrans" cxnId="{2A05E86D-F23A-4F33-A96A-0E65E2516B74}">
      <dgm:prSet/>
      <dgm:spPr/>
      <dgm:t>
        <a:bodyPr/>
        <a:lstStyle/>
        <a:p>
          <a:endParaRPr lang="fr-FR"/>
        </a:p>
      </dgm:t>
    </dgm:pt>
    <dgm:pt modelId="{A463F215-CEF3-4847-832B-E0B741EF86AD}" type="pres">
      <dgm:prSet presAssocID="{4E8112CE-8B6C-4ECF-9B25-963952D22B1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37A85AD-6EC5-46CB-9EA8-A20BB3FE4C66}" type="pres">
      <dgm:prSet presAssocID="{FAA6C939-F4FE-46AB-A1D5-DBD61939094A}" presName="vertOne" presStyleCnt="0"/>
      <dgm:spPr/>
    </dgm:pt>
    <dgm:pt modelId="{1489D5DB-0EE8-434E-BC36-CB43D6AA4A6E}" type="pres">
      <dgm:prSet presAssocID="{FAA6C939-F4FE-46AB-A1D5-DBD61939094A}" presName="txOne" presStyleLbl="node0" presStyleIdx="0" presStyleCnt="1" custScaleY="23436" custLinFactNeighborX="-92" custLinFactNeighborY="-12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B46688-8963-45A9-86FC-0FAA083DF659}" type="pres">
      <dgm:prSet presAssocID="{FAA6C939-F4FE-46AB-A1D5-DBD61939094A}" presName="parTransOne" presStyleCnt="0"/>
      <dgm:spPr/>
    </dgm:pt>
    <dgm:pt modelId="{FF440206-699B-4830-87E9-86B43AEBB47B}" type="pres">
      <dgm:prSet presAssocID="{FAA6C939-F4FE-46AB-A1D5-DBD61939094A}" presName="horzOne" presStyleCnt="0"/>
      <dgm:spPr/>
    </dgm:pt>
    <dgm:pt modelId="{7B6A391A-EAB3-45FA-A701-E75FA1385E08}" type="pres">
      <dgm:prSet presAssocID="{135FA41C-896B-4BD2-A960-EB9F3BD344F1}" presName="vertTwo" presStyleCnt="0"/>
      <dgm:spPr/>
    </dgm:pt>
    <dgm:pt modelId="{8B4BF0EA-8E12-42AC-9093-1C72D50979FD}" type="pres">
      <dgm:prSet presAssocID="{135FA41C-896B-4BD2-A960-EB9F3BD344F1}" presName="txTwo" presStyleLbl="node2" presStyleIdx="0" presStyleCnt="2" custScaleX="54714" custScaleY="82795" custLinFactNeighborX="392" custLinFactNeighborY="-83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81EE6C-693D-4718-B8A1-910FC9A44C1F}" type="pres">
      <dgm:prSet presAssocID="{135FA41C-896B-4BD2-A960-EB9F3BD344F1}" presName="parTransTwo" presStyleCnt="0"/>
      <dgm:spPr/>
    </dgm:pt>
    <dgm:pt modelId="{065111B5-540C-4E65-A09B-217B03645BEE}" type="pres">
      <dgm:prSet presAssocID="{135FA41C-896B-4BD2-A960-EB9F3BD344F1}" presName="horzTwo" presStyleCnt="0"/>
      <dgm:spPr/>
    </dgm:pt>
    <dgm:pt modelId="{17FA0D04-4AAE-4597-BEF8-BB472F1A5DEC}" type="pres">
      <dgm:prSet presAssocID="{D0BE0796-5FD7-4C07-8789-E30B7486470A}" presName="vertThree" presStyleCnt="0"/>
      <dgm:spPr/>
    </dgm:pt>
    <dgm:pt modelId="{E5029614-AFFE-4976-B001-18943C55CA80}" type="pres">
      <dgm:prSet presAssocID="{D0BE0796-5FD7-4C07-8789-E30B7486470A}" presName="txThree" presStyleLbl="node3" presStyleIdx="0" presStyleCnt="4" custScaleX="123440" custScaleY="131725" custLinFactNeighborX="686" custLinFactNeighborY="-45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17EBAC-B0B7-45C3-A658-2EE2640E5DA3}" type="pres">
      <dgm:prSet presAssocID="{D0BE0796-5FD7-4C07-8789-E30B7486470A}" presName="horzThree" presStyleCnt="0"/>
      <dgm:spPr/>
    </dgm:pt>
    <dgm:pt modelId="{A89F5757-6C82-425E-A849-458EC675E16C}" type="pres">
      <dgm:prSet presAssocID="{B0556054-64F5-4AC5-A41E-2BEAE506DDFF}" presName="sibSpaceThree" presStyleCnt="0"/>
      <dgm:spPr/>
    </dgm:pt>
    <dgm:pt modelId="{609186F7-BEF6-4BE6-A48D-5E750B205EE3}" type="pres">
      <dgm:prSet presAssocID="{4A9E374C-CCF3-41FC-833C-8B29ADB1AF03}" presName="vertThree" presStyleCnt="0"/>
      <dgm:spPr/>
    </dgm:pt>
    <dgm:pt modelId="{F068BBB7-66EC-4300-906F-67843074E126}" type="pres">
      <dgm:prSet presAssocID="{4A9E374C-CCF3-41FC-833C-8B29ADB1AF03}" presName="txThree" presStyleLbl="node3" presStyleIdx="1" presStyleCnt="4" custScaleX="123440" custScaleY="131685" custLinFactNeighborY="-47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739683-F44B-4FB4-9971-1A41960D3911}" type="pres">
      <dgm:prSet presAssocID="{4A9E374C-CCF3-41FC-833C-8B29ADB1AF03}" presName="horzThree" presStyleCnt="0"/>
      <dgm:spPr/>
    </dgm:pt>
    <dgm:pt modelId="{D3CE105C-5915-4928-9A2D-6FD32DBB38C1}" type="pres">
      <dgm:prSet presAssocID="{BC293634-E3B3-4FB6-962B-CBA599BD0944}" presName="sibSpaceThree" presStyleCnt="0"/>
      <dgm:spPr/>
    </dgm:pt>
    <dgm:pt modelId="{43776843-5553-4D4D-B664-80130BB71323}" type="pres">
      <dgm:prSet presAssocID="{0B7074DD-893E-4955-89AC-318C791CE583}" presName="vertThree" presStyleCnt="0"/>
      <dgm:spPr/>
    </dgm:pt>
    <dgm:pt modelId="{DD571774-20DC-4341-A47B-5D1C210EC875}" type="pres">
      <dgm:prSet presAssocID="{0B7074DD-893E-4955-89AC-318C791CE583}" presName="txThree" presStyleLbl="node3" presStyleIdx="2" presStyleCnt="4" custScaleX="123440" custScaleY="131685" custLinFactNeighborX="-749" custLinFactNeighborY="-49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31DEE5-16FE-4562-93EC-E34078DBE4DB}" type="pres">
      <dgm:prSet presAssocID="{0B7074DD-893E-4955-89AC-318C791CE583}" presName="horzThree" presStyleCnt="0"/>
      <dgm:spPr/>
    </dgm:pt>
    <dgm:pt modelId="{BB671F6A-6E52-4A5B-9CA7-28BBA4519424}" type="pres">
      <dgm:prSet presAssocID="{1BD55AA4-8288-4566-A47C-E32E4DBB582C}" presName="sibSpaceThree" presStyleCnt="0"/>
      <dgm:spPr/>
    </dgm:pt>
    <dgm:pt modelId="{8091A461-61B8-4B4A-9C3A-84BB8E1543C7}" type="pres">
      <dgm:prSet presAssocID="{6C996798-A4A2-4F84-A89D-4D7698D2063B}" presName="vertThree" presStyleCnt="0"/>
      <dgm:spPr/>
    </dgm:pt>
    <dgm:pt modelId="{7BEBA26F-5019-4B71-888F-3F6904E8AAEB}" type="pres">
      <dgm:prSet presAssocID="{6C996798-A4A2-4F84-A89D-4D7698D2063B}" presName="txThree" presStyleLbl="node3" presStyleIdx="3" presStyleCnt="4" custScaleX="123440" custScaleY="131685" custLinFactNeighborY="-49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1A4FF2-F2A2-4682-8029-84A218FE64ED}" type="pres">
      <dgm:prSet presAssocID="{6C996798-A4A2-4F84-A89D-4D7698D2063B}" presName="horzThree" presStyleCnt="0"/>
      <dgm:spPr/>
    </dgm:pt>
    <dgm:pt modelId="{035A9C12-E868-464F-92C5-46131C84522C}" type="pres">
      <dgm:prSet presAssocID="{039DE4EE-83E6-4351-992E-B4108261BE1E}" presName="sibSpaceTwo" presStyleCnt="0"/>
      <dgm:spPr/>
    </dgm:pt>
    <dgm:pt modelId="{EFF69524-C6B6-4F87-BE04-39E9195A8AE3}" type="pres">
      <dgm:prSet presAssocID="{9CA92497-F58B-4010-A233-7EF76743EC62}" presName="vertTwo" presStyleCnt="0"/>
      <dgm:spPr/>
    </dgm:pt>
    <dgm:pt modelId="{2B34DABF-20E1-48BF-B1B9-9A8C132CC5C0}" type="pres">
      <dgm:prSet presAssocID="{9CA92497-F58B-4010-A233-7EF76743EC62}" presName="txTwo" presStyleLbl="node2" presStyleIdx="1" presStyleCnt="2" custScaleX="48223" custScaleY="219868" custLinFactNeighborX="-1991" custLinFactNeighborY="5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2ADA38-2879-49C7-A4E1-9245517B793F}" type="pres">
      <dgm:prSet presAssocID="{9CA92497-F58B-4010-A233-7EF76743EC62}" presName="horzTwo" presStyleCnt="0"/>
      <dgm:spPr/>
    </dgm:pt>
  </dgm:ptLst>
  <dgm:cxnLst>
    <dgm:cxn modelId="{71F90F71-A8AF-4E9E-80FB-E55EFE4A069A}" srcId="{4E8112CE-8B6C-4ECF-9B25-963952D22B13}" destId="{FAA6C939-F4FE-46AB-A1D5-DBD61939094A}" srcOrd="0" destOrd="0" parTransId="{C9541DB7-FF1C-4D23-BD80-B89DFE67B18D}" sibTransId="{94B3CCE7-FA3A-46F4-9F8C-FB16B9CFB4E6}"/>
    <dgm:cxn modelId="{B4DB17E9-BAC7-4BA2-A236-CFC5BF05D06B}" srcId="{135FA41C-896B-4BD2-A960-EB9F3BD344F1}" destId="{D0BE0796-5FD7-4C07-8789-E30B7486470A}" srcOrd="0" destOrd="0" parTransId="{89470F8E-B8B8-42C4-AB0E-2219041CE9DB}" sibTransId="{B0556054-64F5-4AC5-A41E-2BEAE506DDFF}"/>
    <dgm:cxn modelId="{06199FBE-ACB8-45D1-894D-A4C533740493}" type="presOf" srcId="{9CA92497-F58B-4010-A233-7EF76743EC62}" destId="{2B34DABF-20E1-48BF-B1B9-9A8C132CC5C0}" srcOrd="0" destOrd="0" presId="urn:microsoft.com/office/officeart/2005/8/layout/hierarchy4"/>
    <dgm:cxn modelId="{7CE8E642-D527-4031-8554-2939ED7C753B}" srcId="{135FA41C-896B-4BD2-A960-EB9F3BD344F1}" destId="{4A9E374C-CCF3-41FC-833C-8B29ADB1AF03}" srcOrd="1" destOrd="0" parTransId="{1B78F78B-3F9B-4BFF-9259-B3407D60E909}" sibTransId="{BC293634-E3B3-4FB6-962B-CBA599BD0944}"/>
    <dgm:cxn modelId="{2A05E86D-F23A-4F33-A96A-0E65E2516B74}" srcId="{FAA6C939-F4FE-46AB-A1D5-DBD61939094A}" destId="{9CA92497-F58B-4010-A233-7EF76743EC62}" srcOrd="1" destOrd="0" parTransId="{92D00BCB-3CFD-4D08-B5E5-34F8BC498CCE}" sibTransId="{8887419A-A6D1-4F35-9D50-A13EF2BD893F}"/>
    <dgm:cxn modelId="{DEE240A0-D26E-4BA9-A1D2-B9D05062A605}" type="presOf" srcId="{135FA41C-896B-4BD2-A960-EB9F3BD344F1}" destId="{8B4BF0EA-8E12-42AC-9093-1C72D50979FD}" srcOrd="0" destOrd="0" presId="urn:microsoft.com/office/officeart/2005/8/layout/hierarchy4"/>
    <dgm:cxn modelId="{9540AC0B-1899-42B0-A784-1293B904A5BA}" type="presOf" srcId="{FAA6C939-F4FE-46AB-A1D5-DBD61939094A}" destId="{1489D5DB-0EE8-434E-BC36-CB43D6AA4A6E}" srcOrd="0" destOrd="0" presId="urn:microsoft.com/office/officeart/2005/8/layout/hierarchy4"/>
    <dgm:cxn modelId="{4B30893C-6824-4302-91A9-2A65FC0EFC54}" type="presOf" srcId="{6C996798-A4A2-4F84-A89D-4D7698D2063B}" destId="{7BEBA26F-5019-4B71-888F-3F6904E8AAEB}" srcOrd="0" destOrd="0" presId="urn:microsoft.com/office/officeart/2005/8/layout/hierarchy4"/>
    <dgm:cxn modelId="{D27EB666-B577-4DC2-8B36-549F24FC9A54}" type="presOf" srcId="{4A9E374C-CCF3-41FC-833C-8B29ADB1AF03}" destId="{F068BBB7-66EC-4300-906F-67843074E126}" srcOrd="0" destOrd="0" presId="urn:microsoft.com/office/officeart/2005/8/layout/hierarchy4"/>
    <dgm:cxn modelId="{83914474-8159-4577-BBDF-9ACE9160591D}" srcId="{FAA6C939-F4FE-46AB-A1D5-DBD61939094A}" destId="{135FA41C-896B-4BD2-A960-EB9F3BD344F1}" srcOrd="0" destOrd="0" parTransId="{9878E0C9-B5FA-4E62-BD90-05D33A1C0A24}" sibTransId="{039DE4EE-83E6-4351-992E-B4108261BE1E}"/>
    <dgm:cxn modelId="{39B23C41-AC80-4A73-B047-F67151CD7B18}" srcId="{135FA41C-896B-4BD2-A960-EB9F3BD344F1}" destId="{6C996798-A4A2-4F84-A89D-4D7698D2063B}" srcOrd="3" destOrd="0" parTransId="{41443E28-6107-4EA8-9FC8-C10FE2466443}" sibTransId="{02F25F87-2A28-4CE3-8467-AFA3D3E9A335}"/>
    <dgm:cxn modelId="{298190DC-7F7A-4CA0-8AA0-4BD4E2ED5F4E}" type="presOf" srcId="{D0BE0796-5FD7-4C07-8789-E30B7486470A}" destId="{E5029614-AFFE-4976-B001-18943C55CA80}" srcOrd="0" destOrd="0" presId="urn:microsoft.com/office/officeart/2005/8/layout/hierarchy4"/>
    <dgm:cxn modelId="{A41CD5F3-E698-4041-A120-1C02045E309E}" type="presOf" srcId="{0B7074DD-893E-4955-89AC-318C791CE583}" destId="{DD571774-20DC-4341-A47B-5D1C210EC875}" srcOrd="0" destOrd="0" presId="urn:microsoft.com/office/officeart/2005/8/layout/hierarchy4"/>
    <dgm:cxn modelId="{7E86E4EC-20AA-4D23-9785-FE0ADD6DE2F5}" type="presOf" srcId="{4E8112CE-8B6C-4ECF-9B25-963952D22B13}" destId="{A463F215-CEF3-4847-832B-E0B741EF86AD}" srcOrd="0" destOrd="0" presId="urn:microsoft.com/office/officeart/2005/8/layout/hierarchy4"/>
    <dgm:cxn modelId="{A4B27DCB-0D00-4D23-A6BC-4E02776EBC39}" srcId="{135FA41C-896B-4BD2-A960-EB9F3BD344F1}" destId="{0B7074DD-893E-4955-89AC-318C791CE583}" srcOrd="2" destOrd="0" parTransId="{85C311B2-4EDF-42EF-A678-9A9597242CDE}" sibTransId="{1BD55AA4-8288-4566-A47C-E32E4DBB582C}"/>
    <dgm:cxn modelId="{CC88D069-766A-4875-B6EB-DA46DE1CC70F}" type="presParOf" srcId="{A463F215-CEF3-4847-832B-E0B741EF86AD}" destId="{837A85AD-6EC5-46CB-9EA8-A20BB3FE4C66}" srcOrd="0" destOrd="0" presId="urn:microsoft.com/office/officeart/2005/8/layout/hierarchy4"/>
    <dgm:cxn modelId="{639530D7-7AED-4E5C-82CE-AAB16CF4B65E}" type="presParOf" srcId="{837A85AD-6EC5-46CB-9EA8-A20BB3FE4C66}" destId="{1489D5DB-0EE8-434E-BC36-CB43D6AA4A6E}" srcOrd="0" destOrd="0" presId="urn:microsoft.com/office/officeart/2005/8/layout/hierarchy4"/>
    <dgm:cxn modelId="{1AF61770-8755-47AF-9CA5-DFFCE393577A}" type="presParOf" srcId="{837A85AD-6EC5-46CB-9EA8-A20BB3FE4C66}" destId="{5CB46688-8963-45A9-86FC-0FAA083DF659}" srcOrd="1" destOrd="0" presId="urn:microsoft.com/office/officeart/2005/8/layout/hierarchy4"/>
    <dgm:cxn modelId="{9FBCA214-7DD8-48ED-AD78-CBADBD0C385E}" type="presParOf" srcId="{837A85AD-6EC5-46CB-9EA8-A20BB3FE4C66}" destId="{FF440206-699B-4830-87E9-86B43AEBB47B}" srcOrd="2" destOrd="0" presId="urn:microsoft.com/office/officeart/2005/8/layout/hierarchy4"/>
    <dgm:cxn modelId="{14D2CA17-B4C9-4534-B36B-8B1199FC683E}" type="presParOf" srcId="{FF440206-699B-4830-87E9-86B43AEBB47B}" destId="{7B6A391A-EAB3-45FA-A701-E75FA1385E08}" srcOrd="0" destOrd="0" presId="urn:microsoft.com/office/officeart/2005/8/layout/hierarchy4"/>
    <dgm:cxn modelId="{ACEB8368-F94B-47B5-A551-5792943C5C92}" type="presParOf" srcId="{7B6A391A-EAB3-45FA-A701-E75FA1385E08}" destId="{8B4BF0EA-8E12-42AC-9093-1C72D50979FD}" srcOrd="0" destOrd="0" presId="urn:microsoft.com/office/officeart/2005/8/layout/hierarchy4"/>
    <dgm:cxn modelId="{59A2A7D5-CCC7-424F-A8EA-33EFA96C7E09}" type="presParOf" srcId="{7B6A391A-EAB3-45FA-A701-E75FA1385E08}" destId="{4081EE6C-693D-4718-B8A1-910FC9A44C1F}" srcOrd="1" destOrd="0" presId="urn:microsoft.com/office/officeart/2005/8/layout/hierarchy4"/>
    <dgm:cxn modelId="{2940C170-CC32-4DFB-869D-50255C566867}" type="presParOf" srcId="{7B6A391A-EAB3-45FA-A701-E75FA1385E08}" destId="{065111B5-540C-4E65-A09B-217B03645BEE}" srcOrd="2" destOrd="0" presId="urn:microsoft.com/office/officeart/2005/8/layout/hierarchy4"/>
    <dgm:cxn modelId="{B54045D1-8D96-4F98-98AF-5DDC1A00D31D}" type="presParOf" srcId="{065111B5-540C-4E65-A09B-217B03645BEE}" destId="{17FA0D04-4AAE-4597-BEF8-BB472F1A5DEC}" srcOrd="0" destOrd="0" presId="urn:microsoft.com/office/officeart/2005/8/layout/hierarchy4"/>
    <dgm:cxn modelId="{DD726137-1ED5-4ACE-8E3D-8D95D736EF1F}" type="presParOf" srcId="{17FA0D04-4AAE-4597-BEF8-BB472F1A5DEC}" destId="{E5029614-AFFE-4976-B001-18943C55CA80}" srcOrd="0" destOrd="0" presId="urn:microsoft.com/office/officeart/2005/8/layout/hierarchy4"/>
    <dgm:cxn modelId="{50F20C7C-DBCE-4A14-8C50-DCAF5A45E8C4}" type="presParOf" srcId="{17FA0D04-4AAE-4597-BEF8-BB472F1A5DEC}" destId="{9417EBAC-B0B7-45C3-A658-2EE2640E5DA3}" srcOrd="1" destOrd="0" presId="urn:microsoft.com/office/officeart/2005/8/layout/hierarchy4"/>
    <dgm:cxn modelId="{142F2F0D-DB9D-468A-AFA7-16AED831CECC}" type="presParOf" srcId="{065111B5-540C-4E65-A09B-217B03645BEE}" destId="{A89F5757-6C82-425E-A849-458EC675E16C}" srcOrd="1" destOrd="0" presId="urn:microsoft.com/office/officeart/2005/8/layout/hierarchy4"/>
    <dgm:cxn modelId="{6CDB6936-D4BC-4F55-A9B2-E73824C02EB2}" type="presParOf" srcId="{065111B5-540C-4E65-A09B-217B03645BEE}" destId="{609186F7-BEF6-4BE6-A48D-5E750B205EE3}" srcOrd="2" destOrd="0" presId="urn:microsoft.com/office/officeart/2005/8/layout/hierarchy4"/>
    <dgm:cxn modelId="{619951AD-F3CD-4D4E-9C86-D8B80024850C}" type="presParOf" srcId="{609186F7-BEF6-4BE6-A48D-5E750B205EE3}" destId="{F068BBB7-66EC-4300-906F-67843074E126}" srcOrd="0" destOrd="0" presId="urn:microsoft.com/office/officeart/2005/8/layout/hierarchy4"/>
    <dgm:cxn modelId="{453C8816-3F18-4A97-8C43-5A814FA609C1}" type="presParOf" srcId="{609186F7-BEF6-4BE6-A48D-5E750B205EE3}" destId="{2C739683-F44B-4FB4-9971-1A41960D3911}" srcOrd="1" destOrd="0" presId="urn:microsoft.com/office/officeart/2005/8/layout/hierarchy4"/>
    <dgm:cxn modelId="{E6340282-78F5-464A-9EA2-00E2035712D2}" type="presParOf" srcId="{065111B5-540C-4E65-A09B-217B03645BEE}" destId="{D3CE105C-5915-4928-9A2D-6FD32DBB38C1}" srcOrd="3" destOrd="0" presId="urn:microsoft.com/office/officeart/2005/8/layout/hierarchy4"/>
    <dgm:cxn modelId="{26254727-6F08-4321-B8D5-40610C6FFEF5}" type="presParOf" srcId="{065111B5-540C-4E65-A09B-217B03645BEE}" destId="{43776843-5553-4D4D-B664-80130BB71323}" srcOrd="4" destOrd="0" presId="urn:microsoft.com/office/officeart/2005/8/layout/hierarchy4"/>
    <dgm:cxn modelId="{002178AA-564F-422F-A997-77F595C334EB}" type="presParOf" srcId="{43776843-5553-4D4D-B664-80130BB71323}" destId="{DD571774-20DC-4341-A47B-5D1C210EC875}" srcOrd="0" destOrd="0" presId="urn:microsoft.com/office/officeart/2005/8/layout/hierarchy4"/>
    <dgm:cxn modelId="{1148EB7B-2418-4EA5-89AE-46C2E16A3CE7}" type="presParOf" srcId="{43776843-5553-4D4D-B664-80130BB71323}" destId="{5A31DEE5-16FE-4562-93EC-E34078DBE4DB}" srcOrd="1" destOrd="0" presId="urn:microsoft.com/office/officeart/2005/8/layout/hierarchy4"/>
    <dgm:cxn modelId="{75C9193C-BA47-4B37-AE77-F639E3193AEB}" type="presParOf" srcId="{065111B5-540C-4E65-A09B-217B03645BEE}" destId="{BB671F6A-6E52-4A5B-9CA7-28BBA4519424}" srcOrd="5" destOrd="0" presId="urn:microsoft.com/office/officeart/2005/8/layout/hierarchy4"/>
    <dgm:cxn modelId="{8C6005E1-7D43-413E-9A90-6D1B1665E676}" type="presParOf" srcId="{065111B5-540C-4E65-A09B-217B03645BEE}" destId="{8091A461-61B8-4B4A-9C3A-84BB8E1543C7}" srcOrd="6" destOrd="0" presId="urn:microsoft.com/office/officeart/2005/8/layout/hierarchy4"/>
    <dgm:cxn modelId="{65BCA707-EA43-4C98-90CB-CB038B3D236F}" type="presParOf" srcId="{8091A461-61B8-4B4A-9C3A-84BB8E1543C7}" destId="{7BEBA26F-5019-4B71-888F-3F6904E8AAEB}" srcOrd="0" destOrd="0" presId="urn:microsoft.com/office/officeart/2005/8/layout/hierarchy4"/>
    <dgm:cxn modelId="{D8D9FA0C-259B-4BC0-8544-98A95B595A80}" type="presParOf" srcId="{8091A461-61B8-4B4A-9C3A-84BB8E1543C7}" destId="{1C1A4FF2-F2A2-4682-8029-84A218FE64ED}" srcOrd="1" destOrd="0" presId="urn:microsoft.com/office/officeart/2005/8/layout/hierarchy4"/>
    <dgm:cxn modelId="{50806220-7CFE-4A8D-8409-AC1E531B94CA}" type="presParOf" srcId="{FF440206-699B-4830-87E9-86B43AEBB47B}" destId="{035A9C12-E868-464F-92C5-46131C84522C}" srcOrd="1" destOrd="0" presId="urn:microsoft.com/office/officeart/2005/8/layout/hierarchy4"/>
    <dgm:cxn modelId="{D5CD5332-325D-4E34-9605-565570AE431E}" type="presParOf" srcId="{FF440206-699B-4830-87E9-86B43AEBB47B}" destId="{EFF69524-C6B6-4F87-BE04-39E9195A8AE3}" srcOrd="2" destOrd="0" presId="urn:microsoft.com/office/officeart/2005/8/layout/hierarchy4"/>
    <dgm:cxn modelId="{4DF43017-9D79-4FFC-B473-34D7FCC924D0}" type="presParOf" srcId="{EFF69524-C6B6-4F87-BE04-39E9195A8AE3}" destId="{2B34DABF-20E1-48BF-B1B9-9A8C132CC5C0}" srcOrd="0" destOrd="0" presId="urn:microsoft.com/office/officeart/2005/8/layout/hierarchy4"/>
    <dgm:cxn modelId="{37AD0000-8997-4F19-AE34-EECD081C4E58}" type="presParOf" srcId="{EFF69524-C6B6-4F87-BE04-39E9195A8AE3}" destId="{AD2ADA38-2879-49C7-A4E1-9245517B793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9D5DB-0EE8-434E-BC36-CB43D6AA4A6E}">
      <dsp:nvSpPr>
        <dsp:cNvPr id="0" name=""/>
        <dsp:cNvSpPr/>
      </dsp:nvSpPr>
      <dsp:spPr>
        <a:xfrm>
          <a:off x="0" y="0"/>
          <a:ext cx="10621161" cy="466423"/>
        </a:xfrm>
        <a:prstGeom prst="roundRect">
          <a:avLst>
            <a:gd name="adj" fmla="val 10000"/>
          </a:avLst>
        </a:prstGeom>
        <a:solidFill>
          <a:schemeClr val="tx1">
            <a:lumMod val="65000"/>
            <a:lumOff val="3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/>
            <a:t>Strategic committee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/>
            <a:t>(AFD, World Bank, AAU, INRIA)</a:t>
          </a:r>
        </a:p>
      </dsp:txBody>
      <dsp:txXfrm>
        <a:off x="13661" y="13661"/>
        <a:ext cx="10593839" cy="439101"/>
      </dsp:txXfrm>
    </dsp:sp>
    <dsp:sp modelId="{8B4BF0EA-8E12-42AC-9093-1C72D50979FD}">
      <dsp:nvSpPr>
        <dsp:cNvPr id="0" name=""/>
        <dsp:cNvSpPr/>
      </dsp:nvSpPr>
      <dsp:spPr>
        <a:xfrm>
          <a:off x="2205372" y="503402"/>
          <a:ext cx="5221242" cy="164778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		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>
              <a:solidFill>
                <a:schemeClr val="tx1"/>
              </a:solidFill>
            </a:rPr>
            <a:t>		                       		</a:t>
          </a:r>
        </a:p>
      </dsp:txBody>
      <dsp:txXfrm>
        <a:off x="2253634" y="551664"/>
        <a:ext cx="5124718" cy="1551262"/>
      </dsp:txXfrm>
    </dsp:sp>
    <dsp:sp modelId="{E5029614-AFFE-4976-B001-18943C55CA80}">
      <dsp:nvSpPr>
        <dsp:cNvPr id="0" name=""/>
        <dsp:cNvSpPr/>
      </dsp:nvSpPr>
      <dsp:spPr>
        <a:xfrm>
          <a:off x="38679" y="2480352"/>
          <a:ext cx="2317259" cy="262159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100" kern="1200" dirty="0"/>
        </a:p>
      </dsp:txBody>
      <dsp:txXfrm>
        <a:off x="106549" y="2548222"/>
        <a:ext cx="2181519" cy="2485851"/>
      </dsp:txXfrm>
    </dsp:sp>
    <dsp:sp modelId="{F068BBB7-66EC-4300-906F-67843074E126}">
      <dsp:nvSpPr>
        <dsp:cNvPr id="0" name=""/>
        <dsp:cNvSpPr/>
      </dsp:nvSpPr>
      <dsp:spPr>
        <a:xfrm>
          <a:off x="2421904" y="2476769"/>
          <a:ext cx="2317259" cy="262079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/>
        </a:p>
      </dsp:txBody>
      <dsp:txXfrm>
        <a:off x="2489774" y="2544639"/>
        <a:ext cx="2181519" cy="2485055"/>
      </dsp:txXfrm>
    </dsp:sp>
    <dsp:sp modelId="{DD571774-20DC-4341-A47B-5D1C210EC875}">
      <dsp:nvSpPr>
        <dsp:cNvPr id="0" name=""/>
        <dsp:cNvSpPr/>
      </dsp:nvSpPr>
      <dsp:spPr>
        <a:xfrm>
          <a:off x="4803947" y="2471993"/>
          <a:ext cx="2317259" cy="262079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/>
        </a:p>
      </dsp:txBody>
      <dsp:txXfrm>
        <a:off x="4871817" y="2539863"/>
        <a:ext cx="2181519" cy="2485055"/>
      </dsp:txXfrm>
    </dsp:sp>
    <dsp:sp modelId="{7BEBA26F-5019-4B71-888F-3F6904E8AAEB}">
      <dsp:nvSpPr>
        <dsp:cNvPr id="0" name=""/>
        <dsp:cNvSpPr/>
      </dsp:nvSpPr>
      <dsp:spPr>
        <a:xfrm>
          <a:off x="7214111" y="2471993"/>
          <a:ext cx="2317259" cy="262079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100" kern="1200" dirty="0"/>
        </a:p>
      </dsp:txBody>
      <dsp:txXfrm>
        <a:off x="7281981" y="2539863"/>
        <a:ext cx="2181519" cy="2485055"/>
      </dsp:txXfrm>
    </dsp:sp>
    <dsp:sp modelId="{2B34DABF-20E1-48BF-B1B9-9A8C132CC5C0}">
      <dsp:nvSpPr>
        <dsp:cNvPr id="0" name=""/>
        <dsp:cNvSpPr/>
      </dsp:nvSpPr>
      <dsp:spPr>
        <a:xfrm>
          <a:off x="9651999" y="705901"/>
          <a:ext cx="908804" cy="437581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>
            <a:solidFill>
              <a:schemeClr val="tx1"/>
            </a:solidFill>
          </a:endParaRPr>
        </a:p>
      </dsp:txBody>
      <dsp:txXfrm>
        <a:off x="9678617" y="732519"/>
        <a:ext cx="855568" cy="4322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8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2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2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4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7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9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7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4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0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8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F0DF-32ED-4EB4-A3CB-EECB552D022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7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cepartner@ird.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ird.fr/acepartner" TargetMode="External"/><Relationship Id="rId2" Type="http://schemas.openxmlformats.org/officeDocument/2006/relationships/hyperlink" Target="http://www.ird.fr/acepartn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897276"/>
            <a:ext cx="9144000" cy="3063272"/>
          </a:xfrm>
        </p:spPr>
        <p:txBody>
          <a:bodyPr>
            <a:normAutofit/>
          </a:bodyPr>
          <a:lstStyle/>
          <a:p>
            <a:r>
              <a:rPr lang="fr-FR" b="1" dirty="0"/>
              <a:t>ACE Partner</a:t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en-US" sz="2800" i="1" dirty="0"/>
              <a:t>Facilitation for inter-ACE thematic networking</a:t>
            </a:r>
            <a:r>
              <a:rPr lang="fr-FR" dirty="0"/>
              <a:t/>
            </a:r>
            <a:br>
              <a:rPr lang="fr-FR" dirty="0"/>
            </a:br>
            <a:r>
              <a:rPr lang="fr-FR" sz="2800" i="1" dirty="0"/>
              <a:t/>
            </a:r>
            <a:br>
              <a:rPr lang="fr-FR" sz="2800" i="1" dirty="0"/>
            </a:br>
            <a:r>
              <a:rPr lang="fr-FR" sz="2800" i="1" dirty="0"/>
              <a:t>Soutien à la collaboration thématique inter-CEA</a:t>
            </a:r>
            <a:endParaRPr lang="en-US" sz="2800" i="1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174" y="4901246"/>
            <a:ext cx="3110261" cy="82336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278" y="4696048"/>
            <a:ext cx="1363524" cy="136352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097" y="4603508"/>
            <a:ext cx="1418844" cy="141884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91" y="4753973"/>
            <a:ext cx="2235827" cy="111791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744" y="4944023"/>
            <a:ext cx="2131579" cy="92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9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1699" y="956390"/>
            <a:ext cx="10945969" cy="5177307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Actions clés en cours ou à venir:</a:t>
            </a:r>
          </a:p>
          <a:p>
            <a:pPr marL="800100" lvl="1" indent="-342900">
              <a:buFontTx/>
              <a:buChar char="-"/>
            </a:pPr>
            <a:r>
              <a:rPr lang="fr-FR" sz="2600" dirty="0"/>
              <a:t>Campagnes de bourses et programmes de recherche inter-CEA.</a:t>
            </a:r>
          </a:p>
          <a:p>
            <a:pPr marL="800100" lvl="1" indent="-342900">
              <a:buFontTx/>
              <a:buChar char="-"/>
            </a:pPr>
            <a:r>
              <a:rPr lang="fr-FR" sz="2600" dirty="0"/>
              <a:t>Création de communautés de connaissances entre les CEA et les partenaires socio-économiques.</a:t>
            </a:r>
          </a:p>
          <a:p>
            <a:pPr marL="800100" lvl="1" indent="-342900">
              <a:buFontTx/>
              <a:buChar char="-"/>
            </a:pPr>
            <a:r>
              <a:rPr lang="fr-FR" sz="2600" dirty="0"/>
              <a:t>Programmes de formation inter-CEA.</a:t>
            </a:r>
          </a:p>
          <a:p>
            <a:pPr marL="800100" lvl="1" indent="-342900">
              <a:buFontTx/>
              <a:buChar char="-"/>
            </a:pPr>
            <a:r>
              <a:rPr lang="fr-FR" sz="2600" dirty="0"/>
              <a:t>Réponse inter-CEA à des appels d'offres.</a:t>
            </a:r>
            <a:endParaRPr lang="en-US" sz="2600" dirty="0"/>
          </a:p>
          <a:p>
            <a:pPr marL="800100" lvl="1" indent="-342900">
              <a:buFontTx/>
              <a:buChar char="-"/>
            </a:pPr>
            <a:endParaRPr lang="fr-FR" sz="2600" dirty="0" smtClean="0"/>
          </a:p>
          <a:p>
            <a:pPr marL="800100" lvl="1" indent="-342900">
              <a:buFontTx/>
              <a:buChar char="-"/>
            </a:pPr>
            <a:endParaRPr lang="fr-FR" sz="26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Key </a:t>
            </a:r>
            <a:r>
              <a:rPr lang="en-US" sz="5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ongoing/upcoming </a:t>
            </a:r>
            <a:r>
              <a:rPr lang="en-US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actions:</a:t>
            </a:r>
          </a:p>
          <a:p>
            <a:pPr marL="800100" lvl="1" indent="-342900">
              <a:buFontTx/>
              <a:buChar char="-"/>
            </a:pPr>
            <a:r>
              <a:rPr lang="en-US" sz="2600" dirty="0"/>
              <a:t>Inter-ACE fellowship campaigns and research programs.</a:t>
            </a:r>
          </a:p>
          <a:p>
            <a:pPr marL="800100" lvl="1" indent="-342900">
              <a:buFontTx/>
              <a:buChar char="-"/>
            </a:pPr>
            <a:r>
              <a:rPr lang="en-US" sz="2600" dirty="0"/>
              <a:t>Creation of knowledge communities between ACE and socio-economic partners.</a:t>
            </a:r>
          </a:p>
          <a:p>
            <a:pPr marL="800100" lvl="1" indent="-342900">
              <a:buFontTx/>
              <a:buChar char="-"/>
            </a:pPr>
            <a:r>
              <a:rPr lang="en-US" sz="2600" dirty="0"/>
              <a:t>Inter-ACE training programs. </a:t>
            </a:r>
          </a:p>
          <a:p>
            <a:pPr marL="800100" lvl="1" indent="-342900">
              <a:buFontTx/>
              <a:buChar char="-"/>
            </a:pPr>
            <a:r>
              <a:rPr lang="en-US" sz="2600" dirty="0"/>
              <a:t>Inter-ACE response to competitive call for tenders. </a:t>
            </a:r>
          </a:p>
          <a:p>
            <a:pPr marL="800100" lvl="1" indent="-342900">
              <a:buFontTx/>
              <a:buChar char="-"/>
            </a:pPr>
            <a:endParaRPr lang="fr-FR" sz="2600" dirty="0"/>
          </a:p>
        </p:txBody>
      </p:sp>
      <p:pic>
        <p:nvPicPr>
          <p:cNvPr id="4098" name="Picture 2" descr="Personnages simples dans différentes actions - Telecharger Vectoriel  Gratuit, Clipart Graphique, Vecteur Dessins et Pictogramme Grat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2460545"/>
            <a:ext cx="3346450" cy="216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4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68" y="1493949"/>
            <a:ext cx="10945969" cy="271744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fr-FR" sz="5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Rejoignez </a:t>
            </a:r>
            <a:r>
              <a:rPr lang="fr-FR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nous! / </a:t>
            </a:r>
            <a:r>
              <a:rPr lang="en-US" sz="5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Join us!</a:t>
            </a:r>
          </a:p>
          <a:p>
            <a:pPr marL="0" indent="0" algn="ctr">
              <a:lnSpc>
                <a:spcPct val="110000"/>
              </a:lnSpc>
              <a:buNone/>
            </a:pPr>
            <a:endParaRPr lang="fr-FR" sz="2600" dirty="0" smtClean="0">
              <a:hlinkClick r:id="rId2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fr-FR" sz="2600" dirty="0" smtClean="0">
                <a:hlinkClick r:id="rId2"/>
              </a:rPr>
              <a:t>acepartner@ird.fr</a:t>
            </a:r>
            <a:endParaRPr lang="fr-FR" sz="2600" dirty="0"/>
          </a:p>
          <a:p>
            <a:pPr marL="0" indent="0" algn="ctr">
              <a:lnSpc>
                <a:spcPct val="110000"/>
              </a:lnSpc>
              <a:buNone/>
            </a:pPr>
            <a:endParaRPr lang="fr-FR" sz="2600" dirty="0"/>
          </a:p>
          <a:p>
            <a:pPr marL="0" indent="0" algn="ctr">
              <a:lnSpc>
                <a:spcPct val="110000"/>
              </a:lnSpc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549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8941" y="334852"/>
            <a:ext cx="11681137" cy="6413678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fr-FR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4 réseaux thématiques soutenus:</a:t>
            </a:r>
          </a:p>
          <a:p>
            <a:pPr marL="800100" lvl="1" indent="-342900" algn="l">
              <a:buFontTx/>
              <a:buChar char="-"/>
            </a:pPr>
            <a:r>
              <a:rPr lang="fr-FR" sz="2600" dirty="0"/>
              <a:t>Activité minière durable.</a:t>
            </a:r>
          </a:p>
          <a:p>
            <a:pPr marL="800100" lvl="1" indent="-342900" algn="l">
              <a:buFontTx/>
              <a:buChar char="-"/>
            </a:pPr>
            <a:r>
              <a:rPr lang="fr-FR" sz="2600" dirty="0"/>
              <a:t>RES-EAU</a:t>
            </a:r>
          </a:p>
          <a:p>
            <a:pPr marL="800100" lvl="1" indent="-342900" algn="l">
              <a:buFontTx/>
              <a:buChar char="-"/>
            </a:pPr>
            <a:r>
              <a:rPr lang="fr-FR" sz="2600" dirty="0"/>
              <a:t>Sciences et technologies du numérique.</a:t>
            </a:r>
          </a:p>
          <a:p>
            <a:pPr marL="800100" lvl="1" indent="-342900" algn="l">
              <a:buFontTx/>
              <a:buChar char="-"/>
            </a:pPr>
            <a:r>
              <a:rPr lang="fr-FR" sz="2600" dirty="0"/>
              <a:t>Réseau ouest-africain pour les maladies infectieuses ACE (WANIDA).</a:t>
            </a:r>
          </a:p>
          <a:p>
            <a:pPr algn="l"/>
            <a:endParaRPr lang="en-US" dirty="0"/>
          </a:p>
          <a:p>
            <a:pPr algn="l">
              <a:lnSpc>
                <a:spcPct val="110000"/>
              </a:lnSpc>
            </a:pPr>
            <a:r>
              <a:rPr lang="en-US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4 thematic networks supported :</a:t>
            </a:r>
          </a:p>
          <a:p>
            <a:pPr marL="800100" lvl="1" indent="-342900" algn="l">
              <a:buFontTx/>
              <a:buChar char="-"/>
            </a:pPr>
            <a:r>
              <a:rPr lang="en-US" sz="2600" dirty="0"/>
              <a:t>Sustainable mining activities.</a:t>
            </a:r>
          </a:p>
          <a:p>
            <a:pPr marL="800100" lvl="1" indent="-342900" algn="l">
              <a:buFontTx/>
              <a:buChar char="-"/>
            </a:pPr>
            <a:r>
              <a:rPr lang="en-US" sz="2600" dirty="0"/>
              <a:t>NET WATER.</a:t>
            </a:r>
          </a:p>
          <a:p>
            <a:pPr marL="800100" lvl="1" indent="-342900" algn="l">
              <a:buFontTx/>
              <a:buChar char="-"/>
            </a:pPr>
            <a:r>
              <a:rPr lang="en-US" sz="2600" dirty="0"/>
              <a:t>Digital science and technology.</a:t>
            </a:r>
          </a:p>
          <a:p>
            <a:pPr marL="800100" lvl="1" indent="-342900" algn="l">
              <a:buFontTx/>
              <a:buChar char="-"/>
            </a:pPr>
            <a:r>
              <a:rPr lang="en-US" sz="2600" dirty="0"/>
              <a:t>West African Network for Infectious Diseases ACE (WANIDA).</a:t>
            </a:r>
          </a:p>
        </p:txBody>
      </p:sp>
      <p:pic>
        <p:nvPicPr>
          <p:cNvPr id="4" name="Picture 2" descr="Bilan 2018 des partenariats institutionnels de WiN PACA WiN Fr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6" y="3124200"/>
            <a:ext cx="2209799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15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2901" y="927279"/>
            <a:ext cx="193184" cy="231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626" y="221611"/>
            <a:ext cx="9638271" cy="640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82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343" y="498386"/>
            <a:ext cx="11696432" cy="5795493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Les réseaux sont pleinement opérationnels:</a:t>
            </a:r>
          </a:p>
          <a:p>
            <a:pPr marL="800100" lvl="1" indent="-342900">
              <a:buFontTx/>
              <a:buChar char="-"/>
            </a:pPr>
            <a:r>
              <a:rPr lang="fr-FR" sz="2200" dirty="0"/>
              <a:t>Conventions des réseaux finalisées (membres fondateurs et membres associés – CEA bienvenus).</a:t>
            </a:r>
          </a:p>
          <a:p>
            <a:pPr marL="800100" lvl="1" indent="-342900">
              <a:buFontTx/>
              <a:buChar char="-"/>
            </a:pPr>
            <a:r>
              <a:rPr lang="fr-FR" sz="2200" dirty="0"/>
              <a:t>Recrutement de 4 coordinateurs thématiques affectés dans le CEA et 1 coordinateur régional (réponse Covid-19).</a:t>
            </a:r>
          </a:p>
          <a:p>
            <a:pPr marL="800100" lvl="1" indent="-342900">
              <a:buFontTx/>
              <a:buChar char="-"/>
            </a:pPr>
            <a:r>
              <a:rPr lang="fr-FR" sz="2200" dirty="0"/>
              <a:t>4 feuilles de route thématiques 2020-2021 finalisées.</a:t>
            </a:r>
          </a:p>
          <a:p>
            <a:pPr marL="800100" lvl="1" indent="-342900">
              <a:buFontTx/>
              <a:buChar char="-"/>
            </a:pPr>
            <a:r>
              <a:rPr lang="fr-FR" sz="2200" dirty="0"/>
              <a:t>Site internet temporaire: </a:t>
            </a:r>
            <a:r>
              <a:rPr lang="fr-FR" sz="2200" dirty="0">
                <a:hlinkClick r:id="rId2"/>
              </a:rPr>
              <a:t>www.ird.fr/acepartner</a:t>
            </a:r>
            <a:r>
              <a:rPr lang="fr-FR" sz="2200" dirty="0"/>
              <a:t>, site du projet à venir en décembre 2020</a:t>
            </a:r>
            <a:r>
              <a:rPr lang="fr-FR" sz="2200" dirty="0" smtClean="0"/>
              <a:t>.</a:t>
            </a:r>
          </a:p>
          <a:p>
            <a:pPr marL="800100" lvl="1" indent="-342900">
              <a:buFontTx/>
              <a:buChar char="-"/>
            </a:pPr>
            <a:endParaRPr lang="fr-FR" sz="2200" dirty="0"/>
          </a:p>
          <a:p>
            <a:pPr marL="800100" lvl="1" indent="-342900">
              <a:buFontTx/>
              <a:buChar char="-"/>
            </a:pPr>
            <a:endParaRPr lang="fr-FR" sz="26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Networks are fully operational:</a:t>
            </a:r>
          </a:p>
          <a:p>
            <a:pPr marL="800100" lvl="1" indent="-342900">
              <a:buFontTx/>
              <a:buChar char="-"/>
            </a:pPr>
            <a:r>
              <a:rPr lang="en-US" sz="2200" dirty="0"/>
              <a:t>Network conventions finalized (funding members and associate members – ACE welcome).</a:t>
            </a:r>
          </a:p>
          <a:p>
            <a:pPr marL="800100" lvl="1" indent="-342900">
              <a:buFontTx/>
              <a:buChar char="-"/>
            </a:pPr>
            <a:r>
              <a:rPr lang="en-US" sz="2200" dirty="0"/>
              <a:t>Recruitment of 4 thematic coordinators in ACE and 1 regional coordinator (Covid-19 response).</a:t>
            </a:r>
          </a:p>
          <a:p>
            <a:pPr marL="800100" lvl="1" indent="-342900">
              <a:buFontTx/>
              <a:buChar char="-"/>
            </a:pPr>
            <a:r>
              <a:rPr lang="en-US" sz="2200" dirty="0"/>
              <a:t>4 thematic 2020-2021 roadmaps finalized.</a:t>
            </a:r>
          </a:p>
          <a:p>
            <a:pPr marL="800100" lvl="1" indent="-342900">
              <a:buFontTx/>
              <a:buChar char="-"/>
            </a:pPr>
            <a:r>
              <a:rPr lang="fr-FR" sz="2200" dirty="0" err="1"/>
              <a:t>Temporary</a:t>
            </a:r>
            <a:r>
              <a:rPr lang="fr-FR" sz="2200" dirty="0"/>
              <a:t> </a:t>
            </a:r>
            <a:r>
              <a:rPr lang="fr-FR" sz="2200" dirty="0" err="1"/>
              <a:t>website</a:t>
            </a:r>
            <a:r>
              <a:rPr lang="fr-FR" sz="2200" dirty="0"/>
              <a:t>: </a:t>
            </a:r>
            <a:r>
              <a:rPr lang="fr-FR" sz="2200" dirty="0">
                <a:hlinkClick r:id="rId3"/>
              </a:rPr>
              <a:t>en.ird.fr/</a:t>
            </a:r>
            <a:r>
              <a:rPr lang="fr-FR" sz="2200" dirty="0" err="1">
                <a:hlinkClick r:id="rId3"/>
              </a:rPr>
              <a:t>acepartner</a:t>
            </a:r>
            <a:r>
              <a:rPr lang="fr-FR" sz="2200" dirty="0"/>
              <a:t> , </a:t>
            </a:r>
            <a:r>
              <a:rPr lang="fr-FR" sz="2200" dirty="0" err="1"/>
              <a:t>project’s</a:t>
            </a:r>
            <a:r>
              <a:rPr lang="fr-FR" sz="2200" dirty="0"/>
              <a:t> site TBC in </a:t>
            </a:r>
            <a:r>
              <a:rPr lang="fr-FR" sz="2200" dirty="0" err="1"/>
              <a:t>December</a:t>
            </a:r>
            <a:r>
              <a:rPr lang="fr-FR" sz="2200" dirty="0"/>
              <a:t> 2020. </a:t>
            </a:r>
            <a:endParaRPr lang="en-US" sz="2200" dirty="0"/>
          </a:p>
          <a:p>
            <a:pPr marL="800100" lvl="1" indent="-342900">
              <a:buFontTx/>
              <a:buChar char="-"/>
            </a:pPr>
            <a:endParaRPr lang="fr-FR" sz="2600" dirty="0"/>
          </a:p>
          <a:p>
            <a:pPr marL="0" indent="0">
              <a:lnSpc>
                <a:spcPct val="110000"/>
              </a:lnSpc>
              <a:buNone/>
            </a:pPr>
            <a:endParaRPr lang="en-US" sz="52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63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8673" y="1751162"/>
            <a:ext cx="9624291" cy="10751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9673" y="2927926"/>
            <a:ext cx="9615053" cy="36252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76189" y="1360931"/>
          <a:ext cx="10624127" cy="5192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112062" y="2309237"/>
            <a:ext cx="2725321" cy="5659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Jérémy Brocard (Finance administrator)</a:t>
            </a:r>
          </a:p>
          <a:p>
            <a:pPr algn="ctr"/>
            <a:r>
              <a:rPr lang="fr-FR" sz="1100" dirty="0"/>
              <a:t>Sophonisbe Chabouni (</a:t>
            </a:r>
            <a:r>
              <a:rPr lang="fr-FR" sz="1100" dirty="0" err="1"/>
              <a:t>Scholarship</a:t>
            </a:r>
            <a:r>
              <a:rPr lang="fr-FR" sz="1100" dirty="0"/>
              <a:t> manager)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5916815" y="1928386"/>
            <a:ext cx="2146529" cy="67392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Supported by IRD’s Department for the mobilization of research and innovation for development.</a:t>
            </a:r>
          </a:p>
        </p:txBody>
      </p:sp>
      <p:sp>
        <p:nvSpPr>
          <p:cNvPr id="9" name="Rectangle 8"/>
          <p:cNvSpPr/>
          <p:nvPr/>
        </p:nvSpPr>
        <p:spPr>
          <a:xfrm>
            <a:off x="3103756" y="2944624"/>
            <a:ext cx="2733627" cy="5345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Mamadou Diallo (Project engineer in higher education and innovation)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03756" y="1932079"/>
            <a:ext cx="2725320" cy="3288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Gregory Giraud (Head of project)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369441" y="2059709"/>
            <a:ext cx="100607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100" b="1" dirty="0"/>
              <a:t>Association of African Universities (AAU)</a:t>
            </a:r>
          </a:p>
          <a:p>
            <a:endParaRPr lang="en-US" dirty="0"/>
          </a:p>
        </p:txBody>
      </p:sp>
      <p:sp>
        <p:nvSpPr>
          <p:cNvPr id="12" name="ZoneTexte 11"/>
          <p:cNvSpPr txBox="1"/>
          <p:nvPr/>
        </p:nvSpPr>
        <p:spPr>
          <a:xfrm>
            <a:off x="960581" y="3853867"/>
            <a:ext cx="1884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Sustainable mining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172689" y="3853913"/>
            <a:ext cx="233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Sustainable water management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613398" y="3861173"/>
            <a:ext cx="231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Digital sciences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056878" y="3847947"/>
            <a:ext cx="189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WANIDA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160778" y="2908656"/>
            <a:ext cx="21566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b="1" dirty="0"/>
              <a:t>Project management unit</a:t>
            </a:r>
          </a:p>
          <a:p>
            <a:endParaRPr lang="en-US" b="1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877453" y="4158803"/>
            <a:ext cx="2050473" cy="22170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Coordinator: Patrice Ebah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3258128" y="4141566"/>
            <a:ext cx="2050473" cy="22170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Faissal Ouedraogo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5648034" y="4141566"/>
            <a:ext cx="2050473" cy="22170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Gaoussou Camara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8063344" y="4158803"/>
            <a:ext cx="2050473" cy="22170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Olivia Koupaki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12800" y="4692073"/>
            <a:ext cx="2115127" cy="12269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/>
              <a:t>Core members</a:t>
            </a:r>
            <a:r>
              <a:rPr lang="en-US" sz="1000" dirty="0"/>
              <a:t>: 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MEM of Côte d’Ivoire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2.1 EMIG of Niger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2.1 ISMGB of Guinea</a:t>
            </a:r>
          </a:p>
          <a:p>
            <a:r>
              <a:rPr lang="en-US" sz="1000" dirty="0"/>
              <a:t>Coordinating ACE: ACE MEM of Côte d’Ivoire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729674" y="6169822"/>
            <a:ext cx="2290618" cy="22398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Fabrice Colin (IRD)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3128818" y="6166572"/>
            <a:ext cx="2290618" cy="2239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Guillaume Favreau (IRD)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5527962" y="6159576"/>
            <a:ext cx="2290618" cy="22398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Helene Kirchner (</a:t>
            </a:r>
            <a:r>
              <a:rPr lang="en-US" sz="1100" dirty="0" smtClean="0"/>
              <a:t>INRIA)</a:t>
            </a:r>
            <a:endParaRPr lang="en-US" sz="1100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7943272" y="6170500"/>
            <a:ext cx="2290618" cy="22398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Nicaise Ndam (IRD)</a:t>
            </a:r>
          </a:p>
        </p:txBody>
      </p:sp>
      <p:sp>
        <p:nvSpPr>
          <p:cNvPr id="28" name="Flèche courbée vers la gauche 27"/>
          <p:cNvSpPr/>
          <p:nvPr/>
        </p:nvSpPr>
        <p:spPr>
          <a:xfrm rot="10800000">
            <a:off x="2854960" y="5291873"/>
            <a:ext cx="264622" cy="994756"/>
          </a:xfrm>
          <a:prstGeom prst="curvedLef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Flèche courbée vers la gauche 28"/>
          <p:cNvSpPr/>
          <p:nvPr/>
        </p:nvSpPr>
        <p:spPr>
          <a:xfrm rot="10800000">
            <a:off x="665942" y="5341534"/>
            <a:ext cx="206894" cy="994756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lèche courbée vers la gauche 29"/>
          <p:cNvSpPr/>
          <p:nvPr/>
        </p:nvSpPr>
        <p:spPr>
          <a:xfrm rot="10800000">
            <a:off x="7698508" y="5242559"/>
            <a:ext cx="244764" cy="1036004"/>
          </a:xfrm>
          <a:prstGeom prst="curved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58128" y="4675513"/>
            <a:ext cx="2050473" cy="13284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/>
              <a:t>Core members</a:t>
            </a:r>
            <a:r>
              <a:rPr lang="en-US" sz="1000" dirty="0"/>
              <a:t>: 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2IE of Burkina Faso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C2EA of Benin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RWESCK and WACWISA of Ghana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CCBAD of Côte d’Ivoire</a:t>
            </a:r>
          </a:p>
          <a:p>
            <a:r>
              <a:rPr lang="en-US" sz="1000" dirty="0"/>
              <a:t>Coordinating ACE: ACE 2IE of Burkina Faso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34181" y="4642759"/>
            <a:ext cx="2050473" cy="13471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/>
              <a:t>Core members</a:t>
            </a:r>
            <a:r>
              <a:rPr lang="en-US" sz="1000" dirty="0"/>
              <a:t>: 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MITIC of Senegal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SMIA of Benin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OAK Park and </a:t>
            </a:r>
            <a:r>
              <a:rPr lang="en-US" sz="1000" dirty="0" err="1"/>
              <a:t>CApIC</a:t>
            </a:r>
            <a:r>
              <a:rPr lang="en-US" sz="1000" dirty="0"/>
              <a:t> of Nigeria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ENSEA of Côte d’Ivoire</a:t>
            </a:r>
          </a:p>
          <a:p>
            <a:r>
              <a:rPr lang="en-US" sz="1000" dirty="0"/>
              <a:t>Coordinating ACE: ACE MITIC of Senegal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43024" y="4643307"/>
            <a:ext cx="2050473" cy="14971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/>
              <a:t>Core members</a:t>
            </a:r>
            <a:r>
              <a:rPr lang="fr-FR" sz="1000" dirty="0"/>
              <a:t>: </a:t>
            </a:r>
          </a:p>
          <a:p>
            <a:pPr marL="285750" indent="-285750">
              <a:buFontTx/>
              <a:buChar char="-"/>
            </a:pPr>
            <a:r>
              <a:rPr lang="fr-FR" sz="1000" dirty="0"/>
              <a:t>ACE WACCBIP in Ghana</a:t>
            </a:r>
          </a:p>
          <a:p>
            <a:pPr marL="285750" indent="-285750">
              <a:buFontTx/>
              <a:buChar char="-"/>
            </a:pPr>
            <a:r>
              <a:rPr lang="fr-FR" sz="1000" dirty="0"/>
              <a:t>ACE ACEMFS, ACEGID, ACENTDFB, ACEPHAP in Nigeria</a:t>
            </a:r>
          </a:p>
          <a:p>
            <a:pPr marL="285750" indent="-285750">
              <a:buFontTx/>
              <a:buChar char="-"/>
            </a:pPr>
            <a:r>
              <a:rPr lang="fr-FR" sz="1000" dirty="0"/>
              <a:t>ACE PCMT in Guinea</a:t>
            </a:r>
          </a:p>
          <a:p>
            <a:pPr marL="285750" indent="-285750">
              <a:buFontTx/>
              <a:buChar char="-"/>
            </a:pPr>
            <a:r>
              <a:rPr lang="fr-FR" sz="1000" dirty="0"/>
              <a:t>ACE ITECH-MTV in Burkina Faso </a:t>
            </a:r>
          </a:p>
          <a:p>
            <a:r>
              <a:rPr lang="en-US" sz="1000" dirty="0"/>
              <a:t>Coordinating</a:t>
            </a:r>
            <a:r>
              <a:rPr lang="fr-FR" sz="1000" dirty="0"/>
              <a:t> ACE : ACE WACCBIP in Ghana.</a:t>
            </a:r>
          </a:p>
        </p:txBody>
      </p:sp>
      <p:sp>
        <p:nvSpPr>
          <p:cNvPr id="31" name="Flèche courbée vers la gauche 30"/>
          <p:cNvSpPr/>
          <p:nvPr/>
        </p:nvSpPr>
        <p:spPr>
          <a:xfrm rot="10800000">
            <a:off x="5190837" y="5307677"/>
            <a:ext cx="318652" cy="994756"/>
          </a:xfrm>
          <a:prstGeom prst="curved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Flèche vers le bas 35"/>
          <p:cNvSpPr/>
          <p:nvPr/>
        </p:nvSpPr>
        <p:spPr>
          <a:xfrm>
            <a:off x="1810789" y="4387433"/>
            <a:ext cx="223981" cy="288080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lèche vers le bas 36"/>
          <p:cNvSpPr/>
          <p:nvPr/>
        </p:nvSpPr>
        <p:spPr>
          <a:xfrm>
            <a:off x="4149897" y="4379995"/>
            <a:ext cx="223981" cy="28808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lèche vers le bas 37"/>
          <p:cNvSpPr/>
          <p:nvPr/>
        </p:nvSpPr>
        <p:spPr>
          <a:xfrm>
            <a:off x="6579060" y="4366663"/>
            <a:ext cx="223981" cy="288080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lèche vers le bas 38"/>
          <p:cNvSpPr/>
          <p:nvPr/>
        </p:nvSpPr>
        <p:spPr>
          <a:xfrm>
            <a:off x="8891614" y="4387433"/>
            <a:ext cx="223981" cy="28808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ZoneTexte 39"/>
          <p:cNvSpPr txBox="1"/>
          <p:nvPr/>
        </p:nvSpPr>
        <p:spPr>
          <a:xfrm>
            <a:off x="776189" y="4351697"/>
            <a:ext cx="232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Coordination and implementation of the network’s roadmap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776189" y="1886404"/>
            <a:ext cx="1386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IRD’s headquarters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720436" y="3036525"/>
            <a:ext cx="1362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ACE Networks</a:t>
            </a:r>
          </a:p>
        </p:txBody>
      </p:sp>
      <p:sp>
        <p:nvSpPr>
          <p:cNvPr id="47" name="Flèche droite 46"/>
          <p:cNvSpPr/>
          <p:nvPr/>
        </p:nvSpPr>
        <p:spPr>
          <a:xfrm>
            <a:off x="8209280" y="2264588"/>
            <a:ext cx="2225040" cy="1128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Double flèche horizontale 47"/>
          <p:cNvSpPr/>
          <p:nvPr/>
        </p:nvSpPr>
        <p:spPr>
          <a:xfrm>
            <a:off x="8175797" y="3149600"/>
            <a:ext cx="2281382" cy="125826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ZoneTexte 49"/>
          <p:cNvSpPr txBox="1"/>
          <p:nvPr/>
        </p:nvSpPr>
        <p:spPr>
          <a:xfrm>
            <a:off x="8209280" y="3253494"/>
            <a:ext cx="2113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Co-construction of events and training modules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8209279" y="1913527"/>
            <a:ext cx="21024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Capacity building in research management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103219" y="4336187"/>
            <a:ext cx="232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Coordination and implementation of the network’s roadmap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5526403" y="4329650"/>
            <a:ext cx="232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Coordination and implementation of the network’s roadmap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7916558" y="4336187"/>
            <a:ext cx="232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Coordination and implementation of the network’s roadmap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8413261" y="1431614"/>
            <a:ext cx="2799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Scientific and </a:t>
            </a:r>
            <a:r>
              <a:rPr lang="fr-FR" sz="1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academic</a:t>
            </a:r>
            <a:r>
              <a:rPr lang="fr-FR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council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1148506" y="2271727"/>
            <a:ext cx="1755051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1050" dirty="0"/>
              <a:t>Technical committee</a:t>
            </a:r>
          </a:p>
          <a:p>
            <a:pPr lvl="0" algn="ctr"/>
            <a:r>
              <a:rPr lang="fr-FR" sz="1050" dirty="0"/>
              <a:t>IRD/AFD/INRIA/AAU</a:t>
            </a:r>
            <a:endParaRPr lang="fr-FR" sz="1200" dirty="0"/>
          </a:p>
        </p:txBody>
      </p:sp>
      <p:sp>
        <p:nvSpPr>
          <p:cNvPr id="2" name="Rectangle 1"/>
          <p:cNvSpPr/>
          <p:nvPr/>
        </p:nvSpPr>
        <p:spPr>
          <a:xfrm>
            <a:off x="776189" y="307027"/>
            <a:ext cx="55736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fr-FR" sz="3600" b="1" dirty="0">
                <a:solidFill>
                  <a:srgbClr val="0070C0"/>
                </a:solidFill>
              </a:rPr>
              <a:t>Gouvernance / </a:t>
            </a:r>
            <a:r>
              <a:rPr lang="fr-FR" sz="3600" b="1" dirty="0" err="1">
                <a:solidFill>
                  <a:srgbClr val="0070C0"/>
                </a:solidFill>
              </a:rPr>
              <a:t>Governance</a:t>
            </a:r>
            <a:r>
              <a:rPr lang="fr-FR" sz="3600" b="1" dirty="0">
                <a:solidFill>
                  <a:srgbClr val="0070C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848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0057" y="976111"/>
            <a:ext cx="10945969" cy="5177307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Objectifs :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fr-FR" sz="2800" dirty="0" smtClean="0"/>
              <a:t>Des réseaux scientifiques d’excellence au </a:t>
            </a:r>
            <a:r>
              <a:rPr lang="fr-FR" sz="2800" dirty="0"/>
              <a:t>service des grands </a:t>
            </a:r>
            <a:endParaRPr lang="fr-FR" sz="28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fr-FR" sz="2800" dirty="0" smtClean="0"/>
              <a:t>	 enjeux </a:t>
            </a:r>
            <a:r>
              <a:rPr lang="fr-FR" sz="2800" dirty="0"/>
              <a:t>du développement. </a:t>
            </a:r>
            <a:endParaRPr lang="en-US" sz="2800" dirty="0"/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fr-FR" sz="2800" dirty="0"/>
              <a:t>Une offre d’enseignement supérieur mutualisée et adaptée aux besoins d’expertise locale.</a:t>
            </a:r>
            <a:endParaRPr lang="en-US" sz="2800" dirty="0"/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fr-FR" sz="2800" dirty="0"/>
              <a:t>Une communauté de connaissance en lien avec le secteur socio-économique.</a:t>
            </a:r>
            <a:endParaRPr lang="en-US" sz="2800" dirty="0"/>
          </a:p>
          <a:p>
            <a:pPr marL="457200" lvl="1" indent="0">
              <a:buNone/>
            </a:pPr>
            <a:endParaRPr lang="fr-FR" sz="26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Objectives :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Scientific networks of </a:t>
            </a:r>
            <a:r>
              <a:rPr lang="en-US" sz="2800" dirty="0"/>
              <a:t>excellence serving major development challenges.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A pooled higher education </a:t>
            </a:r>
            <a:r>
              <a:rPr lang="en-US" sz="2800" dirty="0" smtClean="0"/>
              <a:t>offer adapted </a:t>
            </a:r>
            <a:r>
              <a:rPr lang="en-US" sz="2800" dirty="0"/>
              <a:t>to the needs of local demands.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A community of knowledge linked to the socio-economic sector.</a:t>
            </a:r>
            <a:endParaRPr lang="fr-FR" sz="2800" dirty="0"/>
          </a:p>
        </p:txBody>
      </p:sp>
      <p:pic>
        <p:nvPicPr>
          <p:cNvPr id="5122" name="Picture 2" descr="L'objectif à atteindre | Atelier du monit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763" y="104775"/>
            <a:ext cx="2100262" cy="210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62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34501" y="375161"/>
            <a:ext cx="10945969" cy="6053071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endParaRPr lang="fr-FR" sz="5200" b="1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fr-FR" sz="5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Et </a:t>
            </a:r>
            <a:r>
              <a:rPr lang="fr-FR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comment les atteindre :</a:t>
            </a:r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fr-FR" sz="2800" dirty="0"/>
              <a:t>Identification de priorités scientifiques clés au sein des réseaux </a:t>
            </a:r>
            <a:endParaRPr lang="fr-FR" sz="28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fr-FR" sz="2800" dirty="0" smtClean="0"/>
              <a:t>     thématiques </a:t>
            </a:r>
            <a:r>
              <a:rPr lang="fr-FR" sz="2800" dirty="0"/>
              <a:t>et déclinaison d’un programme scientifique inter-CEA.</a:t>
            </a:r>
            <a:endParaRPr lang="en-US" sz="2800" dirty="0"/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fr-FR" sz="2800" dirty="0"/>
              <a:t>Mise en place d’un programme de formation mutualisé et diffusé via des outils libres et innovants.</a:t>
            </a:r>
            <a:endParaRPr lang="en-US" sz="2800" dirty="0"/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fr-FR" sz="2800" dirty="0"/>
              <a:t>Partage de bonnes pratiques inter-CEA (accréditation internationale, réponse à des appels compétitifs…). </a:t>
            </a:r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fr-FR" sz="2800" dirty="0"/>
              <a:t>Mise en place d’un programme de génération de ressources propres pour assurer la pérennité des réseaux. </a:t>
            </a:r>
            <a:endParaRPr lang="fr-FR" sz="2800" dirty="0" smtClean="0"/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endParaRPr lang="en-US" sz="28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5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how to reach them:</a:t>
            </a:r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en-US" sz="2900" dirty="0"/>
              <a:t>Identification of key scientific priorities within thematic networks leading to the implementation of an inter-CEA scientific program.</a:t>
            </a:r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en-US" sz="2900" dirty="0"/>
              <a:t>Implementation of a training program shared and disseminated via free and innovative tools.</a:t>
            </a:r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en-US" sz="2900" dirty="0"/>
              <a:t>Sharing of good practices between ACE (international accreditation, response to competitive calls, etc.).</a:t>
            </a:r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en-US" sz="2900" dirty="0"/>
              <a:t>Creation of a revenue generation program to ensure network’s sustainability.</a:t>
            </a:r>
            <a:endParaRPr lang="fr-FR" sz="2900" dirty="0"/>
          </a:p>
        </p:txBody>
      </p:sp>
      <p:pic>
        <p:nvPicPr>
          <p:cNvPr id="6148" name="Picture 4" descr="Formation &quot;Atteindre vos objectifz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151" y="0"/>
            <a:ext cx="3203575" cy="205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5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62861" y="334851"/>
            <a:ext cx="10515600" cy="6220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  <a:latin typeface="+mj-lt"/>
              </a:rPr>
              <a:t>Mode de fonctionnement des réseaux :</a:t>
            </a:r>
            <a:endParaRPr lang="fr-FR" b="1" dirty="0">
              <a:solidFill>
                <a:srgbClr val="0070C0"/>
              </a:solidFill>
              <a:latin typeface="+mj-lt"/>
            </a:endParaRPr>
          </a:p>
          <a:p>
            <a:pPr marL="0" indent="0">
              <a:buNone/>
            </a:pPr>
            <a:r>
              <a:rPr lang="fr-FR" dirty="0"/>
              <a:t>Mise en réseau d’un noyau dur de CEA (avec un centre lead) collaborant entre eux et avec </a:t>
            </a:r>
            <a:r>
              <a:rPr lang="fr-FR" dirty="0" smtClean="0"/>
              <a:t>des membres associés.  </a:t>
            </a:r>
            <a:endParaRPr lang="en-US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0070C0"/>
                </a:solidFill>
                <a:latin typeface="+mj-lt"/>
              </a:rPr>
              <a:t>Network’s</a:t>
            </a:r>
            <a:r>
              <a:rPr lang="fr-FR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+mj-lt"/>
              </a:rPr>
              <a:t>operation</a:t>
            </a:r>
            <a:r>
              <a:rPr lang="fr-FR" b="1" dirty="0">
                <a:solidFill>
                  <a:srgbClr val="0070C0"/>
                </a:solidFill>
                <a:latin typeface="+mj-lt"/>
              </a:rPr>
              <a:t> mode:</a:t>
            </a:r>
          </a:p>
          <a:p>
            <a:pPr marL="0" indent="0">
              <a:buNone/>
            </a:pPr>
            <a:r>
              <a:rPr lang="en-US" dirty="0" smtClean="0"/>
              <a:t>Partnership </a:t>
            </a:r>
            <a:r>
              <a:rPr lang="en-US" dirty="0"/>
              <a:t>facilitation amongst core centers (with a leader), with the possibility of  collaborating with associated members.</a:t>
            </a:r>
          </a:p>
          <a:p>
            <a:pPr marL="0" indent="0">
              <a:buNone/>
            </a:pP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469566" y="2932841"/>
            <a:ext cx="373487" cy="37108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e 5"/>
          <p:cNvSpPr/>
          <p:nvPr/>
        </p:nvSpPr>
        <p:spPr>
          <a:xfrm>
            <a:off x="3373014" y="3434471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4096078" y="2919962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4041343" y="3434471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lipse 8"/>
          <p:cNvSpPr/>
          <p:nvPr/>
        </p:nvSpPr>
        <p:spPr>
          <a:xfrm>
            <a:off x="4741867" y="2932841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lipse 9"/>
          <p:cNvSpPr/>
          <p:nvPr/>
        </p:nvSpPr>
        <p:spPr>
          <a:xfrm>
            <a:off x="4726073" y="3447996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e 10"/>
          <p:cNvSpPr/>
          <p:nvPr/>
        </p:nvSpPr>
        <p:spPr>
          <a:xfrm>
            <a:off x="3052887" y="2685739"/>
            <a:ext cx="2459864" cy="1378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ZoneTexte 11"/>
          <p:cNvSpPr txBox="1"/>
          <p:nvPr/>
        </p:nvSpPr>
        <p:spPr>
          <a:xfrm>
            <a:off x="3142890" y="1995208"/>
            <a:ext cx="242767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Membres fondateurs</a:t>
            </a:r>
          </a:p>
          <a:p>
            <a:pPr algn="ctr"/>
            <a:r>
              <a:rPr lang="fr-FR" dirty="0" err="1" smtClean="0"/>
              <a:t>Founding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endParaRPr lang="en-US" dirty="0"/>
          </a:p>
        </p:txBody>
      </p:sp>
      <p:sp>
        <p:nvSpPr>
          <p:cNvPr id="13" name="Ellipse 12"/>
          <p:cNvSpPr/>
          <p:nvPr/>
        </p:nvSpPr>
        <p:spPr>
          <a:xfrm>
            <a:off x="6593508" y="2404807"/>
            <a:ext cx="373487" cy="3710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6593508" y="2919962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7121544" y="2391928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lipse 15"/>
          <p:cNvSpPr/>
          <p:nvPr/>
        </p:nvSpPr>
        <p:spPr>
          <a:xfrm>
            <a:off x="7121544" y="2905590"/>
            <a:ext cx="373487" cy="37108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lipse 16"/>
          <p:cNvSpPr/>
          <p:nvPr/>
        </p:nvSpPr>
        <p:spPr>
          <a:xfrm>
            <a:off x="7649579" y="2391928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lipse 17"/>
          <p:cNvSpPr/>
          <p:nvPr/>
        </p:nvSpPr>
        <p:spPr>
          <a:xfrm>
            <a:off x="7649579" y="2919962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lipse 18"/>
          <p:cNvSpPr/>
          <p:nvPr/>
        </p:nvSpPr>
        <p:spPr>
          <a:xfrm>
            <a:off x="6593508" y="3428015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lipse 19"/>
          <p:cNvSpPr/>
          <p:nvPr/>
        </p:nvSpPr>
        <p:spPr>
          <a:xfrm>
            <a:off x="6593508" y="3943170"/>
            <a:ext cx="373487" cy="3710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lipse 20"/>
          <p:cNvSpPr/>
          <p:nvPr/>
        </p:nvSpPr>
        <p:spPr>
          <a:xfrm>
            <a:off x="7121544" y="3415136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lipse 21"/>
          <p:cNvSpPr/>
          <p:nvPr/>
        </p:nvSpPr>
        <p:spPr>
          <a:xfrm>
            <a:off x="7121544" y="3928798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lipse 22"/>
          <p:cNvSpPr/>
          <p:nvPr/>
        </p:nvSpPr>
        <p:spPr>
          <a:xfrm>
            <a:off x="7649580" y="3415136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lipse 23"/>
          <p:cNvSpPr/>
          <p:nvPr/>
        </p:nvSpPr>
        <p:spPr>
          <a:xfrm>
            <a:off x="7649579" y="3943170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onnecteur droit avec flèche 24"/>
          <p:cNvCxnSpPr>
            <a:stCxn id="7" idx="6"/>
            <a:endCxn id="9" idx="2"/>
          </p:cNvCxnSpPr>
          <p:nvPr/>
        </p:nvCxnSpPr>
        <p:spPr>
          <a:xfrm>
            <a:off x="4469565" y="3105504"/>
            <a:ext cx="272302" cy="12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3848246" y="3103158"/>
            <a:ext cx="244166" cy="12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4425635" y="3610146"/>
            <a:ext cx="272302" cy="12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3775295" y="3610145"/>
            <a:ext cx="272302" cy="12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453874" y="2584115"/>
            <a:ext cx="1070645" cy="5254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5493731" y="3655894"/>
            <a:ext cx="2155848" cy="2872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4425635" y="3305253"/>
            <a:ext cx="300438" cy="1292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3838436" y="3286354"/>
            <a:ext cx="202907" cy="1578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2348908" y="2685739"/>
            <a:ext cx="1101941" cy="417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1570759" y="2282775"/>
            <a:ext cx="1272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Network’s</a:t>
            </a:r>
            <a:r>
              <a:rPr lang="fr-FR" dirty="0" smtClean="0"/>
              <a:t> leader</a:t>
            </a:r>
            <a:endParaRPr lang="en-US" dirty="0"/>
          </a:p>
        </p:txBody>
      </p:sp>
      <p:sp>
        <p:nvSpPr>
          <p:cNvPr id="35" name="ZoneTexte 34"/>
          <p:cNvSpPr txBox="1"/>
          <p:nvPr/>
        </p:nvSpPr>
        <p:spPr>
          <a:xfrm>
            <a:off x="8320823" y="2992924"/>
            <a:ext cx="242767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Membres associés</a:t>
            </a:r>
            <a:endParaRPr lang="en-US" dirty="0"/>
          </a:p>
          <a:p>
            <a:pPr algn="ctr"/>
            <a:r>
              <a:rPr lang="fr-FR" dirty="0" err="1" smtClean="0"/>
              <a:t>Associate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endParaRPr lang="fr-FR" dirty="0" smtClean="0"/>
          </a:p>
        </p:txBody>
      </p:sp>
      <p:sp>
        <p:nvSpPr>
          <p:cNvPr id="36" name="ZoneTexte 35"/>
          <p:cNvSpPr txBox="1"/>
          <p:nvPr/>
        </p:nvSpPr>
        <p:spPr>
          <a:xfrm>
            <a:off x="7663527" y="4286538"/>
            <a:ext cx="65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ACE</a:t>
            </a:r>
            <a:endParaRPr lang="fr-FR" dirty="0" smtClean="0"/>
          </a:p>
        </p:txBody>
      </p:sp>
      <p:sp>
        <p:nvSpPr>
          <p:cNvPr id="37" name="ZoneTexte 36"/>
          <p:cNvSpPr txBox="1"/>
          <p:nvPr/>
        </p:nvSpPr>
        <p:spPr>
          <a:xfrm>
            <a:off x="6361374" y="2013436"/>
            <a:ext cx="326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Socio-economic</a:t>
            </a:r>
            <a:r>
              <a:rPr lang="fr-FR" dirty="0" smtClean="0"/>
              <a:t> </a:t>
            </a:r>
            <a:r>
              <a:rPr lang="fr-FR" dirty="0" err="1" smtClean="0"/>
              <a:t>partners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07689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0724" y="270993"/>
            <a:ext cx="10945969" cy="6374506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sz="5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Défis :</a:t>
            </a:r>
          </a:p>
          <a:p>
            <a:pPr marL="800100" lvl="1" indent="-342900">
              <a:buFontTx/>
              <a:buChar char="-"/>
            </a:pPr>
            <a:r>
              <a:rPr lang="fr-FR" sz="2600" dirty="0" smtClean="0"/>
              <a:t>Mobiliser l’ensemble des CEA dans les activités des réseaux thématique (obstacles: charge de travail, communication à distance peu fiables,…).</a:t>
            </a:r>
          </a:p>
          <a:p>
            <a:pPr marL="800100" lvl="1" indent="-342900">
              <a:buFontTx/>
              <a:buChar char="-"/>
            </a:pPr>
            <a:r>
              <a:rPr lang="fr-FR" sz="2600" dirty="0" smtClean="0"/>
              <a:t>Conforter l’existence et la visibilité de chaque réseau, localement, régionalement et internationalement.</a:t>
            </a:r>
          </a:p>
          <a:p>
            <a:pPr marL="800100" lvl="1" indent="-342900">
              <a:buFontTx/>
              <a:buChar char="-"/>
            </a:pPr>
            <a:r>
              <a:rPr lang="fr-FR" sz="2600" dirty="0" smtClean="0"/>
              <a:t>Sélectionner les opportunités de collaboration et y répondre en tant que réseau.</a:t>
            </a:r>
          </a:p>
          <a:p>
            <a:pPr marL="800100" lvl="1" indent="-342900">
              <a:buFontTx/>
              <a:buChar char="-"/>
            </a:pPr>
            <a:r>
              <a:rPr lang="fr-FR" sz="2600" dirty="0" smtClean="0"/>
              <a:t>Co-construire la collaboration thématique inter-réseaux (Partner et AUA).</a:t>
            </a:r>
          </a:p>
          <a:p>
            <a:pPr marL="800100" lvl="1" indent="-342900">
              <a:buFontTx/>
              <a:buChar char="-"/>
            </a:pPr>
            <a:r>
              <a:rPr lang="fr-FR" sz="2600" dirty="0" smtClean="0"/>
              <a:t>Atteindre les RLD via la mise en réseau thématique. </a:t>
            </a:r>
          </a:p>
          <a:p>
            <a:pPr marL="800100" lvl="1" indent="-342900">
              <a:buFontTx/>
              <a:buChar char="-"/>
            </a:pPr>
            <a:endParaRPr lang="en-US" sz="2600" dirty="0" smtClean="0"/>
          </a:p>
          <a:p>
            <a:pPr marL="800100" lvl="1" indent="-342900">
              <a:buFontTx/>
              <a:buChar char="-"/>
            </a:pPr>
            <a:endParaRPr lang="en-US" sz="2600" dirty="0" smtClean="0"/>
          </a:p>
          <a:p>
            <a:pPr marL="800100" lvl="1" indent="-342900">
              <a:buFontTx/>
              <a:buChar char="-"/>
            </a:pPr>
            <a:endParaRPr lang="en-US" sz="26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5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Challenges:</a:t>
            </a:r>
          </a:p>
          <a:p>
            <a:pPr marL="800100" lvl="1" indent="-342900">
              <a:buFontTx/>
              <a:buChar char="-"/>
            </a:pPr>
            <a:r>
              <a:rPr lang="en-US" sz="2600" dirty="0" smtClean="0"/>
              <a:t>Mobilize all ACE in network’s activities (obstacles: workload, unreliable remote communication, etc.).</a:t>
            </a:r>
          </a:p>
          <a:p>
            <a:pPr marL="800100" lvl="1" indent="-342900">
              <a:buFontTx/>
              <a:buChar char="-"/>
            </a:pPr>
            <a:r>
              <a:rPr lang="en-US" sz="2600" dirty="0" smtClean="0"/>
              <a:t>Comfort existing skills and increase visibility of each network, locally, regionally and internationally.</a:t>
            </a:r>
          </a:p>
          <a:p>
            <a:pPr marL="800100" lvl="1" indent="-342900">
              <a:buFontTx/>
              <a:buChar char="-"/>
            </a:pPr>
            <a:r>
              <a:rPr lang="en-US" sz="2600" dirty="0" smtClean="0"/>
              <a:t>Select and respond to collaboration opportunities as a network.</a:t>
            </a:r>
          </a:p>
          <a:p>
            <a:pPr marL="800100" lvl="1" indent="-342900">
              <a:buFontTx/>
              <a:buChar char="-"/>
            </a:pPr>
            <a:r>
              <a:rPr lang="en-US" sz="2600" dirty="0" smtClean="0"/>
              <a:t>Co-build the inter-thematic network collaboration (Partner and AAU).</a:t>
            </a:r>
          </a:p>
          <a:p>
            <a:pPr marL="800100" lvl="1" indent="-342900">
              <a:buFontTx/>
              <a:buChar char="-"/>
            </a:pPr>
            <a:r>
              <a:rPr lang="en-US" sz="2600" dirty="0" smtClean="0"/>
              <a:t>Reach DLR through inter-ACE networking. </a:t>
            </a:r>
            <a:endParaRPr lang="en-US" sz="2600" dirty="0"/>
          </a:p>
        </p:txBody>
      </p:sp>
      <p:pic>
        <p:nvPicPr>
          <p:cNvPr id="2050" name="Picture 2" descr="Les barrières-défis | Kit de coach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3" b="23687"/>
          <a:stretch/>
        </p:blipFill>
        <p:spPr bwMode="auto">
          <a:xfrm>
            <a:off x="9820274" y="2455396"/>
            <a:ext cx="2219325" cy="204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11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875</Words>
  <Application>Microsoft Office PowerPoint</Application>
  <PresentationFormat>Grand écran</PresentationFormat>
  <Paragraphs>154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ACE Partner  Facilitation for inter-ACE thematic networking  Soutien à la collaboration thématique inter-CEA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Grégory GIRAUD</dc:creator>
  <cp:lastModifiedBy>Grégory GIRAUD</cp:lastModifiedBy>
  <cp:revision>64</cp:revision>
  <dcterms:created xsi:type="dcterms:W3CDTF">2020-02-26T18:06:17Z</dcterms:created>
  <dcterms:modified xsi:type="dcterms:W3CDTF">2020-10-20T14:40:49Z</dcterms:modified>
</cp:coreProperties>
</file>