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handoutMasterIdLst>
    <p:handoutMasterId r:id="rId25"/>
  </p:handoutMasterIdLst>
  <p:sldIdLst>
    <p:sldId id="418" r:id="rId2"/>
    <p:sldId id="419" r:id="rId3"/>
    <p:sldId id="406" r:id="rId4"/>
    <p:sldId id="420" r:id="rId5"/>
    <p:sldId id="446" r:id="rId6"/>
    <p:sldId id="407" r:id="rId7"/>
    <p:sldId id="408" r:id="rId8"/>
    <p:sldId id="414" r:id="rId9"/>
    <p:sldId id="433" r:id="rId10"/>
    <p:sldId id="413" r:id="rId11"/>
    <p:sldId id="447" r:id="rId12"/>
    <p:sldId id="448" r:id="rId13"/>
    <p:sldId id="449" r:id="rId14"/>
    <p:sldId id="438" r:id="rId15"/>
    <p:sldId id="439" r:id="rId16"/>
    <p:sldId id="440" r:id="rId17"/>
    <p:sldId id="441" r:id="rId18"/>
    <p:sldId id="442" r:id="rId19"/>
    <p:sldId id="443" r:id="rId20"/>
    <p:sldId id="437" r:id="rId21"/>
    <p:sldId id="434" r:id="rId22"/>
    <p:sldId id="444" r:id="rId23"/>
  </p:sldIdLst>
  <p:sldSz cx="9144000" cy="6858000" type="screen4x3"/>
  <p:notesSz cx="6956425" cy="1018698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00"/>
    <a:srgbClr val="0000FF"/>
    <a:srgbClr val="FF7900"/>
    <a:srgbClr val="3C8A2E"/>
    <a:srgbClr val="00A1DE"/>
    <a:srgbClr val="C55E9B"/>
    <a:srgbClr val="005A8B"/>
    <a:srgbClr val="B2B4B3"/>
    <a:srgbClr val="D52B1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Style moyen 4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3" autoAdjust="0"/>
    <p:restoredTop sz="94660"/>
  </p:normalViewPr>
  <p:slideViewPr>
    <p:cSldViewPr snapToObjects="1">
      <p:cViewPr varScale="1">
        <p:scale>
          <a:sx n="65" d="100"/>
          <a:sy n="65" d="100"/>
        </p:scale>
        <p:origin x="1406" y="58"/>
      </p:cViewPr>
      <p:guideLst>
        <p:guide orient="horz" pos="2174"/>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14451" cy="509349"/>
          </a:xfrm>
          <a:prstGeom prst="rect">
            <a:avLst/>
          </a:prstGeom>
        </p:spPr>
        <p:txBody>
          <a:bodyPr vert="horz" lIns="93717" tIns="46858" rIns="93717" bIns="46858" rtlCol="0"/>
          <a:lstStyle>
            <a:lvl1pPr algn="l">
              <a:defRPr sz="1200"/>
            </a:lvl1pPr>
          </a:lstStyle>
          <a:p>
            <a:endParaRPr lang="fr-FR"/>
          </a:p>
        </p:txBody>
      </p:sp>
      <p:sp>
        <p:nvSpPr>
          <p:cNvPr id="3" name="Espace réservé de la date 2"/>
          <p:cNvSpPr>
            <a:spLocks noGrp="1"/>
          </p:cNvSpPr>
          <p:nvPr>
            <p:ph type="dt" sz="quarter" idx="1"/>
          </p:nvPr>
        </p:nvSpPr>
        <p:spPr>
          <a:xfrm>
            <a:off x="3940366" y="2"/>
            <a:ext cx="3014451" cy="509349"/>
          </a:xfrm>
          <a:prstGeom prst="rect">
            <a:avLst/>
          </a:prstGeom>
        </p:spPr>
        <p:txBody>
          <a:bodyPr vert="horz" lIns="93717" tIns="46858" rIns="93717" bIns="46858" rtlCol="0"/>
          <a:lstStyle>
            <a:lvl1pPr algn="r">
              <a:defRPr sz="1200"/>
            </a:lvl1pPr>
          </a:lstStyle>
          <a:p>
            <a:fld id="{2FBE87CF-C40F-BD43-A5F3-D9721C6FB542}" type="datetime1">
              <a:rPr lang="fr-FR" smtClean="0"/>
              <a:pPr/>
              <a:t>16/11/2016</a:t>
            </a:fld>
            <a:endParaRPr lang="fr-FR"/>
          </a:p>
        </p:txBody>
      </p:sp>
      <p:sp>
        <p:nvSpPr>
          <p:cNvPr id="4" name="Espace réservé du pied de page 3"/>
          <p:cNvSpPr>
            <a:spLocks noGrp="1"/>
          </p:cNvSpPr>
          <p:nvPr>
            <p:ph type="ftr" sz="quarter" idx="2"/>
          </p:nvPr>
        </p:nvSpPr>
        <p:spPr>
          <a:xfrm>
            <a:off x="1" y="9675873"/>
            <a:ext cx="3014451" cy="509349"/>
          </a:xfrm>
          <a:prstGeom prst="rect">
            <a:avLst/>
          </a:prstGeom>
        </p:spPr>
        <p:txBody>
          <a:bodyPr vert="horz" lIns="93717" tIns="46858" rIns="93717" bIns="46858"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940366" y="9675873"/>
            <a:ext cx="3014451" cy="509349"/>
          </a:xfrm>
          <a:prstGeom prst="rect">
            <a:avLst/>
          </a:prstGeom>
        </p:spPr>
        <p:txBody>
          <a:bodyPr vert="horz" lIns="93717" tIns="46858" rIns="93717" bIns="46858" rtlCol="0" anchor="b"/>
          <a:lstStyle>
            <a:lvl1pPr algn="r">
              <a:defRPr sz="1200"/>
            </a:lvl1pPr>
          </a:lstStyle>
          <a:p>
            <a:fld id="{39BAB186-DAC5-1545-8A44-4FC4EB088FB5}" type="slidenum">
              <a:rPr lang="fr-FR" smtClean="0"/>
              <a:pPr/>
              <a:t>‹N°›</a:t>
            </a:fld>
            <a:endParaRPr lang="fr-FR"/>
          </a:p>
        </p:txBody>
      </p:sp>
    </p:spTree>
    <p:extLst>
      <p:ext uri="{BB962C8B-B14F-4D97-AF65-F5344CB8AC3E}">
        <p14:creationId xmlns:p14="http://schemas.microsoft.com/office/powerpoint/2010/main" val="854287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2"/>
            <a:ext cx="3014451" cy="509349"/>
          </a:xfrm>
          <a:prstGeom prst="rect">
            <a:avLst/>
          </a:prstGeom>
        </p:spPr>
        <p:txBody>
          <a:bodyPr vert="horz" lIns="93717" tIns="46858" rIns="93717" bIns="46858" rtlCol="0"/>
          <a:lstStyle>
            <a:lvl1pPr algn="l">
              <a:defRPr sz="1200"/>
            </a:lvl1pPr>
          </a:lstStyle>
          <a:p>
            <a:endParaRPr lang="fr-FR"/>
          </a:p>
        </p:txBody>
      </p:sp>
      <p:sp>
        <p:nvSpPr>
          <p:cNvPr id="3" name="Espace réservé de la date 2"/>
          <p:cNvSpPr>
            <a:spLocks noGrp="1"/>
          </p:cNvSpPr>
          <p:nvPr>
            <p:ph type="dt" idx="1"/>
          </p:nvPr>
        </p:nvSpPr>
        <p:spPr>
          <a:xfrm>
            <a:off x="3940366" y="2"/>
            <a:ext cx="3014451" cy="509349"/>
          </a:xfrm>
          <a:prstGeom prst="rect">
            <a:avLst/>
          </a:prstGeom>
        </p:spPr>
        <p:txBody>
          <a:bodyPr vert="horz" lIns="93717" tIns="46858" rIns="93717" bIns="46858" rtlCol="0"/>
          <a:lstStyle>
            <a:lvl1pPr algn="r">
              <a:defRPr sz="1200"/>
            </a:lvl1pPr>
          </a:lstStyle>
          <a:p>
            <a:fld id="{15F7DF32-BDED-2040-90BC-A18B2DBC5812}" type="datetime1">
              <a:rPr lang="fr-FR" smtClean="0"/>
              <a:pPr/>
              <a:t>16/11/2016</a:t>
            </a:fld>
            <a:endParaRPr lang="fr-FR"/>
          </a:p>
        </p:txBody>
      </p:sp>
      <p:sp>
        <p:nvSpPr>
          <p:cNvPr id="4" name="Espace réservé de l'image des diapositives 3"/>
          <p:cNvSpPr>
            <a:spLocks noGrp="1" noRot="1" noChangeAspect="1"/>
          </p:cNvSpPr>
          <p:nvPr>
            <p:ph type="sldImg" idx="2"/>
          </p:nvPr>
        </p:nvSpPr>
        <p:spPr>
          <a:xfrm>
            <a:off x="931863" y="763588"/>
            <a:ext cx="5092700" cy="3819525"/>
          </a:xfrm>
          <a:prstGeom prst="rect">
            <a:avLst/>
          </a:prstGeom>
          <a:noFill/>
          <a:ln w="12700">
            <a:solidFill>
              <a:prstClr val="black"/>
            </a:solidFill>
          </a:ln>
        </p:spPr>
        <p:txBody>
          <a:bodyPr vert="horz" lIns="93717" tIns="46858" rIns="93717" bIns="46858" rtlCol="0" anchor="ctr"/>
          <a:lstStyle/>
          <a:p>
            <a:endParaRPr lang="fr-FR"/>
          </a:p>
        </p:txBody>
      </p:sp>
      <p:sp>
        <p:nvSpPr>
          <p:cNvPr id="5" name="Espace réservé des commentaires 4"/>
          <p:cNvSpPr>
            <a:spLocks noGrp="1"/>
          </p:cNvSpPr>
          <p:nvPr>
            <p:ph type="body" sz="quarter" idx="3"/>
          </p:nvPr>
        </p:nvSpPr>
        <p:spPr>
          <a:xfrm>
            <a:off x="695643" y="4838820"/>
            <a:ext cx="5565140" cy="4584144"/>
          </a:xfrm>
          <a:prstGeom prst="rect">
            <a:avLst/>
          </a:prstGeom>
        </p:spPr>
        <p:txBody>
          <a:bodyPr vert="horz" lIns="93717" tIns="46858" rIns="93717" bIns="46858"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1" y="9675873"/>
            <a:ext cx="3014451" cy="509349"/>
          </a:xfrm>
          <a:prstGeom prst="rect">
            <a:avLst/>
          </a:prstGeom>
        </p:spPr>
        <p:txBody>
          <a:bodyPr vert="horz" lIns="93717" tIns="46858" rIns="93717" bIns="46858"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40366" y="9675873"/>
            <a:ext cx="3014451" cy="509349"/>
          </a:xfrm>
          <a:prstGeom prst="rect">
            <a:avLst/>
          </a:prstGeom>
        </p:spPr>
        <p:txBody>
          <a:bodyPr vert="horz" lIns="93717" tIns="46858" rIns="93717" bIns="46858" rtlCol="0" anchor="b"/>
          <a:lstStyle>
            <a:lvl1pPr algn="r">
              <a:defRPr sz="1200"/>
            </a:lvl1pPr>
          </a:lstStyle>
          <a:p>
            <a:fld id="{F78D6091-60E2-A243-9C37-16A8BC02D7FD}" type="slidenum">
              <a:rPr lang="fr-FR" smtClean="0"/>
              <a:pPr/>
              <a:t>‹N°›</a:t>
            </a:fld>
            <a:endParaRPr lang="fr-FR"/>
          </a:p>
        </p:txBody>
      </p:sp>
    </p:spTree>
    <p:extLst>
      <p:ext uri="{BB962C8B-B14F-4D97-AF65-F5344CB8AC3E}">
        <p14:creationId xmlns:p14="http://schemas.microsoft.com/office/powerpoint/2010/main" val="13727157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78D6091-60E2-A243-9C37-16A8BC02D7FD}" type="slidenum">
              <a:rPr lang="fr-FR" smtClean="0"/>
              <a:t>5</a:t>
            </a:fld>
            <a:endParaRPr lang="fr-FR"/>
          </a:p>
        </p:txBody>
      </p:sp>
    </p:spTree>
    <p:extLst>
      <p:ext uri="{BB962C8B-B14F-4D97-AF65-F5344CB8AC3E}">
        <p14:creationId xmlns:p14="http://schemas.microsoft.com/office/powerpoint/2010/main" val="910512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5A62AE75-8C3C-DB4E-92A2-8D63A4AD4C6B}" type="datetime3">
              <a:rPr lang="fr-FR" smtClean="0"/>
              <a:pPr/>
              <a:t>16.11.16</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123683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334246-3DBB-5946-B734-7B8CD7CE36A5}" type="datetime3">
              <a:rPr lang="fr-FR" smtClean="0"/>
              <a:pPr/>
              <a:t>16.11.16</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344996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CE7AD53-2AA2-0945-B76F-6207409522EB}" type="datetime3">
              <a:rPr lang="fr-FR" smtClean="0"/>
              <a:pPr/>
              <a:t>16.11.16</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1323173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452375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F5360D3-2A58-C14D-8B06-AB98DA729581}" type="datetime3">
              <a:rPr lang="fr-FR" smtClean="0"/>
              <a:pPr/>
              <a:t>16.11.16</a:t>
            </a:fld>
            <a:endParaRPr lang="fr-FR"/>
          </a:p>
        </p:txBody>
      </p:sp>
      <p:sp>
        <p:nvSpPr>
          <p:cNvPr id="5" name="Espace réservé du pied de page 4"/>
          <p:cNvSpPr>
            <a:spLocks noGrp="1"/>
          </p:cNvSpPr>
          <p:nvPr>
            <p:ph type="ftr" sz="quarter" idx="11"/>
          </p:nvPr>
        </p:nvSpPr>
        <p:spPr>
          <a:xfrm>
            <a:off x="1684215"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2443411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35F414A5-17BF-4743-8234-F1035416D17D}" type="datetime3">
              <a:rPr lang="fr-FR" smtClean="0"/>
              <a:pPr/>
              <a:t>16.11.16</a:t>
            </a:fld>
            <a:endParaRPr lang="fr-FR"/>
          </a:p>
        </p:txBody>
      </p:sp>
      <p:sp>
        <p:nvSpPr>
          <p:cNvPr id="6" name="Espace réservé du pied de page 5"/>
          <p:cNvSpPr>
            <a:spLocks noGrp="1"/>
          </p:cNvSpPr>
          <p:nvPr>
            <p:ph type="ftr" sz="quarter" idx="11"/>
          </p:nvPr>
        </p:nvSpPr>
        <p:spPr>
          <a:xfrm>
            <a:off x="1684215"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368165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236B579-5AAC-F840-B1EC-E12325793F07}" type="datetime3">
              <a:rPr lang="fr-FR" smtClean="0"/>
              <a:pPr/>
              <a:t>16.11.16</a:t>
            </a:fld>
            <a:endParaRPr lang="fr-FR"/>
          </a:p>
        </p:txBody>
      </p:sp>
      <p:sp>
        <p:nvSpPr>
          <p:cNvPr id="8" name="Espace réservé du pied de page 7"/>
          <p:cNvSpPr>
            <a:spLocks noGrp="1"/>
          </p:cNvSpPr>
          <p:nvPr>
            <p:ph type="ftr" sz="quarter" idx="11"/>
          </p:nvPr>
        </p:nvSpPr>
        <p:spPr>
          <a:xfrm>
            <a:off x="1684215"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2771281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4E15A9B6-769A-FF42-B340-D6AADC325CBE}" type="datetime3">
              <a:rPr lang="fr-FR" smtClean="0"/>
              <a:pPr/>
              <a:t>16.11.16</a:t>
            </a:fld>
            <a:endParaRPr lang="fr-FR"/>
          </a:p>
        </p:txBody>
      </p:sp>
      <p:sp>
        <p:nvSpPr>
          <p:cNvPr id="4" name="Espace réservé du pied de page 3"/>
          <p:cNvSpPr>
            <a:spLocks noGrp="1"/>
          </p:cNvSpPr>
          <p:nvPr>
            <p:ph type="ftr" sz="quarter" idx="11"/>
          </p:nvPr>
        </p:nvSpPr>
        <p:spPr>
          <a:xfrm>
            <a:off x="1684215"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346900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173280E-5D64-8140-A690-22FC76D91B3E}" type="datetime3">
              <a:rPr lang="fr-FR" smtClean="0"/>
              <a:pPr/>
              <a:t>16.11.16</a:t>
            </a:fld>
            <a:endParaRPr lang="fr-FR"/>
          </a:p>
        </p:txBody>
      </p:sp>
      <p:sp>
        <p:nvSpPr>
          <p:cNvPr id="3" name="Espace réservé du pied de page 2"/>
          <p:cNvSpPr>
            <a:spLocks noGrp="1"/>
          </p:cNvSpPr>
          <p:nvPr>
            <p:ph type="ftr" sz="quarter" idx="11"/>
          </p:nvPr>
        </p:nvSpPr>
        <p:spPr>
          <a:xfrm>
            <a:off x="1684215"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1451326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5DF70A4D-9631-E046-8967-299F5541A865}" type="datetime3">
              <a:rPr lang="fr-FR" smtClean="0"/>
              <a:pPr/>
              <a:t>16.11.16</a:t>
            </a:fld>
            <a:endParaRPr lang="fr-FR"/>
          </a:p>
        </p:txBody>
      </p:sp>
      <p:sp>
        <p:nvSpPr>
          <p:cNvPr id="6" name="Espace réservé du pied de page 5"/>
          <p:cNvSpPr>
            <a:spLocks noGrp="1"/>
          </p:cNvSpPr>
          <p:nvPr>
            <p:ph type="ftr" sz="quarter" idx="11"/>
          </p:nvPr>
        </p:nvSpPr>
        <p:spPr>
          <a:xfrm>
            <a:off x="1684215"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10451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554A161-0A5E-CB4D-B047-6863260B47CB}" type="datetime3">
              <a:rPr lang="fr-FR" smtClean="0"/>
              <a:pPr/>
              <a:t>16.11.16</a:t>
            </a:fld>
            <a:endParaRPr lang="fr-FR"/>
          </a:p>
        </p:txBody>
      </p:sp>
      <p:sp>
        <p:nvSpPr>
          <p:cNvPr id="6" name="Espace réservé du pied de page 5"/>
          <p:cNvSpPr>
            <a:spLocks noGrp="1"/>
          </p:cNvSpPr>
          <p:nvPr>
            <p:ph type="ftr" sz="quarter" idx="11"/>
          </p:nvPr>
        </p:nvSpPr>
        <p:spPr>
          <a:xfrm>
            <a:off x="1684215"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p:txBody>
          <a:bodyPr/>
          <a:lstStyle/>
          <a:p>
            <a:fld id="{531ADC4E-519F-4B42-B6D5-EA3459AA116D}" type="slidenum">
              <a:rPr lang="fr-FR" smtClean="0"/>
              <a:pPr/>
              <a:t>‹N°›</a:t>
            </a:fld>
            <a:endParaRPr lang="fr-FR"/>
          </a:p>
        </p:txBody>
      </p:sp>
    </p:spTree>
    <p:extLst>
      <p:ext uri="{BB962C8B-B14F-4D97-AF65-F5344CB8AC3E}">
        <p14:creationId xmlns:p14="http://schemas.microsoft.com/office/powerpoint/2010/main" val="694994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706090"/>
          </a:xfrm>
          <a:prstGeom prst="rect">
            <a:avLst/>
          </a:prstGeom>
        </p:spPr>
        <p:txBody>
          <a:bodyPr vert="horz" lIns="91440" tIns="45720" rIns="91440" bIns="45720" rtlCol="0" anchor="ctr">
            <a:normAutofit/>
          </a:bodyPr>
          <a:lstStyle/>
          <a:p>
            <a:r>
              <a:rPr lang="fr-FR" dirty="0" smtClean="0"/>
              <a:t>CLIQUEZ ET MODIFIEZ LE TITRE</a:t>
            </a:r>
            <a:endParaRPr lang="fr-FR" dirty="0"/>
          </a:p>
        </p:txBody>
      </p:sp>
      <p:sp>
        <p:nvSpPr>
          <p:cNvPr id="3" name="Espace réservé du texte 2"/>
          <p:cNvSpPr>
            <a:spLocks noGrp="1"/>
          </p:cNvSpPr>
          <p:nvPr>
            <p:ph type="body" idx="1"/>
          </p:nvPr>
        </p:nvSpPr>
        <p:spPr>
          <a:xfrm>
            <a:off x="457200" y="1628800"/>
            <a:ext cx="8229600" cy="4320481"/>
          </a:xfrm>
          <a:prstGeom prst="rect">
            <a:avLst/>
          </a:prstGeom>
        </p:spPr>
        <p:txBody>
          <a:bodyPr vert="horz" lIns="91440" tIns="45720" rIns="91440" bIns="45720" rtlCol="0">
            <a:normAutofit/>
          </a:bodyPr>
          <a:lstStyle/>
          <a:p>
            <a:pPr lvl="0"/>
            <a:r>
              <a:rPr lang="fr-FR" dirty="0" smtClean="0"/>
              <a:t>Cliquez pour modifier les styles du texte du masque</a:t>
            </a:r>
          </a:p>
          <a:p>
            <a:pPr lvl="0"/>
            <a:r>
              <a:rPr lang="fr-FR" dirty="0" smtClean="0"/>
              <a:t>Deuxième niveau</a:t>
            </a:r>
          </a:p>
          <a:p>
            <a:pPr lvl="0"/>
            <a:r>
              <a:rPr lang="fr-FR" dirty="0" smtClean="0"/>
              <a:t>Troisième niveau</a:t>
            </a:r>
          </a:p>
          <a:p>
            <a:pPr lvl="0"/>
            <a:r>
              <a:rPr lang="fr-FR" dirty="0" smtClean="0"/>
              <a:t>Quatrième niveau</a:t>
            </a:r>
          </a:p>
          <a:p>
            <a:pPr lvl="0"/>
            <a:r>
              <a:rPr lang="fr-FR" dirty="0" smtClean="0"/>
              <a:t>Cinquième niveau</a:t>
            </a:r>
            <a:endParaRPr lang="fr-FR" dirty="0"/>
          </a:p>
        </p:txBody>
      </p:sp>
      <p:sp>
        <p:nvSpPr>
          <p:cNvPr id="4" name="Espace réservé de la date 3"/>
          <p:cNvSpPr>
            <a:spLocks noGrp="1"/>
          </p:cNvSpPr>
          <p:nvPr>
            <p:ph type="dt" sz="half" idx="2"/>
          </p:nvPr>
        </p:nvSpPr>
        <p:spPr>
          <a:xfrm>
            <a:off x="5246712" y="6169545"/>
            <a:ext cx="2133600" cy="415934"/>
          </a:xfrm>
          <a:prstGeom prst="rect">
            <a:avLst/>
          </a:prstGeom>
        </p:spPr>
        <p:txBody>
          <a:bodyPr vert="horz" lIns="91440" tIns="45720" rIns="91440" bIns="45720" rtlCol="0" anchor="ctr"/>
          <a:lstStyle>
            <a:lvl1pPr algn="r">
              <a:defRPr sz="700">
                <a:solidFill>
                  <a:srgbClr val="6C6F70"/>
                </a:solidFill>
                <a:latin typeface="Arial"/>
                <a:cs typeface="Arial"/>
              </a:defRPr>
            </a:lvl1pPr>
          </a:lstStyle>
          <a:p>
            <a:fld id="{9F0B4315-2513-444F-BF49-72AD0C16B1E3}" type="datetime3">
              <a:rPr lang="fr-FR" smtClean="0"/>
              <a:pPr/>
              <a:t>16.11.16</a:t>
            </a:fld>
            <a:endParaRPr lang="fr-FR" dirty="0"/>
          </a:p>
        </p:txBody>
      </p:sp>
      <p:pic>
        <p:nvPicPr>
          <p:cNvPr id="8" name="Image 7" descr="Logo_2iE_Marqueur.png"/>
          <p:cNvPicPr>
            <a:picLocks noChangeAspect="1"/>
          </p:cNvPicPr>
          <p:nvPr userDrawn="1"/>
        </p:nvPicPr>
        <p:blipFill rotWithShape="1">
          <a:blip r:embed="rId13">
            <a:extLst>
              <a:ext uri="{28A0092B-C50C-407E-A947-70E740481C1C}">
                <a14:useLocalDpi xmlns:a14="http://schemas.microsoft.com/office/drawing/2010/main" val="0"/>
              </a:ext>
            </a:extLst>
          </a:blip>
          <a:srcRect t="81457"/>
          <a:stretch/>
        </p:blipFill>
        <p:spPr>
          <a:xfrm>
            <a:off x="7451762" y="6287512"/>
            <a:ext cx="1235038" cy="180000"/>
          </a:xfrm>
          <a:prstGeom prst="rect">
            <a:avLst/>
          </a:prstGeom>
        </p:spPr>
      </p:pic>
      <p:sp>
        <p:nvSpPr>
          <p:cNvPr id="6" name="Espace réservé du numéro de diapositive 5"/>
          <p:cNvSpPr>
            <a:spLocks noGrp="1"/>
          </p:cNvSpPr>
          <p:nvPr>
            <p:ph type="sldNum" sz="quarter" idx="4"/>
          </p:nvPr>
        </p:nvSpPr>
        <p:spPr>
          <a:xfrm>
            <a:off x="8316417" y="6167230"/>
            <a:ext cx="552668" cy="420564"/>
          </a:xfrm>
          <a:prstGeom prst="rect">
            <a:avLst/>
          </a:prstGeom>
        </p:spPr>
        <p:txBody>
          <a:bodyPr vert="horz" lIns="91440" tIns="45720" rIns="91440" bIns="45720" rtlCol="0" anchor="ctr"/>
          <a:lstStyle>
            <a:lvl1pPr algn="ctr">
              <a:defRPr sz="600">
                <a:solidFill>
                  <a:schemeClr val="bg1"/>
                </a:solidFill>
                <a:latin typeface="Arial"/>
                <a:cs typeface="Arial"/>
              </a:defRPr>
            </a:lvl1pPr>
          </a:lstStyle>
          <a:p>
            <a:fld id="{531ADC4E-519F-4B42-B6D5-EA3459AA116D}" type="slidenum">
              <a:rPr lang="fr-FR" smtClean="0"/>
              <a:pPr/>
              <a:t>‹N°›</a:t>
            </a:fld>
            <a:endParaRPr lang="fr-FR"/>
          </a:p>
        </p:txBody>
      </p:sp>
      <p:cxnSp>
        <p:nvCxnSpPr>
          <p:cNvPr id="10" name="Connecteur droit 9"/>
          <p:cNvCxnSpPr/>
          <p:nvPr userDrawn="1"/>
        </p:nvCxnSpPr>
        <p:spPr>
          <a:xfrm flipH="1">
            <a:off x="1187624" y="6381328"/>
            <a:ext cx="5256584" cy="0"/>
          </a:xfrm>
          <a:prstGeom prst="line">
            <a:avLst/>
          </a:prstGeom>
          <a:ln w="3175" cmpd="sng">
            <a:solidFill>
              <a:srgbClr val="6C6F70"/>
            </a:solidFill>
          </a:ln>
          <a:effectLst/>
        </p:spPr>
        <p:style>
          <a:lnRef idx="2">
            <a:schemeClr val="accent1"/>
          </a:lnRef>
          <a:fillRef idx="0">
            <a:schemeClr val="accent1"/>
          </a:fillRef>
          <a:effectRef idx="1">
            <a:schemeClr val="accent1"/>
          </a:effectRef>
          <a:fontRef idx="minor">
            <a:schemeClr val="tx1"/>
          </a:fontRef>
        </p:style>
      </p:cxnSp>
      <p:pic>
        <p:nvPicPr>
          <p:cNvPr id="9" name="Image 8" descr="LOGO 2iE AFRIQUE.png"/>
          <p:cNvPicPr>
            <a:picLocks noChangeAspect="1"/>
          </p:cNvPicPr>
          <p:nvPr userDrawn="1"/>
        </p:nvPicPr>
        <p:blipFill rotWithShape="1">
          <a:blip r:embed="rId14">
            <a:extLst>
              <a:ext uri="{28A0092B-C50C-407E-A947-70E740481C1C}">
                <a14:useLocalDpi xmlns:a14="http://schemas.microsoft.com/office/drawing/2010/main" val="0"/>
              </a:ext>
            </a:extLst>
          </a:blip>
          <a:srcRect l="18525" t="18525" r="18525" b="18525"/>
          <a:stretch/>
        </p:blipFill>
        <p:spPr>
          <a:xfrm>
            <a:off x="395536" y="6065911"/>
            <a:ext cx="680466" cy="675458"/>
          </a:xfrm>
          <a:prstGeom prst="rect">
            <a:avLst/>
          </a:prstGeom>
        </p:spPr>
      </p:pic>
    </p:spTree>
    <p:extLst>
      <p:ext uri="{BB962C8B-B14F-4D97-AF65-F5344CB8AC3E}">
        <p14:creationId xmlns:p14="http://schemas.microsoft.com/office/powerpoint/2010/main" val="3348712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457200" rtl="0" eaLnBrk="1" latinLnBrk="0" hangingPunct="1">
        <a:spcBef>
          <a:spcPct val="0"/>
        </a:spcBef>
        <a:buNone/>
        <a:defRPr sz="3000" kern="1200">
          <a:solidFill>
            <a:srgbClr val="6C6F70"/>
          </a:solidFill>
          <a:latin typeface="Arial"/>
          <a:ea typeface="+mj-ea"/>
          <a:cs typeface="Arial"/>
        </a:defRPr>
      </a:lvl1pPr>
    </p:titleStyle>
    <p:bodyStyle>
      <a:lvl1pPr marL="342900" indent="-342900" algn="l" defTabSz="457200" rtl="0" eaLnBrk="1" latinLnBrk="0" hangingPunct="1">
        <a:spcBef>
          <a:spcPct val="20000"/>
        </a:spcBef>
        <a:buSzPct val="100000"/>
        <a:buFont typeface="Lucida Grande"/>
        <a:buChar char="■"/>
        <a:defRPr sz="1400" kern="1200">
          <a:solidFill>
            <a:srgbClr val="6C6F70"/>
          </a:solidFill>
          <a:latin typeface="Arial"/>
          <a:ea typeface="+mn-ea"/>
          <a:cs typeface="Arial"/>
        </a:defRPr>
      </a:lvl1pPr>
      <a:lvl2pPr marL="742950" indent="-285750" algn="l" defTabSz="457200" rtl="0" eaLnBrk="1" latinLnBrk="0" hangingPunct="1">
        <a:spcBef>
          <a:spcPct val="20000"/>
        </a:spcBef>
        <a:buFont typeface="Lucida Grande"/>
        <a:buChar char="■"/>
        <a:defRPr sz="1400" kern="1200">
          <a:solidFill>
            <a:srgbClr val="6C6F70"/>
          </a:solidFill>
          <a:latin typeface="Arial"/>
          <a:ea typeface="+mn-ea"/>
          <a:cs typeface="Arial"/>
        </a:defRPr>
      </a:lvl2pPr>
      <a:lvl3pPr marL="1143000" indent="-228600" algn="l" defTabSz="457200" rtl="0" eaLnBrk="1" latinLnBrk="0" hangingPunct="1">
        <a:spcBef>
          <a:spcPct val="20000"/>
        </a:spcBef>
        <a:buFont typeface="Lucida Grande"/>
        <a:buChar char="■"/>
        <a:defRPr sz="1400" kern="1200">
          <a:solidFill>
            <a:srgbClr val="6C6F70"/>
          </a:solidFill>
          <a:latin typeface="Arial"/>
          <a:ea typeface="+mn-ea"/>
          <a:cs typeface="Arial"/>
        </a:defRPr>
      </a:lvl3pPr>
      <a:lvl4pPr marL="1600200" indent="-228600" algn="l" defTabSz="457200" rtl="0" eaLnBrk="1" latinLnBrk="0" hangingPunct="1">
        <a:spcBef>
          <a:spcPct val="20000"/>
        </a:spcBef>
        <a:buFont typeface="Lucida Grande"/>
        <a:buChar char="■"/>
        <a:defRPr sz="1400" kern="1200">
          <a:solidFill>
            <a:srgbClr val="6C6F70"/>
          </a:solidFill>
          <a:latin typeface="Arial"/>
          <a:ea typeface="+mn-ea"/>
          <a:cs typeface="Arial"/>
        </a:defRPr>
      </a:lvl4pPr>
      <a:lvl5pPr marL="2057400" indent="-228600" algn="l" defTabSz="457200" rtl="0" eaLnBrk="1" latinLnBrk="0" hangingPunct="1">
        <a:spcBef>
          <a:spcPct val="20000"/>
        </a:spcBef>
        <a:buFont typeface="Lucida Grande"/>
        <a:buChar char="■"/>
        <a:defRPr sz="1400" kern="1200">
          <a:solidFill>
            <a:srgbClr val="6C6F70"/>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2ie-edu.org/assets/Rapport_Audit-Externe_CEA-BM_2iE_Juil2016.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tmp"/><Relationship Id="rId5" Type="http://schemas.openxmlformats.org/officeDocument/2006/relationships/image" Target="../media/image14.tmp"/><Relationship Id="rId4" Type="http://schemas.openxmlformats.org/officeDocument/2006/relationships/image" Target="../media/image13.tm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1370"/>
            <a:ext cx="9144512" cy="68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5" name="Image 4" descr="LOGO 2iE AFRIQ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520" y="620688"/>
            <a:ext cx="4678960" cy="4644512"/>
          </a:xfrm>
          <a:prstGeom prst="rect">
            <a:avLst/>
          </a:prstGeom>
        </p:spPr>
      </p:pic>
      <p:sp>
        <p:nvSpPr>
          <p:cNvPr id="2" name="Titre 1"/>
          <p:cNvSpPr>
            <a:spLocks noGrp="1"/>
          </p:cNvSpPr>
          <p:nvPr>
            <p:ph type="ctrTitle"/>
          </p:nvPr>
        </p:nvSpPr>
        <p:spPr>
          <a:xfrm>
            <a:off x="1345806" y="4077072"/>
            <a:ext cx="7272808" cy="1512168"/>
          </a:xfrm>
        </p:spPr>
        <p:txBody>
          <a:bodyPr>
            <a:normAutofit/>
          </a:bodyPr>
          <a:lstStyle/>
          <a:p>
            <a:pPr algn="ctr"/>
            <a:r>
              <a:rPr lang="fr-FR" sz="2000" b="1" dirty="0" smtClean="0"/>
              <a:t>Centre </a:t>
            </a:r>
            <a:r>
              <a:rPr lang="fr-FR" sz="2000" b="1" dirty="0"/>
              <a:t>d’Excellence pour la formation et la recherche en Sciences et Technologies de l’Eau, </a:t>
            </a:r>
            <a:r>
              <a:rPr lang="fr-FR" sz="2000" b="1" dirty="0" smtClean="0"/>
              <a:t>l’Environnement et l’Agriculture en </a:t>
            </a:r>
            <a:r>
              <a:rPr lang="fr-FR" sz="2000" b="1" dirty="0"/>
              <a:t>Afrique de l’Ouest et du Centre</a:t>
            </a:r>
            <a:endParaRPr lang="fr-FR" sz="2000" b="1" dirty="0">
              <a:solidFill>
                <a:srgbClr val="6C6F70"/>
              </a:solidFill>
              <a:latin typeface="Arial"/>
              <a:cs typeface="Arial"/>
            </a:endParaRPr>
          </a:p>
        </p:txBody>
      </p:sp>
      <p:sp>
        <p:nvSpPr>
          <p:cNvPr id="3" name="Sous-titre 2"/>
          <p:cNvSpPr>
            <a:spLocks noGrp="1"/>
          </p:cNvSpPr>
          <p:nvPr>
            <p:ph type="subTitle" idx="1"/>
          </p:nvPr>
        </p:nvSpPr>
        <p:spPr>
          <a:xfrm>
            <a:off x="2483768" y="5733256"/>
            <a:ext cx="4536504" cy="697632"/>
          </a:xfrm>
        </p:spPr>
        <p:txBody>
          <a:bodyPr>
            <a:normAutofit/>
          </a:bodyPr>
          <a:lstStyle/>
          <a:p>
            <a:r>
              <a:rPr lang="fr-FR" dirty="0">
                <a:solidFill>
                  <a:srgbClr val="FF0000"/>
                </a:solidFill>
              </a:rPr>
              <a:t>6</a:t>
            </a:r>
            <a:r>
              <a:rPr lang="fr-FR" baseline="30000" dirty="0" smtClean="0">
                <a:solidFill>
                  <a:srgbClr val="FF0000"/>
                </a:solidFill>
              </a:rPr>
              <a:t>ème</a:t>
            </a:r>
            <a:r>
              <a:rPr lang="fr-FR" dirty="0" smtClean="0">
                <a:solidFill>
                  <a:srgbClr val="FF0000"/>
                </a:solidFill>
              </a:rPr>
              <a:t>  </a:t>
            </a:r>
            <a:r>
              <a:rPr lang="fr-FR" dirty="0">
                <a:solidFill>
                  <a:srgbClr val="FF0000"/>
                </a:solidFill>
              </a:rPr>
              <a:t>Réunion des Centres d’Excellence Africains </a:t>
            </a:r>
          </a:p>
          <a:p>
            <a:r>
              <a:rPr lang="fr-FR" dirty="0" smtClean="0">
                <a:solidFill>
                  <a:srgbClr val="FF0000"/>
                </a:solidFill>
              </a:rPr>
              <a:t>Abidjan (Côte d’Ivoire), du 15 </a:t>
            </a:r>
            <a:r>
              <a:rPr lang="fr-FR" dirty="0">
                <a:solidFill>
                  <a:srgbClr val="FF0000"/>
                </a:solidFill>
              </a:rPr>
              <a:t>au </a:t>
            </a:r>
            <a:r>
              <a:rPr lang="fr-FR" dirty="0" smtClean="0">
                <a:solidFill>
                  <a:srgbClr val="FF0000"/>
                </a:solidFill>
              </a:rPr>
              <a:t>17 novembre 2016</a:t>
            </a:r>
            <a:endParaRPr lang="fr-FR" dirty="0">
              <a:solidFill>
                <a:srgbClr val="FF0000"/>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371" y="195645"/>
            <a:ext cx="1098773" cy="103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6336" y="89644"/>
            <a:ext cx="1373138" cy="1590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233" y="367654"/>
            <a:ext cx="4152576" cy="690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5624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10</a:t>
            </a:fld>
            <a:endParaRPr lang="fr-FR" dirty="0"/>
          </a:p>
        </p:txBody>
      </p:sp>
      <p:sp>
        <p:nvSpPr>
          <p:cNvPr id="3" name="Espace réservé du contenu 2"/>
          <p:cNvSpPr>
            <a:spLocks noGrp="1"/>
          </p:cNvSpPr>
          <p:nvPr>
            <p:ph idx="1"/>
          </p:nvPr>
        </p:nvSpPr>
        <p:spPr>
          <a:xfrm>
            <a:off x="778971" y="1052736"/>
            <a:ext cx="8185517" cy="5256584"/>
          </a:xfrm>
        </p:spPr>
        <p:txBody>
          <a:bodyPr>
            <a:noAutofit/>
          </a:bodyPr>
          <a:lstStyle/>
          <a:p>
            <a:pPr>
              <a:spcBef>
                <a:spcPts val="300"/>
              </a:spcBef>
              <a:spcAft>
                <a:spcPts val="300"/>
              </a:spcAft>
            </a:pPr>
            <a:r>
              <a:rPr lang="fr-FR" sz="1700" b="1" dirty="0" smtClean="0">
                <a:solidFill>
                  <a:srgbClr val="FF0000"/>
                </a:solidFill>
              </a:rPr>
              <a:t>Janvier à Mai 2016</a:t>
            </a:r>
            <a:r>
              <a:rPr lang="fr-FR" sz="1700" dirty="0" smtClean="0">
                <a:solidFill>
                  <a:srgbClr val="FF0000"/>
                </a:solidFill>
              </a:rPr>
              <a:t>: </a:t>
            </a:r>
          </a:p>
          <a:p>
            <a:pPr lvl="1">
              <a:spcBef>
                <a:spcPts val="300"/>
              </a:spcBef>
              <a:spcAft>
                <a:spcPts val="300"/>
              </a:spcAft>
              <a:buFont typeface="Wingdings" panose="05000000000000000000" pitchFamily="2" charset="2"/>
              <a:buChar char="§"/>
            </a:pPr>
            <a:r>
              <a:rPr lang="fr-FR" sz="1700" dirty="0" err="1" smtClean="0"/>
              <a:t>Reporting</a:t>
            </a:r>
            <a:r>
              <a:rPr lang="fr-FR" sz="1700" dirty="0" smtClean="0"/>
              <a:t> du semestre 1 de l’année 2 </a:t>
            </a:r>
            <a:r>
              <a:rPr lang="fr-FR" sz="1700" b="1" i="1" dirty="0" smtClean="0"/>
              <a:t>(au 31 octobre 2015)</a:t>
            </a:r>
            <a:r>
              <a:rPr lang="fr-FR" sz="1700" dirty="0" smtClean="0"/>
              <a:t> </a:t>
            </a:r>
            <a:r>
              <a:rPr lang="fr-FR" sz="1700" i="1" dirty="0" smtClean="0"/>
              <a:t>(soumis à l’AAU)</a:t>
            </a:r>
          </a:p>
          <a:p>
            <a:pPr lvl="1">
              <a:spcBef>
                <a:spcPts val="300"/>
              </a:spcBef>
              <a:spcAft>
                <a:spcPts val="300"/>
              </a:spcAft>
              <a:buFont typeface="Wingdings" panose="05000000000000000000" pitchFamily="2" charset="2"/>
              <a:buChar char="§"/>
            </a:pPr>
            <a:r>
              <a:rPr lang="fr-FR" sz="1700" dirty="0" err="1" smtClean="0"/>
              <a:t>Reporting</a:t>
            </a:r>
            <a:r>
              <a:rPr lang="fr-FR" sz="1700" dirty="0" smtClean="0"/>
              <a:t> financier du 2</a:t>
            </a:r>
            <a:r>
              <a:rPr lang="fr-FR" sz="1700" baseline="30000" dirty="0" smtClean="0"/>
              <a:t>ème</a:t>
            </a:r>
            <a:r>
              <a:rPr lang="fr-FR" sz="1700" dirty="0" smtClean="0"/>
              <a:t> Semestre 2015 </a:t>
            </a:r>
            <a:r>
              <a:rPr lang="fr-FR" sz="1700" b="1" dirty="0" smtClean="0"/>
              <a:t>(Juillet – décembre 2015)</a:t>
            </a:r>
            <a:r>
              <a:rPr lang="fr-FR" sz="1700" dirty="0" smtClean="0"/>
              <a:t> </a:t>
            </a:r>
            <a:r>
              <a:rPr lang="fr-FR" sz="1700" i="1" dirty="0" smtClean="0"/>
              <a:t>(soumis et validé par la BM)</a:t>
            </a:r>
          </a:p>
          <a:p>
            <a:pPr lvl="1">
              <a:spcBef>
                <a:spcPts val="300"/>
              </a:spcBef>
              <a:spcAft>
                <a:spcPts val="300"/>
              </a:spcAft>
              <a:buFont typeface="Wingdings" panose="05000000000000000000" pitchFamily="2" charset="2"/>
              <a:buChar char="§"/>
            </a:pPr>
            <a:r>
              <a:rPr lang="fr-FR" sz="1700" dirty="0" smtClean="0"/>
              <a:t>Recrutement de la 2</a:t>
            </a:r>
            <a:r>
              <a:rPr lang="fr-FR" sz="1700" baseline="30000" dirty="0" smtClean="0"/>
              <a:t>e</a:t>
            </a:r>
            <a:r>
              <a:rPr lang="fr-FR" sz="1700" dirty="0" smtClean="0"/>
              <a:t> vague des étudiants boursiers nationaux (rentrée de février 2016) : </a:t>
            </a:r>
            <a:r>
              <a:rPr lang="fr-FR" sz="1700" b="1" i="1" dirty="0" smtClean="0"/>
              <a:t>43 étudiants en Master EA et IRH</a:t>
            </a:r>
            <a:r>
              <a:rPr lang="fr-FR" sz="1700" dirty="0" smtClean="0"/>
              <a:t>.</a:t>
            </a:r>
          </a:p>
          <a:p>
            <a:pPr lvl="1">
              <a:spcBef>
                <a:spcPts val="300"/>
              </a:spcBef>
              <a:spcAft>
                <a:spcPts val="300"/>
              </a:spcAft>
              <a:buFont typeface="Wingdings" panose="05000000000000000000" pitchFamily="2" charset="2"/>
              <a:buChar char="§"/>
            </a:pPr>
            <a:r>
              <a:rPr lang="fr-FR" sz="1700" dirty="0" smtClean="0"/>
              <a:t>Finalisation de l’ILD 2.8 </a:t>
            </a:r>
            <a:r>
              <a:rPr lang="fr-FR" sz="1700" b="1" i="1" dirty="0" smtClean="0"/>
              <a:t>(liste complète des équipements)</a:t>
            </a:r>
          </a:p>
          <a:p>
            <a:pPr lvl="1">
              <a:spcBef>
                <a:spcPts val="300"/>
              </a:spcBef>
              <a:spcAft>
                <a:spcPts val="300"/>
              </a:spcAft>
              <a:buFont typeface="Wingdings" panose="05000000000000000000" pitchFamily="2" charset="2"/>
              <a:buChar char="§"/>
            </a:pPr>
            <a:r>
              <a:rPr lang="fr-FR" sz="1700" dirty="0" smtClean="0"/>
              <a:t>Révision et soumission du Plan de Passation des Marchés à la BM</a:t>
            </a:r>
            <a:endParaRPr lang="fr-FR" sz="1700" b="1" i="1" dirty="0" smtClean="0"/>
          </a:p>
          <a:p>
            <a:pPr lvl="1">
              <a:spcBef>
                <a:spcPts val="300"/>
              </a:spcBef>
              <a:spcAft>
                <a:spcPts val="300"/>
              </a:spcAft>
              <a:buFont typeface="Wingdings" panose="05000000000000000000" pitchFamily="2" charset="2"/>
              <a:buChar char="§"/>
            </a:pPr>
            <a:r>
              <a:rPr lang="fr-FR" sz="1700" dirty="0" smtClean="0"/>
              <a:t>Soumission et validation des </a:t>
            </a:r>
            <a:r>
              <a:rPr lang="fr-FR" sz="1700" dirty="0" err="1" smtClean="0"/>
              <a:t>TDRs</a:t>
            </a:r>
            <a:r>
              <a:rPr lang="fr-FR" sz="1700" dirty="0" smtClean="0"/>
              <a:t> de l’Audit externe à la BM</a:t>
            </a:r>
          </a:p>
          <a:p>
            <a:pPr lvl="1">
              <a:spcBef>
                <a:spcPts val="300"/>
              </a:spcBef>
              <a:spcAft>
                <a:spcPts val="300"/>
              </a:spcAft>
              <a:buFont typeface="Wingdings" panose="05000000000000000000" pitchFamily="2" charset="2"/>
              <a:buChar char="§"/>
            </a:pPr>
            <a:r>
              <a:rPr lang="fr-FR" sz="1700" dirty="0" smtClean="0"/>
              <a:t>Participation à l’enquête de </a:t>
            </a:r>
            <a:r>
              <a:rPr lang="fr-FR" sz="1700" dirty="0" err="1" smtClean="0"/>
              <a:t>Benchmarking</a:t>
            </a:r>
            <a:r>
              <a:rPr lang="fr-FR" sz="1700" dirty="0" smtClean="0"/>
              <a:t> du projet PASET de la BM </a:t>
            </a:r>
            <a:r>
              <a:rPr lang="fr-FR" sz="1700" b="1" i="1" dirty="0" smtClean="0"/>
              <a:t>(Avril 2016)</a:t>
            </a:r>
          </a:p>
          <a:p>
            <a:pPr lvl="1">
              <a:spcBef>
                <a:spcPts val="300"/>
              </a:spcBef>
              <a:spcAft>
                <a:spcPts val="300"/>
              </a:spcAft>
              <a:buFont typeface="Wingdings" panose="05000000000000000000" pitchFamily="2" charset="2"/>
              <a:buChar char="§"/>
            </a:pPr>
            <a:r>
              <a:rPr lang="fr-FR" sz="1700" dirty="0" smtClean="0"/>
              <a:t>Accueil d’une délégation de UDS (Ghana) à 2iE</a:t>
            </a:r>
            <a:r>
              <a:rPr lang="fr-FR" sz="1700" b="1" i="1" dirty="0" smtClean="0"/>
              <a:t> (24 – 27 avril 2016)</a:t>
            </a:r>
          </a:p>
          <a:p>
            <a:pPr lvl="1">
              <a:spcBef>
                <a:spcPts val="300"/>
              </a:spcBef>
              <a:spcAft>
                <a:spcPts val="300"/>
              </a:spcAft>
              <a:buFont typeface="Wingdings" panose="05000000000000000000" pitchFamily="2" charset="2"/>
              <a:buChar char="§"/>
            </a:pPr>
            <a:r>
              <a:rPr lang="fr-FR" sz="1700" dirty="0" smtClean="0">
                <a:solidFill>
                  <a:srgbClr val="008000"/>
                </a:solidFill>
              </a:rPr>
              <a:t>Participation à la réunion des CEA à Accra du </a:t>
            </a:r>
            <a:r>
              <a:rPr lang="fr-FR" sz="1700" b="1" i="1" dirty="0" smtClean="0">
                <a:solidFill>
                  <a:srgbClr val="008000"/>
                </a:solidFill>
              </a:rPr>
              <a:t>17 au 19 mai 2016.</a:t>
            </a:r>
          </a:p>
          <a:p>
            <a:pPr lvl="1">
              <a:spcBef>
                <a:spcPts val="300"/>
              </a:spcBef>
              <a:spcAft>
                <a:spcPts val="300"/>
              </a:spcAft>
              <a:buFont typeface="Wingdings" panose="05000000000000000000" pitchFamily="2" charset="2"/>
              <a:buChar char="§"/>
            </a:pPr>
            <a:r>
              <a:rPr lang="fr-FR" sz="1700" dirty="0" smtClean="0">
                <a:solidFill>
                  <a:srgbClr val="008000"/>
                </a:solidFill>
              </a:rPr>
              <a:t>Remise d’ordinateurs aux étudiants boursiers du projet </a:t>
            </a:r>
            <a:r>
              <a:rPr lang="fr-FR" sz="1700" b="1" i="1" dirty="0" smtClean="0">
                <a:solidFill>
                  <a:srgbClr val="008000"/>
                </a:solidFill>
              </a:rPr>
              <a:t>(Juin 2016)</a:t>
            </a:r>
          </a:p>
          <a:p>
            <a:pPr lvl="1">
              <a:spcBef>
                <a:spcPts val="300"/>
              </a:spcBef>
              <a:spcAft>
                <a:spcPts val="300"/>
              </a:spcAft>
              <a:buFont typeface="Wingdings" panose="05000000000000000000" pitchFamily="2" charset="2"/>
              <a:buChar char="§"/>
            </a:pPr>
            <a:endParaRPr lang="fr-FR" sz="1700" dirty="0" smtClean="0"/>
          </a:p>
          <a:p>
            <a:pPr lvl="1">
              <a:spcBef>
                <a:spcPts val="300"/>
              </a:spcBef>
              <a:spcAft>
                <a:spcPts val="300"/>
              </a:spcAft>
              <a:buFont typeface="Wingdings" panose="05000000000000000000" pitchFamily="2" charset="2"/>
              <a:buChar char="§"/>
            </a:pPr>
            <a:endParaRPr lang="fr-FR" sz="1700" dirty="0" smtClean="0"/>
          </a:p>
          <a:p>
            <a:pPr lvl="1">
              <a:spcBef>
                <a:spcPts val="300"/>
              </a:spcBef>
              <a:spcAft>
                <a:spcPts val="300"/>
              </a:spcAft>
              <a:buFont typeface="Wingdings" panose="05000000000000000000" pitchFamily="2" charset="2"/>
              <a:buChar char="§"/>
            </a:pPr>
            <a:endParaRPr lang="fr-FR" sz="1700" dirty="0" smtClean="0"/>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re 1"/>
          <p:cNvSpPr>
            <a:spLocks noGrp="1"/>
          </p:cNvSpPr>
          <p:nvPr>
            <p:ph type="title"/>
          </p:nvPr>
        </p:nvSpPr>
        <p:spPr>
          <a:xfrm>
            <a:off x="457200" y="74120"/>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7" name="Accolade ouvrante 6"/>
          <p:cNvSpPr/>
          <p:nvPr/>
        </p:nvSpPr>
        <p:spPr>
          <a:xfrm>
            <a:off x="476883" y="1052736"/>
            <a:ext cx="586408" cy="5114493"/>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35496" y="2438886"/>
            <a:ext cx="492443" cy="2430274"/>
          </a:xfrm>
          <a:prstGeom prst="rect">
            <a:avLst/>
          </a:prstGeom>
          <a:noFill/>
        </p:spPr>
        <p:txBody>
          <a:bodyPr vert="vert270" wrap="square" rtlCol="0">
            <a:spAutoFit/>
          </a:bodyPr>
          <a:lstStyle/>
          <a:p>
            <a:pPr algn="ctr"/>
            <a:r>
              <a:rPr lang="fr-FR" sz="2000" b="1" dirty="0" smtClean="0">
                <a:solidFill>
                  <a:srgbClr val="002060"/>
                </a:solidFill>
              </a:rPr>
              <a:t>Semestre  2</a:t>
            </a:r>
            <a:endParaRPr lang="fr-FR" sz="2000" b="1" dirty="0">
              <a:solidFill>
                <a:srgbClr val="002060"/>
              </a:solidFill>
            </a:endParaRPr>
          </a:p>
        </p:txBody>
      </p:sp>
    </p:spTree>
    <p:extLst>
      <p:ext uri="{BB962C8B-B14F-4D97-AF65-F5344CB8AC3E}">
        <p14:creationId xmlns:p14="http://schemas.microsoft.com/office/powerpoint/2010/main" val="8581533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11</a:t>
            </a:fld>
            <a:endParaRPr lang="fr-FR"/>
          </a:p>
        </p:txBody>
      </p:sp>
      <p:sp>
        <p:nvSpPr>
          <p:cNvPr id="3" name="Espace réservé du contenu 2"/>
          <p:cNvSpPr>
            <a:spLocks noGrp="1"/>
          </p:cNvSpPr>
          <p:nvPr>
            <p:ph idx="1"/>
          </p:nvPr>
        </p:nvSpPr>
        <p:spPr>
          <a:xfrm>
            <a:off x="611560" y="1628800"/>
            <a:ext cx="8424936" cy="4680520"/>
          </a:xfrm>
        </p:spPr>
        <p:txBody>
          <a:bodyPr>
            <a:noAutofit/>
          </a:bodyPr>
          <a:lstStyle/>
          <a:p>
            <a:r>
              <a:rPr lang="fr-FR" sz="1800" b="1" i="1" dirty="0" smtClean="0">
                <a:solidFill>
                  <a:srgbClr val="FF0000"/>
                </a:solidFill>
              </a:rPr>
              <a:t>Juillet 2016 à Novembre 2016</a:t>
            </a:r>
            <a:endParaRPr lang="fr-FR" sz="1800" dirty="0">
              <a:solidFill>
                <a:srgbClr val="FF0000"/>
              </a:solidFill>
            </a:endParaRPr>
          </a:p>
          <a:p>
            <a:pPr lvl="1">
              <a:buFontTx/>
              <a:buChar char="-"/>
            </a:pPr>
            <a:r>
              <a:rPr lang="fr-FR" sz="1800" dirty="0" smtClean="0"/>
              <a:t>Audit externe du projet CEA </a:t>
            </a:r>
            <a:r>
              <a:rPr lang="fr-FR" sz="1800" b="1" dirty="0" smtClean="0"/>
              <a:t>(</a:t>
            </a:r>
            <a:r>
              <a:rPr lang="fr-FR" sz="1800" b="1" dirty="0"/>
              <a:t>J</a:t>
            </a:r>
            <a:r>
              <a:rPr lang="fr-FR" sz="1800" b="1" dirty="0" smtClean="0"/>
              <a:t>uil. 2016)</a:t>
            </a:r>
          </a:p>
          <a:p>
            <a:pPr lvl="1">
              <a:buFontTx/>
              <a:buChar char="-"/>
            </a:pPr>
            <a:r>
              <a:rPr lang="fr-FR" sz="1800" dirty="0" smtClean="0"/>
              <a:t>Recrutement </a:t>
            </a:r>
            <a:r>
              <a:rPr lang="fr-FR" sz="1800" dirty="0"/>
              <a:t>d’un spécialiste en passation de marchés pour le projet </a:t>
            </a:r>
            <a:r>
              <a:rPr lang="fr-FR" sz="1800" b="1" dirty="0"/>
              <a:t>(Sept 2016</a:t>
            </a:r>
            <a:r>
              <a:rPr lang="fr-FR" sz="1800" b="1" dirty="0" smtClean="0"/>
              <a:t>)</a:t>
            </a:r>
          </a:p>
          <a:p>
            <a:pPr lvl="1">
              <a:buFontTx/>
              <a:buChar char="-"/>
            </a:pPr>
            <a:r>
              <a:rPr lang="fr-FR" sz="1800" dirty="0"/>
              <a:t>Passation des marchés des </a:t>
            </a:r>
            <a:r>
              <a:rPr lang="fr-FR" sz="1800" dirty="0" smtClean="0"/>
              <a:t>équipements </a:t>
            </a:r>
            <a:r>
              <a:rPr lang="fr-FR" sz="1800" dirty="0"/>
              <a:t>pédagogiques et scientifiques du CEA et des </a:t>
            </a:r>
            <a:r>
              <a:rPr lang="fr-FR" sz="1800" dirty="0" smtClean="0"/>
              <a:t>partenaires.</a:t>
            </a:r>
          </a:p>
          <a:p>
            <a:pPr lvl="1">
              <a:buFontTx/>
              <a:buChar char="-"/>
            </a:pPr>
            <a:r>
              <a:rPr lang="fr-FR" sz="1800" dirty="0"/>
              <a:t>Finalisation des acquisitions des bus et du matériel pédagogique et informatique (contrat)</a:t>
            </a:r>
          </a:p>
          <a:p>
            <a:pPr lvl="1">
              <a:buFontTx/>
              <a:buChar char="-"/>
            </a:pPr>
            <a:r>
              <a:rPr lang="fr-FR" sz="1800" dirty="0" smtClean="0"/>
              <a:t>Recrutement des étudiantes régionales boursières en Master </a:t>
            </a:r>
            <a:r>
              <a:rPr lang="fr-FR" sz="1800" b="1" i="1" dirty="0" smtClean="0"/>
              <a:t>(</a:t>
            </a:r>
            <a:r>
              <a:rPr lang="fr-FR" sz="1800" b="1" i="1" dirty="0"/>
              <a:t>9</a:t>
            </a:r>
            <a:r>
              <a:rPr lang="fr-FR" sz="1800" b="1" i="1" dirty="0" smtClean="0"/>
              <a:t> étudiantes sélectionnées sur 202 dossiers reçus) </a:t>
            </a:r>
            <a:r>
              <a:rPr lang="fr-FR" sz="1800" b="1" dirty="0" smtClean="0"/>
              <a:t>(Sept. </a:t>
            </a:r>
            <a:r>
              <a:rPr lang="fr-FR" sz="1800" b="1" dirty="0"/>
              <a:t>2016)</a:t>
            </a:r>
          </a:p>
          <a:p>
            <a:pPr lvl="1">
              <a:buFontTx/>
              <a:buChar char="-"/>
            </a:pPr>
            <a:r>
              <a:rPr lang="fr-FR" sz="1800" dirty="0" smtClean="0"/>
              <a:t>Recrutement de deux (2) doctorants </a:t>
            </a:r>
            <a:r>
              <a:rPr lang="fr-FR" sz="1800" dirty="0"/>
              <a:t>financés sur le </a:t>
            </a:r>
            <a:r>
              <a:rPr lang="fr-FR" sz="1800" dirty="0" smtClean="0"/>
              <a:t>projet (2iE et UDS) </a:t>
            </a:r>
            <a:r>
              <a:rPr lang="fr-FR" sz="1800" b="1" dirty="0" smtClean="0"/>
              <a:t>(Nov. 2016)</a:t>
            </a:r>
          </a:p>
          <a:p>
            <a:pPr lvl="1">
              <a:buFontTx/>
              <a:buChar char="-"/>
            </a:pPr>
            <a:r>
              <a:rPr lang="fr-FR" sz="1800" dirty="0" smtClean="0"/>
              <a:t>Lancement </a:t>
            </a:r>
            <a:r>
              <a:rPr lang="fr-FR" sz="1800" dirty="0"/>
              <a:t>de l’AMI pour l’audit </a:t>
            </a:r>
            <a:r>
              <a:rPr lang="fr-FR" sz="1800" dirty="0" smtClean="0"/>
              <a:t>externe du projet</a:t>
            </a:r>
          </a:p>
          <a:p>
            <a:pPr lvl="1">
              <a:buFontTx/>
              <a:buChar char="-"/>
            </a:pPr>
            <a:r>
              <a:rPr lang="fr-FR" sz="1800" dirty="0" smtClean="0"/>
              <a:t>Première vague de soutenances des étudiants en Master financés sur le projet (Protocole MESS-2iE)</a:t>
            </a:r>
            <a:endParaRPr lang="fr-FR" sz="1800" dirty="0"/>
          </a:p>
          <a:p>
            <a:pPr lvl="1">
              <a:buFontTx/>
              <a:buChar char="-"/>
            </a:pPr>
            <a:endParaRPr lang="fr-FR" sz="1800" dirty="0" smtClean="0"/>
          </a:p>
          <a:p>
            <a:pPr marL="914400" lvl="2" indent="0">
              <a:buNone/>
            </a:pPr>
            <a:endParaRPr lang="fr-FR" sz="1800" dirty="0" smtClean="0"/>
          </a:p>
        </p:txBody>
      </p:sp>
      <p:sp>
        <p:nvSpPr>
          <p:cNvPr id="7" name="Titre 1"/>
          <p:cNvSpPr>
            <a:spLocks noGrp="1"/>
          </p:cNvSpPr>
          <p:nvPr>
            <p:ph type="title"/>
          </p:nvPr>
        </p:nvSpPr>
        <p:spPr>
          <a:xfrm>
            <a:off x="457200" y="74120"/>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re 1"/>
          <p:cNvSpPr txBox="1">
            <a:spLocks/>
          </p:cNvSpPr>
          <p:nvPr/>
        </p:nvSpPr>
        <p:spPr>
          <a:xfrm>
            <a:off x="378913" y="987135"/>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u="sng" dirty="0" smtClean="0">
                <a:solidFill>
                  <a:schemeClr val="bg1">
                    <a:lumMod val="50000"/>
                  </a:schemeClr>
                </a:solidFill>
                <a:effectLst>
                  <a:outerShdw blurRad="38100" dist="38100" dir="2700000" algn="tl">
                    <a:srgbClr val="000000">
                      <a:alpha val="43137"/>
                    </a:srgbClr>
                  </a:outerShdw>
                </a:effectLst>
              </a:rPr>
              <a:t>Activités réalisés </a:t>
            </a:r>
            <a:r>
              <a:rPr lang="fr-FR" sz="2400" b="1" i="1" dirty="0" smtClean="0">
                <a:solidFill>
                  <a:srgbClr val="FF0000"/>
                </a:solidFill>
                <a:effectLst>
                  <a:outerShdw blurRad="38100" dist="38100" dir="2700000" algn="tl">
                    <a:srgbClr val="000000">
                      <a:alpha val="43137"/>
                    </a:srgbClr>
                  </a:outerShdw>
                </a:effectLst>
              </a:rPr>
              <a:t>(Année 3: Juillet 2016 – juin 2017)</a:t>
            </a:r>
            <a:endParaRPr lang="fr-FR" sz="2400" b="1" i="1" dirty="0">
              <a:solidFill>
                <a:srgbClr val="FF0000"/>
              </a:solidFill>
              <a:effectLst>
                <a:outerShdw blurRad="38100" dist="38100" dir="2700000" algn="tl">
                  <a:srgbClr val="000000">
                    <a:alpha val="43137"/>
                  </a:srgbClr>
                </a:outerShdw>
              </a:effectLst>
            </a:endParaRPr>
          </a:p>
        </p:txBody>
      </p:sp>
      <p:sp>
        <p:nvSpPr>
          <p:cNvPr id="9" name="Accolade ouvrante 8"/>
          <p:cNvSpPr/>
          <p:nvPr/>
        </p:nvSpPr>
        <p:spPr>
          <a:xfrm>
            <a:off x="313184" y="1700809"/>
            <a:ext cx="586408" cy="4468736"/>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ZoneTexte 9"/>
          <p:cNvSpPr txBox="1"/>
          <p:nvPr/>
        </p:nvSpPr>
        <p:spPr>
          <a:xfrm>
            <a:off x="-66710" y="2924944"/>
            <a:ext cx="492443" cy="2430274"/>
          </a:xfrm>
          <a:prstGeom prst="rect">
            <a:avLst/>
          </a:prstGeom>
          <a:noFill/>
        </p:spPr>
        <p:txBody>
          <a:bodyPr vert="vert270" wrap="square" rtlCol="0">
            <a:spAutoFit/>
          </a:bodyPr>
          <a:lstStyle/>
          <a:p>
            <a:pPr algn="ctr"/>
            <a:r>
              <a:rPr lang="fr-FR" sz="2000" b="1" dirty="0" smtClean="0">
                <a:solidFill>
                  <a:srgbClr val="002060"/>
                </a:solidFill>
              </a:rPr>
              <a:t>Semestre  1</a:t>
            </a:r>
            <a:endParaRPr lang="fr-FR" sz="2000" b="1" dirty="0">
              <a:solidFill>
                <a:srgbClr val="002060"/>
              </a:solidFill>
            </a:endParaRPr>
          </a:p>
        </p:txBody>
      </p:sp>
    </p:spTree>
    <p:extLst>
      <p:ext uri="{BB962C8B-B14F-4D97-AF65-F5344CB8AC3E}">
        <p14:creationId xmlns:p14="http://schemas.microsoft.com/office/powerpoint/2010/main" val="66225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384"/>
            <a:ext cx="8229600" cy="706090"/>
          </a:xfrm>
        </p:spPr>
        <p:txBody>
          <a:bodyPr>
            <a:noAutofit/>
          </a:bodyPr>
          <a:lstStyle/>
          <a:p>
            <a:pPr algn="ctr"/>
            <a:r>
              <a:rPr lang="fr-FR" sz="2400" dirty="0">
                <a:solidFill>
                  <a:schemeClr val="bg1">
                    <a:lumMod val="50000"/>
                  </a:schemeClr>
                </a:solidFill>
              </a:rPr>
              <a:t>Remise d’ordinateurs aux étudiants boursiers du </a:t>
            </a:r>
            <a:r>
              <a:rPr lang="fr-FR" sz="2400" dirty="0" smtClean="0">
                <a:solidFill>
                  <a:schemeClr val="bg1">
                    <a:lumMod val="50000"/>
                  </a:schemeClr>
                </a:solidFill>
              </a:rPr>
              <a:t>projet</a:t>
            </a:r>
            <a:endParaRPr lang="fr-FR" sz="2400" dirty="0">
              <a:solidFill>
                <a:schemeClr val="bg1">
                  <a:lumMod val="50000"/>
                </a:schemeClr>
              </a:solidFill>
            </a:endParaRPr>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12</a:t>
            </a:fld>
            <a:endParaRPr lang="fr-FR"/>
          </a:p>
        </p:txBody>
      </p:sp>
      <p:pic>
        <p:nvPicPr>
          <p:cNvPr id="6" name="Image 5"/>
          <p:cNvPicPr>
            <a:picLocks noChangeAspect="1"/>
          </p:cNvPicPr>
          <p:nvPr/>
        </p:nvPicPr>
        <p:blipFill>
          <a:blip r:embed="rId2"/>
          <a:stretch>
            <a:fillRect/>
          </a:stretch>
        </p:blipFill>
        <p:spPr>
          <a:xfrm>
            <a:off x="2339752" y="764704"/>
            <a:ext cx="5292711" cy="5921764"/>
          </a:xfrm>
          <a:prstGeom prst="rect">
            <a:avLst/>
          </a:prstGeom>
        </p:spPr>
      </p:pic>
    </p:spTree>
    <p:extLst>
      <p:ext uri="{BB962C8B-B14F-4D97-AF65-F5344CB8AC3E}">
        <p14:creationId xmlns:p14="http://schemas.microsoft.com/office/powerpoint/2010/main" val="38786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2400" dirty="0"/>
              <a:t>Première vague de soutenances des étudiants en Master financés sur le projet (Protocole MESS-2iE)</a:t>
            </a:r>
            <a:br>
              <a:rPr lang="fr-FR" sz="2400" dirty="0"/>
            </a:br>
            <a:endParaRPr lang="fr-FR" sz="2400" dirty="0"/>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13</a:t>
            </a:fld>
            <a:endParaRPr lang="fr-FR"/>
          </a:p>
        </p:txBody>
      </p:sp>
      <p:pic>
        <p:nvPicPr>
          <p:cNvPr id="7" name="Image 6"/>
          <p:cNvPicPr>
            <a:picLocks noChangeAspect="1"/>
          </p:cNvPicPr>
          <p:nvPr/>
        </p:nvPicPr>
        <p:blipFill>
          <a:blip r:embed="rId2"/>
          <a:stretch>
            <a:fillRect/>
          </a:stretch>
        </p:blipFill>
        <p:spPr>
          <a:xfrm>
            <a:off x="171322" y="896080"/>
            <a:ext cx="8515478" cy="6557434"/>
          </a:xfrm>
          <a:prstGeom prst="rect">
            <a:avLst/>
          </a:prstGeom>
        </p:spPr>
      </p:pic>
      <p:pic>
        <p:nvPicPr>
          <p:cNvPr id="1028" name="Picture 4" descr="cid:image009.jpg@01D0FF64.AA90E7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270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id:image010.jpg@01D0FF64.AA90E7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838" cy="3349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id:image014.png@01D0FF64.AA90E76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12738" cy="31273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cid:image015.jpg@01D0FF64.AA90E76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27025"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47051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14</a:t>
            </a:fld>
            <a:endParaRPr lang="fr-FR"/>
          </a:p>
        </p:txBody>
      </p:sp>
      <p:sp>
        <p:nvSpPr>
          <p:cNvPr id="7" name="Titre 1"/>
          <p:cNvSpPr>
            <a:spLocks noGrp="1"/>
          </p:cNvSpPr>
          <p:nvPr>
            <p:ph type="title"/>
          </p:nvPr>
        </p:nvSpPr>
        <p:spPr>
          <a:xfrm>
            <a:off x="457200" y="44624"/>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6" name="Titre 1"/>
          <p:cNvSpPr txBox="1">
            <a:spLocks/>
          </p:cNvSpPr>
          <p:nvPr/>
        </p:nvSpPr>
        <p:spPr>
          <a:xfrm>
            <a:off x="518864" y="620688"/>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dirty="0" smtClean="0">
                <a:solidFill>
                  <a:schemeClr val="bg1">
                    <a:lumMod val="50000"/>
                  </a:schemeClr>
                </a:solidFill>
              </a:rPr>
              <a:t>Cadres des Résultats </a:t>
            </a:r>
            <a:r>
              <a:rPr lang="fr-FR" sz="2400" b="1" i="1" dirty="0" smtClean="0">
                <a:solidFill>
                  <a:schemeClr val="bg1">
                    <a:lumMod val="50000"/>
                  </a:schemeClr>
                </a:solidFill>
                <a:effectLst>
                  <a:outerShdw blurRad="38100" dist="38100" dir="2700000" algn="tl">
                    <a:srgbClr val="000000">
                      <a:alpha val="43137"/>
                    </a:srgbClr>
                  </a:outerShdw>
                </a:effectLst>
              </a:rPr>
              <a:t>(30/09/2016)</a:t>
            </a:r>
            <a:endParaRPr lang="fr-FR" sz="2400" b="1" i="1" dirty="0">
              <a:solidFill>
                <a:schemeClr val="bg1">
                  <a:lumMod val="50000"/>
                </a:schemeClr>
              </a:solidFill>
              <a:effectLst>
                <a:outerShdw blurRad="38100" dist="38100" dir="2700000" algn="tl">
                  <a:srgbClr val="000000">
                    <a:alpha val="43137"/>
                  </a:srgbClr>
                </a:outerShdw>
              </a:effectLst>
            </a:endParaRPr>
          </a:p>
        </p:txBody>
      </p:sp>
      <p:graphicFrame>
        <p:nvGraphicFramePr>
          <p:cNvPr id="3" name="Tableau 2"/>
          <p:cNvGraphicFramePr>
            <a:graphicFrameLocks noGrp="1"/>
          </p:cNvGraphicFramePr>
          <p:nvPr>
            <p:extLst>
              <p:ext uri="{D42A27DB-BD31-4B8C-83A1-F6EECF244321}">
                <p14:modId xmlns:p14="http://schemas.microsoft.com/office/powerpoint/2010/main" val="1928030217"/>
              </p:ext>
            </p:extLst>
          </p:nvPr>
        </p:nvGraphicFramePr>
        <p:xfrm>
          <a:off x="378914" y="1340768"/>
          <a:ext cx="8229598" cy="4470695"/>
        </p:xfrm>
        <a:graphic>
          <a:graphicData uri="http://schemas.openxmlformats.org/drawingml/2006/table">
            <a:tbl>
              <a:tblPr>
                <a:tableStyleId>{5C22544A-7EE6-4342-B048-85BDC9FD1C3A}</a:tableStyleId>
              </a:tblPr>
              <a:tblGrid>
                <a:gridCol w="1946787"/>
                <a:gridCol w="1504335"/>
                <a:gridCol w="758488"/>
                <a:gridCol w="1188298"/>
                <a:gridCol w="1188298"/>
                <a:gridCol w="1643392"/>
              </a:tblGrid>
              <a:tr h="421940">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Indicateurs de résultats                                     au niveau d'OPD</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Unité de mesure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Baseline     (Nov. 2013)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fontAlgn="ctr"/>
                      <a:r>
                        <a:rPr lang="fr-FR" sz="1200" b="1" u="none" strike="noStrike" dirty="0">
                          <a:effectLst/>
                          <a:latin typeface="Arial" panose="020B0604020202020204" pitchFamily="34" charset="0"/>
                          <a:cs typeface="Arial" panose="020B0604020202020204" pitchFamily="34" charset="0"/>
                        </a:rPr>
                        <a:t>Valeurs </a:t>
                      </a:r>
                      <a:r>
                        <a:rPr lang="fr-FR" sz="1200" b="1" u="none" strike="noStrike" dirty="0" smtClean="0">
                          <a:effectLst/>
                          <a:latin typeface="Arial" panose="020B0604020202020204" pitchFamily="34" charset="0"/>
                          <a:cs typeface="Arial" panose="020B0604020202020204" pitchFamily="34" charset="0"/>
                        </a:rPr>
                        <a:t>cumulatives cibles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 </a:t>
                      </a:r>
                      <a:r>
                        <a:rPr lang="fr-FR" sz="1200" b="1" u="none" strike="noStrike" dirty="0" smtClean="0">
                          <a:solidFill>
                            <a:srgbClr val="C00000"/>
                          </a:solidFill>
                          <a:effectLst/>
                          <a:latin typeface="Arial" panose="020B0604020202020204" pitchFamily="34" charset="0"/>
                          <a:cs typeface="Arial" panose="020B0604020202020204" pitchFamily="34" charset="0"/>
                        </a:rPr>
                        <a:t>Réalisations au 30/09/2016</a:t>
                      </a:r>
                      <a:r>
                        <a:rPr lang="fr-FR" sz="1200" b="1" u="none" strike="noStrike" dirty="0">
                          <a:effectLst/>
                          <a:latin typeface="Arial" panose="020B0604020202020204" pitchFamily="34" charset="0"/>
                          <a:cs typeface="Arial" panose="020B0604020202020204" pitchFamily="34" charset="0"/>
                        </a:rPr>
                        <a:t/>
                      </a:r>
                      <a:br>
                        <a:rPr lang="fr-FR" sz="1200" b="1" u="none" strike="noStrike" dirty="0">
                          <a:effectLst/>
                          <a:latin typeface="Arial" panose="020B0604020202020204" pitchFamily="34" charset="0"/>
                          <a:cs typeface="Arial" panose="020B0604020202020204" pitchFamily="34" charset="0"/>
                        </a:rPr>
                      </a:b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rowSpan="2">
                  <a:txBody>
                    <a:bodyPr/>
                    <a:lstStyle/>
                    <a:p>
                      <a:pPr algn="ctr" fontAlgn="ctr"/>
                      <a:r>
                        <a:rPr lang="fr-FR" sz="1200" b="1" i="1" u="none" strike="noStrike" dirty="0" smtClean="0">
                          <a:solidFill>
                            <a:schemeClr val="tx1"/>
                          </a:solidFill>
                          <a:effectLst/>
                          <a:latin typeface="Arial" panose="020B0604020202020204" pitchFamily="34" charset="0"/>
                          <a:cs typeface="Arial" panose="020B0604020202020204" pitchFamily="34" charset="0"/>
                        </a:rPr>
                        <a:t>Commentaires</a:t>
                      </a:r>
                      <a:endParaRPr lang="fr-FR" sz="12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r>
              <a:tr h="652089">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Target Année </a:t>
                      </a:r>
                      <a:r>
                        <a:rPr lang="fr-FR" sz="1200" b="1" u="none" strike="noStrike" dirty="0" smtClean="0">
                          <a:solidFill>
                            <a:srgbClr val="C00000"/>
                          </a:solidFill>
                          <a:effectLst/>
                          <a:latin typeface="Arial" panose="020B0604020202020204" pitchFamily="34" charset="0"/>
                          <a:cs typeface="Arial" panose="020B0604020202020204" pitchFamily="34" charset="0"/>
                        </a:rPr>
                        <a:t>3                    </a:t>
                      </a:r>
                      <a:r>
                        <a:rPr lang="fr-FR" sz="1200" b="1" u="none" strike="noStrike" dirty="0">
                          <a:solidFill>
                            <a:srgbClr val="C00000"/>
                          </a:solidFill>
                          <a:effectLst/>
                          <a:latin typeface="Arial" panose="020B0604020202020204" pitchFamily="34" charset="0"/>
                          <a:cs typeface="Arial" panose="020B0604020202020204" pitchFamily="34" charset="0"/>
                        </a:rPr>
                        <a:t>(Jun. </a:t>
                      </a:r>
                      <a:r>
                        <a:rPr lang="fr-FR" sz="1200" b="1" u="none" strike="noStrike" dirty="0" smtClean="0">
                          <a:solidFill>
                            <a:srgbClr val="C00000"/>
                          </a:solidFill>
                          <a:effectLst/>
                          <a:latin typeface="Arial" panose="020B0604020202020204" pitchFamily="34" charset="0"/>
                          <a:cs typeface="Arial" panose="020B0604020202020204" pitchFamily="34" charset="0"/>
                        </a:rPr>
                        <a:t>2017)</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2D050"/>
                    </a:solidFill>
                  </a:tcPr>
                </a:tc>
                <a:tc vMerge="1">
                  <a:txBody>
                    <a:bodyPr/>
                    <a:lstStyle/>
                    <a:p>
                      <a:endParaRPr lang="fr-FR"/>
                    </a:p>
                  </a:txBody>
                  <a:tcPr/>
                </a:tc>
              </a:tr>
              <a:tr h="1738902">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1: </a:t>
                      </a:r>
                      <a:r>
                        <a:rPr lang="fr-FR" sz="1200" u="none" strike="noStrike" dirty="0">
                          <a:effectLst/>
                          <a:latin typeface="Arial" panose="020B0604020202020204" pitchFamily="34" charset="0"/>
                          <a:cs typeface="Arial" panose="020B0604020202020204" pitchFamily="34" charset="0"/>
                        </a:rPr>
                        <a:t>Nombre de nouveaux étudiants étrangers et non-étrangers inscrits aux nouveaux mastères spécialisés, doctorats et formations/programmes de courte </a:t>
                      </a:r>
                      <a:r>
                        <a:rPr lang="fr-FR" sz="1200" u="none" strike="noStrike" dirty="0" smtClean="0">
                          <a:effectLst/>
                          <a:latin typeface="Arial" panose="020B0604020202020204" pitchFamily="34" charset="0"/>
                          <a:cs typeface="Arial" panose="020B0604020202020204" pitchFamily="34" charset="0"/>
                        </a:rPr>
                        <a:t>durée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 %        (Définition d'indicateur: compte de nouveaux étudiants étrangers dans les nouveaux cours du CEA)</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u="none" strike="noStrike">
                          <a:effectLst/>
                          <a:latin typeface="Arial" panose="020B0604020202020204" pitchFamily="34" charset="0"/>
                          <a:cs typeface="Arial" panose="020B0604020202020204" pitchFamily="34" charset="0"/>
                        </a:rPr>
                        <a:t>105</a:t>
                      </a:r>
                      <a:endParaRPr lang="fr-FR" sz="12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1" i="0" u="none" strike="noStrike" dirty="0" smtClean="0">
                          <a:solidFill>
                            <a:schemeClr val="dk1"/>
                          </a:solidFill>
                          <a:effectLst/>
                          <a:latin typeface="Arial" panose="020B0604020202020204" pitchFamily="34" charset="0"/>
                          <a:cs typeface="Arial" panose="020B0604020202020204" pitchFamily="34" charset="0"/>
                        </a:rPr>
                        <a:t>612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1" i="0" u="none" strike="noStrike" dirty="0" smtClean="0">
                          <a:solidFill>
                            <a:srgbClr val="008000"/>
                          </a:solidFill>
                          <a:effectLst/>
                          <a:latin typeface="Arial" panose="020B0604020202020204" pitchFamily="34" charset="0"/>
                          <a:cs typeface="Arial" panose="020B0604020202020204" pitchFamily="34" charset="0"/>
                        </a:rPr>
                        <a:t>   1 306,</a:t>
                      </a:r>
                      <a:r>
                        <a:rPr lang="fr-FR" sz="1200" b="1" i="0" u="none" strike="noStrike" baseline="0" dirty="0" smtClean="0">
                          <a:solidFill>
                            <a:srgbClr val="008000"/>
                          </a:solidFill>
                          <a:effectLst/>
                          <a:latin typeface="Arial" panose="020B0604020202020204" pitchFamily="34" charset="0"/>
                          <a:cs typeface="Arial" panose="020B0604020202020204" pitchFamily="34" charset="0"/>
                        </a:rPr>
                        <a:t> </a:t>
                      </a:r>
                      <a:r>
                        <a:rPr lang="fr-FR" sz="1200" b="1" i="0" u="none" strike="noStrike" dirty="0" smtClean="0">
                          <a:solidFill>
                            <a:srgbClr val="008000"/>
                          </a:solidFill>
                          <a:effectLst/>
                          <a:latin typeface="Arial" panose="020B0604020202020204" pitchFamily="34" charset="0"/>
                          <a:cs typeface="Arial" panose="020B060402020202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1" i="1" u="none" strike="noStrike" dirty="0" smtClean="0">
                          <a:solidFill>
                            <a:srgbClr val="008000"/>
                          </a:solidFill>
                          <a:effectLst/>
                          <a:latin typeface="Arial" panose="020B0604020202020204" pitchFamily="34" charset="0"/>
                          <a:cs typeface="Arial" panose="020B0604020202020204" pitchFamily="34" charset="0"/>
                        </a:rPr>
                        <a:t>Objectif atteint</a:t>
                      </a:r>
                      <a:r>
                        <a:rPr lang="fr-FR" sz="1200" b="1" i="1" u="none" strike="noStrike" baseline="0" dirty="0" smtClean="0">
                          <a:solidFill>
                            <a:srgbClr val="008000"/>
                          </a:solidFill>
                          <a:effectLst/>
                          <a:latin typeface="Arial" panose="020B0604020202020204" pitchFamily="34" charset="0"/>
                          <a:cs typeface="Arial" panose="020B0604020202020204" pitchFamily="34" charset="0"/>
                        </a:rPr>
                        <a:t> et doublé compte tenu de l’attractivité du CEA</a:t>
                      </a:r>
                      <a:endParaRPr lang="fr-FR" sz="1200" b="1" i="1" u="none" strike="noStrike" dirty="0">
                        <a:solidFill>
                          <a:srgbClr val="008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521539">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1b: </a:t>
                      </a:r>
                      <a:r>
                        <a:rPr lang="fr-FR" sz="1200" u="none" strike="noStrike" dirty="0">
                          <a:effectLst/>
                          <a:latin typeface="Arial" panose="020B0604020202020204" pitchFamily="34" charset="0"/>
                          <a:cs typeface="Arial" panose="020B0604020202020204" pitchFamily="34" charset="0"/>
                        </a:rPr>
                        <a:t>Nombre des nouveaux étudiants étrangers inscrit aux nouveaux programmes spécifiques </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(Définition d'indicateur: compte de nouveaux étudiants étrangers inscrit aux nouveaux programmes spécifiques du CEA</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u="none" strike="noStrike" dirty="0">
                          <a:effectLst/>
                          <a:latin typeface="Arial" panose="020B0604020202020204" pitchFamily="34" charset="0"/>
                          <a:cs typeface="Arial" panose="020B0604020202020204" pitchFamily="34" charset="0"/>
                        </a:rPr>
                        <a:t>74</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1" i="0" u="none" strike="noStrike" kern="1200" dirty="0" smtClean="0">
                          <a:solidFill>
                            <a:schemeClr val="dk1"/>
                          </a:solidFill>
                          <a:effectLst/>
                          <a:latin typeface="Arial" panose="020B0604020202020204" pitchFamily="34" charset="0"/>
                          <a:ea typeface="+mn-ea"/>
                          <a:cs typeface="Arial" panose="020B0604020202020204" pitchFamily="34" charset="0"/>
                        </a:rPr>
                        <a:t>449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457200" rtl="0" eaLnBrk="1" fontAlgn="ctr" latinLnBrk="0" hangingPunct="1"/>
                      <a:r>
                        <a:rPr lang="fr-FR" sz="1200" b="1" i="0" u="none" strike="noStrike" kern="1200" dirty="0" smtClean="0">
                          <a:solidFill>
                            <a:srgbClr val="008000"/>
                          </a:solidFill>
                          <a:effectLst/>
                          <a:latin typeface="Arial" panose="020B0604020202020204" pitchFamily="34" charset="0"/>
                          <a:ea typeface="+mn-ea"/>
                          <a:cs typeface="Arial" panose="020B0604020202020204" pitchFamily="34" charset="0"/>
                        </a:rPr>
                        <a:t>      896         </a:t>
                      </a:r>
                      <a:endParaRPr lang="fr-FR" sz="1200" b="1" i="0" u="none" strike="noStrike" kern="1200" dirty="0">
                        <a:solidFill>
                          <a:srgbClr val="008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i="1" u="none" strike="noStrike" dirty="0" smtClean="0">
                          <a:solidFill>
                            <a:srgbClr val="008000"/>
                          </a:solidFill>
                          <a:effectLst/>
                          <a:latin typeface="Arial" panose="020B0604020202020204" pitchFamily="34" charset="0"/>
                          <a:cs typeface="Arial" panose="020B0604020202020204" pitchFamily="34" charset="0"/>
                        </a:rPr>
                        <a:t>Objectif atteint</a:t>
                      </a:r>
                      <a:r>
                        <a:rPr lang="fr-FR" sz="1200" b="1" i="1" u="none" strike="noStrike" baseline="0" dirty="0" smtClean="0">
                          <a:solidFill>
                            <a:srgbClr val="008000"/>
                          </a:solidFill>
                          <a:effectLst/>
                          <a:latin typeface="Arial" panose="020B0604020202020204" pitchFamily="34" charset="0"/>
                          <a:cs typeface="Arial" panose="020B0604020202020204" pitchFamily="34" charset="0"/>
                        </a:rPr>
                        <a:t> et doublé compte tenu de l’attractivité régionale du CEA</a:t>
                      </a:r>
                      <a:endParaRPr lang="fr-FR" sz="1200" b="1" i="1" u="none" strike="noStrike" dirty="0" smtClean="0">
                        <a:solidFill>
                          <a:srgbClr val="008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cxnSp>
        <p:nvCxnSpPr>
          <p:cNvPr id="8" name="Connecteur droit 7"/>
          <p:cNvCxnSpPr/>
          <p:nvPr/>
        </p:nvCxnSpPr>
        <p:spPr>
          <a:xfrm>
            <a:off x="323528" y="692696"/>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6435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15</a:t>
            </a:fld>
            <a:endParaRPr lang="fr-FR"/>
          </a:p>
        </p:txBody>
      </p:sp>
      <p:sp>
        <p:nvSpPr>
          <p:cNvPr id="7" name="Titre 1"/>
          <p:cNvSpPr>
            <a:spLocks noGrp="1"/>
          </p:cNvSpPr>
          <p:nvPr>
            <p:ph type="title"/>
          </p:nvPr>
        </p:nvSpPr>
        <p:spPr>
          <a:xfrm>
            <a:off x="457200" y="44624"/>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6" name="Titre 1"/>
          <p:cNvSpPr txBox="1">
            <a:spLocks/>
          </p:cNvSpPr>
          <p:nvPr/>
        </p:nvSpPr>
        <p:spPr>
          <a:xfrm>
            <a:off x="467544" y="548680"/>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dirty="0" smtClean="0">
                <a:solidFill>
                  <a:schemeClr val="bg1">
                    <a:lumMod val="50000"/>
                  </a:schemeClr>
                </a:solidFill>
              </a:rPr>
              <a:t>Cadres des Résultats </a:t>
            </a:r>
            <a:r>
              <a:rPr lang="fr-FR" sz="2400" b="1" i="1" dirty="0">
                <a:solidFill>
                  <a:schemeClr val="bg1">
                    <a:lumMod val="50000"/>
                  </a:schemeClr>
                </a:solidFill>
                <a:effectLst>
                  <a:outerShdw blurRad="38100" dist="38100" dir="2700000" algn="tl">
                    <a:srgbClr val="000000">
                      <a:alpha val="43137"/>
                    </a:srgbClr>
                  </a:outerShdw>
                </a:effectLst>
              </a:rPr>
              <a:t>(31/03/2016)</a:t>
            </a:r>
          </a:p>
        </p:txBody>
      </p:sp>
      <p:graphicFrame>
        <p:nvGraphicFramePr>
          <p:cNvPr id="2" name="Tableau 1"/>
          <p:cNvGraphicFramePr>
            <a:graphicFrameLocks noGrp="1"/>
          </p:cNvGraphicFramePr>
          <p:nvPr>
            <p:extLst>
              <p:ext uri="{D42A27DB-BD31-4B8C-83A1-F6EECF244321}">
                <p14:modId xmlns:p14="http://schemas.microsoft.com/office/powerpoint/2010/main" val="4095003177"/>
              </p:ext>
            </p:extLst>
          </p:nvPr>
        </p:nvGraphicFramePr>
        <p:xfrm>
          <a:off x="251519" y="1268760"/>
          <a:ext cx="8617565" cy="4849796"/>
        </p:xfrm>
        <a:graphic>
          <a:graphicData uri="http://schemas.openxmlformats.org/drawingml/2006/table">
            <a:tbl>
              <a:tblPr>
                <a:tableStyleId>{5C22544A-7EE6-4342-B048-85BDC9FD1C3A}</a:tableStyleId>
              </a:tblPr>
              <a:tblGrid>
                <a:gridCol w="2038564"/>
                <a:gridCol w="1575254"/>
                <a:gridCol w="794246"/>
                <a:gridCol w="1244318"/>
                <a:gridCol w="1244318"/>
                <a:gridCol w="1720865"/>
              </a:tblGrid>
              <a:tr h="462823">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Indicateurs de résultats                                     au niveau d'OPD</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Unité de mesure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Baseline     (Nov. 2013)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200" b="1" u="none" strike="noStrike" dirty="0">
                          <a:effectLst/>
                          <a:latin typeface="Arial" panose="020B0604020202020204" pitchFamily="34" charset="0"/>
                          <a:cs typeface="Arial" panose="020B0604020202020204" pitchFamily="34" charset="0"/>
                        </a:rPr>
                        <a:t>Valeurs </a:t>
                      </a:r>
                      <a:r>
                        <a:rPr lang="fr-FR" sz="1200" b="1" u="none" strike="noStrike" dirty="0" smtClean="0">
                          <a:effectLst/>
                          <a:latin typeface="Arial" panose="020B0604020202020204" pitchFamily="34" charset="0"/>
                          <a:cs typeface="Arial" panose="020B0604020202020204" pitchFamily="34" charset="0"/>
                        </a:rPr>
                        <a:t>cumulatives </a:t>
                      </a:r>
                      <a:r>
                        <a:rPr lang="fr-FR" sz="1200" b="1" u="none" strike="noStrike" dirty="0">
                          <a:effectLst/>
                          <a:latin typeface="Arial" panose="020B0604020202020204" pitchFamily="34" charset="0"/>
                          <a:cs typeface="Arial" panose="020B0604020202020204" pitchFamily="34" charset="0"/>
                        </a:rPr>
                        <a:t>cibles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 </a:t>
                      </a:r>
                      <a:endParaRPr lang="fr-FR"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fr-FR" sz="1200" b="1" u="none" strike="noStrike" dirty="0" smtClean="0">
                          <a:solidFill>
                            <a:srgbClr val="C00000"/>
                          </a:solidFill>
                          <a:effectLst/>
                          <a:latin typeface="Arial" panose="020B0604020202020204" pitchFamily="34" charset="0"/>
                          <a:cs typeface="Arial" panose="020B0604020202020204" pitchFamily="34" charset="0"/>
                        </a:rPr>
                        <a:t>Réalisations au 30/09/2016</a:t>
                      </a:r>
                      <a:endParaRPr lang="fr-FR" sz="1200" b="1" i="0" u="none" strike="noStrike" dirty="0" smtClean="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i="1" u="none" strike="noStrike" dirty="0" smtClean="0">
                          <a:solidFill>
                            <a:schemeClr val="tx1"/>
                          </a:solidFill>
                          <a:effectLst/>
                          <a:latin typeface="Arial" panose="020B0604020202020204" pitchFamily="34" charset="0"/>
                          <a:cs typeface="Arial" panose="020B0604020202020204" pitchFamily="34" charset="0"/>
                        </a:rPr>
                        <a:t>Commentaires</a:t>
                      </a:r>
                      <a:endParaRPr lang="fr-FR" sz="12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715271">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Target Année </a:t>
                      </a:r>
                      <a:r>
                        <a:rPr lang="fr-FR" sz="1200" b="1" u="none" strike="noStrike" dirty="0" smtClean="0">
                          <a:solidFill>
                            <a:srgbClr val="C00000"/>
                          </a:solidFill>
                          <a:effectLst/>
                          <a:latin typeface="Arial" panose="020B0604020202020204" pitchFamily="34" charset="0"/>
                          <a:cs typeface="Arial" panose="020B0604020202020204" pitchFamily="34" charset="0"/>
                        </a:rPr>
                        <a:t>3                    </a:t>
                      </a:r>
                      <a:r>
                        <a:rPr lang="fr-FR" sz="1200" b="1" u="none" strike="noStrike" dirty="0">
                          <a:solidFill>
                            <a:srgbClr val="C00000"/>
                          </a:solidFill>
                          <a:effectLst/>
                          <a:latin typeface="Arial" panose="020B0604020202020204" pitchFamily="34" charset="0"/>
                          <a:cs typeface="Arial" panose="020B0604020202020204" pitchFamily="34" charset="0"/>
                        </a:rPr>
                        <a:t>(Jun. </a:t>
                      </a:r>
                      <a:r>
                        <a:rPr lang="fr-FR" sz="1200" b="1" u="none" strike="noStrike" dirty="0" smtClean="0">
                          <a:solidFill>
                            <a:srgbClr val="C00000"/>
                          </a:solidFill>
                          <a:effectLst/>
                          <a:latin typeface="Arial" panose="020B0604020202020204" pitchFamily="34" charset="0"/>
                          <a:cs typeface="Arial" panose="020B0604020202020204" pitchFamily="34" charset="0"/>
                        </a:rPr>
                        <a:t>2017)</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fr-FR"/>
                    </a:p>
                  </a:txBody>
                  <a:tcPr/>
                </a:tc>
              </a:tr>
              <a:tr h="1430544">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2: </a:t>
                      </a:r>
                      <a:r>
                        <a:rPr lang="fr-FR" sz="1200" u="none" strike="noStrike" dirty="0">
                          <a:effectLst/>
                          <a:latin typeface="Arial" panose="020B0604020202020204" pitchFamily="34" charset="0"/>
                          <a:cs typeface="Arial" panose="020B0604020202020204" pitchFamily="34" charset="0"/>
                        </a:rPr>
                        <a:t>Nombre de programmes d’enseignement accrédités à l’échelle internationale y compris l’accréditation </a:t>
                      </a:r>
                      <a:r>
                        <a:rPr lang="fr-FR" sz="1200" u="none" strike="noStrike" dirty="0" err="1">
                          <a:effectLst/>
                          <a:latin typeface="Arial" panose="020B0604020202020204" pitchFamily="34" charset="0"/>
                          <a:cs typeface="Arial" panose="020B0604020202020204" pitchFamily="34" charset="0"/>
                        </a:rPr>
                        <a:t>sous-régionale</a:t>
                      </a:r>
                      <a:r>
                        <a:rPr lang="fr-FR" sz="1200" u="none" strike="noStrike" dirty="0">
                          <a:effectLst/>
                          <a:latin typeface="Arial" panose="020B0604020202020204" pitchFamily="34" charset="0"/>
                          <a:cs typeface="Arial" panose="020B0604020202020204" pitchFamily="34" charset="0"/>
                        </a:rPr>
                        <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                           (Définition d'indicateur: compte des programmes d'enseignement pertinents)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3</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dirty="0">
                          <a:solidFill>
                            <a:schemeClr val="dk1"/>
                          </a:solidFill>
                          <a:effectLst/>
                          <a:latin typeface="Arial" panose="020B0604020202020204" pitchFamily="34" charset="0"/>
                          <a:cs typeface="Arial" panose="020B0604020202020204" pitchFamily="34" charset="0"/>
                        </a:rPr>
                        <a:t>5</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3</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smtClean="0">
                          <a:solidFill>
                            <a:srgbClr val="008000"/>
                          </a:solidFill>
                          <a:effectLst/>
                          <a:latin typeface="Arial" panose="020B0604020202020204" pitchFamily="34" charset="0"/>
                          <a:cs typeface="Arial" panose="020B0604020202020204" pitchFamily="34" charset="0"/>
                        </a:rPr>
                        <a:t>Il</a:t>
                      </a:r>
                      <a:r>
                        <a:rPr lang="fr-FR" sz="1200" b="1" i="1" u="none" strike="noStrike" baseline="0" dirty="0" smtClean="0">
                          <a:solidFill>
                            <a:srgbClr val="008000"/>
                          </a:solidFill>
                          <a:effectLst/>
                          <a:latin typeface="Arial" panose="020B0604020202020204" pitchFamily="34" charset="0"/>
                          <a:cs typeface="Arial" panose="020B0604020202020204" pitchFamily="34" charset="0"/>
                        </a:rPr>
                        <a:t> n’y a pas de nouveaux programmes accrédités, le CEA ayant limité le nombre de programmes sur recommandation de la CTI.</a:t>
                      </a:r>
                      <a:endParaRPr lang="fr-FR" sz="1200" b="1" i="1" u="none" strike="noStrike" dirty="0">
                        <a:solidFill>
                          <a:srgbClr val="008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45816">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 Indicateur 3: </a:t>
                      </a:r>
                      <a:r>
                        <a:rPr lang="fr-FR" sz="1200" u="none" strike="noStrike" dirty="0">
                          <a:effectLst/>
                          <a:latin typeface="Arial" panose="020B0604020202020204" pitchFamily="34" charset="0"/>
                          <a:cs typeface="Arial" panose="020B0604020202020204" pitchFamily="34" charset="0"/>
                        </a:rPr>
                        <a:t>Nombre d’étudiants  et d’enseignants ayant effectué au moins 1 mois de stage dans une entreprise privée ou une institution locale correspondant à leur domaine/secteur</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                                  (Définition d'</a:t>
                      </a:r>
                      <a:r>
                        <a:rPr lang="fr-FR" sz="1200" u="none" strike="noStrike" dirty="0" err="1">
                          <a:effectLst/>
                          <a:latin typeface="Arial" panose="020B0604020202020204" pitchFamily="34" charset="0"/>
                          <a:cs typeface="Arial" panose="020B0604020202020204" pitchFamily="34" charset="0"/>
                        </a:rPr>
                        <a:t>indicateur:compte</a:t>
                      </a:r>
                      <a:r>
                        <a:rPr lang="fr-FR" sz="1200" u="none" strike="noStrike" dirty="0">
                          <a:effectLst/>
                          <a:latin typeface="Arial" panose="020B0604020202020204" pitchFamily="34" charset="0"/>
                          <a:cs typeface="Arial" panose="020B0604020202020204" pitchFamily="34" charset="0"/>
                        </a:rPr>
                        <a:t> d'étudiants et d'enseignants ayant effectué au moins 1 mois de stage dans une société privée </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132</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491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0" u="none" strike="noStrike" dirty="0" smtClean="0">
                          <a:solidFill>
                            <a:srgbClr val="008000"/>
                          </a:solidFill>
                          <a:effectLst/>
                          <a:latin typeface="Arial" panose="020B0604020202020204" pitchFamily="34" charset="0"/>
                          <a:cs typeface="Arial" panose="020B0604020202020204" pitchFamily="34" charset="0"/>
                        </a:rPr>
                        <a:t> 535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0" u="none" strike="noStrike" dirty="0" smtClean="0">
                          <a:solidFill>
                            <a:srgbClr val="008000"/>
                          </a:solidFill>
                          <a:effectLst/>
                          <a:latin typeface="Arial" panose="020B0604020202020204" pitchFamily="34" charset="0"/>
                          <a:cs typeface="Arial" panose="020B0604020202020204" pitchFamily="34" charset="0"/>
                        </a:rPr>
                        <a:t>Objectifs</a:t>
                      </a:r>
                      <a:r>
                        <a:rPr lang="fr-FR" sz="1200" b="1" i="0" u="none" strike="noStrike" baseline="0" dirty="0" smtClean="0">
                          <a:solidFill>
                            <a:srgbClr val="008000"/>
                          </a:solidFill>
                          <a:effectLst/>
                          <a:latin typeface="Arial" panose="020B0604020202020204" pitchFamily="34" charset="0"/>
                          <a:cs typeface="Arial" panose="020B0604020202020204" pitchFamily="34" charset="0"/>
                        </a:rPr>
                        <a:t> atteints du fait de la nature appliquée des formations du CEA</a:t>
                      </a:r>
                      <a:r>
                        <a:rPr lang="fr-FR" sz="1200" b="0" i="0" u="none" strike="noStrike" baseline="0" dirty="0" smtClean="0">
                          <a:solidFill>
                            <a:srgbClr val="000000"/>
                          </a:solidFill>
                          <a:effectLst/>
                          <a:latin typeface="Arial" panose="020B0604020202020204" pitchFamily="34" charset="0"/>
                          <a:cs typeface="Arial" panose="020B0604020202020204" pitchFamily="34" charset="0"/>
                        </a:rPr>
                        <a: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Connecteur droit 7"/>
          <p:cNvCxnSpPr/>
          <p:nvPr/>
        </p:nvCxnSpPr>
        <p:spPr>
          <a:xfrm>
            <a:off x="323528" y="705712"/>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9661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16</a:t>
            </a:fld>
            <a:endParaRPr lang="fr-FR"/>
          </a:p>
        </p:txBody>
      </p:sp>
      <p:sp>
        <p:nvSpPr>
          <p:cNvPr id="7" name="Titre 1"/>
          <p:cNvSpPr>
            <a:spLocks noGrp="1"/>
          </p:cNvSpPr>
          <p:nvPr>
            <p:ph type="title"/>
          </p:nvPr>
        </p:nvSpPr>
        <p:spPr>
          <a:xfrm>
            <a:off x="457200" y="44624"/>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6" name="Titre 1"/>
          <p:cNvSpPr txBox="1">
            <a:spLocks/>
          </p:cNvSpPr>
          <p:nvPr/>
        </p:nvSpPr>
        <p:spPr>
          <a:xfrm>
            <a:off x="518864" y="550412"/>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dirty="0" smtClean="0">
                <a:solidFill>
                  <a:schemeClr val="bg1">
                    <a:lumMod val="50000"/>
                  </a:schemeClr>
                </a:solidFill>
              </a:rPr>
              <a:t>Cadres des Résultats </a:t>
            </a:r>
            <a:r>
              <a:rPr lang="fr-FR" sz="2400" b="1" i="1" dirty="0">
                <a:solidFill>
                  <a:schemeClr val="bg1">
                    <a:lumMod val="50000"/>
                  </a:schemeClr>
                </a:solidFill>
                <a:effectLst>
                  <a:outerShdw blurRad="38100" dist="38100" dir="2700000" algn="tl">
                    <a:srgbClr val="000000">
                      <a:alpha val="43137"/>
                    </a:srgbClr>
                  </a:outerShdw>
                </a:effectLst>
              </a:rPr>
              <a:t>(</a:t>
            </a:r>
            <a:r>
              <a:rPr lang="fr-FR" sz="2400" b="1" i="1" dirty="0" smtClean="0">
                <a:solidFill>
                  <a:schemeClr val="bg1">
                    <a:lumMod val="50000"/>
                  </a:schemeClr>
                </a:solidFill>
                <a:effectLst>
                  <a:outerShdw blurRad="38100" dist="38100" dir="2700000" algn="tl">
                    <a:srgbClr val="000000">
                      <a:alpha val="43137"/>
                    </a:srgbClr>
                  </a:outerShdw>
                </a:effectLst>
              </a:rPr>
              <a:t>30/09/2016</a:t>
            </a:r>
            <a:r>
              <a:rPr lang="fr-FR" sz="2400" b="1" i="1" dirty="0">
                <a:solidFill>
                  <a:schemeClr val="bg1">
                    <a:lumMod val="50000"/>
                  </a:schemeClr>
                </a:solidFill>
                <a:effectLst>
                  <a:outerShdw blurRad="38100" dist="38100" dir="2700000" algn="tl">
                    <a:srgbClr val="000000">
                      <a:alpha val="43137"/>
                    </a:srgbClr>
                  </a:outerShdw>
                </a:effectLst>
              </a:rPr>
              <a:t>)</a:t>
            </a:r>
          </a:p>
        </p:txBody>
      </p:sp>
      <p:graphicFrame>
        <p:nvGraphicFramePr>
          <p:cNvPr id="2" name="Tableau 1"/>
          <p:cNvGraphicFramePr>
            <a:graphicFrameLocks noGrp="1"/>
          </p:cNvGraphicFramePr>
          <p:nvPr>
            <p:extLst>
              <p:ext uri="{D42A27DB-BD31-4B8C-83A1-F6EECF244321}">
                <p14:modId xmlns:p14="http://schemas.microsoft.com/office/powerpoint/2010/main" val="1949345601"/>
              </p:ext>
            </p:extLst>
          </p:nvPr>
        </p:nvGraphicFramePr>
        <p:xfrm>
          <a:off x="323528" y="1154240"/>
          <a:ext cx="8424935" cy="5054550"/>
        </p:xfrm>
        <a:graphic>
          <a:graphicData uri="http://schemas.openxmlformats.org/drawingml/2006/table">
            <a:tbl>
              <a:tblPr>
                <a:tableStyleId>{5C22544A-7EE6-4342-B048-85BDC9FD1C3A}</a:tableStyleId>
              </a:tblPr>
              <a:tblGrid>
                <a:gridCol w="2304256"/>
                <a:gridCol w="1440160"/>
                <a:gridCol w="758567"/>
                <a:gridCol w="1307318"/>
                <a:gridCol w="1030459"/>
                <a:gridCol w="1584175"/>
              </a:tblGrid>
              <a:tr h="715746">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Indicateurs de résultats                                     au niveau d'OPD</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Unité de mesure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Baseline     (Nov. 2013)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200" b="1" u="none" strike="noStrike" dirty="0">
                          <a:effectLst/>
                          <a:latin typeface="Arial" panose="020B0604020202020204" pitchFamily="34" charset="0"/>
                          <a:cs typeface="Arial" panose="020B0604020202020204" pitchFamily="34" charset="0"/>
                        </a:rPr>
                        <a:t>Valeurs </a:t>
                      </a:r>
                      <a:r>
                        <a:rPr lang="fr-FR" sz="1200" b="1" u="none" strike="noStrike" dirty="0" smtClean="0">
                          <a:effectLst/>
                          <a:latin typeface="Arial" panose="020B0604020202020204" pitchFamily="34" charset="0"/>
                          <a:cs typeface="Arial" panose="020B0604020202020204" pitchFamily="34" charset="0"/>
                        </a:rPr>
                        <a:t>cumulatives </a:t>
                      </a:r>
                      <a:r>
                        <a:rPr lang="fr-FR" sz="1200" b="1" u="none" strike="noStrike" dirty="0">
                          <a:effectLst/>
                          <a:latin typeface="Arial" panose="020B0604020202020204" pitchFamily="34" charset="0"/>
                          <a:cs typeface="Arial" panose="020B0604020202020204" pitchFamily="34" charset="0"/>
                        </a:rPr>
                        <a:t>cibles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smtClean="0">
                          <a:solidFill>
                            <a:srgbClr val="C00000"/>
                          </a:solidFill>
                          <a:effectLst/>
                          <a:latin typeface="Arial" panose="020B0604020202020204" pitchFamily="34" charset="0"/>
                          <a:cs typeface="Arial" panose="020B0604020202020204" pitchFamily="34" charset="0"/>
                        </a:rPr>
                        <a:t>Réalisations au 30/09/2016</a:t>
                      </a:r>
                      <a:endParaRPr lang="fr-FR" sz="1200" b="1" i="0" u="none" strike="noStrike" dirty="0" smtClean="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i="1" u="none" strike="noStrike" dirty="0" smtClean="0">
                          <a:solidFill>
                            <a:schemeClr val="tx1"/>
                          </a:solidFill>
                          <a:effectLst/>
                          <a:latin typeface="Arial" panose="020B0604020202020204" pitchFamily="34" charset="0"/>
                          <a:cs typeface="Arial" panose="020B0604020202020204" pitchFamily="34" charset="0"/>
                        </a:rPr>
                        <a:t>Commentaires</a:t>
                      </a:r>
                      <a:endParaRPr lang="fr-FR" sz="12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95083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Target Année </a:t>
                      </a:r>
                      <a:r>
                        <a:rPr lang="fr-FR" sz="1200" b="1" u="none" strike="noStrike" dirty="0" smtClean="0">
                          <a:solidFill>
                            <a:srgbClr val="C00000"/>
                          </a:solidFill>
                          <a:effectLst/>
                          <a:latin typeface="Arial" panose="020B0604020202020204" pitchFamily="34" charset="0"/>
                          <a:cs typeface="Arial" panose="020B0604020202020204" pitchFamily="34" charset="0"/>
                        </a:rPr>
                        <a:t>3                    </a:t>
                      </a:r>
                      <a:r>
                        <a:rPr lang="fr-FR" sz="1200" b="1" u="none" strike="noStrike" dirty="0">
                          <a:solidFill>
                            <a:srgbClr val="C00000"/>
                          </a:solidFill>
                          <a:effectLst/>
                          <a:latin typeface="Arial" panose="020B0604020202020204" pitchFamily="34" charset="0"/>
                          <a:cs typeface="Arial" panose="020B0604020202020204" pitchFamily="34" charset="0"/>
                        </a:rPr>
                        <a:t>(Jun. </a:t>
                      </a:r>
                      <a:r>
                        <a:rPr lang="fr-FR" sz="1200" b="1" u="none" strike="noStrike" dirty="0" smtClean="0">
                          <a:solidFill>
                            <a:srgbClr val="C00000"/>
                          </a:solidFill>
                          <a:effectLst/>
                          <a:latin typeface="Arial" panose="020B0604020202020204" pitchFamily="34" charset="0"/>
                          <a:cs typeface="Arial" panose="020B0604020202020204" pitchFamily="34" charset="0"/>
                        </a:rPr>
                        <a:t>2017)</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fr-FR"/>
                    </a:p>
                  </a:txBody>
                  <a:tcPr/>
                </a:tc>
              </a:tr>
              <a:tr h="1371750">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4:  </a:t>
                      </a:r>
                      <a:r>
                        <a:rPr lang="fr-FR" sz="1200" u="none" strike="noStrike" dirty="0">
                          <a:effectLst/>
                          <a:latin typeface="Arial" panose="020B0604020202020204" pitchFamily="34" charset="0"/>
                          <a:cs typeface="Arial" panose="020B0604020202020204" pitchFamily="34" charset="0"/>
                        </a:rPr>
                        <a:t>Montant des revenus externes créés par le CEA et logé dans un compte bancaire particulier</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Dollars US    (Définition d'indicateur: Montant de dollars US gagné de l'exterieure du CEA</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3 012 000</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13 812 000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smtClean="0">
                          <a:solidFill>
                            <a:srgbClr val="C00000"/>
                          </a:solidFill>
                          <a:effectLst/>
                          <a:latin typeface="Arial" panose="020B0604020202020204" pitchFamily="34" charset="0"/>
                          <a:ea typeface="+mn-ea"/>
                          <a:cs typeface="Arial" panose="020B0604020202020204" pitchFamily="34" charset="0"/>
                        </a:rPr>
                        <a:t>5 772 688</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smtClean="0">
                          <a:solidFill>
                            <a:srgbClr val="C00000"/>
                          </a:solidFill>
                          <a:effectLst/>
                          <a:latin typeface="Arial" panose="020B0604020202020204" pitchFamily="34" charset="0"/>
                          <a:cs typeface="Arial" panose="020B0604020202020204" pitchFamily="34" charset="0"/>
                        </a:rPr>
                        <a:t>Objectifs non atteints car surestimés. En effet, seules les filières Eau (EA et IRH) font</a:t>
                      </a:r>
                      <a:r>
                        <a:rPr lang="fr-FR" sz="1200" b="1" i="1" u="none" strike="noStrike" baseline="0" dirty="0" smtClean="0">
                          <a:solidFill>
                            <a:srgbClr val="C00000"/>
                          </a:solidFill>
                          <a:effectLst/>
                          <a:latin typeface="Arial" panose="020B0604020202020204" pitchFamily="34" charset="0"/>
                          <a:cs typeface="Arial" panose="020B0604020202020204" pitchFamily="34" charset="0"/>
                        </a:rPr>
                        <a:t> partie du CEA. </a:t>
                      </a:r>
                      <a:endParaRPr lang="fr-FR" sz="1200" b="1" i="1"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16224">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5: </a:t>
                      </a:r>
                      <a:r>
                        <a:rPr lang="fr-FR" sz="1200" u="none" strike="noStrike" dirty="0">
                          <a:effectLst/>
                          <a:latin typeface="Arial" panose="020B0604020202020204" pitchFamily="34" charset="0"/>
                          <a:cs typeface="Arial" panose="020B0604020202020204" pitchFamily="34" charset="0"/>
                        </a:rPr>
                        <a:t>Nombre de professeurs formés dans un domaine pertinent pour le programme  grâce à une formation effectuée ou organisée par le CEA </a:t>
                      </a:r>
                      <a:br>
                        <a:rPr lang="fr-FR" sz="1200" u="none" strike="noStrike" dirty="0">
                          <a:effectLst/>
                          <a:latin typeface="Arial" panose="020B0604020202020204" pitchFamily="34" charset="0"/>
                          <a:cs typeface="Arial" panose="020B0604020202020204" pitchFamily="34" charset="0"/>
                        </a:rPr>
                      </a:br>
                      <a:r>
                        <a:rPr lang="fr-FR" sz="1200" u="none" strike="noStrike" dirty="0">
                          <a:effectLst/>
                          <a:latin typeface="Arial" panose="020B0604020202020204" pitchFamily="34" charset="0"/>
                          <a:cs typeface="Arial" panose="020B0604020202020204" pitchFamily="34" charset="0"/>
                        </a:rPr>
                        <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                                 (Définition  d'indicateur: Compte des professeurs formé dans un domaine pertinent pour le programme</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0</a:t>
                      </a:r>
                      <a:endParaRPr lang="fr-FR" sz="12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0" u="none" strike="noStrike" dirty="0" smtClean="0">
                          <a:solidFill>
                            <a:srgbClr val="008000"/>
                          </a:solidFill>
                          <a:effectLst/>
                          <a:latin typeface="Arial" panose="020B0604020202020204" pitchFamily="34" charset="0"/>
                          <a:cs typeface="Arial" panose="020B0604020202020204" pitchFamily="34" charset="0"/>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smtClean="0">
                          <a:solidFill>
                            <a:srgbClr val="008000"/>
                          </a:solidFill>
                          <a:effectLst/>
                          <a:latin typeface="Arial" panose="020B0604020202020204" pitchFamily="34" charset="0"/>
                          <a:cs typeface="Arial" panose="020B0604020202020204" pitchFamily="34" charset="0"/>
                        </a:rPr>
                        <a:t>Objectifs atteints.</a:t>
                      </a:r>
                      <a:r>
                        <a:rPr lang="fr-FR" sz="1200" u="none" strike="noStrike" dirty="0" smtClean="0">
                          <a:effectLst/>
                          <a:latin typeface="Arial" panose="020B0604020202020204" pitchFamily="34" charset="0"/>
                          <a:cs typeface="Arial" panose="020B0604020202020204" pitchFamily="34" charset="0"/>
                        </a:rPr>
                        <a:t>                                                                                           </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Connecteur droit 7"/>
          <p:cNvCxnSpPr/>
          <p:nvPr/>
        </p:nvCxnSpPr>
        <p:spPr>
          <a:xfrm>
            <a:off x="323528" y="705712"/>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3627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17</a:t>
            </a:fld>
            <a:endParaRPr lang="fr-FR"/>
          </a:p>
        </p:txBody>
      </p:sp>
      <p:sp>
        <p:nvSpPr>
          <p:cNvPr id="7" name="Titre 1"/>
          <p:cNvSpPr>
            <a:spLocks noGrp="1"/>
          </p:cNvSpPr>
          <p:nvPr>
            <p:ph type="title"/>
          </p:nvPr>
        </p:nvSpPr>
        <p:spPr>
          <a:xfrm>
            <a:off x="457200" y="44624"/>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6" name="Titre 1"/>
          <p:cNvSpPr txBox="1">
            <a:spLocks/>
          </p:cNvSpPr>
          <p:nvPr/>
        </p:nvSpPr>
        <p:spPr>
          <a:xfrm>
            <a:off x="518864" y="620688"/>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dirty="0" smtClean="0">
                <a:solidFill>
                  <a:schemeClr val="bg1">
                    <a:lumMod val="50000"/>
                  </a:schemeClr>
                </a:solidFill>
              </a:rPr>
              <a:t>Cadres des Résultats </a:t>
            </a:r>
            <a:r>
              <a:rPr lang="fr-FR" sz="2400" b="1" i="1" dirty="0">
                <a:solidFill>
                  <a:schemeClr val="bg1">
                    <a:lumMod val="50000"/>
                  </a:schemeClr>
                </a:solidFill>
                <a:effectLst>
                  <a:outerShdw blurRad="38100" dist="38100" dir="2700000" algn="tl">
                    <a:srgbClr val="000000">
                      <a:alpha val="43137"/>
                    </a:srgbClr>
                  </a:outerShdw>
                </a:effectLst>
              </a:rPr>
              <a:t>(</a:t>
            </a:r>
            <a:r>
              <a:rPr lang="fr-FR" sz="2400" b="1" i="1" dirty="0" smtClean="0">
                <a:solidFill>
                  <a:schemeClr val="bg1">
                    <a:lumMod val="50000"/>
                  </a:schemeClr>
                </a:solidFill>
                <a:effectLst>
                  <a:outerShdw blurRad="38100" dist="38100" dir="2700000" algn="tl">
                    <a:srgbClr val="000000">
                      <a:alpha val="43137"/>
                    </a:srgbClr>
                  </a:outerShdw>
                </a:effectLst>
              </a:rPr>
              <a:t>30/09/2016</a:t>
            </a:r>
            <a:r>
              <a:rPr lang="fr-FR" sz="2400" b="1" i="1" dirty="0">
                <a:solidFill>
                  <a:schemeClr val="bg1">
                    <a:lumMod val="50000"/>
                  </a:schemeClr>
                </a:solidFill>
                <a:effectLst>
                  <a:outerShdw blurRad="38100" dist="38100" dir="2700000" algn="tl">
                    <a:srgbClr val="000000">
                      <a:alpha val="43137"/>
                    </a:srgbClr>
                  </a:outerShdw>
                </a:effectLst>
              </a:rPr>
              <a:t>)</a:t>
            </a:r>
          </a:p>
        </p:txBody>
      </p:sp>
      <p:graphicFrame>
        <p:nvGraphicFramePr>
          <p:cNvPr id="2" name="Tableau 1"/>
          <p:cNvGraphicFramePr>
            <a:graphicFrameLocks noGrp="1"/>
          </p:cNvGraphicFramePr>
          <p:nvPr>
            <p:extLst>
              <p:ext uri="{D42A27DB-BD31-4B8C-83A1-F6EECF244321}">
                <p14:modId xmlns:p14="http://schemas.microsoft.com/office/powerpoint/2010/main" val="3457281755"/>
              </p:ext>
            </p:extLst>
          </p:nvPr>
        </p:nvGraphicFramePr>
        <p:xfrm>
          <a:off x="457197" y="1277133"/>
          <a:ext cx="8291266" cy="4557575"/>
        </p:xfrm>
        <a:graphic>
          <a:graphicData uri="http://schemas.openxmlformats.org/drawingml/2006/table">
            <a:tbl>
              <a:tblPr>
                <a:tableStyleId>{5C22544A-7EE6-4342-B048-85BDC9FD1C3A}</a:tableStyleId>
              </a:tblPr>
              <a:tblGrid>
                <a:gridCol w="1961375"/>
                <a:gridCol w="1515607"/>
                <a:gridCol w="764172"/>
                <a:gridCol w="1197203"/>
                <a:gridCol w="1197203"/>
                <a:gridCol w="1655706"/>
              </a:tblGrid>
              <a:tr h="366623">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Indicateurs de résultats                                     au niveau d'OPD</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Unité de mesure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Baseline     (Nov. 2013)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200" b="1" u="none" strike="noStrike" dirty="0">
                          <a:effectLst/>
                          <a:latin typeface="Arial" panose="020B0604020202020204" pitchFamily="34" charset="0"/>
                          <a:cs typeface="Arial" panose="020B0604020202020204" pitchFamily="34" charset="0"/>
                        </a:rPr>
                        <a:t>Valeurs </a:t>
                      </a:r>
                      <a:r>
                        <a:rPr lang="fr-FR" sz="1200" b="1" u="none" strike="noStrike" dirty="0" smtClean="0">
                          <a:effectLst/>
                          <a:latin typeface="Arial" panose="020B0604020202020204" pitchFamily="34" charset="0"/>
                          <a:cs typeface="Arial" panose="020B0604020202020204" pitchFamily="34" charset="0"/>
                        </a:rPr>
                        <a:t>cumulatives </a:t>
                      </a:r>
                      <a:r>
                        <a:rPr lang="fr-FR" sz="1200" b="1" u="none" strike="noStrike" dirty="0">
                          <a:effectLst/>
                          <a:latin typeface="Arial" panose="020B0604020202020204" pitchFamily="34" charset="0"/>
                          <a:cs typeface="Arial" panose="020B0604020202020204" pitchFamily="34" charset="0"/>
                        </a:rPr>
                        <a:t>cibles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 </a:t>
                      </a:r>
                      <a:endParaRPr lang="fr-FR"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fr-FR" sz="1200" b="1" u="none" strike="noStrike" dirty="0" smtClean="0">
                          <a:solidFill>
                            <a:srgbClr val="C00000"/>
                          </a:solidFill>
                          <a:effectLst/>
                          <a:latin typeface="Arial" panose="020B0604020202020204" pitchFamily="34" charset="0"/>
                          <a:cs typeface="Arial" panose="020B0604020202020204" pitchFamily="34" charset="0"/>
                        </a:rPr>
                        <a:t>Réalisations au 30/09/2016</a:t>
                      </a:r>
                      <a:endParaRPr lang="fr-FR" sz="1200" b="1" i="0" u="none" strike="noStrike" dirty="0" smtClean="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i="1" u="none" strike="noStrike" dirty="0" smtClean="0">
                          <a:solidFill>
                            <a:schemeClr val="tx1"/>
                          </a:solidFill>
                          <a:effectLst/>
                          <a:latin typeface="Arial" panose="020B0604020202020204" pitchFamily="34" charset="0"/>
                          <a:cs typeface="Arial" panose="020B0604020202020204" pitchFamily="34" charset="0"/>
                        </a:rPr>
                        <a:t>Commentaires</a:t>
                      </a:r>
                      <a:endParaRPr lang="fr-FR" sz="12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66600">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Target Année </a:t>
                      </a:r>
                      <a:r>
                        <a:rPr lang="fr-FR" sz="1200" b="1" u="none" strike="noStrike" dirty="0" smtClean="0">
                          <a:solidFill>
                            <a:srgbClr val="C00000"/>
                          </a:solidFill>
                          <a:effectLst/>
                          <a:latin typeface="Arial" panose="020B0604020202020204" pitchFamily="34" charset="0"/>
                          <a:cs typeface="Arial" panose="020B0604020202020204" pitchFamily="34" charset="0"/>
                        </a:rPr>
                        <a:t>3                    </a:t>
                      </a:r>
                      <a:r>
                        <a:rPr lang="fr-FR" sz="1200" b="1" u="none" strike="noStrike" dirty="0">
                          <a:solidFill>
                            <a:srgbClr val="C00000"/>
                          </a:solidFill>
                          <a:effectLst/>
                          <a:latin typeface="Arial" panose="020B0604020202020204" pitchFamily="34" charset="0"/>
                          <a:cs typeface="Arial" panose="020B0604020202020204" pitchFamily="34" charset="0"/>
                        </a:rPr>
                        <a:t>(Jun. </a:t>
                      </a:r>
                      <a:r>
                        <a:rPr lang="fr-FR" sz="1200" b="1" u="none" strike="noStrike" dirty="0" smtClean="0">
                          <a:solidFill>
                            <a:srgbClr val="C00000"/>
                          </a:solidFill>
                          <a:effectLst/>
                          <a:latin typeface="Arial" panose="020B0604020202020204" pitchFamily="34" charset="0"/>
                          <a:cs typeface="Arial" panose="020B0604020202020204" pitchFamily="34" charset="0"/>
                        </a:rPr>
                        <a:t>2017)</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fr-FR"/>
                    </a:p>
                  </a:txBody>
                  <a:tcPr/>
                </a:tc>
              </a:tr>
              <a:tr h="1444274">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6: </a:t>
                      </a:r>
                      <a:r>
                        <a:rPr lang="fr-FR" sz="1200" u="none" strike="noStrike" dirty="0">
                          <a:effectLst/>
                          <a:latin typeface="Arial" panose="020B0604020202020204" pitchFamily="34" charset="0"/>
                          <a:cs typeface="Arial" panose="020B0604020202020204" pitchFamily="34" charset="0"/>
                        </a:rPr>
                        <a:t>Nombre de programmes d’enseignement nouvellement établis ou révisés (répondant aux compétences du marché du travail et approuvé par l'organe institutionnel approprié)</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                                  (Définition d'indicateur: compte des programme d'enseignement nouvellement établis ou révisés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0</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8</a:t>
                      </a:r>
                      <a:endParaRPr lang="fr-FR"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smtClean="0">
                          <a:solidFill>
                            <a:srgbClr val="C00000"/>
                          </a:solidFill>
                          <a:effectLst/>
                          <a:latin typeface="Arial" panose="020B0604020202020204" pitchFamily="34" charset="0"/>
                          <a:ea typeface="+mn-ea"/>
                          <a:cs typeface="Arial" panose="020B0604020202020204" pitchFamily="34" charset="0"/>
                        </a:rPr>
                        <a:t>5</a:t>
                      </a:r>
                      <a:endParaRPr lang="fr-FR" sz="1200" b="1" u="none" strike="noStrike" kern="1200" dirty="0">
                        <a:solidFill>
                          <a:srgbClr val="C00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smtClean="0">
                          <a:solidFill>
                            <a:srgbClr val="C00000"/>
                          </a:solidFill>
                          <a:effectLst/>
                          <a:latin typeface="Arial" panose="020B0604020202020204" pitchFamily="34" charset="0"/>
                          <a:cs typeface="Arial" panose="020B0604020202020204" pitchFamily="34" charset="0"/>
                        </a:rPr>
                        <a:t>Tous les 5 programmes</a:t>
                      </a:r>
                      <a:r>
                        <a:rPr lang="fr-FR" sz="1200" b="1" i="1" u="none" strike="noStrike" baseline="0" dirty="0" smtClean="0">
                          <a:solidFill>
                            <a:srgbClr val="C00000"/>
                          </a:solidFill>
                          <a:effectLst/>
                          <a:latin typeface="Arial" panose="020B0604020202020204" pitchFamily="34" charset="0"/>
                          <a:cs typeface="Arial" panose="020B0604020202020204" pitchFamily="34" charset="0"/>
                        </a:rPr>
                        <a:t> du CEA sont révisés annuellement. Pas de création de nouveaux programmes. </a:t>
                      </a:r>
                      <a:endParaRPr lang="fr-FR" sz="1200" b="1" i="1"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10933">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7:</a:t>
                      </a:r>
                      <a:r>
                        <a:rPr lang="fr-FR" sz="1200" u="none" strike="noStrike" dirty="0">
                          <a:effectLst/>
                          <a:latin typeface="Arial" panose="020B0604020202020204" pitchFamily="34" charset="0"/>
                          <a:cs typeface="Arial" panose="020B0604020202020204" pitchFamily="34" charset="0"/>
                        </a:rPr>
                        <a:t> Augmentation des publications de recherches internationalement reconnues dans des disciplines soutenues par le </a:t>
                      </a:r>
                      <a:r>
                        <a:rPr lang="fr-FR" sz="1200" u="none" strike="noStrike" dirty="0" smtClean="0">
                          <a:effectLst/>
                          <a:latin typeface="Arial" panose="020B0604020202020204" pitchFamily="34" charset="0"/>
                          <a:cs typeface="Arial" panose="020B0604020202020204" pitchFamily="34" charset="0"/>
                        </a:rPr>
                        <a:t>Programme</a:t>
                      </a:r>
                      <a:r>
                        <a:rPr lang="fr-FR" sz="1200" u="none" strike="noStrike" dirty="0">
                          <a:effectLst/>
                          <a:latin typeface="Arial" panose="020B0604020202020204" pitchFamily="34" charset="0"/>
                          <a:cs typeface="Arial" panose="020B0604020202020204" pitchFamily="34" charset="0"/>
                        </a:rPr>
                        <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Pourcentage                       (Définition d'indicateur: nombre de publications  de reconnu internationals)</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smtClean="0">
                          <a:effectLst/>
                          <a:latin typeface="Arial" panose="020B0604020202020204" pitchFamily="34" charset="0"/>
                          <a:cs typeface="Arial" panose="020B0604020202020204" pitchFamily="34" charset="0"/>
                        </a:rPr>
                        <a:t>17</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71</a:t>
                      </a:r>
                      <a:endParaRPr lang="fr-FR"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0" u="none" strike="noStrike" kern="1200" dirty="0" smtClean="0">
                          <a:solidFill>
                            <a:srgbClr val="C00000"/>
                          </a:solidFill>
                          <a:effectLst/>
                          <a:latin typeface="Arial" panose="020B0604020202020204" pitchFamily="34" charset="0"/>
                          <a:ea typeface="+mn-ea"/>
                          <a:cs typeface="Arial" panose="020B0604020202020204" pitchFamily="34" charset="0"/>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dirty="0" smtClean="0">
                          <a:solidFill>
                            <a:srgbClr val="C00000"/>
                          </a:solidFill>
                          <a:effectLst/>
                          <a:latin typeface="Arial" panose="020B0604020202020204" pitchFamily="34" charset="0"/>
                          <a:cs typeface="Arial" panose="020B0604020202020204" pitchFamily="34" charset="0"/>
                        </a:rPr>
                        <a:t>Objectifs</a:t>
                      </a:r>
                      <a:r>
                        <a:rPr lang="fr-FR" sz="1200" b="1" i="1" u="none" strike="noStrike" baseline="0" dirty="0" smtClean="0">
                          <a:solidFill>
                            <a:srgbClr val="C00000"/>
                          </a:solidFill>
                          <a:effectLst/>
                          <a:latin typeface="Arial" panose="020B0604020202020204" pitchFamily="34" charset="0"/>
                          <a:cs typeface="Arial" panose="020B0604020202020204" pitchFamily="34" charset="0"/>
                        </a:rPr>
                        <a:t> non atteints car les réalisations sont partielles (à la date du 30/09/2016). </a:t>
                      </a:r>
                      <a:endParaRPr lang="fr-FR" sz="1200" b="1" i="1"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Connecteur droit 7"/>
          <p:cNvCxnSpPr/>
          <p:nvPr/>
        </p:nvCxnSpPr>
        <p:spPr>
          <a:xfrm>
            <a:off x="323528" y="722192"/>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390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18</a:t>
            </a:fld>
            <a:endParaRPr lang="fr-FR"/>
          </a:p>
        </p:txBody>
      </p:sp>
      <p:sp>
        <p:nvSpPr>
          <p:cNvPr id="7" name="Titre 1"/>
          <p:cNvSpPr>
            <a:spLocks noGrp="1"/>
          </p:cNvSpPr>
          <p:nvPr>
            <p:ph type="title"/>
          </p:nvPr>
        </p:nvSpPr>
        <p:spPr>
          <a:xfrm>
            <a:off x="457200" y="44624"/>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6" name="Titre 1"/>
          <p:cNvSpPr txBox="1">
            <a:spLocks/>
          </p:cNvSpPr>
          <p:nvPr/>
        </p:nvSpPr>
        <p:spPr>
          <a:xfrm>
            <a:off x="518864" y="550412"/>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dirty="0" smtClean="0">
                <a:solidFill>
                  <a:schemeClr val="bg1">
                    <a:lumMod val="50000"/>
                  </a:schemeClr>
                </a:solidFill>
              </a:rPr>
              <a:t>Cadres des Résultats </a:t>
            </a:r>
            <a:r>
              <a:rPr lang="fr-FR" sz="2400" b="1" i="1" dirty="0">
                <a:solidFill>
                  <a:schemeClr val="bg1">
                    <a:lumMod val="50000"/>
                  </a:schemeClr>
                </a:solidFill>
                <a:effectLst>
                  <a:outerShdw blurRad="38100" dist="38100" dir="2700000" algn="tl">
                    <a:srgbClr val="000000">
                      <a:alpha val="43137"/>
                    </a:srgbClr>
                  </a:outerShdw>
                </a:effectLst>
              </a:rPr>
              <a:t>(</a:t>
            </a:r>
            <a:r>
              <a:rPr lang="fr-FR" sz="2400" b="1" i="1" dirty="0" smtClean="0">
                <a:solidFill>
                  <a:schemeClr val="bg1">
                    <a:lumMod val="50000"/>
                  </a:schemeClr>
                </a:solidFill>
                <a:effectLst>
                  <a:outerShdw blurRad="38100" dist="38100" dir="2700000" algn="tl">
                    <a:srgbClr val="000000">
                      <a:alpha val="43137"/>
                    </a:srgbClr>
                  </a:outerShdw>
                </a:effectLst>
              </a:rPr>
              <a:t>30/09/2016</a:t>
            </a:r>
            <a:r>
              <a:rPr lang="fr-FR" sz="2400" b="1" i="1" dirty="0">
                <a:solidFill>
                  <a:schemeClr val="bg1">
                    <a:lumMod val="50000"/>
                  </a:schemeClr>
                </a:solidFill>
                <a:effectLst>
                  <a:outerShdw blurRad="38100" dist="38100" dir="2700000" algn="tl">
                    <a:srgbClr val="000000">
                      <a:alpha val="43137"/>
                    </a:srgbClr>
                  </a:outerShdw>
                </a:effectLst>
              </a:rPr>
              <a:t>)</a:t>
            </a:r>
          </a:p>
        </p:txBody>
      </p:sp>
      <p:graphicFrame>
        <p:nvGraphicFramePr>
          <p:cNvPr id="2" name="Tableau 1"/>
          <p:cNvGraphicFramePr>
            <a:graphicFrameLocks noGrp="1"/>
          </p:cNvGraphicFramePr>
          <p:nvPr>
            <p:extLst>
              <p:ext uri="{D42A27DB-BD31-4B8C-83A1-F6EECF244321}">
                <p14:modId xmlns:p14="http://schemas.microsoft.com/office/powerpoint/2010/main" val="488474530"/>
              </p:ext>
            </p:extLst>
          </p:nvPr>
        </p:nvGraphicFramePr>
        <p:xfrm>
          <a:off x="179512" y="1196752"/>
          <a:ext cx="8689572" cy="4752528"/>
        </p:xfrm>
        <a:graphic>
          <a:graphicData uri="http://schemas.openxmlformats.org/drawingml/2006/table">
            <a:tbl>
              <a:tblPr>
                <a:tableStyleId>{5C22544A-7EE6-4342-B048-85BDC9FD1C3A}</a:tableStyleId>
              </a:tblPr>
              <a:tblGrid>
                <a:gridCol w="2088232"/>
                <a:gridCol w="1555783"/>
                <a:gridCol w="800882"/>
                <a:gridCol w="1254715"/>
                <a:gridCol w="1254715"/>
                <a:gridCol w="1735245"/>
              </a:tblGrid>
              <a:tr h="631056">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Indicateurs de résultats                                     au niveau d'OPD</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a:effectLst/>
                          <a:latin typeface="Arial" panose="020B0604020202020204" pitchFamily="34" charset="0"/>
                          <a:cs typeface="Arial" panose="020B0604020202020204" pitchFamily="34" charset="0"/>
                        </a:rPr>
                        <a:t>Unité de mesure</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a:effectLst/>
                          <a:latin typeface="Arial" panose="020B0604020202020204" pitchFamily="34" charset="0"/>
                          <a:cs typeface="Arial" panose="020B0604020202020204" pitchFamily="34" charset="0"/>
                        </a:rPr>
                        <a:t>Baseline     (Nov. 2013)</a:t>
                      </a:r>
                      <a:endParaRPr lang="fr-FR" sz="1200" b="1"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200" b="1" u="none" strike="noStrike" dirty="0">
                          <a:effectLst/>
                          <a:latin typeface="Arial" panose="020B0604020202020204" pitchFamily="34" charset="0"/>
                          <a:cs typeface="Arial" panose="020B0604020202020204" pitchFamily="34" charset="0"/>
                        </a:rPr>
                        <a:t>Valeurs </a:t>
                      </a:r>
                      <a:r>
                        <a:rPr lang="fr-FR" sz="1200" b="1" u="none" strike="noStrike" dirty="0" smtClean="0">
                          <a:effectLst/>
                          <a:latin typeface="Arial" panose="020B0604020202020204" pitchFamily="34" charset="0"/>
                          <a:cs typeface="Arial" panose="020B0604020202020204" pitchFamily="34" charset="0"/>
                        </a:rPr>
                        <a:t>cumulatives </a:t>
                      </a:r>
                      <a:r>
                        <a:rPr lang="fr-FR" sz="1200" b="1" u="none" strike="noStrike" dirty="0">
                          <a:effectLst/>
                          <a:latin typeface="Arial" panose="020B0604020202020204" pitchFamily="34" charset="0"/>
                          <a:cs typeface="Arial" panose="020B0604020202020204" pitchFamily="34" charset="0"/>
                        </a:rPr>
                        <a:t>cibles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0" u="none" strike="noStrike" dirty="0">
                          <a:effectLst/>
                          <a:latin typeface="Arial" panose="020B0604020202020204" pitchFamily="34" charset="0"/>
                          <a:cs typeface="Arial" panose="020B0604020202020204" pitchFamily="34" charset="0"/>
                        </a:rPr>
                        <a:t> </a:t>
                      </a:r>
                      <a:endParaRPr lang="fr-FR" sz="1200" b="0" i="0" u="none" strike="noStrike" dirty="0">
                        <a:solidFill>
                          <a:srgbClr val="000000"/>
                        </a:solidFill>
                        <a:effectLst/>
                        <a:latin typeface="Arial" panose="020B0604020202020204" pitchFamily="34" charset="0"/>
                        <a:cs typeface="Arial" panose="020B0604020202020204" pitchFamily="34" charset="0"/>
                      </a:endParaRPr>
                    </a:p>
                    <a:p>
                      <a:pPr algn="ctr" fontAlgn="ctr"/>
                      <a:r>
                        <a:rPr lang="fr-FR" sz="1200" b="1" u="none" strike="noStrike" dirty="0" smtClean="0">
                          <a:solidFill>
                            <a:srgbClr val="C00000"/>
                          </a:solidFill>
                          <a:effectLst/>
                          <a:latin typeface="Arial" panose="020B0604020202020204" pitchFamily="34" charset="0"/>
                          <a:cs typeface="Arial" panose="020B0604020202020204" pitchFamily="34" charset="0"/>
                        </a:rPr>
                        <a:t>Réalisations au 30/09/2016</a:t>
                      </a:r>
                      <a:endParaRPr lang="fr-FR" sz="1200" b="1" i="0" u="none" strike="noStrike" dirty="0" smtClean="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i="1" u="none" strike="noStrike" dirty="0" smtClean="0">
                          <a:solidFill>
                            <a:schemeClr val="tx1"/>
                          </a:solidFill>
                          <a:effectLst/>
                          <a:latin typeface="Arial" panose="020B0604020202020204" pitchFamily="34" charset="0"/>
                          <a:cs typeface="Arial" panose="020B0604020202020204" pitchFamily="34" charset="0"/>
                        </a:rPr>
                        <a:t>Commentaires</a:t>
                      </a:r>
                      <a:endParaRPr lang="fr-FR" sz="12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549212">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Target Année </a:t>
                      </a:r>
                      <a:r>
                        <a:rPr lang="fr-FR" sz="1200" b="1" u="none" strike="noStrike" dirty="0" smtClean="0">
                          <a:solidFill>
                            <a:srgbClr val="C00000"/>
                          </a:solidFill>
                          <a:effectLst/>
                          <a:latin typeface="Arial" panose="020B0604020202020204" pitchFamily="34" charset="0"/>
                          <a:cs typeface="Arial" panose="020B0604020202020204" pitchFamily="34" charset="0"/>
                        </a:rPr>
                        <a:t>3                    </a:t>
                      </a:r>
                      <a:r>
                        <a:rPr lang="fr-FR" sz="1200" b="1" u="none" strike="noStrike" dirty="0">
                          <a:solidFill>
                            <a:srgbClr val="C00000"/>
                          </a:solidFill>
                          <a:effectLst/>
                          <a:latin typeface="Arial" panose="020B0604020202020204" pitchFamily="34" charset="0"/>
                          <a:cs typeface="Arial" panose="020B0604020202020204" pitchFamily="34" charset="0"/>
                        </a:rPr>
                        <a:t>(Jun. </a:t>
                      </a:r>
                      <a:r>
                        <a:rPr lang="fr-FR" sz="1200" b="1" u="none" strike="noStrike" dirty="0" smtClean="0">
                          <a:solidFill>
                            <a:srgbClr val="C00000"/>
                          </a:solidFill>
                          <a:effectLst/>
                          <a:latin typeface="Arial" panose="020B0604020202020204" pitchFamily="34" charset="0"/>
                          <a:cs typeface="Arial" panose="020B0604020202020204" pitchFamily="34" charset="0"/>
                        </a:rPr>
                        <a:t>2017)</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fr-FR"/>
                    </a:p>
                  </a:txBody>
                  <a:tcPr/>
                </a:tc>
              </a:tr>
              <a:tr h="1458105">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8: </a:t>
                      </a:r>
                      <a:r>
                        <a:rPr lang="fr-FR" sz="1200" u="none" strike="noStrike" dirty="0">
                          <a:effectLst/>
                          <a:latin typeface="Arial" panose="020B0604020202020204" pitchFamily="34" charset="0"/>
                          <a:cs typeface="Arial" panose="020B0604020202020204" pitchFamily="34" charset="0"/>
                        </a:rPr>
                        <a:t>% d’élèves étrangers étudiant pendant au moins 1 semestre dans  le CEA, dans une discipline soutenue par le Programme </a:t>
                      </a:r>
                      <a:br>
                        <a:rPr lang="fr-FR" sz="1200" u="none" strike="noStrike" dirty="0">
                          <a:effectLst/>
                          <a:latin typeface="Arial" panose="020B0604020202020204" pitchFamily="34" charset="0"/>
                          <a:cs typeface="Arial" panose="020B0604020202020204" pitchFamily="34" charset="0"/>
                        </a:rPr>
                      </a:b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Pourcentage                       (Définition d'indicateur: compte d'élèves étrangers étudiant pendant au moins 1 semestre  dans le CEA</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84</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436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smtClean="0">
                          <a:solidFill>
                            <a:srgbClr val="008000"/>
                          </a:solidFill>
                          <a:effectLst/>
                          <a:latin typeface="Arial" panose="020B0604020202020204" pitchFamily="34" charset="0"/>
                          <a:cs typeface="Arial" panose="020B0604020202020204" pitchFamily="34" charset="0"/>
                        </a:rPr>
                        <a:t>1285,5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i="1" u="none" strike="noStrike" dirty="0" smtClean="0">
                          <a:solidFill>
                            <a:srgbClr val="008000"/>
                          </a:solidFill>
                          <a:effectLst/>
                          <a:latin typeface="Arial" panose="020B0604020202020204" pitchFamily="34" charset="0"/>
                          <a:cs typeface="Arial" panose="020B0604020202020204" pitchFamily="34" charset="0"/>
                        </a:rPr>
                        <a:t>Objectif atteint</a:t>
                      </a:r>
                      <a:r>
                        <a:rPr lang="fr-FR" sz="1200" b="1" i="1" u="none" strike="noStrike" baseline="0" dirty="0" smtClean="0">
                          <a:solidFill>
                            <a:srgbClr val="008000"/>
                          </a:solidFill>
                          <a:effectLst/>
                          <a:latin typeface="Arial" panose="020B0604020202020204" pitchFamily="34" charset="0"/>
                          <a:cs typeface="Arial" panose="020B0604020202020204" pitchFamily="34" charset="0"/>
                        </a:rPr>
                        <a:t> et triplé compte tenu de l’attractivité régionale du CEA</a:t>
                      </a:r>
                      <a:endParaRPr lang="fr-FR" sz="1200" b="1" i="1" u="none" strike="noStrike" dirty="0" smtClean="0">
                        <a:solidFill>
                          <a:srgbClr val="008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14155">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9: </a:t>
                      </a:r>
                      <a:r>
                        <a:rPr lang="fr-FR" sz="1200" u="none" strike="noStrike" dirty="0">
                          <a:effectLst/>
                          <a:latin typeface="Arial" panose="020B0604020202020204" pitchFamily="34" charset="0"/>
                          <a:cs typeface="Arial" panose="020B0604020202020204" pitchFamily="34" charset="0"/>
                        </a:rPr>
                        <a:t>Nombre d’accords de partenariat, dont un plan de mise en œuvre de la coopération de 3 à 5 ans signé par les responsables universitaires de  CEA et les institutions partenaires engagées </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dirty="0">
                          <a:effectLst/>
                          <a:latin typeface="Arial" panose="020B0604020202020204" pitchFamily="34" charset="0"/>
                          <a:cs typeface="Arial" panose="020B0604020202020204" pitchFamily="34" charset="0"/>
                        </a:rPr>
                        <a:t>Nombre                                   (Définition d'indicateur</a:t>
                      </a:r>
                      <a:r>
                        <a:rPr lang="fr-FR" sz="1200" u="none" strike="noStrike" dirty="0" smtClean="0">
                          <a:effectLst/>
                          <a:latin typeface="Arial" panose="020B0604020202020204" pitchFamily="34" charset="0"/>
                          <a:cs typeface="Arial" panose="020B0604020202020204" pitchFamily="34" charset="0"/>
                        </a:rPr>
                        <a:t>: compte </a:t>
                      </a:r>
                      <a:r>
                        <a:rPr lang="fr-FR" sz="1200" u="none" strike="noStrike" dirty="0">
                          <a:effectLst/>
                          <a:latin typeface="Arial" panose="020B0604020202020204" pitchFamily="34" charset="0"/>
                          <a:cs typeface="Arial" panose="020B0604020202020204" pitchFamily="34" charset="0"/>
                        </a:rPr>
                        <a:t>d'accords de partenariat)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5</a:t>
                      </a:r>
                      <a:endParaRPr lang="fr-FR" sz="12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kern="1200" dirty="0" smtClean="0">
                          <a:solidFill>
                            <a:schemeClr val="dk1"/>
                          </a:solidFill>
                          <a:effectLst/>
                          <a:latin typeface="Arial" panose="020B0604020202020204" pitchFamily="34" charset="0"/>
                          <a:ea typeface="+mn-ea"/>
                          <a:cs typeface="Arial" panose="020B0604020202020204" pitchFamily="34" charset="0"/>
                        </a:rPr>
                        <a:t>12</a:t>
                      </a:r>
                      <a:endParaRPr lang="fr-FR" sz="1200" u="none" strike="noStrike"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smtClean="0">
                          <a:solidFill>
                            <a:srgbClr val="008000"/>
                          </a:solidFill>
                          <a:effectLst/>
                          <a:latin typeface="Arial" panose="020B0604020202020204" pitchFamily="34" charset="0"/>
                          <a:cs typeface="Arial" panose="020B0604020202020204" pitchFamily="34" charset="0"/>
                        </a:rPr>
                        <a:t>36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fr-FR" sz="1200" b="1" i="1" u="none" strike="noStrike" dirty="0" smtClean="0">
                          <a:solidFill>
                            <a:srgbClr val="008000"/>
                          </a:solidFill>
                          <a:effectLst/>
                          <a:latin typeface="Arial" panose="020B0604020202020204" pitchFamily="34" charset="0"/>
                          <a:cs typeface="Arial" panose="020B0604020202020204" pitchFamily="34" charset="0"/>
                        </a:rPr>
                        <a:t>Objectif atteint</a:t>
                      </a:r>
                      <a:r>
                        <a:rPr lang="fr-FR" sz="1200" b="1" i="1" u="none" strike="noStrike" baseline="0" dirty="0" smtClean="0">
                          <a:solidFill>
                            <a:srgbClr val="008000"/>
                          </a:solidFill>
                          <a:effectLst/>
                          <a:latin typeface="Arial" panose="020B0604020202020204" pitchFamily="34" charset="0"/>
                          <a:cs typeface="Arial" panose="020B0604020202020204" pitchFamily="34" charset="0"/>
                        </a:rPr>
                        <a:t> et triplé compte tenu de la stratégie partenariale du CEA</a:t>
                      </a:r>
                      <a:endParaRPr lang="fr-FR" sz="1200" b="1" i="1" u="none" strike="noStrike" dirty="0" smtClean="0">
                        <a:solidFill>
                          <a:srgbClr val="008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Connecteur droit 7"/>
          <p:cNvCxnSpPr/>
          <p:nvPr/>
        </p:nvCxnSpPr>
        <p:spPr>
          <a:xfrm>
            <a:off x="323528" y="705712"/>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30843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19</a:t>
            </a:fld>
            <a:endParaRPr lang="fr-FR"/>
          </a:p>
        </p:txBody>
      </p:sp>
      <p:sp>
        <p:nvSpPr>
          <p:cNvPr id="7" name="Titre 1"/>
          <p:cNvSpPr>
            <a:spLocks noGrp="1"/>
          </p:cNvSpPr>
          <p:nvPr>
            <p:ph type="title"/>
          </p:nvPr>
        </p:nvSpPr>
        <p:spPr>
          <a:xfrm>
            <a:off x="457200" y="44624"/>
            <a:ext cx="8229600" cy="706090"/>
          </a:xfrm>
        </p:spPr>
        <p:txBody>
          <a:bodyPr/>
          <a:lstStyle/>
          <a:p>
            <a:r>
              <a:rPr lang="fr-FR" b="1" dirty="0" smtClean="0">
                <a:solidFill>
                  <a:srgbClr val="3C8A2E"/>
                </a:solidFill>
              </a:rPr>
              <a:t>Progrès vers la réalisation de résultats</a:t>
            </a:r>
            <a:endParaRPr lang="fr-FR" b="1" dirty="0">
              <a:solidFill>
                <a:srgbClr val="3C8A2E"/>
              </a:solidFill>
            </a:endParaRPr>
          </a:p>
        </p:txBody>
      </p:sp>
      <p:sp>
        <p:nvSpPr>
          <p:cNvPr id="6" name="Titre 1"/>
          <p:cNvSpPr txBox="1">
            <a:spLocks/>
          </p:cNvSpPr>
          <p:nvPr/>
        </p:nvSpPr>
        <p:spPr>
          <a:xfrm>
            <a:off x="518864" y="620688"/>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dirty="0" smtClean="0">
                <a:solidFill>
                  <a:schemeClr val="bg1">
                    <a:lumMod val="50000"/>
                  </a:schemeClr>
                </a:solidFill>
              </a:rPr>
              <a:t>Cadres des Résultats </a:t>
            </a:r>
            <a:r>
              <a:rPr lang="fr-FR" sz="2400" b="1" i="1" dirty="0">
                <a:solidFill>
                  <a:schemeClr val="bg1">
                    <a:lumMod val="50000"/>
                  </a:schemeClr>
                </a:solidFill>
                <a:effectLst>
                  <a:outerShdw blurRad="38100" dist="38100" dir="2700000" algn="tl">
                    <a:srgbClr val="000000">
                      <a:alpha val="43137"/>
                    </a:srgbClr>
                  </a:outerShdw>
                </a:effectLst>
              </a:rPr>
              <a:t>(</a:t>
            </a:r>
            <a:r>
              <a:rPr lang="fr-FR" sz="2400" b="1" i="1" dirty="0" smtClean="0">
                <a:solidFill>
                  <a:schemeClr val="bg1">
                    <a:lumMod val="50000"/>
                  </a:schemeClr>
                </a:solidFill>
                <a:effectLst>
                  <a:outerShdw blurRad="38100" dist="38100" dir="2700000" algn="tl">
                    <a:srgbClr val="000000">
                      <a:alpha val="43137"/>
                    </a:srgbClr>
                  </a:outerShdw>
                </a:effectLst>
              </a:rPr>
              <a:t>30/09/2016</a:t>
            </a:r>
            <a:r>
              <a:rPr lang="fr-FR" sz="2400" b="1" i="1" dirty="0">
                <a:solidFill>
                  <a:schemeClr val="bg1">
                    <a:lumMod val="50000"/>
                  </a:schemeClr>
                </a:solidFill>
                <a:effectLst>
                  <a:outerShdw blurRad="38100" dist="38100" dir="2700000" algn="tl">
                    <a:srgbClr val="000000">
                      <a:alpha val="43137"/>
                    </a:srgbClr>
                  </a:outerShdw>
                </a:effectLst>
              </a:rPr>
              <a:t>)</a:t>
            </a:r>
          </a:p>
        </p:txBody>
      </p:sp>
      <p:graphicFrame>
        <p:nvGraphicFramePr>
          <p:cNvPr id="2" name="Tableau 1"/>
          <p:cNvGraphicFramePr>
            <a:graphicFrameLocks noGrp="1"/>
          </p:cNvGraphicFramePr>
          <p:nvPr>
            <p:extLst>
              <p:ext uri="{D42A27DB-BD31-4B8C-83A1-F6EECF244321}">
                <p14:modId xmlns:p14="http://schemas.microsoft.com/office/powerpoint/2010/main" val="3351577443"/>
              </p:ext>
            </p:extLst>
          </p:nvPr>
        </p:nvGraphicFramePr>
        <p:xfrm>
          <a:off x="107504" y="1412776"/>
          <a:ext cx="8761580" cy="4439952"/>
        </p:xfrm>
        <a:graphic>
          <a:graphicData uri="http://schemas.openxmlformats.org/drawingml/2006/table">
            <a:tbl>
              <a:tblPr>
                <a:tableStyleId>{5C22544A-7EE6-4342-B048-85BDC9FD1C3A}</a:tableStyleId>
              </a:tblPr>
              <a:tblGrid>
                <a:gridCol w="2072632"/>
                <a:gridCol w="1601579"/>
                <a:gridCol w="807519"/>
                <a:gridCol w="1265113"/>
                <a:gridCol w="1265113"/>
                <a:gridCol w="1749624"/>
              </a:tblGrid>
              <a:tr h="438695">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Indicateurs de résultats                                     au niveau d'OPD</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Unité de mesure</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Baseline     (Nov. 2013)</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ctr"/>
                      <a:r>
                        <a:rPr lang="fr-FR" sz="1200" b="1" u="none" strike="noStrike" dirty="0">
                          <a:effectLst/>
                          <a:latin typeface="Arial" panose="020B0604020202020204" pitchFamily="34" charset="0"/>
                          <a:cs typeface="Arial" panose="020B0604020202020204" pitchFamily="34" charset="0"/>
                        </a:rPr>
                        <a:t>Valeurs </a:t>
                      </a:r>
                      <a:r>
                        <a:rPr lang="fr-FR" sz="1200" b="1" u="none" strike="noStrike" dirty="0" smtClean="0">
                          <a:effectLst/>
                          <a:latin typeface="Arial" panose="020B0604020202020204" pitchFamily="34" charset="0"/>
                          <a:cs typeface="Arial" panose="020B0604020202020204" pitchFamily="34" charset="0"/>
                        </a:rPr>
                        <a:t>cumulatives </a:t>
                      </a:r>
                      <a:r>
                        <a:rPr lang="fr-FR" sz="1200" b="1" u="none" strike="noStrike" dirty="0">
                          <a:effectLst/>
                          <a:latin typeface="Arial" panose="020B0604020202020204" pitchFamily="34" charset="0"/>
                          <a:cs typeface="Arial" panose="020B0604020202020204" pitchFamily="34" charset="0"/>
                        </a:rPr>
                        <a:t>cibles</a:t>
                      </a: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u="none" strike="noStrike" dirty="0">
                          <a:effectLst/>
                          <a:latin typeface="Arial" panose="020B0604020202020204" pitchFamily="34" charset="0"/>
                          <a:cs typeface="Arial" panose="020B0604020202020204" pitchFamily="34" charset="0"/>
                        </a:rPr>
                        <a:t> </a:t>
                      </a:r>
                      <a:endParaRPr lang="fr-FR" sz="1200" b="1" i="0" u="none" strike="noStrike" dirty="0">
                        <a:solidFill>
                          <a:srgbClr val="000000"/>
                        </a:solidFill>
                        <a:effectLst/>
                        <a:latin typeface="Arial" panose="020B0604020202020204" pitchFamily="34" charset="0"/>
                        <a:cs typeface="Arial" panose="020B0604020202020204" pitchFamily="34" charset="0"/>
                      </a:endParaRPr>
                    </a:p>
                    <a:p>
                      <a:pPr algn="ctr" fontAlgn="ctr"/>
                      <a:r>
                        <a:rPr lang="fr-FR" sz="1200" b="1" u="none" strike="noStrike" dirty="0" smtClean="0">
                          <a:solidFill>
                            <a:srgbClr val="C00000"/>
                          </a:solidFill>
                          <a:effectLst/>
                          <a:latin typeface="Arial" panose="020B0604020202020204" pitchFamily="34" charset="0"/>
                          <a:cs typeface="Arial" panose="020B0604020202020204" pitchFamily="34" charset="0"/>
                        </a:rPr>
                        <a:t>Réalisations au 30/09/2016</a:t>
                      </a:r>
                      <a:endParaRPr lang="fr-FR" sz="1200" b="1" i="0" u="none" strike="noStrike" dirty="0" smtClean="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rowSpan="2">
                  <a:txBody>
                    <a:bodyPr/>
                    <a:lstStyle/>
                    <a:p>
                      <a:pPr algn="ctr" fontAlgn="ctr"/>
                      <a:r>
                        <a:rPr lang="fr-FR" sz="1200" b="1" i="1" u="none" strike="noStrike" dirty="0" smtClean="0">
                          <a:solidFill>
                            <a:schemeClr val="tx1"/>
                          </a:solidFill>
                          <a:effectLst/>
                          <a:latin typeface="Arial" panose="020B0604020202020204" pitchFamily="34" charset="0"/>
                          <a:cs typeface="Arial" panose="020B0604020202020204" pitchFamily="34" charset="0"/>
                        </a:rPr>
                        <a:t>Commentaires</a:t>
                      </a:r>
                      <a:endParaRPr lang="fr-FR" sz="1200" b="1" i="1"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677984">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algn="ctr" fontAlgn="ctr"/>
                      <a:r>
                        <a:rPr lang="fr-FR" sz="1200" b="1" u="none" strike="noStrike" dirty="0">
                          <a:solidFill>
                            <a:srgbClr val="C00000"/>
                          </a:solidFill>
                          <a:effectLst/>
                          <a:latin typeface="Arial" panose="020B0604020202020204" pitchFamily="34" charset="0"/>
                          <a:cs typeface="Arial" panose="020B0604020202020204" pitchFamily="34" charset="0"/>
                        </a:rPr>
                        <a:t>Target Année </a:t>
                      </a:r>
                      <a:r>
                        <a:rPr lang="fr-FR" sz="1200" b="1" u="none" strike="noStrike" dirty="0" smtClean="0">
                          <a:solidFill>
                            <a:srgbClr val="C00000"/>
                          </a:solidFill>
                          <a:effectLst/>
                          <a:latin typeface="Arial" panose="020B0604020202020204" pitchFamily="34" charset="0"/>
                          <a:cs typeface="Arial" panose="020B0604020202020204" pitchFamily="34" charset="0"/>
                        </a:rPr>
                        <a:t>3                    </a:t>
                      </a:r>
                      <a:r>
                        <a:rPr lang="fr-FR" sz="1200" b="1" u="none" strike="noStrike" dirty="0">
                          <a:solidFill>
                            <a:srgbClr val="C00000"/>
                          </a:solidFill>
                          <a:effectLst/>
                          <a:latin typeface="Arial" panose="020B0604020202020204" pitchFamily="34" charset="0"/>
                          <a:cs typeface="Arial" panose="020B0604020202020204" pitchFamily="34" charset="0"/>
                        </a:rPr>
                        <a:t>(Jun. </a:t>
                      </a:r>
                      <a:r>
                        <a:rPr lang="fr-FR" sz="1200" b="1" u="none" strike="noStrike" dirty="0" smtClean="0">
                          <a:solidFill>
                            <a:srgbClr val="C00000"/>
                          </a:solidFill>
                          <a:effectLst/>
                          <a:latin typeface="Arial" panose="020B0604020202020204" pitchFamily="34" charset="0"/>
                          <a:cs typeface="Arial" panose="020B0604020202020204" pitchFamily="34" charset="0"/>
                        </a:rPr>
                        <a:t>2017)</a:t>
                      </a:r>
                      <a:endParaRPr lang="fr-FR" sz="1200" b="1" i="0" u="none" strike="noStrike" dirty="0">
                        <a:solidFill>
                          <a:srgbClr val="C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pPr algn="ctr" fontAlgn="ctr"/>
                      <a:endParaRPr lang="fr-FR" sz="12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vMerge="1">
                  <a:txBody>
                    <a:bodyPr/>
                    <a:lstStyle/>
                    <a:p>
                      <a:endParaRPr lang="fr-FR"/>
                    </a:p>
                  </a:txBody>
                  <a:tcPr/>
                </a:tc>
              </a:tr>
              <a:tr h="1807955">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10: </a:t>
                      </a:r>
                      <a:r>
                        <a:rPr lang="fr-FR" sz="1200" u="none" strike="noStrike" dirty="0">
                          <a:effectLst/>
                          <a:latin typeface="Arial" panose="020B0604020202020204" pitchFamily="34" charset="0"/>
                          <a:cs typeface="Arial" panose="020B0604020202020204" pitchFamily="34" charset="0"/>
                        </a:rPr>
                        <a:t>Séance ordinaire des gestionnaires du programme (au moins deux fois par an ) se déroulant avec des minutes ouvertement divulguées (planifiée et exécutée</a:t>
                      </a:r>
                      <a:r>
                        <a:rPr lang="fr-FR" sz="1200" u="none" strike="noStrike" dirty="0" smtClean="0">
                          <a:effectLst/>
                          <a:latin typeface="Arial" panose="020B0604020202020204" pitchFamily="34" charset="0"/>
                          <a:cs typeface="Arial" panose="020B0604020202020204" pitchFamily="34" charset="0"/>
                        </a:rPr>
                        <a:t>)</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Nombre                                  (Définition d'indicateur: Compte des réunions sur la gestion du programme)</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0</a:t>
                      </a:r>
                      <a:endParaRPr lang="fr-FR" sz="12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0" i="0" u="none" strike="noStrike" dirty="0" smtClean="0">
                          <a:solidFill>
                            <a:schemeClr val="dk1"/>
                          </a:solidFill>
                          <a:effectLst/>
                          <a:latin typeface="Arial" panose="020B0604020202020204" pitchFamily="34" charset="0"/>
                          <a:cs typeface="Arial" panose="020B0604020202020204" pitchFamily="34" charset="0"/>
                        </a:rPr>
                        <a:t>9</a:t>
                      </a:r>
                      <a:endParaRPr lang="fr-FR" sz="1200" b="0" i="0" u="none" strike="noStrike" dirty="0">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kern="1200" dirty="0" smtClean="0">
                          <a:solidFill>
                            <a:srgbClr val="008000"/>
                          </a:solidFill>
                          <a:effectLst/>
                          <a:latin typeface="Arial" panose="020B0604020202020204" pitchFamily="34" charset="0"/>
                          <a:ea typeface="+mn-ea"/>
                          <a:cs typeface="Arial" panose="020B0604020202020204" pitchFamily="34" charset="0"/>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kern="1200" baseline="0" dirty="0" smtClean="0">
                          <a:solidFill>
                            <a:srgbClr val="008000"/>
                          </a:solidFill>
                          <a:effectLst/>
                          <a:latin typeface="Arial" panose="020B0604020202020204" pitchFamily="34" charset="0"/>
                          <a:ea typeface="+mn-ea"/>
                          <a:cs typeface="Arial" panose="020B0604020202020204" pitchFamily="34" charset="0"/>
                        </a:rPr>
                        <a:t>Objectif atteint</a:t>
                      </a:r>
                      <a:endParaRPr lang="fr-FR" sz="1200" b="1" i="1" u="none" strike="noStrike" kern="1200" baseline="0" dirty="0">
                        <a:solidFill>
                          <a:srgbClr val="008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395848">
                <a:tc>
                  <a:txBody>
                    <a:bodyPr/>
                    <a:lstStyle/>
                    <a:p>
                      <a:pPr algn="ctr" fontAlgn="ctr"/>
                      <a:r>
                        <a:rPr lang="fr-FR" sz="1600" b="1" u="none" strike="noStrike" dirty="0">
                          <a:solidFill>
                            <a:srgbClr val="FF0000"/>
                          </a:solidFill>
                          <a:effectLst/>
                          <a:latin typeface="Arial" panose="020B0604020202020204" pitchFamily="34" charset="0"/>
                          <a:cs typeface="Arial" panose="020B0604020202020204" pitchFamily="34" charset="0"/>
                        </a:rPr>
                        <a:t>Indicateur 11:</a:t>
                      </a:r>
                      <a:r>
                        <a:rPr lang="fr-FR" sz="1200" u="none" strike="noStrike" dirty="0">
                          <a:effectLst/>
                          <a:latin typeface="Arial" panose="020B0604020202020204" pitchFamily="34" charset="0"/>
                          <a:cs typeface="Arial" panose="020B0604020202020204" pitchFamily="34" charset="0"/>
                        </a:rPr>
                        <a:t> Audit financier externe disqualifié est planifié et exécuté chaque année et les résultats </a:t>
                      </a:r>
                      <a:r>
                        <a:rPr lang="fr-FR" sz="1200" u="none" strike="noStrike" dirty="0" smtClean="0">
                          <a:effectLst/>
                          <a:latin typeface="Arial" panose="020B0604020202020204" pitchFamily="34" charset="0"/>
                          <a:cs typeface="Arial" panose="020B0604020202020204" pitchFamily="34" charset="0"/>
                        </a:rPr>
                        <a:t>divulguées</a:t>
                      </a:r>
                      <a:endParaRPr lang="fr-FR" sz="12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Non-applicable </a:t>
                      </a:r>
                      <a:endParaRPr lang="fr-FR" sz="12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Done</a:t>
                      </a:r>
                      <a:endParaRPr lang="fr-FR" sz="12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u="none" strike="noStrike">
                          <a:effectLst/>
                          <a:latin typeface="Arial" panose="020B0604020202020204" pitchFamily="34" charset="0"/>
                          <a:cs typeface="Arial" panose="020B0604020202020204" pitchFamily="34" charset="0"/>
                        </a:rPr>
                        <a:t>Done</a:t>
                      </a:r>
                      <a:endParaRPr lang="fr-FR" sz="1200" b="0" i="0" u="none" strike="noStrike">
                        <a:solidFill>
                          <a:srgbClr val="FF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u="none" strike="noStrike" dirty="0" err="1" smtClean="0">
                          <a:solidFill>
                            <a:srgbClr val="008000"/>
                          </a:solidFill>
                          <a:effectLst/>
                          <a:latin typeface="Arial" panose="020B0604020202020204" pitchFamily="34" charset="0"/>
                          <a:cs typeface="Arial" panose="020B0604020202020204" pitchFamily="34" charset="0"/>
                        </a:rPr>
                        <a:t>Done</a:t>
                      </a:r>
                      <a:endParaRPr lang="fr-FR" sz="1200" b="1" u="none" strike="noStrike" dirty="0" smtClean="0">
                        <a:solidFill>
                          <a:srgbClr val="008000"/>
                        </a:solidFill>
                        <a:effectLst/>
                        <a:latin typeface="Arial" panose="020B0604020202020204" pitchFamily="34" charset="0"/>
                        <a:cs typeface="Arial" panose="020B0604020202020204" pitchFamily="34" charset="0"/>
                      </a:endParaRPr>
                    </a:p>
                    <a:p>
                      <a:pPr algn="ctr" fontAlgn="ctr"/>
                      <a:r>
                        <a:rPr lang="fr-FR" sz="1200" b="1" i="1" u="none" strike="noStrike" dirty="0" smtClean="0">
                          <a:solidFill>
                            <a:srgbClr val="008000"/>
                          </a:solidFill>
                          <a:effectLst/>
                          <a:latin typeface="Arial" panose="020B0604020202020204" pitchFamily="34" charset="0"/>
                          <a:cs typeface="Arial" panose="020B0604020202020204" pitchFamily="34" charset="0"/>
                        </a:rPr>
                        <a:t>(July</a:t>
                      </a:r>
                      <a:r>
                        <a:rPr lang="fr-FR" sz="1200" b="1" i="1" u="none" strike="noStrike" baseline="0" dirty="0" smtClean="0">
                          <a:solidFill>
                            <a:srgbClr val="008000"/>
                          </a:solidFill>
                          <a:effectLst/>
                          <a:latin typeface="Arial" panose="020B0604020202020204" pitchFamily="34" charset="0"/>
                          <a:cs typeface="Arial" panose="020B0604020202020204" pitchFamily="34" charset="0"/>
                        </a:rPr>
                        <a:t> 2016)</a:t>
                      </a:r>
                      <a:endParaRPr lang="fr-FR" sz="1200" b="1" i="1" u="none" strike="noStrike" dirty="0">
                        <a:solidFill>
                          <a:srgbClr val="008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fr-FR" sz="1200" b="1" i="1" u="none" strike="noStrike" kern="1200" baseline="0" dirty="0" smtClean="0">
                          <a:solidFill>
                            <a:srgbClr val="008000"/>
                          </a:solidFill>
                          <a:effectLst/>
                          <a:latin typeface="Arial" panose="020B0604020202020204" pitchFamily="34" charset="0"/>
                          <a:ea typeface="+mn-ea"/>
                          <a:cs typeface="Arial" panose="020B0604020202020204" pitchFamily="34" charset="0"/>
                        </a:rPr>
                        <a:t>Objectif atteint</a:t>
                      </a:r>
                      <a:endParaRPr lang="fr-FR" sz="1200" b="1" i="1" u="none" strike="noStrike" kern="1200" baseline="0" dirty="0">
                        <a:solidFill>
                          <a:srgbClr val="008000"/>
                        </a:solidFill>
                        <a:effectLst/>
                        <a:latin typeface="Arial" panose="020B0604020202020204" pitchFamily="34" charset="0"/>
                        <a:ea typeface="+mn-ea"/>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8" name="Connecteur droit 7"/>
          <p:cNvCxnSpPr/>
          <p:nvPr/>
        </p:nvCxnSpPr>
        <p:spPr>
          <a:xfrm>
            <a:off x="323528" y="707444"/>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312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2</a:t>
            </a:fld>
            <a:endParaRPr lang="fr-FR"/>
          </a:p>
        </p:txBody>
      </p:sp>
      <p:sp>
        <p:nvSpPr>
          <p:cNvPr id="6" name="ZoneTexte 5"/>
          <p:cNvSpPr txBox="1"/>
          <p:nvPr/>
        </p:nvSpPr>
        <p:spPr>
          <a:xfrm>
            <a:off x="395536" y="2420888"/>
            <a:ext cx="8329533" cy="1569660"/>
          </a:xfrm>
          <a:prstGeom prst="rect">
            <a:avLst/>
          </a:prstGeom>
          <a:noFill/>
        </p:spPr>
        <p:txBody>
          <a:bodyPr wrap="square" rtlCol="0">
            <a:spAutoFit/>
          </a:bodyPr>
          <a:lstStyle/>
          <a:p>
            <a:pPr algn="ctr"/>
            <a:r>
              <a:rPr lang="fr-FR" sz="4800" b="1" dirty="0" smtClean="0">
                <a:solidFill>
                  <a:srgbClr val="00B050"/>
                </a:solidFill>
                <a:latin typeface="Arial" panose="020B0604020202020204" pitchFamily="34" charset="0"/>
                <a:cs typeface="Arial" panose="020B0604020202020204" pitchFamily="34" charset="0"/>
              </a:rPr>
              <a:t>ETAT DE MISE EN OEUVRE DU PROJET</a:t>
            </a:r>
            <a:endParaRPr lang="fr-FR" sz="4800" b="1" dirty="0">
              <a:solidFill>
                <a:srgbClr val="00B05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70303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06090"/>
          </a:xfrm>
        </p:spPr>
        <p:txBody>
          <a:bodyPr vert="horz" lIns="91440" tIns="45720" rIns="91440" bIns="45720" rtlCol="0" anchor="ctr">
            <a:normAutofit/>
          </a:bodyPr>
          <a:lstStyle/>
          <a:p>
            <a:r>
              <a:rPr lang="fr-FR" b="1" dirty="0" smtClean="0">
                <a:solidFill>
                  <a:srgbClr val="3C8A2E"/>
                </a:solidFill>
              </a:rPr>
              <a:t>Résultats importants</a:t>
            </a:r>
            <a:endParaRPr lang="fr-FR" b="1" dirty="0">
              <a:solidFill>
                <a:srgbClr val="3C8A2E"/>
              </a:solidFill>
            </a:endParaRPr>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20</a:t>
            </a:fld>
            <a:endParaRPr lang="fr-FR"/>
          </a:p>
        </p:txBody>
      </p:sp>
      <p:sp>
        <p:nvSpPr>
          <p:cNvPr id="3" name="Espace réservé du contenu 2"/>
          <p:cNvSpPr>
            <a:spLocks noGrp="1"/>
          </p:cNvSpPr>
          <p:nvPr>
            <p:ph idx="1"/>
          </p:nvPr>
        </p:nvSpPr>
        <p:spPr>
          <a:xfrm>
            <a:off x="323527" y="1124744"/>
            <a:ext cx="8545557" cy="4968552"/>
          </a:xfrm>
        </p:spPr>
        <p:txBody>
          <a:bodyPr>
            <a:noAutofit/>
          </a:bodyPr>
          <a:lstStyle/>
          <a:p>
            <a:pPr marL="457200" lvl="1" indent="0">
              <a:spcAft>
                <a:spcPts val="500"/>
              </a:spcAft>
              <a:buNone/>
            </a:pPr>
            <a:r>
              <a:rPr lang="fr-FR" sz="2400" b="1" dirty="0" smtClean="0">
                <a:solidFill>
                  <a:srgbClr val="FF0000"/>
                </a:solidFill>
              </a:rPr>
              <a:t>Audit externe</a:t>
            </a:r>
          </a:p>
          <a:p>
            <a:pPr lvl="1">
              <a:spcAft>
                <a:spcPts val="500"/>
              </a:spcAft>
              <a:buFont typeface="Wingdings" panose="05000000000000000000" pitchFamily="2" charset="2"/>
              <a:buChar char="§"/>
            </a:pPr>
            <a:r>
              <a:rPr lang="fr-FR" sz="2400" dirty="0" smtClean="0"/>
              <a:t>L’audit externe du projet (gestion administrative et financière, performance, génération de revenus) s’est déroulé avec succès en juillet 2016. Les rapports d’audit sont disponibles et publiés en ligne</a:t>
            </a:r>
            <a:r>
              <a:rPr lang="fr-FR" sz="2400" dirty="0"/>
              <a:t>: </a:t>
            </a:r>
            <a:r>
              <a:rPr lang="fr-FR" sz="2000" dirty="0">
                <a:hlinkClick r:id="rId2"/>
              </a:rPr>
              <a:t>http://</a:t>
            </a:r>
            <a:r>
              <a:rPr lang="fr-FR" sz="2000" dirty="0" smtClean="0">
                <a:hlinkClick r:id="rId2"/>
              </a:rPr>
              <a:t>www.2ie-edu.org/assets/Rapport_Audit-Externe_CEA-BM_2iE_Juil2016.pdf</a:t>
            </a:r>
            <a:r>
              <a:rPr lang="fr-FR" sz="2000" dirty="0" smtClean="0"/>
              <a:t> </a:t>
            </a:r>
          </a:p>
          <a:p>
            <a:pPr marL="457200" lvl="1" indent="0">
              <a:spcAft>
                <a:spcPts val="500"/>
              </a:spcAft>
              <a:buNone/>
            </a:pPr>
            <a:endParaRPr lang="fr-FR" sz="2000" dirty="0" smtClean="0"/>
          </a:p>
          <a:p>
            <a:pPr lvl="1">
              <a:spcAft>
                <a:spcPts val="500"/>
              </a:spcAft>
              <a:buFont typeface="Wingdings" panose="05000000000000000000" pitchFamily="2" charset="2"/>
              <a:buChar char="§"/>
            </a:pPr>
            <a:r>
              <a:rPr lang="fr-FR" sz="2400" dirty="0" smtClean="0"/>
              <a:t>Audit </a:t>
            </a:r>
            <a:r>
              <a:rPr lang="fr-FR" sz="2400" dirty="0"/>
              <a:t>de la passation de </a:t>
            </a:r>
            <a:r>
              <a:rPr lang="fr-FR" sz="2400" dirty="0" smtClean="0"/>
              <a:t>Marchés: Cet </a:t>
            </a:r>
            <a:r>
              <a:rPr lang="fr-FR" sz="2400" dirty="0"/>
              <a:t>audit a été </a:t>
            </a:r>
            <a:r>
              <a:rPr lang="fr-FR" sz="2400" dirty="0" smtClean="0"/>
              <a:t>réalisé </a:t>
            </a:r>
            <a:r>
              <a:rPr lang="fr-FR" sz="2400" dirty="0"/>
              <a:t>par le même cabinet (audit externe)</a:t>
            </a:r>
          </a:p>
          <a:p>
            <a:pPr marL="457200" lvl="1" indent="0">
              <a:spcAft>
                <a:spcPts val="500"/>
              </a:spcAft>
              <a:buNone/>
            </a:pPr>
            <a:endParaRPr lang="fr-FR" sz="2000" b="1" dirty="0">
              <a:solidFill>
                <a:srgbClr val="0000FF"/>
              </a:solidFill>
            </a:endParaRPr>
          </a:p>
          <a:p>
            <a:pPr marL="457200" lvl="1" indent="0">
              <a:spcAft>
                <a:spcPts val="500"/>
              </a:spcAft>
              <a:buNone/>
            </a:pPr>
            <a:endParaRPr lang="fr-FR" sz="2400" b="1" dirty="0" smtClean="0">
              <a:solidFill>
                <a:srgbClr val="0000FF"/>
              </a:solidFill>
            </a:endParaRPr>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717657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06090"/>
          </a:xfrm>
        </p:spPr>
        <p:txBody>
          <a:bodyPr vert="horz" lIns="91440" tIns="45720" rIns="91440" bIns="45720" rtlCol="0" anchor="ctr">
            <a:normAutofit/>
          </a:bodyPr>
          <a:lstStyle/>
          <a:p>
            <a:r>
              <a:rPr lang="fr-FR" b="1" dirty="0" smtClean="0">
                <a:solidFill>
                  <a:srgbClr val="3C8A2E"/>
                </a:solidFill>
              </a:rPr>
              <a:t>Difficultés</a:t>
            </a:r>
            <a:endParaRPr lang="fr-FR" b="1" dirty="0">
              <a:solidFill>
                <a:srgbClr val="3C8A2E"/>
              </a:solidFill>
            </a:endParaRPr>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21</a:t>
            </a:fld>
            <a:endParaRPr lang="fr-FR"/>
          </a:p>
        </p:txBody>
      </p:sp>
      <p:sp>
        <p:nvSpPr>
          <p:cNvPr id="3" name="Espace réservé du contenu 2"/>
          <p:cNvSpPr>
            <a:spLocks noGrp="1"/>
          </p:cNvSpPr>
          <p:nvPr>
            <p:ph idx="1"/>
          </p:nvPr>
        </p:nvSpPr>
        <p:spPr>
          <a:xfrm>
            <a:off x="323529" y="996432"/>
            <a:ext cx="8424936" cy="5312888"/>
          </a:xfrm>
        </p:spPr>
        <p:txBody>
          <a:bodyPr>
            <a:noAutofit/>
          </a:bodyPr>
          <a:lstStyle/>
          <a:p>
            <a:pPr algn="just">
              <a:spcAft>
                <a:spcPts val="500"/>
              </a:spcAft>
            </a:pPr>
            <a:r>
              <a:rPr lang="fr-FR" sz="2400" dirty="0"/>
              <a:t>Problème de trésorerie dus au retard dans la vérification des résultats et des décaissements. Le dernier décaissement suite à la vérification partielle des résultats de l’année 1 donne un taux de décaissement de 32%. </a:t>
            </a:r>
          </a:p>
          <a:p>
            <a:pPr algn="just">
              <a:spcAft>
                <a:spcPts val="500"/>
              </a:spcAft>
            </a:pPr>
            <a:endParaRPr lang="fr-FR" sz="800" dirty="0"/>
          </a:p>
          <a:p>
            <a:pPr algn="just">
              <a:spcAft>
                <a:spcPts val="500"/>
              </a:spcAft>
            </a:pPr>
            <a:r>
              <a:rPr lang="fr-FR" sz="2400" dirty="0"/>
              <a:t>La méthode de vérification des résultats par email et en ligne a connu d’importantes difficultés dues aux problèmes de connexion internet et d’exactitude des adresses emails. Une autre solution alternative doit être trouvé afin de faciliter et accélérer le processus de vérification des résultats, notamment en ce qui concerne les étudiants. </a:t>
            </a:r>
            <a:endParaRPr lang="fr-FR" sz="2400" dirty="0" smtClean="0"/>
          </a:p>
          <a:p>
            <a:pPr algn="just">
              <a:spcAft>
                <a:spcPts val="500"/>
              </a:spcAft>
            </a:pPr>
            <a:r>
              <a:rPr lang="fr-FR" sz="2400" dirty="0" smtClean="0"/>
              <a:t>Gestion des partenaires du projet, notamment le Liberia (Université du Libéria).</a:t>
            </a:r>
          </a:p>
          <a:p>
            <a:pPr algn="just">
              <a:spcAft>
                <a:spcPts val="500"/>
              </a:spcAft>
            </a:pPr>
            <a:endParaRPr lang="fr-FR" sz="2400" dirty="0"/>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74051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512" cy="6876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5" name="Image 4" descr="LOGO 2iE AFRIQU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2520" y="620688"/>
            <a:ext cx="4678960" cy="4644512"/>
          </a:xfrm>
          <a:prstGeom prst="rect">
            <a:avLst/>
          </a:prstGeom>
        </p:spPr>
      </p:pic>
      <p:sp>
        <p:nvSpPr>
          <p:cNvPr id="2" name="Titre 1"/>
          <p:cNvSpPr>
            <a:spLocks noGrp="1"/>
          </p:cNvSpPr>
          <p:nvPr>
            <p:ph type="ctrTitle"/>
          </p:nvPr>
        </p:nvSpPr>
        <p:spPr>
          <a:xfrm>
            <a:off x="1872000" y="4365104"/>
            <a:ext cx="5400000" cy="432048"/>
          </a:xfrm>
        </p:spPr>
        <p:txBody>
          <a:bodyPr>
            <a:normAutofit/>
          </a:bodyPr>
          <a:lstStyle/>
          <a:p>
            <a:pPr algn="ctr"/>
            <a:r>
              <a:rPr lang="fr-FR" sz="2000" b="1" dirty="0" smtClean="0"/>
              <a:t>Merci</a:t>
            </a:r>
            <a:endParaRPr lang="fr-FR" sz="2000" b="1" dirty="0">
              <a:solidFill>
                <a:srgbClr val="6C6F70"/>
              </a:solidFill>
              <a:latin typeface="Arial"/>
              <a:cs typeface="Arial"/>
            </a:endParaRPr>
          </a:p>
        </p:txBody>
      </p:sp>
      <p:sp>
        <p:nvSpPr>
          <p:cNvPr id="3" name="Sous-titre 2"/>
          <p:cNvSpPr>
            <a:spLocks noGrp="1"/>
          </p:cNvSpPr>
          <p:nvPr>
            <p:ph type="subTitle" idx="1"/>
          </p:nvPr>
        </p:nvSpPr>
        <p:spPr>
          <a:xfrm>
            <a:off x="3174060" y="5035624"/>
            <a:ext cx="2795881" cy="697632"/>
          </a:xfrm>
        </p:spPr>
        <p:txBody>
          <a:bodyPr>
            <a:normAutofit/>
          </a:bodyPr>
          <a:lstStyle/>
          <a:p>
            <a:r>
              <a:rPr lang="fr-FR" u="sng" dirty="0" smtClean="0">
                <a:latin typeface="Arial"/>
                <a:cs typeface="Arial"/>
              </a:rPr>
              <a:t>www.2ie-edu.org</a:t>
            </a:r>
            <a:endParaRPr lang="fr-FR" u="sng" dirty="0">
              <a:latin typeface="Arial"/>
              <a:cs typeface="Arial"/>
            </a:endParaRPr>
          </a:p>
        </p:txBody>
      </p:sp>
      <p:pic>
        <p:nvPicPr>
          <p:cNvPr id="7" name="Image 6" descr="Capture d’écra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452750" y="5503649"/>
            <a:ext cx="1059484" cy="1005151"/>
          </a:xfrm>
          <a:prstGeom prst="rect">
            <a:avLst/>
          </a:prstGeom>
        </p:spPr>
      </p:pic>
      <p:pic>
        <p:nvPicPr>
          <p:cNvPr id="8" name="Image 7" descr="Capture d’écran"/>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7784" y="5533776"/>
            <a:ext cx="964401" cy="991568"/>
          </a:xfrm>
          <a:prstGeom prst="rect">
            <a:avLst/>
          </a:prstGeom>
        </p:spPr>
      </p:pic>
      <p:pic>
        <p:nvPicPr>
          <p:cNvPr id="9" name="Image 8" descr="Capture d’écran"/>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305907" y="5533776"/>
            <a:ext cx="964401" cy="977985"/>
          </a:xfrm>
          <a:prstGeom prst="rect">
            <a:avLst/>
          </a:prstGeom>
        </p:spPr>
      </p:pic>
      <p:pic>
        <p:nvPicPr>
          <p:cNvPr id="10" name="Image 9" descr="Capture d’écran"/>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99318" y="5520193"/>
            <a:ext cx="977985" cy="1005150"/>
          </a:xfrm>
          <a:prstGeom prst="rect">
            <a:avLst/>
          </a:prstGeom>
        </p:spPr>
      </p:pic>
    </p:spTree>
    <p:extLst>
      <p:ext uri="{BB962C8B-B14F-4D97-AF65-F5344CB8AC3E}">
        <p14:creationId xmlns:p14="http://schemas.microsoft.com/office/powerpoint/2010/main" val="13924802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5261" y="66052"/>
            <a:ext cx="8229600" cy="706090"/>
          </a:xfrm>
        </p:spPr>
        <p:txBody>
          <a:bodyPr/>
          <a:lstStyle/>
          <a:p>
            <a:r>
              <a:rPr lang="fr-FR" b="1" dirty="0" smtClean="0">
                <a:solidFill>
                  <a:srgbClr val="3C8A2E"/>
                </a:solidFill>
              </a:rPr>
              <a:t>Résumé du projet</a:t>
            </a:r>
            <a:endParaRPr lang="fr-FR" b="1" dirty="0">
              <a:solidFill>
                <a:srgbClr val="3C8A2E"/>
              </a:solidFill>
            </a:endParaRPr>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3</a:t>
            </a:fld>
            <a:endParaRPr lang="fr-FR"/>
          </a:p>
        </p:txBody>
      </p:sp>
      <p:graphicFrame>
        <p:nvGraphicFramePr>
          <p:cNvPr id="9" name="Espace réservé du contenu 8"/>
          <p:cNvGraphicFramePr>
            <a:graphicFrameLocks noGrp="1"/>
          </p:cNvGraphicFramePr>
          <p:nvPr>
            <p:ph idx="1"/>
            <p:extLst>
              <p:ext uri="{D42A27DB-BD31-4B8C-83A1-F6EECF244321}">
                <p14:modId xmlns:p14="http://schemas.microsoft.com/office/powerpoint/2010/main" val="1027571138"/>
              </p:ext>
            </p:extLst>
          </p:nvPr>
        </p:nvGraphicFramePr>
        <p:xfrm>
          <a:off x="179512" y="1168988"/>
          <a:ext cx="8784976" cy="4999424"/>
        </p:xfrm>
        <a:graphic>
          <a:graphicData uri="http://schemas.openxmlformats.org/drawingml/2006/table">
            <a:tbl>
              <a:tblPr firstRow="1" bandRow="1">
                <a:tableStyleId>{5940675A-B579-460E-94D1-54222C63F5DA}</a:tableStyleId>
              </a:tblPr>
              <a:tblGrid>
                <a:gridCol w="1728192"/>
                <a:gridCol w="7056784"/>
              </a:tblGrid>
              <a:tr h="478852">
                <a:tc gridSpan="2">
                  <a:txBody>
                    <a:bodyPr/>
                    <a:lstStyle/>
                    <a:p>
                      <a:r>
                        <a:rPr lang="fr-FR" sz="2400" b="1" dirty="0" smtClean="0">
                          <a:solidFill>
                            <a:schemeClr val="bg1"/>
                          </a:solidFill>
                          <a:latin typeface="Arial" panose="020B0604020202020204" pitchFamily="34" charset="0"/>
                          <a:cs typeface="Arial" panose="020B0604020202020204" pitchFamily="34" charset="0"/>
                        </a:rPr>
                        <a:t>Centre d’Excellence pour la formation et la recherche en Sciences et Technologies de l’Eau, l’Environnement et l’Agriculture en Afrique de l’Ouest et du Centre</a:t>
                      </a:r>
                      <a:endParaRPr lang="fr-FR" sz="2400" b="1" dirty="0">
                        <a:solidFill>
                          <a:schemeClr val="bg1"/>
                        </a:solidFill>
                        <a:latin typeface="Arial" panose="020B0604020202020204" pitchFamily="34" charset="0"/>
                        <a:cs typeface="Arial" panose="020B0604020202020204" pitchFamily="34" charset="0"/>
                      </a:endParaRPr>
                    </a:p>
                  </a:txBody>
                  <a:tcPr anchor="ctr">
                    <a:solidFill>
                      <a:schemeClr val="accent3">
                        <a:lumMod val="50000"/>
                      </a:schemeClr>
                    </a:solidFill>
                  </a:tcPr>
                </a:tc>
                <a:tc hMerge="1">
                  <a:txBody>
                    <a:bodyPr/>
                    <a:lstStyle/>
                    <a:p>
                      <a:endParaRPr lang="fr-FR" dirty="0">
                        <a:solidFill>
                          <a:schemeClr val="bg2">
                            <a:lumMod val="90000"/>
                          </a:schemeClr>
                        </a:solidFill>
                        <a:latin typeface="Arial" panose="020B0604020202020204" pitchFamily="34" charset="0"/>
                        <a:cs typeface="Arial" panose="020B0604020202020204" pitchFamily="34" charset="0"/>
                      </a:endParaRPr>
                    </a:p>
                  </a:txBody>
                  <a:tcPr anchor="ctr">
                    <a:solidFill>
                      <a:srgbClr val="C00000"/>
                    </a:solidFill>
                  </a:tcPr>
                </a:tc>
              </a:tr>
              <a:tr h="47885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1600" b="1" dirty="0" smtClean="0">
                          <a:latin typeface="Arial" panose="020B0604020202020204" pitchFamily="34" charset="0"/>
                          <a:cs typeface="Arial" panose="020B0604020202020204" pitchFamily="34" charset="0"/>
                        </a:rPr>
                        <a:t>Objectifs</a:t>
                      </a:r>
                    </a:p>
                    <a:p>
                      <a:endParaRPr lang="fr-FR" sz="1600" b="1"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fr-FR" sz="1600" dirty="0" smtClean="0">
                          <a:latin typeface="Arial" panose="020B0604020202020204" pitchFamily="34" charset="0"/>
                          <a:cs typeface="Arial" panose="020B0604020202020204" pitchFamily="34" charset="0"/>
                        </a:rPr>
                        <a:t>Consolider la capacité régionale de réponse du Centre d’Excellence au besoin de formation et de recherche de haut niveau dans les secteurs de l’eau et de l’agriculture à travers la formation d’Ingénieurs compétents et innovants, le renforcement des capacités des professionnels du secteur, et une recherche appliquée</a:t>
                      </a:r>
                    </a:p>
                  </a:txBody>
                  <a:tcPr anchor="ctr"/>
                </a:tc>
              </a:tr>
              <a:tr h="380960">
                <a:tc>
                  <a:txBody>
                    <a:bodyPr/>
                    <a:lstStyle/>
                    <a:p>
                      <a:r>
                        <a:rPr lang="fr-FR" sz="1600" b="1" dirty="0" smtClean="0">
                          <a:latin typeface="Arial" panose="020B0604020202020204" pitchFamily="34" charset="0"/>
                          <a:cs typeface="Arial" panose="020B0604020202020204" pitchFamily="34" charset="0"/>
                        </a:rPr>
                        <a:t>Période</a:t>
                      </a:r>
                      <a:endParaRPr lang="fr-FR" sz="1600" b="1"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r>
                        <a:rPr lang="fr-FR" sz="1600" dirty="0" smtClean="0">
                          <a:latin typeface="Arial" panose="020B0604020202020204" pitchFamily="34" charset="0"/>
                          <a:cs typeface="Arial" panose="020B0604020202020204" pitchFamily="34" charset="0"/>
                        </a:rPr>
                        <a:t>2014 - 2018</a:t>
                      </a:r>
                      <a:endParaRPr lang="fr-FR" sz="1600" dirty="0">
                        <a:latin typeface="Arial" panose="020B0604020202020204" pitchFamily="34" charset="0"/>
                        <a:cs typeface="Arial" panose="020B0604020202020204" pitchFamily="34" charset="0"/>
                      </a:endParaRPr>
                    </a:p>
                  </a:txBody>
                  <a:tcPr anchor="ctr"/>
                </a:tc>
              </a:tr>
              <a:tr h="406164">
                <a:tc>
                  <a:txBody>
                    <a:bodyPr/>
                    <a:lstStyle/>
                    <a:p>
                      <a:r>
                        <a:rPr lang="fr-FR" sz="1600" b="1" dirty="0" smtClean="0">
                          <a:latin typeface="Arial" panose="020B0604020202020204" pitchFamily="34" charset="0"/>
                          <a:cs typeface="Arial" panose="020B0604020202020204" pitchFamily="34" charset="0"/>
                        </a:rPr>
                        <a:t>Durée</a:t>
                      </a:r>
                      <a:endParaRPr lang="fr-FR" sz="1600" b="1"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r>
                        <a:rPr lang="fr-FR" sz="1600" dirty="0" smtClean="0">
                          <a:latin typeface="Arial" panose="020B0604020202020204" pitchFamily="34" charset="0"/>
                          <a:cs typeface="Arial" panose="020B0604020202020204" pitchFamily="34" charset="0"/>
                        </a:rPr>
                        <a:t>4 ans</a:t>
                      </a:r>
                      <a:endParaRPr lang="fr-FR" sz="1600" dirty="0">
                        <a:latin typeface="Arial" panose="020B0604020202020204" pitchFamily="34" charset="0"/>
                        <a:cs typeface="Arial" panose="020B0604020202020204" pitchFamily="34" charset="0"/>
                      </a:endParaRPr>
                    </a:p>
                  </a:txBody>
                  <a:tcPr anchor="ctr"/>
                </a:tc>
              </a:tr>
              <a:tr h="478852">
                <a:tc>
                  <a:txBody>
                    <a:bodyPr/>
                    <a:lstStyle/>
                    <a:p>
                      <a:r>
                        <a:rPr lang="fr-FR" sz="1600" b="1" dirty="0" smtClean="0">
                          <a:latin typeface="Arial" panose="020B0604020202020204" pitchFamily="34" charset="0"/>
                          <a:cs typeface="Arial" panose="020B0604020202020204" pitchFamily="34" charset="0"/>
                        </a:rPr>
                        <a:t>Montant</a:t>
                      </a:r>
                      <a:endParaRPr lang="fr-FR" sz="1600" b="1"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r>
                        <a:rPr lang="fr-FR" sz="1600" dirty="0" smtClean="0">
                          <a:latin typeface="Arial" panose="020B0604020202020204" pitchFamily="34" charset="0"/>
                          <a:cs typeface="Arial" panose="020B0604020202020204" pitchFamily="34" charset="0"/>
                        </a:rPr>
                        <a:t>8 millions $ US</a:t>
                      </a:r>
                      <a:endParaRPr lang="fr-FR" sz="1600" dirty="0">
                        <a:latin typeface="Arial" panose="020B0604020202020204" pitchFamily="34" charset="0"/>
                        <a:cs typeface="Arial" panose="020B0604020202020204" pitchFamily="34" charset="0"/>
                      </a:endParaRPr>
                    </a:p>
                  </a:txBody>
                  <a:tcPr anchor="ctr"/>
                </a:tc>
              </a:tr>
              <a:tr h="411128">
                <a:tc>
                  <a:txBody>
                    <a:bodyPr/>
                    <a:lstStyle/>
                    <a:p>
                      <a:r>
                        <a:rPr lang="fr-FR" sz="1600" b="1" dirty="0" smtClean="0">
                          <a:latin typeface="Arial" panose="020B0604020202020204" pitchFamily="34" charset="0"/>
                          <a:cs typeface="Arial" panose="020B0604020202020204" pitchFamily="34" charset="0"/>
                        </a:rPr>
                        <a:t>Financement</a:t>
                      </a:r>
                      <a:endParaRPr lang="fr-FR" sz="1600" b="1"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r>
                        <a:rPr lang="fr-FR" sz="1600" dirty="0" smtClean="0">
                          <a:latin typeface="Arial" panose="020B0604020202020204" pitchFamily="34" charset="0"/>
                          <a:cs typeface="Arial" panose="020B0604020202020204" pitchFamily="34" charset="0"/>
                        </a:rPr>
                        <a:t>Banque Mondiale / Burkina Faso</a:t>
                      </a:r>
                      <a:endParaRPr lang="fr-FR" sz="1600" dirty="0">
                        <a:latin typeface="Arial" panose="020B0604020202020204" pitchFamily="34" charset="0"/>
                        <a:cs typeface="Arial" panose="020B0604020202020204" pitchFamily="34" charset="0"/>
                      </a:endParaRPr>
                    </a:p>
                  </a:txBody>
                  <a:tcPr anchor="ctr"/>
                </a:tc>
              </a:tr>
              <a:tr h="478852">
                <a:tc>
                  <a:txBody>
                    <a:bodyPr/>
                    <a:lstStyle/>
                    <a:p>
                      <a:r>
                        <a:rPr lang="fr-FR" sz="1600" b="1" dirty="0" smtClean="0">
                          <a:latin typeface="Arial" panose="020B0604020202020204" pitchFamily="34" charset="0"/>
                          <a:cs typeface="Arial" panose="020B0604020202020204" pitchFamily="34" charset="0"/>
                        </a:rPr>
                        <a:t>Partenaires de mise en œuvre</a:t>
                      </a:r>
                      <a:endParaRPr lang="fr-FR" sz="1600" b="1" dirty="0">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marL="285750" indent="-285750">
                        <a:buFont typeface="Arial" panose="020B0604020202020204" pitchFamily="34" charset="0"/>
                        <a:buChar char="•"/>
                      </a:pPr>
                      <a:r>
                        <a:rPr lang="fr-FR" sz="1600" dirty="0" smtClean="0">
                          <a:latin typeface="Arial" panose="020B0604020202020204" pitchFamily="34" charset="0"/>
                          <a:cs typeface="Arial" panose="020B0604020202020204" pitchFamily="34" charset="0"/>
                        </a:rPr>
                        <a:t>Université de Ouagadougou (Burkina Faso)</a:t>
                      </a:r>
                    </a:p>
                    <a:p>
                      <a:pPr marL="285750" indent="-285750">
                        <a:buFont typeface="Arial" panose="020B0604020202020204" pitchFamily="34" charset="0"/>
                        <a:buChar char="•"/>
                      </a:pPr>
                      <a:r>
                        <a:rPr lang="fr-FR" sz="1600" dirty="0" smtClean="0">
                          <a:latin typeface="Arial" panose="020B0604020202020204" pitchFamily="34" charset="0"/>
                          <a:cs typeface="Arial" panose="020B0604020202020204" pitchFamily="34" charset="0"/>
                        </a:rPr>
                        <a:t>University for </a:t>
                      </a:r>
                      <a:r>
                        <a:rPr lang="fr-FR" sz="1600" dirty="0" err="1" smtClean="0">
                          <a:latin typeface="Arial" panose="020B0604020202020204" pitchFamily="34" charset="0"/>
                          <a:cs typeface="Arial" panose="020B0604020202020204" pitchFamily="34" charset="0"/>
                        </a:rPr>
                        <a:t>Development</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Studies</a:t>
                      </a:r>
                      <a:r>
                        <a:rPr lang="fr-FR" sz="1600" dirty="0" smtClean="0">
                          <a:latin typeface="Arial" panose="020B0604020202020204" pitchFamily="34" charset="0"/>
                          <a:cs typeface="Arial" panose="020B0604020202020204" pitchFamily="34" charset="0"/>
                        </a:rPr>
                        <a:t> (</a:t>
                      </a:r>
                      <a:r>
                        <a:rPr lang="fr-FR" sz="1600" dirty="0" err="1" smtClean="0">
                          <a:latin typeface="Arial" panose="020B0604020202020204" pitchFamily="34" charset="0"/>
                          <a:cs typeface="Arial" panose="020B0604020202020204" pitchFamily="34" charset="0"/>
                        </a:rPr>
                        <a:t>Tamalé</a:t>
                      </a:r>
                      <a:r>
                        <a:rPr lang="fr-FR" sz="1600" dirty="0" smtClean="0">
                          <a:latin typeface="Arial" panose="020B0604020202020204" pitchFamily="34" charset="0"/>
                          <a:cs typeface="Arial" panose="020B0604020202020204" pitchFamily="34" charset="0"/>
                        </a:rPr>
                        <a:t>, Ghana)</a:t>
                      </a:r>
                    </a:p>
                    <a:p>
                      <a:pPr marL="285750" indent="-285750">
                        <a:buFont typeface="Arial" panose="020B0604020202020204" pitchFamily="34" charset="0"/>
                        <a:buChar char="•"/>
                      </a:pPr>
                      <a:r>
                        <a:rPr lang="fr-FR" sz="1600" dirty="0" smtClean="0">
                          <a:latin typeface="Arial" panose="020B0604020202020204" pitchFamily="34" charset="0"/>
                          <a:cs typeface="Arial" panose="020B0604020202020204" pitchFamily="34" charset="0"/>
                        </a:rPr>
                        <a:t>University of Liberia (Libéria)</a:t>
                      </a:r>
                      <a:endParaRPr lang="fr-FR" sz="1600" dirty="0">
                        <a:latin typeface="Arial" panose="020B0604020202020204" pitchFamily="34" charset="0"/>
                        <a:cs typeface="Arial" panose="020B0604020202020204" pitchFamily="34" charset="0"/>
                      </a:endParaRPr>
                    </a:p>
                  </a:txBody>
                  <a:tcPr anchor="ctr"/>
                </a:tc>
              </a:tr>
            </a:tbl>
          </a:graphicData>
        </a:graphic>
      </p:graphicFrame>
      <p:sp>
        <p:nvSpPr>
          <p:cNvPr id="6" name="ZoneTexte 5"/>
          <p:cNvSpPr txBox="1"/>
          <p:nvPr/>
        </p:nvSpPr>
        <p:spPr>
          <a:xfrm>
            <a:off x="3286200" y="476672"/>
            <a:ext cx="5678288" cy="646331"/>
          </a:xfrm>
          <a:prstGeom prst="rect">
            <a:avLst/>
          </a:prstGeom>
          <a:noFill/>
        </p:spPr>
        <p:txBody>
          <a:bodyPr wrap="square" rtlCol="0">
            <a:spAutoFit/>
          </a:bodyPr>
          <a:lstStyle/>
          <a:p>
            <a:pPr algn="r"/>
            <a:r>
              <a:rPr lang="fr-FR" i="1" dirty="0" smtClean="0">
                <a:solidFill>
                  <a:srgbClr val="00B0F0"/>
                </a:solidFill>
              </a:rPr>
              <a:t>Coordonnateur: Prof. Harouna KARAMBIRI</a:t>
            </a:r>
          </a:p>
          <a:p>
            <a:pPr algn="r"/>
            <a:r>
              <a:rPr lang="fr-FR" i="1" dirty="0" smtClean="0">
                <a:solidFill>
                  <a:srgbClr val="00B0F0"/>
                </a:solidFill>
              </a:rPr>
              <a:t>Coordonnateur Adjoint: </a:t>
            </a:r>
            <a:r>
              <a:rPr lang="fr-FR" i="1" dirty="0">
                <a:solidFill>
                  <a:srgbClr val="00B0F0"/>
                </a:solidFill>
              </a:rPr>
              <a:t>Mr. </a:t>
            </a:r>
            <a:r>
              <a:rPr lang="fr-FR" i="1" dirty="0" err="1" smtClean="0">
                <a:solidFill>
                  <a:srgbClr val="00B0F0"/>
                </a:solidFill>
              </a:rPr>
              <a:t>Abdourazakou</a:t>
            </a:r>
            <a:r>
              <a:rPr lang="fr-FR" i="1" dirty="0" smtClean="0">
                <a:solidFill>
                  <a:srgbClr val="00B0F0"/>
                </a:solidFill>
              </a:rPr>
              <a:t> SANOUSSI  </a:t>
            </a:r>
            <a:endParaRPr lang="fr-FR" i="1" dirty="0">
              <a:solidFill>
                <a:srgbClr val="00B0F0"/>
              </a:solidFill>
            </a:endParaRPr>
          </a:p>
        </p:txBody>
      </p:sp>
      <p:cxnSp>
        <p:nvCxnSpPr>
          <p:cNvPr id="7" name="Connecteur droit 6"/>
          <p:cNvCxnSpPr/>
          <p:nvPr/>
        </p:nvCxnSpPr>
        <p:spPr>
          <a:xfrm>
            <a:off x="179512" y="1082232"/>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92629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t>4</a:t>
            </a:fld>
            <a:endParaRPr lang="fr-FR"/>
          </a:p>
        </p:txBody>
      </p:sp>
      <p:graphicFrame>
        <p:nvGraphicFramePr>
          <p:cNvPr id="3" name="Tableau 2"/>
          <p:cNvGraphicFramePr>
            <a:graphicFrameLocks noGrp="1"/>
          </p:cNvGraphicFramePr>
          <p:nvPr>
            <p:extLst>
              <p:ext uri="{D42A27DB-BD31-4B8C-83A1-F6EECF244321}">
                <p14:modId xmlns:p14="http://schemas.microsoft.com/office/powerpoint/2010/main" val="3735040576"/>
              </p:ext>
            </p:extLst>
          </p:nvPr>
        </p:nvGraphicFramePr>
        <p:xfrm>
          <a:off x="137000" y="716322"/>
          <a:ext cx="8820067" cy="6097054"/>
        </p:xfrm>
        <a:graphic>
          <a:graphicData uri="http://schemas.openxmlformats.org/drawingml/2006/table">
            <a:tbl>
              <a:tblPr firstRow="1" firstCol="1" bandRow="1">
                <a:tableStyleId>{93296810-A885-4BE3-A3E7-6D5BEEA58F35}</a:tableStyleId>
              </a:tblPr>
              <a:tblGrid>
                <a:gridCol w="2173218"/>
                <a:gridCol w="6646849"/>
              </a:tblGrid>
              <a:tr h="181049">
                <a:tc>
                  <a:txBody>
                    <a:bodyPr/>
                    <a:lstStyle/>
                    <a:p>
                      <a:pPr algn="ctr">
                        <a:spcBef>
                          <a:spcPts val="480"/>
                        </a:spcBef>
                        <a:spcAft>
                          <a:spcPts val="0"/>
                        </a:spcAft>
                      </a:pPr>
                      <a:r>
                        <a:rPr lang="fr-FR" sz="1100" dirty="0">
                          <a:solidFill>
                            <a:schemeClr val="tx1"/>
                          </a:solidFill>
                          <a:effectLst/>
                          <a:latin typeface="Arial" panose="020B0604020202020204" pitchFamily="34" charset="0"/>
                          <a:cs typeface="Arial" panose="020B0604020202020204" pitchFamily="34" charset="0"/>
                        </a:rPr>
                        <a:t>Plan d’action</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Bef>
                          <a:spcPts val="480"/>
                        </a:spcBef>
                        <a:spcAft>
                          <a:spcPts val="0"/>
                        </a:spcAft>
                      </a:pPr>
                      <a:r>
                        <a:rPr lang="fr-FR" sz="1100" dirty="0">
                          <a:solidFill>
                            <a:schemeClr val="tx1"/>
                          </a:solidFill>
                          <a:effectLst/>
                          <a:latin typeface="Arial" panose="020B0604020202020204" pitchFamily="34" charset="0"/>
                          <a:cs typeface="Arial" panose="020B0604020202020204" pitchFamily="34" charset="0"/>
                        </a:rPr>
                        <a:t>Résultat/Activité/Tâche</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1028686">
                <a:tc>
                  <a:txBody>
                    <a:bodyPr/>
                    <a:lstStyle/>
                    <a:p>
                      <a:pPr algn="ctr">
                        <a:spcBef>
                          <a:spcPts val="480"/>
                        </a:spcBef>
                        <a:spcAft>
                          <a:spcPts val="0"/>
                        </a:spcAft>
                      </a:pPr>
                      <a:r>
                        <a:rPr lang="fr-FR" sz="1600" b="1" dirty="0">
                          <a:solidFill>
                            <a:schemeClr val="tx1"/>
                          </a:solidFill>
                          <a:effectLst/>
                          <a:latin typeface="Arial" panose="020B0604020202020204" pitchFamily="34" charset="0"/>
                          <a:cs typeface="Arial" panose="020B0604020202020204" pitchFamily="34" charset="0"/>
                        </a:rPr>
                        <a:t>Plan d’action 1 : </a:t>
                      </a:r>
                      <a:endParaRPr lang="fr-FR" sz="1600" b="1" dirty="0" smtClean="0">
                        <a:solidFill>
                          <a:schemeClr val="tx1"/>
                        </a:solidFill>
                        <a:effectLst/>
                        <a:latin typeface="Arial" panose="020B0604020202020204" pitchFamily="34" charset="0"/>
                        <a:cs typeface="Arial" panose="020B0604020202020204" pitchFamily="34" charset="0"/>
                      </a:endParaRPr>
                    </a:p>
                    <a:p>
                      <a:pPr algn="ctr">
                        <a:spcBef>
                          <a:spcPts val="480"/>
                        </a:spcBef>
                        <a:spcAft>
                          <a:spcPts val="0"/>
                        </a:spcAft>
                      </a:pPr>
                      <a:r>
                        <a:rPr lang="fr-FR" sz="1100" dirty="0" smtClean="0">
                          <a:solidFill>
                            <a:schemeClr val="tx1"/>
                          </a:solidFill>
                          <a:effectLst/>
                          <a:latin typeface="Arial" panose="020B0604020202020204" pitchFamily="34" charset="0"/>
                          <a:cs typeface="Arial" panose="020B0604020202020204" pitchFamily="34" charset="0"/>
                        </a:rPr>
                        <a:t>Excellence </a:t>
                      </a:r>
                      <a:r>
                        <a:rPr lang="fr-FR" sz="1100" dirty="0">
                          <a:solidFill>
                            <a:schemeClr val="tx1"/>
                          </a:solidFill>
                          <a:effectLst/>
                          <a:latin typeface="Arial" panose="020B0604020202020204" pitchFamily="34" charset="0"/>
                          <a:cs typeface="Arial" panose="020B0604020202020204" pitchFamily="34" charset="0"/>
                        </a:rPr>
                        <a:t>en </a:t>
                      </a:r>
                      <a:r>
                        <a:rPr lang="fr-FR" sz="1100" dirty="0" smtClean="0">
                          <a:solidFill>
                            <a:schemeClr val="tx1"/>
                          </a:solidFill>
                          <a:effectLst/>
                          <a:latin typeface="Arial" panose="020B0604020202020204" pitchFamily="34" charset="0"/>
                          <a:cs typeface="Arial" panose="020B0604020202020204" pitchFamily="34" charset="0"/>
                        </a:rPr>
                        <a:t>formation</a:t>
                      </a:r>
                      <a:endParaRPr lang="fr-FR" sz="1100" dirty="0">
                        <a:solidFill>
                          <a:schemeClr val="tx1"/>
                        </a:solidFill>
                        <a:effectLst/>
                        <a:latin typeface="Arial" panose="020B0604020202020204" pitchFamily="34" charset="0"/>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Bef>
                          <a:spcPts val="300"/>
                        </a:spcBef>
                        <a:spcAft>
                          <a:spcPts val="0"/>
                        </a:spcAft>
                        <a:buFont typeface="Cambria"/>
                        <a:buChar char="-"/>
                      </a:pPr>
                      <a:r>
                        <a:rPr lang="fr-FR" sz="1100" dirty="0">
                          <a:effectLst/>
                          <a:latin typeface="Arial" panose="020B0604020202020204" pitchFamily="34" charset="0"/>
                          <a:cs typeface="Arial" panose="020B0604020202020204" pitchFamily="34" charset="0"/>
                        </a:rPr>
                        <a:t>Améliorer l’offre de formation de 2iE en assurant l’adéquation avec les besoins du marché et des professionnels</a:t>
                      </a:r>
                    </a:p>
                    <a:p>
                      <a:pPr marL="342900" lvl="0" indent="-342900" algn="just">
                        <a:spcBef>
                          <a:spcPts val="300"/>
                        </a:spcBef>
                        <a:spcAft>
                          <a:spcPts val="0"/>
                        </a:spcAft>
                        <a:buFont typeface="Cambria"/>
                        <a:buChar char="-"/>
                      </a:pPr>
                      <a:r>
                        <a:rPr lang="fr-FR" sz="1100" dirty="0">
                          <a:effectLst/>
                          <a:latin typeface="Arial" panose="020B0604020202020204" pitchFamily="34" charset="0"/>
                          <a:cs typeface="Arial" panose="020B0604020202020204" pitchFamily="34" charset="0"/>
                        </a:rPr>
                        <a:t>Renforcer le corps professoral par des recrutements internationaux </a:t>
                      </a:r>
                    </a:p>
                    <a:p>
                      <a:pPr marL="342900" lvl="0" indent="-342900" algn="just">
                        <a:spcBef>
                          <a:spcPts val="300"/>
                        </a:spcBef>
                        <a:spcAft>
                          <a:spcPts val="0"/>
                        </a:spcAft>
                        <a:buFont typeface="Cambria"/>
                        <a:buChar char="-"/>
                      </a:pPr>
                      <a:r>
                        <a:rPr lang="fr-FR" sz="1100" dirty="0">
                          <a:effectLst/>
                          <a:latin typeface="Arial" panose="020B0604020202020204" pitchFamily="34" charset="0"/>
                          <a:cs typeface="Arial" panose="020B0604020202020204" pitchFamily="34" charset="0"/>
                        </a:rPr>
                        <a:t>Renforcer les laboratoires et plateformes pédagogiques du CEA</a:t>
                      </a:r>
                    </a:p>
                    <a:p>
                      <a:pPr marL="342900" lvl="0" indent="-342900" algn="just">
                        <a:spcBef>
                          <a:spcPts val="300"/>
                        </a:spcBef>
                        <a:spcAft>
                          <a:spcPts val="0"/>
                        </a:spcAft>
                        <a:buFont typeface="Cambria"/>
                        <a:buChar char="-"/>
                      </a:pPr>
                      <a:r>
                        <a:rPr lang="fr-FR" sz="1100" dirty="0">
                          <a:effectLst/>
                          <a:latin typeface="Arial" panose="020B0604020202020204" pitchFamily="34" charset="0"/>
                          <a:cs typeface="Arial" panose="020B0604020202020204" pitchFamily="34" charset="0"/>
                        </a:rPr>
                        <a:t>Assurer des campagnes périodiques de communication</a:t>
                      </a:r>
                      <a:endParaRPr lang="fr-FR" sz="1100" dirty="0">
                        <a:effectLst/>
                        <a:latin typeface="Arial" panose="020B0604020202020204" pitchFamily="34" charset="0"/>
                        <a:ea typeface="Times New Roman"/>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774">
                <a:tc>
                  <a:txBody>
                    <a:bodyPr/>
                    <a:lstStyle/>
                    <a:p>
                      <a:pPr marL="0" algn="ctr" defTabSz="457200" rtl="0" eaLnBrk="1" latinLnBrk="0" hangingPunct="1">
                        <a:spcBef>
                          <a:spcPts val="480"/>
                        </a:spcBef>
                        <a:spcAft>
                          <a:spcPts val="0"/>
                        </a:spcAft>
                      </a:pPr>
                      <a:r>
                        <a:rPr lang="fr-FR" sz="1600" b="1" kern="1200" dirty="0">
                          <a:solidFill>
                            <a:schemeClr val="tx1"/>
                          </a:solidFill>
                          <a:effectLst/>
                          <a:latin typeface="Arial" panose="020B0604020202020204" pitchFamily="34" charset="0"/>
                          <a:ea typeface="+mn-ea"/>
                          <a:cs typeface="Arial" panose="020B0604020202020204" pitchFamily="34" charset="0"/>
                        </a:rPr>
                        <a:t>Plan d’action 2 : </a:t>
                      </a:r>
                      <a:endParaRPr lang="fr-FR" sz="1600" b="1" kern="1200" dirty="0" smtClean="0">
                        <a:solidFill>
                          <a:schemeClr val="tx1"/>
                        </a:solidFill>
                        <a:effectLst/>
                        <a:latin typeface="Arial" panose="020B0604020202020204" pitchFamily="34" charset="0"/>
                        <a:ea typeface="+mn-ea"/>
                        <a:cs typeface="Arial" panose="020B0604020202020204" pitchFamily="34" charset="0"/>
                      </a:endParaRPr>
                    </a:p>
                    <a:p>
                      <a:pPr algn="ctr">
                        <a:spcBef>
                          <a:spcPts val="480"/>
                        </a:spcBef>
                        <a:spcAft>
                          <a:spcPts val="0"/>
                        </a:spcAft>
                      </a:pPr>
                      <a:r>
                        <a:rPr lang="fr-FR" sz="1100" dirty="0" smtClean="0">
                          <a:solidFill>
                            <a:schemeClr val="tx1"/>
                          </a:solidFill>
                          <a:effectLst/>
                          <a:latin typeface="Arial" panose="020B0604020202020204" pitchFamily="34" charset="0"/>
                          <a:cs typeface="Arial" panose="020B0604020202020204" pitchFamily="34" charset="0"/>
                        </a:rPr>
                        <a:t>Excellence </a:t>
                      </a:r>
                      <a:r>
                        <a:rPr lang="fr-FR" sz="1100" dirty="0">
                          <a:solidFill>
                            <a:schemeClr val="tx1"/>
                          </a:solidFill>
                          <a:effectLst/>
                          <a:latin typeface="Arial" panose="020B0604020202020204" pitchFamily="34" charset="0"/>
                          <a:cs typeface="Arial" panose="020B0604020202020204" pitchFamily="34" charset="0"/>
                        </a:rPr>
                        <a:t>en recherche</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Bef>
                          <a:spcPts val="480"/>
                        </a:spcBef>
                        <a:spcAft>
                          <a:spcPts val="0"/>
                        </a:spcAft>
                        <a:buFont typeface="Calibri"/>
                        <a:buChar char="-"/>
                      </a:pPr>
                      <a:r>
                        <a:rPr lang="fr-FR" sz="1100">
                          <a:effectLst/>
                          <a:latin typeface="Arial" panose="020B0604020202020204" pitchFamily="34" charset="0"/>
                          <a:cs typeface="Arial" panose="020B0604020202020204" pitchFamily="34" charset="0"/>
                        </a:rPr>
                        <a:t>Renforcer les laboratoires et plateformes de recherche dans le domaine de l’eau et l’agriculture, en termes de réhabilitations, d’équipements, de  consommables et de doctorants</a:t>
                      </a:r>
                    </a:p>
                    <a:p>
                      <a:pPr marL="342900" lvl="0" indent="-342900" algn="just">
                        <a:spcBef>
                          <a:spcPts val="480"/>
                        </a:spcBef>
                        <a:spcAft>
                          <a:spcPts val="0"/>
                        </a:spcAft>
                        <a:buFont typeface="Calibri"/>
                        <a:buChar char="-"/>
                      </a:pPr>
                      <a:r>
                        <a:rPr lang="fr-FR" sz="1100">
                          <a:effectLst/>
                          <a:latin typeface="Arial" panose="020B0604020202020204" pitchFamily="34" charset="0"/>
                          <a:cs typeface="Arial" panose="020B0604020202020204" pitchFamily="34" charset="0"/>
                        </a:rPr>
                        <a:t>Contribuer à la capitalisation et la valorisation des résultats de la recherche à travers des publications scientifiques, des dépôts de brevets et l’entrepreunariat innovant</a:t>
                      </a:r>
                      <a:endParaRPr lang="fr-FR" sz="1100">
                        <a:effectLst/>
                        <a:latin typeface="Arial" panose="020B0604020202020204" pitchFamily="34" charset="0"/>
                        <a:ea typeface="Calibri"/>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725">
                <a:tc>
                  <a:txBody>
                    <a:bodyPr/>
                    <a:lstStyle/>
                    <a:p>
                      <a:pPr algn="ctr">
                        <a:spcBef>
                          <a:spcPts val="480"/>
                        </a:spcBef>
                        <a:spcAft>
                          <a:spcPts val="0"/>
                        </a:spcAft>
                      </a:pPr>
                      <a:r>
                        <a:rPr lang="fr-FR" sz="1600" b="1" kern="1200" dirty="0">
                          <a:solidFill>
                            <a:schemeClr val="tx1"/>
                          </a:solidFill>
                          <a:effectLst/>
                          <a:latin typeface="Arial" panose="020B0604020202020204" pitchFamily="34" charset="0"/>
                          <a:ea typeface="+mn-ea"/>
                          <a:cs typeface="Arial" panose="020B0604020202020204" pitchFamily="34" charset="0"/>
                        </a:rPr>
                        <a:t>Plan d’action 1 : </a:t>
                      </a:r>
                      <a:r>
                        <a:rPr lang="fr-FR" sz="1100" dirty="0">
                          <a:solidFill>
                            <a:schemeClr val="tx1"/>
                          </a:solidFill>
                          <a:effectLst/>
                          <a:latin typeface="Arial" panose="020B0604020202020204" pitchFamily="34" charset="0"/>
                          <a:cs typeface="Arial" panose="020B0604020202020204" pitchFamily="34" charset="0"/>
                        </a:rPr>
                        <a:t>Dimensions d’équité</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Bef>
                          <a:spcPts val="480"/>
                        </a:spcBef>
                        <a:spcAft>
                          <a:spcPts val="0"/>
                        </a:spcAft>
                        <a:buFont typeface="Calibri"/>
                        <a:buChar char="-"/>
                      </a:pPr>
                      <a:r>
                        <a:rPr lang="fr-FR" sz="1100">
                          <a:effectLst/>
                          <a:latin typeface="Arial" panose="020B0604020202020204" pitchFamily="34" charset="0"/>
                          <a:cs typeface="Arial" panose="020B0604020202020204" pitchFamily="34" charset="0"/>
                        </a:rPr>
                        <a:t>Favoriser un plus grand accès à 2iE aux populations estudiantines sous-représentées, en particulier les filles</a:t>
                      </a:r>
                    </a:p>
                    <a:p>
                      <a:pPr marL="342900" lvl="0" indent="-342900">
                        <a:spcBef>
                          <a:spcPts val="480"/>
                        </a:spcBef>
                        <a:spcAft>
                          <a:spcPts val="0"/>
                        </a:spcAft>
                        <a:buFont typeface="Calibri"/>
                        <a:buChar char="-"/>
                      </a:pPr>
                      <a:r>
                        <a:rPr lang="fr-FR" sz="1100">
                          <a:effectLst/>
                          <a:latin typeface="Arial" panose="020B0604020202020204" pitchFamily="34" charset="0"/>
                          <a:cs typeface="Arial" panose="020B0604020202020204" pitchFamily="34" charset="0"/>
                        </a:rPr>
                        <a:t>Accroitre l’accès des étudiants anglophones aux formations du CEA</a:t>
                      </a:r>
                      <a:endParaRPr lang="fr-FR" sz="1100">
                        <a:effectLst/>
                        <a:latin typeface="Arial" panose="020B0604020202020204" pitchFamily="34" charset="0"/>
                        <a:ea typeface="Calibri"/>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2774">
                <a:tc>
                  <a:txBody>
                    <a:bodyPr/>
                    <a:lstStyle/>
                    <a:p>
                      <a:pPr algn="ctr">
                        <a:spcBef>
                          <a:spcPts val="480"/>
                        </a:spcBef>
                        <a:spcAft>
                          <a:spcPts val="0"/>
                        </a:spcAft>
                      </a:pPr>
                      <a:r>
                        <a:rPr lang="fr-FR" sz="1600" b="1" kern="1200" dirty="0">
                          <a:solidFill>
                            <a:schemeClr val="tx1"/>
                          </a:solidFill>
                          <a:effectLst/>
                          <a:latin typeface="Arial" panose="020B0604020202020204" pitchFamily="34" charset="0"/>
                          <a:ea typeface="+mn-ea"/>
                          <a:cs typeface="Arial" panose="020B0604020202020204" pitchFamily="34" charset="0"/>
                        </a:rPr>
                        <a:t>Plan d’action 4 : </a:t>
                      </a:r>
                      <a:endParaRPr lang="fr-FR" sz="1600" b="1" kern="1200" dirty="0" smtClean="0">
                        <a:solidFill>
                          <a:schemeClr val="tx1"/>
                        </a:solidFill>
                        <a:effectLst/>
                        <a:latin typeface="Arial" panose="020B0604020202020204" pitchFamily="34" charset="0"/>
                        <a:ea typeface="+mn-ea"/>
                        <a:cs typeface="Arial" panose="020B0604020202020204" pitchFamily="34" charset="0"/>
                      </a:endParaRPr>
                    </a:p>
                    <a:p>
                      <a:pPr algn="ctr">
                        <a:spcBef>
                          <a:spcPts val="480"/>
                        </a:spcBef>
                        <a:spcAft>
                          <a:spcPts val="0"/>
                        </a:spcAft>
                      </a:pPr>
                      <a:r>
                        <a:rPr lang="fr-FR" sz="1100" dirty="0" smtClean="0">
                          <a:solidFill>
                            <a:schemeClr val="tx1"/>
                          </a:solidFill>
                          <a:effectLst/>
                          <a:latin typeface="Arial" panose="020B0604020202020204" pitchFamily="34" charset="0"/>
                          <a:cs typeface="Arial" panose="020B0604020202020204" pitchFamily="34" charset="0"/>
                        </a:rPr>
                        <a:t>Attractivité </a:t>
                      </a:r>
                      <a:r>
                        <a:rPr lang="fr-FR" sz="1100" dirty="0">
                          <a:solidFill>
                            <a:schemeClr val="tx1"/>
                          </a:solidFill>
                          <a:effectLst/>
                          <a:latin typeface="Arial" panose="020B0604020202020204" pitchFamily="34" charset="0"/>
                          <a:cs typeface="Arial" panose="020B0604020202020204" pitchFamily="34" charset="0"/>
                        </a:rPr>
                        <a:t>des étudiants et enseignants au niveau régional</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Bef>
                          <a:spcPts val="480"/>
                        </a:spcBef>
                        <a:spcAft>
                          <a:spcPts val="0"/>
                        </a:spcAft>
                        <a:buFont typeface="Calibri"/>
                        <a:buChar char="-"/>
                      </a:pPr>
                      <a:r>
                        <a:rPr lang="fr-FR" sz="1100" dirty="0">
                          <a:effectLst/>
                          <a:latin typeface="Arial" panose="020B0604020202020204" pitchFamily="34" charset="0"/>
                          <a:cs typeface="Arial" panose="020B0604020202020204" pitchFamily="34" charset="0"/>
                        </a:rPr>
                        <a:t>Accroitre l’attractivité du Centre d’Excellence, en le maintenant sur les standards internationaux (accréditions), en renforçant le bilinguisme et en attirant un corps professoral de classe internationale </a:t>
                      </a:r>
                    </a:p>
                    <a:p>
                      <a:pPr marL="228600">
                        <a:spcBef>
                          <a:spcPts val="480"/>
                        </a:spcBef>
                        <a:spcAft>
                          <a:spcPts val="0"/>
                        </a:spcAft>
                      </a:pPr>
                      <a:r>
                        <a:rPr lang="fr-FR" sz="1100" dirty="0">
                          <a:effectLst/>
                          <a:latin typeface="Arial" panose="020B0604020202020204" pitchFamily="34" charset="0"/>
                          <a:cs typeface="Arial" panose="020B0604020202020204" pitchFamily="34" charset="0"/>
                        </a:rPr>
                        <a:t> </a:t>
                      </a:r>
                      <a:r>
                        <a:rPr lang="fr-FR" sz="1100" dirty="0" smtClean="0">
                          <a:effectLst/>
                          <a:latin typeface="Arial" panose="020B0604020202020204" pitchFamily="34" charset="0"/>
                          <a:cs typeface="Arial" panose="020B0604020202020204" pitchFamily="34" charset="0"/>
                        </a:rPr>
                        <a:t>Améliorer </a:t>
                      </a:r>
                      <a:r>
                        <a:rPr lang="fr-FR" sz="1100" dirty="0">
                          <a:effectLst/>
                          <a:latin typeface="Arial" panose="020B0604020202020204" pitchFamily="34" charset="0"/>
                          <a:cs typeface="Arial" panose="020B0604020202020204" pitchFamily="34" charset="0"/>
                        </a:rPr>
                        <a:t>le cadre de travail et d’étude du CEA pour les étudiants et enseignants</a:t>
                      </a:r>
                      <a:endParaRPr lang="fr-FR" sz="1100" dirty="0">
                        <a:effectLst/>
                        <a:latin typeface="Arial" panose="020B0604020202020204" pitchFamily="34" charset="0"/>
                        <a:ea typeface="Calibri"/>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23450">
                <a:tc>
                  <a:txBody>
                    <a:bodyPr/>
                    <a:lstStyle/>
                    <a:p>
                      <a:pPr marL="0" algn="ctr" defTabSz="457200" rtl="0" eaLnBrk="1" latinLnBrk="0" hangingPunct="1">
                        <a:spcBef>
                          <a:spcPts val="480"/>
                        </a:spcBef>
                        <a:spcAft>
                          <a:spcPts val="0"/>
                        </a:spcAft>
                      </a:pPr>
                      <a:r>
                        <a:rPr lang="fr-FR" sz="1600" b="1" kern="1200" dirty="0">
                          <a:solidFill>
                            <a:schemeClr val="tx1"/>
                          </a:solidFill>
                          <a:effectLst/>
                          <a:latin typeface="Arial" panose="020B0604020202020204" pitchFamily="34" charset="0"/>
                          <a:ea typeface="+mn-ea"/>
                          <a:cs typeface="Arial" panose="020B0604020202020204" pitchFamily="34" charset="0"/>
                        </a:rPr>
                        <a:t>Plan d’action 5 : </a:t>
                      </a:r>
                      <a:endParaRPr lang="fr-FR" sz="1600" b="1" kern="1200" dirty="0" smtClean="0">
                        <a:solidFill>
                          <a:schemeClr val="tx1"/>
                        </a:solidFill>
                        <a:effectLst/>
                        <a:latin typeface="Arial" panose="020B0604020202020204" pitchFamily="34" charset="0"/>
                        <a:ea typeface="+mn-ea"/>
                        <a:cs typeface="Arial" panose="020B0604020202020204" pitchFamily="34" charset="0"/>
                      </a:endParaRPr>
                    </a:p>
                    <a:p>
                      <a:pPr algn="ctr">
                        <a:spcBef>
                          <a:spcPts val="480"/>
                        </a:spcBef>
                        <a:spcAft>
                          <a:spcPts val="0"/>
                        </a:spcAft>
                      </a:pPr>
                      <a:r>
                        <a:rPr lang="fr-FR" sz="1100" dirty="0" smtClean="0">
                          <a:solidFill>
                            <a:schemeClr val="tx1"/>
                          </a:solidFill>
                          <a:effectLst/>
                          <a:latin typeface="Arial" panose="020B0604020202020204" pitchFamily="34" charset="0"/>
                          <a:cs typeface="Arial" panose="020B0604020202020204" pitchFamily="34" charset="0"/>
                        </a:rPr>
                        <a:t>Partenariats </a:t>
                      </a:r>
                      <a:r>
                        <a:rPr lang="fr-FR" sz="1100" dirty="0">
                          <a:solidFill>
                            <a:schemeClr val="tx1"/>
                          </a:solidFill>
                          <a:effectLst/>
                          <a:latin typeface="Arial" panose="020B0604020202020204" pitchFamily="34" charset="0"/>
                          <a:cs typeface="Arial" panose="020B0604020202020204" pitchFamily="34" charset="0"/>
                        </a:rPr>
                        <a:t>académiques nationaux et régionaux</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a:spcBef>
                          <a:spcPts val="480"/>
                        </a:spcBef>
                        <a:spcAft>
                          <a:spcPts val="0"/>
                        </a:spcAft>
                        <a:buFont typeface="Calibri"/>
                        <a:buChar char="-"/>
                      </a:pPr>
                      <a:r>
                        <a:rPr lang="fr-FR" sz="1100" dirty="0">
                          <a:effectLst/>
                          <a:latin typeface="Arial" panose="020B0604020202020204" pitchFamily="34" charset="0"/>
                          <a:cs typeface="Arial" panose="020B0604020202020204" pitchFamily="34" charset="0"/>
                        </a:rPr>
                        <a:t>Amélioration des cursus de formations des partenaires du projet dans les domaines de l’eau et de l’environnement</a:t>
                      </a:r>
                    </a:p>
                    <a:p>
                      <a:pPr marL="342900" lvl="0" indent="-342900" algn="just">
                        <a:spcBef>
                          <a:spcPts val="480"/>
                        </a:spcBef>
                        <a:spcAft>
                          <a:spcPts val="0"/>
                        </a:spcAft>
                        <a:buFont typeface="Calibri"/>
                        <a:buChar char="-"/>
                      </a:pPr>
                      <a:r>
                        <a:rPr lang="fr-FR" sz="1100" dirty="0">
                          <a:effectLst/>
                          <a:latin typeface="Arial" panose="020B0604020202020204" pitchFamily="34" charset="0"/>
                          <a:cs typeface="Arial" panose="020B0604020202020204" pitchFamily="34" charset="0"/>
                        </a:rPr>
                        <a:t>Renforcer le corps professoral et les plateformes pédagogiques et scientifiques des partenaires du projet</a:t>
                      </a:r>
                    </a:p>
                    <a:p>
                      <a:pPr marL="342900" lvl="0" indent="-342900" algn="just">
                        <a:spcBef>
                          <a:spcPts val="480"/>
                        </a:spcBef>
                        <a:spcAft>
                          <a:spcPts val="0"/>
                        </a:spcAft>
                        <a:buFont typeface="Calibri"/>
                        <a:buChar char="-"/>
                      </a:pPr>
                      <a:r>
                        <a:rPr lang="fr-FR" sz="1100" dirty="0">
                          <a:effectLst/>
                          <a:latin typeface="Arial" panose="020B0604020202020204" pitchFamily="34" charset="0"/>
                          <a:cs typeface="Arial" panose="020B0604020202020204" pitchFamily="34" charset="0"/>
                        </a:rPr>
                        <a:t>Accroitre la mobilité des étudiants, des enseignants, des chercheurs et du personnel administratif entre les partenaires du projet</a:t>
                      </a:r>
                      <a:endParaRPr lang="fr-FR" sz="1100" dirty="0">
                        <a:effectLst/>
                        <a:latin typeface="Arial" panose="020B0604020202020204" pitchFamily="34" charset="0"/>
                        <a:ea typeface="Calibri"/>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11725">
                <a:tc>
                  <a:txBody>
                    <a:bodyPr/>
                    <a:lstStyle/>
                    <a:p>
                      <a:pPr marL="0" algn="ctr" defTabSz="457200" rtl="0" eaLnBrk="1" latinLnBrk="0" hangingPunct="1">
                        <a:spcBef>
                          <a:spcPts val="480"/>
                        </a:spcBef>
                        <a:spcAft>
                          <a:spcPts val="0"/>
                        </a:spcAft>
                      </a:pPr>
                      <a:r>
                        <a:rPr lang="fr-FR" sz="1600" b="1" kern="1200" dirty="0">
                          <a:solidFill>
                            <a:schemeClr val="tx1"/>
                          </a:solidFill>
                          <a:effectLst/>
                          <a:latin typeface="Arial" panose="020B0604020202020204" pitchFamily="34" charset="0"/>
                          <a:ea typeface="+mn-ea"/>
                          <a:cs typeface="Arial" panose="020B0604020202020204" pitchFamily="34" charset="0"/>
                        </a:rPr>
                        <a:t>Plan d’action 6 : </a:t>
                      </a:r>
                      <a:endParaRPr lang="fr-FR" sz="1600" b="1" kern="1200" dirty="0" smtClean="0">
                        <a:solidFill>
                          <a:schemeClr val="tx1"/>
                        </a:solidFill>
                        <a:effectLst/>
                        <a:latin typeface="Arial" panose="020B0604020202020204" pitchFamily="34" charset="0"/>
                        <a:ea typeface="+mn-ea"/>
                        <a:cs typeface="Arial" panose="020B0604020202020204" pitchFamily="34" charset="0"/>
                      </a:endParaRPr>
                    </a:p>
                    <a:p>
                      <a:pPr algn="ctr">
                        <a:spcBef>
                          <a:spcPts val="480"/>
                        </a:spcBef>
                        <a:spcAft>
                          <a:spcPts val="0"/>
                        </a:spcAft>
                      </a:pPr>
                      <a:r>
                        <a:rPr lang="fr-FR" sz="1100" dirty="0" smtClean="0">
                          <a:solidFill>
                            <a:schemeClr val="tx1"/>
                          </a:solidFill>
                          <a:effectLst/>
                          <a:latin typeface="Arial" panose="020B0604020202020204" pitchFamily="34" charset="0"/>
                          <a:cs typeface="Arial" panose="020B0604020202020204" pitchFamily="34" charset="0"/>
                        </a:rPr>
                        <a:t>Partenariats </a:t>
                      </a:r>
                      <a:r>
                        <a:rPr lang="fr-FR" sz="1100" dirty="0">
                          <a:solidFill>
                            <a:schemeClr val="tx1"/>
                          </a:solidFill>
                          <a:effectLst/>
                          <a:latin typeface="Arial" panose="020B0604020202020204" pitchFamily="34" charset="0"/>
                          <a:cs typeface="Arial" panose="020B0604020202020204" pitchFamily="34" charset="0"/>
                        </a:rPr>
                        <a:t>Sectoriels Nationaux et Régionaux</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lgn="just" defTabSz="457200" rtl="0" eaLnBrk="1" latinLnBrk="0" hangingPunct="1">
                        <a:spcBef>
                          <a:spcPts val="480"/>
                        </a:spcBef>
                        <a:spcAft>
                          <a:spcPts val="0"/>
                        </a:spcAft>
                        <a:buFont typeface="Calibri"/>
                        <a:buChar char="-"/>
                      </a:pPr>
                      <a:r>
                        <a:rPr lang="fr-FR" sz="1100" kern="1200" dirty="0">
                          <a:solidFill>
                            <a:schemeClr val="dk1"/>
                          </a:solidFill>
                          <a:effectLst/>
                          <a:latin typeface="Arial" panose="020B0604020202020204" pitchFamily="34" charset="0"/>
                          <a:ea typeface="+mn-ea"/>
                          <a:cs typeface="Arial" panose="020B0604020202020204" pitchFamily="34" charset="0"/>
                        </a:rPr>
                        <a:t>Renforcer capacités des institutions sectorielles nationales et sous-régionales œuvrant dans les domaines de l’eau, de l’environnement et de l’agriculture. </a:t>
                      </a: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06490">
                <a:tc>
                  <a:txBody>
                    <a:bodyPr/>
                    <a:lstStyle/>
                    <a:p>
                      <a:pPr algn="ctr">
                        <a:spcBef>
                          <a:spcPts val="480"/>
                        </a:spcBef>
                        <a:spcAft>
                          <a:spcPts val="0"/>
                        </a:spcAft>
                      </a:pPr>
                      <a:r>
                        <a:rPr lang="fr-FR" sz="1100" dirty="0">
                          <a:solidFill>
                            <a:schemeClr val="tx1"/>
                          </a:solidFill>
                          <a:effectLst/>
                          <a:latin typeface="Arial" panose="020B0604020202020204" pitchFamily="34" charset="0"/>
                          <a:cs typeface="Arial" panose="020B0604020202020204" pitchFamily="34" charset="0"/>
                        </a:rPr>
                        <a:t>Direction du projet</a:t>
                      </a:r>
                    </a:p>
                    <a:p>
                      <a:pPr algn="ctr">
                        <a:spcBef>
                          <a:spcPts val="480"/>
                        </a:spcBef>
                        <a:spcAft>
                          <a:spcPts val="0"/>
                        </a:spcAft>
                      </a:pPr>
                      <a:r>
                        <a:rPr lang="fr-FR" sz="1100" dirty="0">
                          <a:solidFill>
                            <a:schemeClr val="tx1"/>
                          </a:solidFill>
                          <a:effectLst/>
                          <a:latin typeface="Arial" panose="020B0604020202020204" pitchFamily="34" charset="0"/>
                          <a:cs typeface="Arial" panose="020B0604020202020204" pitchFamily="34" charset="0"/>
                        </a:rPr>
                        <a:t> </a:t>
                      </a:r>
                      <a:endParaRPr lang="fr-FR" sz="1100" dirty="0">
                        <a:solidFill>
                          <a:schemeClr val="tx1"/>
                        </a:solidFill>
                        <a:effectLst/>
                        <a:latin typeface="Arial" panose="020B0604020202020204" pitchFamily="34" charset="0"/>
                        <a:ea typeface="Times New Roman"/>
                        <a:cs typeface="Arial" panose="020B0604020202020204" pitchFamily="34" charset="0"/>
                      </a:endParaRPr>
                    </a:p>
                  </a:txBody>
                  <a:tcPr marL="56309" marR="5630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spcBef>
                          <a:spcPts val="300"/>
                        </a:spcBef>
                        <a:spcAft>
                          <a:spcPts val="0"/>
                        </a:spcAft>
                        <a:buFont typeface="Calibri"/>
                        <a:buChar char="-"/>
                      </a:pPr>
                      <a:r>
                        <a:rPr lang="fr-FR" sz="1100" dirty="0">
                          <a:effectLst/>
                          <a:latin typeface="Arial" panose="020B0604020202020204" pitchFamily="34" charset="0"/>
                          <a:cs typeface="Arial" panose="020B0604020202020204" pitchFamily="34" charset="0"/>
                        </a:rPr>
                        <a:t>Renforcer la masse critique et les capacités des équipes, et améliorer les outils de gestion du projet</a:t>
                      </a:r>
                    </a:p>
                    <a:p>
                      <a:pPr marL="342900" lvl="0" indent="-342900">
                        <a:spcBef>
                          <a:spcPts val="300"/>
                        </a:spcBef>
                        <a:spcAft>
                          <a:spcPts val="0"/>
                        </a:spcAft>
                        <a:buFont typeface="Calibri"/>
                        <a:buChar char="-"/>
                      </a:pPr>
                      <a:r>
                        <a:rPr lang="fr-FR" sz="1100" dirty="0">
                          <a:effectLst/>
                          <a:latin typeface="Arial" panose="020B0604020202020204" pitchFamily="34" charset="0"/>
                          <a:cs typeface="Arial" panose="020B0604020202020204" pitchFamily="34" charset="0"/>
                        </a:rPr>
                        <a:t>Soutenir le fonctionnement des organes de pilotage et de mise en œuvre du projet</a:t>
                      </a:r>
                    </a:p>
                    <a:p>
                      <a:pPr marL="342900" lvl="0" indent="-342900">
                        <a:spcBef>
                          <a:spcPts val="300"/>
                        </a:spcBef>
                        <a:spcAft>
                          <a:spcPts val="0"/>
                        </a:spcAft>
                        <a:buFont typeface="Calibri"/>
                        <a:buChar char="-"/>
                      </a:pPr>
                      <a:r>
                        <a:rPr lang="fr-FR" sz="1100" dirty="0">
                          <a:effectLst/>
                          <a:latin typeface="Arial" panose="020B0604020202020204" pitchFamily="34" charset="0"/>
                          <a:cs typeface="Arial" panose="020B0604020202020204" pitchFamily="34" charset="0"/>
                        </a:rPr>
                        <a:t>Accompagner le CEA dans le développement de partenariats et la mobilisation des ressources additionnelles</a:t>
                      </a:r>
                      <a:endParaRPr lang="fr-FR" sz="1100" dirty="0">
                        <a:effectLst/>
                        <a:latin typeface="Arial" panose="020B0604020202020204" pitchFamily="34" charset="0"/>
                        <a:ea typeface="Calibri"/>
                        <a:cs typeface="Arial" panose="020B0604020202020204" pitchFamily="34" charset="0"/>
                      </a:endParaRPr>
                    </a:p>
                  </a:txBody>
                  <a:tcPr marL="56309" marR="5630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itre 1"/>
          <p:cNvSpPr>
            <a:spLocks noGrp="1"/>
          </p:cNvSpPr>
          <p:nvPr>
            <p:ph type="title"/>
          </p:nvPr>
        </p:nvSpPr>
        <p:spPr>
          <a:xfrm>
            <a:off x="457200" y="-13394"/>
            <a:ext cx="8229600" cy="706090"/>
          </a:xfrm>
        </p:spPr>
        <p:txBody>
          <a:bodyPr/>
          <a:lstStyle/>
          <a:p>
            <a:r>
              <a:rPr lang="fr-FR" b="1" dirty="0" smtClean="0">
                <a:solidFill>
                  <a:srgbClr val="3C8A2E"/>
                </a:solidFill>
              </a:rPr>
              <a:t>Composantes </a:t>
            </a:r>
            <a:r>
              <a:rPr lang="fr-FR" b="1" dirty="0">
                <a:solidFill>
                  <a:srgbClr val="3C8A2E"/>
                </a:solidFill>
              </a:rPr>
              <a:t>du projet</a:t>
            </a:r>
          </a:p>
        </p:txBody>
      </p:sp>
      <p:cxnSp>
        <p:nvCxnSpPr>
          <p:cNvPr id="6" name="Connecteur droit 5"/>
          <p:cNvCxnSpPr/>
          <p:nvPr/>
        </p:nvCxnSpPr>
        <p:spPr>
          <a:xfrm>
            <a:off x="323528" y="641038"/>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329379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77716" y="274638"/>
            <a:ext cx="8229600" cy="706090"/>
          </a:xfrm>
        </p:spPr>
        <p:txBody>
          <a:bodyPr>
            <a:normAutofit/>
          </a:bodyPr>
          <a:lstStyle/>
          <a:p>
            <a:r>
              <a:rPr lang="fr-FR" b="1" dirty="0">
                <a:solidFill>
                  <a:srgbClr val="3C8A2E"/>
                </a:solidFill>
              </a:rPr>
              <a:t>Equipe interne de gestion du CEA</a:t>
            </a:r>
          </a:p>
        </p:txBody>
      </p:sp>
      <p:sp>
        <p:nvSpPr>
          <p:cNvPr id="4" name="Espace réservé de la date 3"/>
          <p:cNvSpPr>
            <a:spLocks noGrp="1"/>
          </p:cNvSpPr>
          <p:nvPr>
            <p:ph type="dt" sz="half" idx="10"/>
          </p:nvPr>
        </p:nvSpPr>
        <p:spPr/>
        <p:txBody>
          <a:bodyPr/>
          <a:lstStyle/>
          <a:p>
            <a:fld id="{CDE212CC-D023-BC41-BFF8-356F314A0EF5}" type="datetime3">
              <a:rPr lang="fr-FR" smtClean="0"/>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t>5</a:t>
            </a:fld>
            <a:endParaRPr lang="fr-FR"/>
          </a:p>
        </p:txBody>
      </p:sp>
      <p:grpSp>
        <p:nvGrpSpPr>
          <p:cNvPr id="7" name="Groupe 6"/>
          <p:cNvGrpSpPr/>
          <p:nvPr/>
        </p:nvGrpSpPr>
        <p:grpSpPr>
          <a:xfrm>
            <a:off x="1043608" y="1036805"/>
            <a:ext cx="7531383" cy="5272515"/>
            <a:chOff x="0" y="0"/>
            <a:chExt cx="7317581" cy="5068738"/>
          </a:xfrm>
        </p:grpSpPr>
        <p:grpSp>
          <p:nvGrpSpPr>
            <p:cNvPr id="8" name="Groupe 7"/>
            <p:cNvGrpSpPr/>
            <p:nvPr/>
          </p:nvGrpSpPr>
          <p:grpSpPr>
            <a:xfrm>
              <a:off x="2006930" y="0"/>
              <a:ext cx="4702349" cy="1453795"/>
              <a:chOff x="0" y="0"/>
              <a:chExt cx="4702349" cy="1453795"/>
            </a:xfrm>
          </p:grpSpPr>
          <p:cxnSp>
            <p:nvCxnSpPr>
              <p:cNvPr id="27" name="Connecteur droit avec flèche 26"/>
              <p:cNvCxnSpPr/>
              <p:nvPr/>
            </p:nvCxnSpPr>
            <p:spPr>
              <a:xfrm flipV="1">
                <a:off x="973776" y="391885"/>
                <a:ext cx="1464175" cy="1060397"/>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0" y="35626"/>
                <a:ext cx="1341632" cy="373996"/>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a:effectLst/>
                    <a:latin typeface="Times New Roman"/>
                    <a:ea typeface="Times New Roman"/>
                  </a:rPr>
                  <a:t>Comité National de Suivi</a:t>
                </a:r>
              </a:p>
            </p:txBody>
          </p:sp>
          <p:sp>
            <p:nvSpPr>
              <p:cNvPr id="29" name="Rectangle 28"/>
              <p:cNvSpPr/>
              <p:nvPr/>
            </p:nvSpPr>
            <p:spPr>
              <a:xfrm>
                <a:off x="3360717" y="0"/>
                <a:ext cx="1341632" cy="373996"/>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a:effectLst/>
                    <a:latin typeface="Times New Roman"/>
                    <a:ea typeface="Times New Roman"/>
                  </a:rPr>
                  <a:t>Banque Mondiale</a:t>
                </a:r>
              </a:p>
            </p:txBody>
          </p:sp>
          <p:sp>
            <p:nvSpPr>
              <p:cNvPr id="30" name="Rectangle 29"/>
              <p:cNvSpPr/>
              <p:nvPr/>
            </p:nvSpPr>
            <p:spPr>
              <a:xfrm>
                <a:off x="1840675" y="11875"/>
                <a:ext cx="1039399" cy="373996"/>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a:effectLst/>
                    <a:latin typeface="Times New Roman"/>
                    <a:ea typeface="Times New Roman"/>
                  </a:rPr>
                  <a:t>AAU</a:t>
                </a:r>
              </a:p>
            </p:txBody>
          </p:sp>
          <p:cxnSp>
            <p:nvCxnSpPr>
              <p:cNvPr id="31" name="Connecteur droit avec flèche 30"/>
              <p:cNvCxnSpPr/>
              <p:nvPr/>
            </p:nvCxnSpPr>
            <p:spPr>
              <a:xfrm flipV="1">
                <a:off x="1045028" y="380010"/>
                <a:ext cx="2978785" cy="1073785"/>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p:nvPr/>
            </p:nvCxnSpPr>
            <p:spPr>
              <a:xfrm flipH="1" flipV="1">
                <a:off x="724395" y="391885"/>
                <a:ext cx="259845" cy="1060996"/>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Connecteur droit avec flèche 32"/>
              <p:cNvCxnSpPr/>
              <p:nvPr/>
            </p:nvCxnSpPr>
            <p:spPr>
              <a:xfrm flipV="1">
                <a:off x="1330036" y="201880"/>
                <a:ext cx="508911" cy="1"/>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flipV="1">
                <a:off x="2873828" y="201880"/>
                <a:ext cx="474301" cy="0"/>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9" name="Groupe 8"/>
            <p:cNvGrpSpPr/>
            <p:nvPr/>
          </p:nvGrpSpPr>
          <p:grpSpPr>
            <a:xfrm>
              <a:off x="0" y="795646"/>
              <a:ext cx="2993214" cy="788324"/>
              <a:chOff x="0" y="0"/>
              <a:chExt cx="2993214" cy="788324"/>
            </a:xfrm>
          </p:grpSpPr>
          <p:sp>
            <p:nvSpPr>
              <p:cNvPr id="22" name="Rectangle 21"/>
              <p:cNvSpPr/>
              <p:nvPr/>
            </p:nvSpPr>
            <p:spPr>
              <a:xfrm>
                <a:off x="0" y="0"/>
                <a:ext cx="1798790" cy="450828"/>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dirty="0">
                    <a:effectLst/>
                    <a:latin typeface="Times New Roman"/>
                    <a:ea typeface="Times New Roman"/>
                  </a:rPr>
                  <a:t>Coordonnateur/Coordonnateur Adjoint Partenaires</a:t>
                </a:r>
              </a:p>
            </p:txBody>
          </p:sp>
          <p:cxnSp>
            <p:nvCxnSpPr>
              <p:cNvPr id="23" name="Connecteur droit avec flèche 22"/>
              <p:cNvCxnSpPr/>
              <p:nvPr/>
            </p:nvCxnSpPr>
            <p:spPr>
              <a:xfrm flipH="1" flipV="1">
                <a:off x="1793174" y="213756"/>
                <a:ext cx="1200040" cy="445113"/>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Zone de texte 50"/>
              <p:cNvSpPr txBox="1"/>
              <p:nvPr/>
            </p:nvSpPr>
            <p:spPr>
              <a:xfrm>
                <a:off x="23751" y="498764"/>
                <a:ext cx="482600" cy="2895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a:effectLst/>
                    <a:latin typeface="Times New Roman"/>
                    <a:ea typeface="Times New Roman"/>
                  </a:rPr>
                  <a:t>UO</a:t>
                </a:r>
                <a:endParaRPr lang="fr-FR" sz="1000">
                  <a:effectLst/>
                  <a:latin typeface="Times New Roman"/>
                  <a:ea typeface="Times New Roman"/>
                </a:endParaRPr>
              </a:p>
            </p:txBody>
          </p:sp>
          <p:sp>
            <p:nvSpPr>
              <p:cNvPr id="25" name="Zone de texte 51"/>
              <p:cNvSpPr txBox="1"/>
              <p:nvPr/>
            </p:nvSpPr>
            <p:spPr>
              <a:xfrm>
                <a:off x="641267" y="498764"/>
                <a:ext cx="482600" cy="2895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a:effectLst/>
                    <a:latin typeface="Times New Roman"/>
                    <a:ea typeface="Times New Roman"/>
                  </a:rPr>
                  <a:t>UL</a:t>
                </a:r>
                <a:endParaRPr lang="fr-FR" sz="1000">
                  <a:effectLst/>
                  <a:latin typeface="Times New Roman"/>
                  <a:ea typeface="Times New Roman"/>
                </a:endParaRPr>
              </a:p>
            </p:txBody>
          </p:sp>
          <p:sp>
            <p:nvSpPr>
              <p:cNvPr id="26" name="Zone de texte 52"/>
              <p:cNvSpPr txBox="1"/>
              <p:nvPr/>
            </p:nvSpPr>
            <p:spPr>
              <a:xfrm>
                <a:off x="1258784" y="498764"/>
                <a:ext cx="482600" cy="28956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a:effectLst/>
                    <a:latin typeface="Times New Roman"/>
                    <a:ea typeface="Times New Roman"/>
                  </a:rPr>
                  <a:t>UDS</a:t>
                </a:r>
                <a:endParaRPr lang="fr-FR" sz="1000">
                  <a:effectLst/>
                  <a:latin typeface="Times New Roman"/>
                  <a:ea typeface="Times New Roman"/>
                </a:endParaRPr>
              </a:p>
            </p:txBody>
          </p:sp>
        </p:grpSp>
        <p:grpSp>
          <p:nvGrpSpPr>
            <p:cNvPr id="10" name="Groupe 9"/>
            <p:cNvGrpSpPr/>
            <p:nvPr/>
          </p:nvGrpSpPr>
          <p:grpSpPr>
            <a:xfrm>
              <a:off x="839566" y="1056904"/>
              <a:ext cx="6478015" cy="4011834"/>
              <a:chOff x="-98585" y="0"/>
              <a:chExt cx="6478015" cy="4011834"/>
            </a:xfrm>
          </p:grpSpPr>
          <p:sp>
            <p:nvSpPr>
              <p:cNvPr id="11" name="Rectangle 10"/>
              <p:cNvSpPr/>
              <p:nvPr/>
            </p:nvSpPr>
            <p:spPr>
              <a:xfrm>
                <a:off x="1140031" y="415636"/>
                <a:ext cx="1773340" cy="580783"/>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b="1">
                    <a:effectLst/>
                    <a:latin typeface="Times New Roman"/>
                    <a:ea typeface="Times New Roman"/>
                  </a:rPr>
                  <a:t>Coordination :</a:t>
                </a:r>
                <a:endParaRPr lang="fr-FR" sz="1000">
                  <a:effectLst/>
                  <a:latin typeface="Times New Roman"/>
                  <a:ea typeface="Times New Roman"/>
                </a:endParaRPr>
              </a:p>
              <a:p>
                <a:pPr marL="342900" lvl="0" indent="-342900">
                  <a:spcAft>
                    <a:spcPts val="0"/>
                  </a:spcAft>
                  <a:buFont typeface="Times New Roman"/>
                  <a:buChar char="-"/>
                </a:pPr>
                <a:r>
                  <a:rPr lang="fr-FR" sz="800">
                    <a:effectLst/>
                    <a:latin typeface="Times New Roman"/>
                    <a:ea typeface="Times New Roman"/>
                  </a:rPr>
                  <a:t>Prof. Harouna KARAMBIRI </a:t>
                </a:r>
                <a:endParaRPr lang="fr-FR" sz="1000">
                  <a:effectLst/>
                  <a:latin typeface="Times New Roman"/>
                  <a:ea typeface="Times New Roman"/>
                </a:endParaRPr>
              </a:p>
              <a:p>
                <a:pPr marL="342900" lvl="0" indent="-342900">
                  <a:spcAft>
                    <a:spcPts val="0"/>
                  </a:spcAft>
                  <a:buFont typeface="Times New Roman"/>
                  <a:buChar char="-"/>
                </a:pPr>
                <a:r>
                  <a:rPr lang="fr-FR" sz="800">
                    <a:effectLst/>
                    <a:latin typeface="Times New Roman"/>
                    <a:ea typeface="Times New Roman"/>
                  </a:rPr>
                  <a:t>Mr Abdourazackou SANOUSSI</a:t>
                </a:r>
                <a:endParaRPr lang="fr-FR" sz="1000">
                  <a:effectLst/>
                  <a:latin typeface="Times New Roman"/>
                  <a:ea typeface="Times New Roman"/>
                </a:endParaRPr>
              </a:p>
            </p:txBody>
          </p:sp>
          <p:sp>
            <p:nvSpPr>
              <p:cNvPr id="12" name="Rectangle 11"/>
              <p:cNvSpPr/>
              <p:nvPr/>
            </p:nvSpPr>
            <p:spPr>
              <a:xfrm>
                <a:off x="3182586" y="475013"/>
                <a:ext cx="2036081" cy="512178"/>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b="1" dirty="0">
                    <a:effectLst/>
                    <a:latin typeface="Times New Roman"/>
                    <a:ea typeface="Times New Roman"/>
                  </a:rPr>
                  <a:t>Secrétariat du projet </a:t>
                </a:r>
                <a:r>
                  <a:rPr lang="fr-FR" sz="800" b="1" dirty="0" smtClean="0">
                    <a:effectLst/>
                    <a:latin typeface="Times New Roman"/>
                    <a:ea typeface="Times New Roman"/>
                  </a:rPr>
                  <a:t>:</a:t>
                </a:r>
                <a:endParaRPr lang="fr-FR" sz="1000" dirty="0">
                  <a:effectLst/>
                  <a:latin typeface="Times New Roman"/>
                  <a:ea typeface="Times New Roman"/>
                </a:endParaRPr>
              </a:p>
              <a:p>
                <a:pPr marL="342900" lvl="0" indent="-342900">
                  <a:spcAft>
                    <a:spcPts val="0"/>
                  </a:spcAft>
                  <a:buFont typeface="Times New Roman"/>
                  <a:buChar char="-"/>
                </a:pPr>
                <a:r>
                  <a:rPr lang="fr-FR" sz="800" i="1" dirty="0">
                    <a:latin typeface="Times New Roman"/>
                    <a:ea typeface="Times New Roman"/>
                  </a:rPr>
                  <a:t>D</a:t>
                </a:r>
                <a:r>
                  <a:rPr lang="fr-FR" sz="800" i="1" dirty="0" smtClean="0">
                    <a:effectLst/>
                    <a:latin typeface="Times New Roman"/>
                    <a:ea typeface="Times New Roman"/>
                  </a:rPr>
                  <a:t>r</a:t>
                </a:r>
                <a:r>
                  <a:rPr lang="fr-FR" sz="800" i="1" dirty="0">
                    <a:effectLst/>
                    <a:latin typeface="Times New Roman"/>
                    <a:ea typeface="Times New Roman"/>
                  </a:rPr>
                  <a:t>. </a:t>
                </a:r>
                <a:r>
                  <a:rPr lang="fr-FR" sz="800" i="1" dirty="0" smtClean="0">
                    <a:effectLst/>
                    <a:latin typeface="Times New Roman"/>
                    <a:ea typeface="Times New Roman"/>
                  </a:rPr>
                  <a:t>FOWE TAZEN</a:t>
                </a:r>
              </a:p>
              <a:p>
                <a:pPr marL="342900" lvl="0" indent="-342900">
                  <a:spcAft>
                    <a:spcPts val="0"/>
                  </a:spcAft>
                  <a:buFont typeface="Times New Roman"/>
                  <a:buChar char="-"/>
                </a:pPr>
                <a:r>
                  <a:rPr lang="fr-FR" sz="800" i="1" dirty="0">
                    <a:latin typeface="Times New Roman"/>
                    <a:ea typeface="Times New Roman"/>
                  </a:rPr>
                  <a:t>Mme Généviève YAMEOGO</a:t>
                </a:r>
              </a:p>
            </p:txBody>
          </p:sp>
          <p:cxnSp>
            <p:nvCxnSpPr>
              <p:cNvPr id="13" name="Connecteur en angle 12"/>
              <p:cNvCxnSpPr/>
              <p:nvPr/>
            </p:nvCxnSpPr>
            <p:spPr>
              <a:xfrm flipV="1">
                <a:off x="2909454" y="700644"/>
                <a:ext cx="284310" cy="2997"/>
              </a:xfrm>
              <a:prstGeom prst="bentConnector3">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H="1">
                <a:off x="1199407" y="1021278"/>
                <a:ext cx="807730" cy="575808"/>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a:off x="2315688" y="1021278"/>
                <a:ext cx="1323381" cy="569221"/>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20633" y="1638794"/>
                <a:ext cx="1798925" cy="1043046"/>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b="1" dirty="0">
                    <a:effectLst/>
                    <a:latin typeface="Times New Roman"/>
                    <a:ea typeface="Times New Roman"/>
                  </a:rPr>
                  <a:t>Responsables Gestion Financière, Passation des Marchés et </a:t>
                </a:r>
                <a:r>
                  <a:rPr lang="fr-FR" sz="1000" b="1" dirty="0" err="1">
                    <a:effectLst/>
                    <a:latin typeface="Times New Roman"/>
                    <a:ea typeface="Times New Roman"/>
                  </a:rPr>
                  <a:t>Reporting</a:t>
                </a:r>
                <a:r>
                  <a:rPr lang="fr-FR" sz="1000" b="1" dirty="0">
                    <a:effectLst/>
                    <a:latin typeface="Times New Roman"/>
                    <a:ea typeface="Times New Roman"/>
                  </a:rPr>
                  <a:t> :</a:t>
                </a:r>
                <a:endParaRPr lang="fr-FR" sz="1000" dirty="0">
                  <a:effectLst/>
                  <a:latin typeface="Times New Roman"/>
                  <a:ea typeface="Times New Roman"/>
                </a:endParaRPr>
              </a:p>
              <a:p>
                <a:pPr algn="ctr">
                  <a:spcAft>
                    <a:spcPts val="0"/>
                  </a:spcAft>
                </a:pPr>
                <a:r>
                  <a:rPr lang="fr-FR" sz="500" b="1" dirty="0">
                    <a:effectLst/>
                    <a:latin typeface="Times New Roman"/>
                    <a:ea typeface="Times New Roman"/>
                  </a:rPr>
                  <a:t> </a:t>
                </a:r>
                <a:endParaRPr lang="fr-FR" sz="1000" dirty="0">
                  <a:effectLst/>
                  <a:latin typeface="Times New Roman"/>
                  <a:ea typeface="Times New Roman"/>
                </a:endParaRPr>
              </a:p>
              <a:p>
                <a:pPr marL="342900" lvl="0" indent="-342900">
                  <a:spcAft>
                    <a:spcPts val="0"/>
                  </a:spcAft>
                  <a:buFont typeface="Times New Roman"/>
                  <a:buChar char="-"/>
                </a:pPr>
                <a:r>
                  <a:rPr lang="fr-FR" sz="800" i="1" dirty="0" smtClean="0">
                    <a:effectLst/>
                    <a:latin typeface="Times New Roman"/>
                    <a:ea typeface="Times New Roman"/>
                  </a:rPr>
                  <a:t>Mr. Ibrahim HEBIE</a:t>
                </a:r>
                <a:r>
                  <a:rPr lang="fr-FR" sz="800" i="1" dirty="0">
                    <a:effectLst/>
                    <a:latin typeface="Times New Roman"/>
                    <a:ea typeface="Times New Roman"/>
                  </a:rPr>
                  <a:t> </a:t>
                </a:r>
                <a:endParaRPr lang="fr-FR" sz="1000" dirty="0">
                  <a:effectLst/>
                  <a:latin typeface="Times New Roman"/>
                  <a:ea typeface="Times New Roman"/>
                </a:endParaRPr>
              </a:p>
              <a:p>
                <a:pPr marL="342900" lvl="0" indent="-342900">
                  <a:spcAft>
                    <a:spcPts val="0"/>
                  </a:spcAft>
                  <a:buFont typeface="Times New Roman"/>
                  <a:buChar char="-"/>
                </a:pPr>
                <a:r>
                  <a:rPr lang="fr-FR" sz="800" i="1" dirty="0">
                    <a:effectLst/>
                    <a:latin typeface="Times New Roman"/>
                    <a:ea typeface="Times New Roman"/>
                  </a:rPr>
                  <a:t>Mme Azenia </a:t>
                </a:r>
                <a:r>
                  <a:rPr lang="fr-FR" sz="800" i="1" dirty="0" smtClean="0">
                    <a:effectLst/>
                    <a:latin typeface="Times New Roman"/>
                    <a:ea typeface="Times New Roman"/>
                  </a:rPr>
                  <a:t>LAURENT</a:t>
                </a:r>
              </a:p>
              <a:p>
                <a:pPr marL="342900" lvl="0" indent="-342900">
                  <a:spcAft>
                    <a:spcPts val="0"/>
                  </a:spcAft>
                  <a:buFont typeface="Times New Roman"/>
                  <a:buChar char="-"/>
                </a:pPr>
                <a:r>
                  <a:rPr lang="fr-FR" sz="800" i="1" dirty="0" smtClean="0">
                    <a:latin typeface="Times New Roman"/>
                    <a:ea typeface="Times New Roman"/>
                  </a:rPr>
                  <a:t>Mme Doris BILLA</a:t>
                </a:r>
              </a:p>
              <a:p>
                <a:pPr marL="342900" lvl="0" indent="-342900">
                  <a:spcAft>
                    <a:spcPts val="0"/>
                  </a:spcAft>
                  <a:buFont typeface="Times New Roman"/>
                  <a:buChar char="-"/>
                </a:pPr>
                <a:r>
                  <a:rPr lang="fr-FR" sz="800" i="1" dirty="0" smtClean="0">
                    <a:effectLst/>
                    <a:latin typeface="Times New Roman"/>
                    <a:ea typeface="Times New Roman"/>
                  </a:rPr>
                  <a:t>Mr. Oumar MBACKE</a:t>
                </a:r>
                <a:endParaRPr lang="fr-FR" sz="1000" dirty="0">
                  <a:effectLst/>
                  <a:latin typeface="Times New Roman"/>
                  <a:ea typeface="Times New Roman"/>
                </a:endParaRPr>
              </a:p>
            </p:txBody>
          </p:sp>
          <p:sp>
            <p:nvSpPr>
              <p:cNvPr id="17" name="Rectangle 16"/>
              <p:cNvSpPr/>
              <p:nvPr/>
            </p:nvSpPr>
            <p:spPr>
              <a:xfrm>
                <a:off x="2826327" y="1603168"/>
                <a:ext cx="2392340" cy="1860773"/>
              </a:xfrm>
              <a:prstGeom prst="rect">
                <a:avLst/>
              </a:prstGeom>
              <a:ln>
                <a:solidFill>
                  <a:schemeClr val="accent1">
                    <a:shade val="95000"/>
                    <a:satMod val="10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fr-FR" sz="1000" b="1" dirty="0">
                    <a:effectLst/>
                    <a:latin typeface="Times New Roman"/>
                    <a:ea typeface="Times New Roman"/>
                  </a:rPr>
                  <a:t>Responsables d’Activités :</a:t>
                </a:r>
                <a:endParaRPr lang="fr-FR" sz="1000" dirty="0">
                  <a:effectLst/>
                  <a:latin typeface="Times New Roman"/>
                  <a:ea typeface="Times New Roman"/>
                </a:endParaRPr>
              </a:p>
              <a:p>
                <a:pPr algn="ctr">
                  <a:spcAft>
                    <a:spcPts val="0"/>
                  </a:spcAft>
                </a:pPr>
                <a:r>
                  <a:rPr lang="fr-FR" sz="500" b="1" dirty="0">
                    <a:effectLst/>
                    <a:latin typeface="Times New Roman"/>
                    <a:ea typeface="Times New Roman"/>
                  </a:rPr>
                  <a:t> </a:t>
                </a:r>
                <a:endParaRPr lang="fr-FR" sz="1000" dirty="0">
                  <a:effectLst/>
                  <a:latin typeface="Times New Roman"/>
                  <a:ea typeface="Times New Roman"/>
                </a:endParaRPr>
              </a:p>
              <a:p>
                <a:pPr marL="342900" lvl="0" indent="-342900">
                  <a:spcAft>
                    <a:spcPts val="0"/>
                  </a:spcAft>
                  <a:buFont typeface="Times New Roman"/>
                  <a:buChar char="-"/>
                </a:pPr>
                <a:r>
                  <a:rPr lang="fr-FR" sz="800" i="1" dirty="0">
                    <a:effectLst/>
                    <a:latin typeface="Times New Roman"/>
                    <a:ea typeface="Times New Roman"/>
                  </a:rPr>
                  <a:t>Prof. Hamma YACOUBA : </a:t>
                </a:r>
                <a:r>
                  <a:rPr lang="fr-FR" sz="800" i="1" dirty="0" smtClean="0">
                    <a:effectLst/>
                    <a:latin typeface="Times New Roman"/>
                    <a:ea typeface="Times New Roman"/>
                  </a:rPr>
                  <a:t>Direction  de la Recherche</a:t>
                </a:r>
              </a:p>
              <a:p>
                <a:pPr marL="342900" lvl="0" indent="-342900">
                  <a:spcAft>
                    <a:spcPts val="0"/>
                  </a:spcAft>
                  <a:buFont typeface="Times New Roman"/>
                  <a:buChar char="-"/>
                </a:pPr>
                <a:r>
                  <a:rPr lang="fr-FR" sz="800" i="1" dirty="0" smtClean="0">
                    <a:effectLst/>
                    <a:latin typeface="Times New Roman"/>
                    <a:ea typeface="Times New Roman"/>
                  </a:rPr>
                  <a:t>Dr. Abdoulaye DIARRA: Laboratoire </a:t>
                </a:r>
                <a:r>
                  <a:rPr lang="fr-FR" sz="800" i="1" dirty="0">
                    <a:effectLst/>
                    <a:latin typeface="Times New Roman"/>
                    <a:ea typeface="Times New Roman"/>
                  </a:rPr>
                  <a:t>Hydrologie et Ressources en Eaux (LEAH)</a:t>
                </a:r>
                <a:endParaRPr lang="fr-FR" sz="1000" dirty="0">
                  <a:effectLst/>
                  <a:latin typeface="Times New Roman"/>
                  <a:ea typeface="Times New Roman"/>
                </a:endParaRPr>
              </a:p>
              <a:p>
                <a:pPr marL="342900" lvl="0" indent="-342900">
                  <a:spcAft>
                    <a:spcPts val="0"/>
                  </a:spcAft>
                  <a:buFont typeface="Times New Roman"/>
                  <a:buChar char="-"/>
                </a:pPr>
                <a:r>
                  <a:rPr lang="fr-FR" sz="800" i="1" dirty="0">
                    <a:effectLst/>
                    <a:latin typeface="Times New Roman"/>
                    <a:ea typeface="Times New Roman"/>
                  </a:rPr>
                  <a:t>Dr. Yacouba KONATE : Laboratoire Eaux, Dépollution, Ecosystème et Santé (LEDES)</a:t>
                </a:r>
                <a:endParaRPr lang="fr-FR" sz="1000" dirty="0">
                  <a:effectLst/>
                  <a:latin typeface="Times New Roman"/>
                  <a:ea typeface="Times New Roman"/>
                </a:endParaRPr>
              </a:p>
              <a:p>
                <a:pPr marL="342900" lvl="0" indent="-342900">
                  <a:spcAft>
                    <a:spcPts val="0"/>
                  </a:spcAft>
                  <a:buFont typeface="Times New Roman"/>
                  <a:buChar char="-"/>
                </a:pPr>
                <a:r>
                  <a:rPr lang="fr-FR" sz="800" i="1" dirty="0">
                    <a:effectLst/>
                    <a:latin typeface="Times New Roman"/>
                    <a:ea typeface="Times New Roman"/>
                  </a:rPr>
                  <a:t>Dr. Adamah MESSAN :  Laboratoire Eco-Matériaux de Construction (LEMC)</a:t>
                </a:r>
                <a:endParaRPr lang="fr-FR" sz="1000" dirty="0">
                  <a:effectLst/>
                  <a:latin typeface="Times New Roman"/>
                  <a:ea typeface="Times New Roman"/>
                </a:endParaRPr>
              </a:p>
              <a:p>
                <a:pPr marL="342900" lvl="0" indent="-342900">
                  <a:spcAft>
                    <a:spcPts val="0"/>
                  </a:spcAft>
                  <a:buFont typeface="Times New Roman"/>
                  <a:buChar char="-"/>
                </a:pPr>
                <a:r>
                  <a:rPr lang="fr-FR" sz="800" i="1" dirty="0">
                    <a:latin typeface="Times New Roman"/>
                    <a:ea typeface="Times New Roman"/>
                  </a:rPr>
                  <a:t>D</a:t>
                </a:r>
                <a:r>
                  <a:rPr lang="fr-FR" sz="800" i="1" dirty="0" smtClean="0">
                    <a:effectLst/>
                    <a:latin typeface="Times New Roman"/>
                    <a:ea typeface="Times New Roman"/>
                  </a:rPr>
                  <a:t>r</a:t>
                </a:r>
                <a:r>
                  <a:rPr lang="fr-FR" sz="800" i="1" dirty="0">
                    <a:effectLst/>
                    <a:latin typeface="Times New Roman"/>
                    <a:ea typeface="Times New Roman"/>
                  </a:rPr>
                  <a:t>. </a:t>
                </a:r>
                <a:r>
                  <a:rPr lang="fr-FR" sz="800" i="1" dirty="0" smtClean="0">
                    <a:effectLst/>
                    <a:latin typeface="Times New Roman"/>
                    <a:ea typeface="Times New Roman"/>
                  </a:rPr>
                  <a:t>Ahmed  BAGRE </a:t>
                </a:r>
                <a:r>
                  <a:rPr lang="fr-FR" sz="800" i="1" dirty="0">
                    <a:effectLst/>
                    <a:latin typeface="Times New Roman"/>
                    <a:ea typeface="Times New Roman"/>
                  </a:rPr>
                  <a:t>: </a:t>
                </a:r>
                <a:r>
                  <a:rPr lang="fr-FR" sz="800" i="1" dirty="0" smtClean="0">
                    <a:effectLst/>
                    <a:latin typeface="Times New Roman"/>
                    <a:ea typeface="Times New Roman"/>
                  </a:rPr>
                  <a:t>Direction des Etudes </a:t>
                </a:r>
                <a:r>
                  <a:rPr lang="fr-FR" sz="800" i="1" dirty="0">
                    <a:effectLst/>
                    <a:latin typeface="Times New Roman"/>
                    <a:ea typeface="Times New Roman"/>
                  </a:rPr>
                  <a:t>(</a:t>
                </a:r>
                <a:r>
                  <a:rPr lang="fr-FR" sz="800" i="1" dirty="0" smtClean="0">
                    <a:effectLst/>
                    <a:latin typeface="Times New Roman"/>
                    <a:ea typeface="Times New Roman"/>
                  </a:rPr>
                  <a:t>DE)</a:t>
                </a:r>
                <a:endParaRPr lang="fr-FR" sz="1000" dirty="0">
                  <a:effectLst/>
                  <a:latin typeface="Times New Roman"/>
                  <a:ea typeface="Times New Roman"/>
                </a:endParaRPr>
              </a:p>
              <a:p>
                <a:pPr marL="342900" lvl="0" indent="-342900">
                  <a:spcAft>
                    <a:spcPts val="0"/>
                  </a:spcAft>
                  <a:buFont typeface="Times New Roman"/>
                  <a:buChar char="-"/>
                </a:pPr>
                <a:r>
                  <a:rPr lang="fr-FR" sz="800" i="1" dirty="0" smtClean="0">
                    <a:effectLst/>
                    <a:latin typeface="Times New Roman"/>
                    <a:ea typeface="Times New Roman"/>
                  </a:rPr>
                  <a:t>Mr. Bernard BRES</a:t>
                </a:r>
                <a:r>
                  <a:rPr lang="fr-FR" sz="800" i="1" dirty="0">
                    <a:effectLst/>
                    <a:latin typeface="Times New Roman"/>
                    <a:ea typeface="Times New Roman"/>
                  </a:rPr>
                  <a:t> : Technopole</a:t>
                </a:r>
                <a:endParaRPr lang="fr-FR" sz="1000" dirty="0">
                  <a:effectLst/>
                  <a:latin typeface="Times New Roman"/>
                  <a:ea typeface="Times New Roman"/>
                </a:endParaRPr>
              </a:p>
              <a:p>
                <a:pPr marL="342900" lvl="0" indent="-342900">
                  <a:spcAft>
                    <a:spcPts val="0"/>
                  </a:spcAft>
                  <a:buFont typeface="Times New Roman"/>
                  <a:buChar char="-"/>
                </a:pPr>
                <a:r>
                  <a:rPr lang="fr-FR" sz="800" i="1" dirty="0">
                    <a:effectLst/>
                    <a:latin typeface="Times New Roman"/>
                    <a:ea typeface="Times New Roman"/>
                  </a:rPr>
                  <a:t>Mr. Amadou BOUREIMA : Infrastructures et Maintenance (DIM)</a:t>
                </a:r>
                <a:endParaRPr lang="fr-FR" sz="1000" dirty="0">
                  <a:effectLst/>
                  <a:latin typeface="Times New Roman"/>
                  <a:ea typeface="Times New Roman"/>
                </a:endParaRPr>
              </a:p>
            </p:txBody>
          </p:sp>
          <p:cxnSp>
            <p:nvCxnSpPr>
              <p:cNvPr id="18" name="Connecteur droit avec flèche 17"/>
              <p:cNvCxnSpPr/>
              <p:nvPr/>
            </p:nvCxnSpPr>
            <p:spPr>
              <a:xfrm flipV="1">
                <a:off x="2137558" y="1876301"/>
                <a:ext cx="681990" cy="5715"/>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9" name="Ellipse 18"/>
              <p:cNvSpPr/>
              <p:nvPr/>
            </p:nvSpPr>
            <p:spPr>
              <a:xfrm>
                <a:off x="-98585" y="0"/>
                <a:ext cx="6478015" cy="4011834"/>
              </a:xfrm>
              <a:prstGeom prst="ellipse">
                <a:avLst/>
              </a:prstGeom>
              <a:noFill/>
              <a:ln>
                <a:solidFill>
                  <a:schemeClr val="accent1">
                    <a:shade val="95000"/>
                    <a:satMod val="10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20" name="Zone de texte 49"/>
              <p:cNvSpPr txBox="1"/>
              <p:nvPr/>
            </p:nvSpPr>
            <p:spPr>
              <a:xfrm>
                <a:off x="1199407" y="3040083"/>
                <a:ext cx="1104181" cy="59634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100" b="1">
                    <a:solidFill>
                      <a:srgbClr val="1F497D"/>
                    </a:solidFill>
                    <a:effectLst/>
                    <a:latin typeface="Times New Roman"/>
                    <a:ea typeface="Times New Roman"/>
                  </a:rPr>
                  <a:t>Centre d’Excellence</a:t>
                </a:r>
                <a:endParaRPr lang="fr-FR" sz="1000">
                  <a:effectLst/>
                  <a:latin typeface="Times New Roman"/>
                  <a:ea typeface="Times New Roman"/>
                </a:endParaRPr>
              </a:p>
            </p:txBody>
          </p:sp>
          <p:cxnSp>
            <p:nvCxnSpPr>
              <p:cNvPr id="21" name="Connecteur droit avec flèche 20"/>
              <p:cNvCxnSpPr/>
              <p:nvPr/>
            </p:nvCxnSpPr>
            <p:spPr>
              <a:xfrm flipV="1">
                <a:off x="3693226" y="997527"/>
                <a:ext cx="310192" cy="603848"/>
              </a:xfrm>
              <a:prstGeom prst="straightConnector1">
                <a:avLst/>
              </a:prstGeom>
              <a:ln w="15875">
                <a:solidFill>
                  <a:schemeClr val="accent1">
                    <a:shade val="95000"/>
                    <a:satMod val="105000"/>
                  </a:schemeClr>
                </a:solidFill>
                <a:headEnd type="arrow"/>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209724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706090"/>
          </a:xfrm>
        </p:spPr>
        <p:txBody>
          <a:bodyPr/>
          <a:lstStyle/>
          <a:p>
            <a:r>
              <a:rPr lang="fr-FR" b="1" dirty="0" smtClean="0">
                <a:solidFill>
                  <a:srgbClr val="3C8A2E"/>
                </a:solidFill>
              </a:rPr>
              <a:t>Mise en vigueur &amp; Décaissements</a:t>
            </a:r>
            <a:endParaRPr lang="fr-FR" b="1" dirty="0">
              <a:solidFill>
                <a:srgbClr val="3C8A2E"/>
              </a:solidFill>
            </a:endParaRPr>
          </a:p>
        </p:txBody>
      </p:sp>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6</a:t>
            </a:fld>
            <a:endParaRPr lang="fr-FR"/>
          </a:p>
        </p:txBody>
      </p:sp>
      <p:sp>
        <p:nvSpPr>
          <p:cNvPr id="3" name="Espace réservé du contenu 2"/>
          <p:cNvSpPr>
            <a:spLocks noGrp="1"/>
          </p:cNvSpPr>
          <p:nvPr>
            <p:ph idx="1"/>
          </p:nvPr>
        </p:nvSpPr>
        <p:spPr>
          <a:xfrm>
            <a:off x="323528" y="1124744"/>
            <a:ext cx="8229600" cy="4968552"/>
          </a:xfrm>
        </p:spPr>
        <p:txBody>
          <a:bodyPr>
            <a:noAutofit/>
          </a:bodyPr>
          <a:lstStyle/>
          <a:p>
            <a:pPr lvl="1" algn="just">
              <a:spcAft>
                <a:spcPts val="600"/>
              </a:spcAft>
              <a:buClr>
                <a:srgbClr val="C00000"/>
              </a:buClr>
            </a:pPr>
            <a:r>
              <a:rPr lang="fr-FR" sz="2400" dirty="0" smtClean="0"/>
              <a:t> Toutes </a:t>
            </a:r>
            <a:r>
              <a:rPr lang="fr-FR" sz="2400" dirty="0"/>
              <a:t>les conditions d’entrée en vigueur sont </a:t>
            </a:r>
            <a:r>
              <a:rPr lang="fr-FR" sz="2400" dirty="0" smtClean="0"/>
              <a:t>remplies et la mise </a:t>
            </a:r>
            <a:r>
              <a:rPr lang="fr-FR" sz="2400" dirty="0"/>
              <a:t>en vigueur du projet le </a:t>
            </a:r>
            <a:r>
              <a:rPr lang="fr-FR" sz="2400" b="1" dirty="0" smtClean="0"/>
              <a:t>10/10/2014</a:t>
            </a:r>
          </a:p>
          <a:p>
            <a:pPr lvl="1" algn="just">
              <a:spcAft>
                <a:spcPts val="600"/>
              </a:spcAft>
              <a:buClr>
                <a:srgbClr val="C00000"/>
              </a:buClr>
            </a:pPr>
            <a:r>
              <a:rPr lang="fr-FR" sz="2400" b="1" dirty="0"/>
              <a:t> </a:t>
            </a:r>
            <a:r>
              <a:rPr lang="fr-FR" sz="2400" dirty="0" smtClean="0"/>
              <a:t>Trois (3) </a:t>
            </a:r>
            <a:r>
              <a:rPr lang="fr-FR" sz="2400" dirty="0"/>
              <a:t>décaissements obtenus : </a:t>
            </a:r>
            <a:endParaRPr lang="fr-FR" sz="2400" dirty="0" smtClean="0"/>
          </a:p>
          <a:p>
            <a:pPr lvl="2" algn="just">
              <a:spcAft>
                <a:spcPts val="600"/>
              </a:spcAft>
              <a:buClr>
                <a:srgbClr val="C00000"/>
              </a:buClr>
              <a:buFont typeface="Arial" panose="020B0604020202020204" pitchFamily="34" charset="0"/>
              <a:buChar char="•"/>
            </a:pPr>
            <a:r>
              <a:rPr lang="fr-FR" sz="2400" dirty="0" smtClean="0"/>
              <a:t>DLI1 de </a:t>
            </a:r>
            <a:r>
              <a:rPr lang="fr-FR" sz="2400" dirty="0"/>
              <a:t>425 millions FCFA </a:t>
            </a:r>
            <a:r>
              <a:rPr lang="fr-FR" sz="2400" b="1" dirty="0"/>
              <a:t>(janvier 2015</a:t>
            </a:r>
            <a:r>
              <a:rPr lang="fr-FR" sz="2400" b="1" dirty="0" smtClean="0"/>
              <a:t>)</a:t>
            </a:r>
          </a:p>
          <a:p>
            <a:pPr lvl="2" algn="just">
              <a:spcAft>
                <a:spcPts val="600"/>
              </a:spcAft>
              <a:buClr>
                <a:srgbClr val="C00000"/>
              </a:buClr>
              <a:buFont typeface="Arial" panose="020B0604020202020204" pitchFamily="34" charset="0"/>
              <a:buChar char="•"/>
            </a:pPr>
            <a:r>
              <a:rPr lang="fr-FR" sz="2400" dirty="0" smtClean="0"/>
              <a:t>15</a:t>
            </a:r>
            <a:r>
              <a:rPr lang="fr-FR" sz="2400" dirty="0"/>
              <a:t>% de DLI2 </a:t>
            </a:r>
            <a:r>
              <a:rPr lang="fr-FR" sz="2400" dirty="0" smtClean="0"/>
              <a:t>de 460 millions FCFA </a:t>
            </a:r>
            <a:r>
              <a:rPr lang="fr-FR" sz="2400" b="1" dirty="0" smtClean="0"/>
              <a:t>(juin </a:t>
            </a:r>
            <a:r>
              <a:rPr lang="fr-FR" sz="2400" b="1" dirty="0"/>
              <a:t>2015</a:t>
            </a:r>
            <a:r>
              <a:rPr lang="fr-FR" sz="2400" b="1" dirty="0" smtClean="0"/>
              <a:t>)</a:t>
            </a:r>
          </a:p>
          <a:p>
            <a:pPr lvl="2" algn="just">
              <a:spcAft>
                <a:spcPts val="600"/>
              </a:spcAft>
              <a:buClr>
                <a:srgbClr val="C00000"/>
              </a:buClr>
              <a:buFont typeface="Arial" panose="020B0604020202020204" pitchFamily="34" charset="0"/>
              <a:buChar char="•"/>
            </a:pPr>
            <a:r>
              <a:rPr lang="fr-FR" sz="2400" dirty="0" smtClean="0"/>
              <a:t>Résultats partiels année 1 (recherche) : 413 </a:t>
            </a:r>
            <a:r>
              <a:rPr lang="fr-FR" sz="2400" dirty="0"/>
              <a:t>489 </a:t>
            </a:r>
            <a:r>
              <a:rPr lang="fr-FR" sz="2400" dirty="0" smtClean="0"/>
              <a:t>278 FCFA </a:t>
            </a:r>
            <a:r>
              <a:rPr lang="fr-FR" sz="2400" b="1" dirty="0" smtClean="0"/>
              <a:t>(Octobre 2016)</a:t>
            </a:r>
          </a:p>
          <a:p>
            <a:pPr lvl="2" algn="just">
              <a:spcAft>
                <a:spcPts val="600"/>
              </a:spcAft>
              <a:buClr>
                <a:srgbClr val="C00000"/>
              </a:buClr>
              <a:buFont typeface="Arial" panose="020B0604020202020204" pitchFamily="34" charset="0"/>
              <a:buChar char="•"/>
            </a:pPr>
            <a:r>
              <a:rPr lang="fr-FR" sz="2400" b="1" dirty="0" smtClean="0"/>
              <a:t>soit un taux de décaissement de </a:t>
            </a:r>
            <a:r>
              <a:rPr lang="fr-FR" sz="2400" b="1" dirty="0"/>
              <a:t>32</a:t>
            </a:r>
            <a:r>
              <a:rPr lang="fr-FR" sz="2400" b="1" dirty="0" smtClean="0"/>
              <a:t>%.</a:t>
            </a:r>
            <a:endParaRPr lang="fr-FR" sz="2400" b="1" dirty="0"/>
          </a:p>
          <a:p>
            <a:pPr lvl="1" algn="just">
              <a:spcAft>
                <a:spcPts val="600"/>
              </a:spcAft>
              <a:buClr>
                <a:srgbClr val="C00000"/>
              </a:buClr>
            </a:pPr>
            <a:r>
              <a:rPr lang="fr-FR" sz="2400" dirty="0" smtClean="0">
                <a:solidFill>
                  <a:srgbClr val="FF0000"/>
                </a:solidFill>
              </a:rPr>
              <a:t> </a:t>
            </a:r>
            <a:r>
              <a:rPr lang="fr-FR" sz="2400" dirty="0"/>
              <a:t>Les </a:t>
            </a:r>
            <a:r>
              <a:rPr lang="fr-FR" sz="2400" dirty="0" smtClean="0"/>
              <a:t>autres résultats </a:t>
            </a:r>
            <a:r>
              <a:rPr lang="fr-FR" sz="2400" dirty="0"/>
              <a:t>de l’année 1 </a:t>
            </a:r>
            <a:r>
              <a:rPr lang="fr-FR" sz="2400" dirty="0" smtClean="0"/>
              <a:t>(2014 -2015) sont </a:t>
            </a:r>
            <a:r>
              <a:rPr lang="fr-FR" sz="2400" dirty="0"/>
              <a:t>en cours d’analyse par la BM en vue </a:t>
            </a:r>
            <a:r>
              <a:rPr lang="fr-FR" sz="2400" dirty="0" smtClean="0"/>
              <a:t>d’un autre décaissement.</a:t>
            </a:r>
            <a:endParaRPr lang="fr-FR" sz="2400" dirty="0"/>
          </a:p>
          <a:p>
            <a:pPr algn="just">
              <a:spcAft>
                <a:spcPts val="600"/>
              </a:spcAft>
            </a:pPr>
            <a:endParaRPr lang="fr-FR" sz="2400" dirty="0" smtClean="0"/>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0862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7</a:t>
            </a:fld>
            <a:endParaRPr lang="fr-FR"/>
          </a:p>
        </p:txBody>
      </p:sp>
      <p:sp>
        <p:nvSpPr>
          <p:cNvPr id="3" name="Espace réservé du contenu 2"/>
          <p:cNvSpPr>
            <a:spLocks noGrp="1"/>
          </p:cNvSpPr>
          <p:nvPr>
            <p:ph idx="1"/>
          </p:nvPr>
        </p:nvSpPr>
        <p:spPr>
          <a:xfrm>
            <a:off x="806896" y="1700808"/>
            <a:ext cx="8229600" cy="4752528"/>
          </a:xfrm>
        </p:spPr>
        <p:txBody>
          <a:bodyPr>
            <a:noAutofit/>
          </a:bodyPr>
          <a:lstStyle/>
          <a:p>
            <a:r>
              <a:rPr lang="fr-FR" b="1" i="1" dirty="0" smtClean="0">
                <a:solidFill>
                  <a:srgbClr val="FF0000"/>
                </a:solidFill>
              </a:rPr>
              <a:t>Juillet 2014</a:t>
            </a:r>
          </a:p>
          <a:p>
            <a:pPr marL="400050" lvl="1" indent="0">
              <a:buNone/>
            </a:pPr>
            <a:r>
              <a:rPr lang="fr-FR" dirty="0" smtClean="0"/>
              <a:t>Finalisation </a:t>
            </a:r>
            <a:r>
              <a:rPr lang="fr-FR" dirty="0"/>
              <a:t>et validation des documents du projet (Plan de mise en </a:t>
            </a:r>
            <a:r>
              <a:rPr lang="fr-FR" dirty="0" smtClean="0"/>
              <a:t>œuvre, </a:t>
            </a:r>
            <a:r>
              <a:rPr lang="fr-FR" dirty="0"/>
              <a:t>budget, plan de passation des marchés, cadre des résultats, Indicateurs liés au décaissement, </a:t>
            </a:r>
            <a:r>
              <a:rPr lang="fr-FR" dirty="0" smtClean="0"/>
              <a:t>…)</a:t>
            </a:r>
          </a:p>
          <a:p>
            <a:pPr marL="0" indent="0">
              <a:buNone/>
            </a:pPr>
            <a:endParaRPr lang="fr-FR" sz="800" dirty="0"/>
          </a:p>
          <a:p>
            <a:r>
              <a:rPr lang="fr-FR" b="1" i="1" dirty="0" smtClean="0">
                <a:solidFill>
                  <a:srgbClr val="FF0000"/>
                </a:solidFill>
              </a:rPr>
              <a:t>Août - </a:t>
            </a:r>
            <a:r>
              <a:rPr lang="fr-FR" b="1" i="1" dirty="0">
                <a:solidFill>
                  <a:srgbClr val="FF0000"/>
                </a:solidFill>
              </a:rPr>
              <a:t>Septembre </a:t>
            </a:r>
            <a:r>
              <a:rPr lang="fr-FR" b="1" i="1" dirty="0" smtClean="0">
                <a:solidFill>
                  <a:srgbClr val="FF0000"/>
                </a:solidFill>
              </a:rPr>
              <a:t>2014</a:t>
            </a:r>
          </a:p>
          <a:p>
            <a:pPr marL="400050" lvl="1" indent="0">
              <a:buNone/>
            </a:pPr>
            <a:r>
              <a:rPr lang="fr-FR" dirty="0" smtClean="0"/>
              <a:t>Rentrée académique des étudiants du CEA avec le recrutement </a:t>
            </a:r>
            <a:r>
              <a:rPr lang="fr-FR" dirty="0"/>
              <a:t>des </a:t>
            </a:r>
            <a:r>
              <a:rPr lang="fr-FR" dirty="0" smtClean="0"/>
              <a:t>nouveaux étudiants </a:t>
            </a:r>
            <a:r>
              <a:rPr lang="fr-FR" dirty="0"/>
              <a:t>boursiers nationaux du projet (40 </a:t>
            </a:r>
            <a:r>
              <a:rPr lang="fr-FR" dirty="0" err="1"/>
              <a:t>Bachelor</a:t>
            </a:r>
            <a:r>
              <a:rPr lang="fr-FR" dirty="0"/>
              <a:t> et 20 Master) </a:t>
            </a:r>
          </a:p>
          <a:p>
            <a:endParaRPr lang="fr-FR" sz="800" b="1" i="1" dirty="0" smtClean="0"/>
          </a:p>
          <a:p>
            <a:r>
              <a:rPr lang="fr-FR" b="1" i="1" dirty="0" smtClean="0">
                <a:solidFill>
                  <a:srgbClr val="FF0000"/>
                </a:solidFill>
              </a:rPr>
              <a:t>Octobre 2014</a:t>
            </a:r>
          </a:p>
          <a:p>
            <a:pPr marL="400050" lvl="1" indent="0">
              <a:buNone/>
            </a:pPr>
            <a:r>
              <a:rPr lang="fr-FR" dirty="0" smtClean="0"/>
              <a:t>Toutes </a:t>
            </a:r>
            <a:r>
              <a:rPr lang="fr-FR" dirty="0"/>
              <a:t>les conditions d’entrée en vigueur sont remplies et mise en vigueur du projet le </a:t>
            </a:r>
            <a:r>
              <a:rPr lang="fr-FR" b="1" dirty="0"/>
              <a:t>10/10/2014</a:t>
            </a:r>
            <a:r>
              <a:rPr lang="fr-FR" dirty="0"/>
              <a:t>. </a:t>
            </a:r>
            <a:endParaRPr lang="fr-FR" dirty="0" smtClean="0"/>
          </a:p>
          <a:p>
            <a:pPr marL="400050" lvl="1" indent="0">
              <a:buNone/>
            </a:pPr>
            <a:endParaRPr lang="fr-FR" sz="800" dirty="0" smtClean="0"/>
          </a:p>
          <a:p>
            <a:r>
              <a:rPr lang="fr-FR" b="1" i="1" dirty="0">
                <a:solidFill>
                  <a:srgbClr val="FF0000"/>
                </a:solidFill>
              </a:rPr>
              <a:t>Novembre 2014 – </a:t>
            </a:r>
            <a:r>
              <a:rPr lang="fr-FR" b="1" i="1" dirty="0" smtClean="0">
                <a:solidFill>
                  <a:srgbClr val="FF0000"/>
                </a:solidFill>
              </a:rPr>
              <a:t>décembre 2014</a:t>
            </a:r>
            <a:endParaRPr lang="fr-FR" dirty="0">
              <a:solidFill>
                <a:srgbClr val="FF0000"/>
              </a:solidFill>
            </a:endParaRPr>
          </a:p>
          <a:p>
            <a:pPr lvl="1">
              <a:buFontTx/>
              <a:buChar char="-"/>
            </a:pPr>
            <a:r>
              <a:rPr lang="fr-FR" dirty="0"/>
              <a:t>2nd Atelier des Centres d’Excellence Africain, et 4ème Réunion du Comité de Pilotage du Programme à Yaoundé </a:t>
            </a:r>
            <a:r>
              <a:rPr lang="fr-FR" b="1" dirty="0"/>
              <a:t>(18-20 </a:t>
            </a:r>
            <a:r>
              <a:rPr lang="fr-FR" b="1" dirty="0" err="1"/>
              <a:t>nov</a:t>
            </a:r>
            <a:r>
              <a:rPr lang="fr-FR" b="1" dirty="0"/>
              <a:t> 2014)</a:t>
            </a:r>
            <a:r>
              <a:rPr lang="fr-FR" dirty="0"/>
              <a:t> </a:t>
            </a:r>
          </a:p>
          <a:p>
            <a:pPr lvl="1">
              <a:buFontTx/>
              <a:buChar char="-"/>
            </a:pPr>
            <a:r>
              <a:rPr lang="fr-FR" dirty="0"/>
              <a:t>1</a:t>
            </a:r>
            <a:r>
              <a:rPr lang="fr-FR" baseline="30000" dirty="0"/>
              <a:t>er</a:t>
            </a:r>
            <a:r>
              <a:rPr lang="fr-FR" dirty="0"/>
              <a:t> </a:t>
            </a:r>
            <a:r>
              <a:rPr lang="fr-FR" dirty="0" err="1"/>
              <a:t>reporting</a:t>
            </a:r>
            <a:r>
              <a:rPr lang="fr-FR" dirty="0"/>
              <a:t> au </a:t>
            </a:r>
            <a:r>
              <a:rPr lang="fr-FR" dirty="0" smtClean="0"/>
              <a:t>31/10/2014 </a:t>
            </a:r>
            <a:r>
              <a:rPr lang="fr-FR" dirty="0"/>
              <a:t>(indicateurs de résultats) </a:t>
            </a:r>
          </a:p>
          <a:p>
            <a:pPr lvl="1">
              <a:buFontTx/>
              <a:buChar char="-"/>
            </a:pPr>
            <a:r>
              <a:rPr lang="fr-FR" dirty="0"/>
              <a:t>1ère réunion du Comité National de Suivi et d’Evaluation </a:t>
            </a:r>
            <a:r>
              <a:rPr lang="fr-FR" b="1" dirty="0"/>
              <a:t>(09/12/2014)</a:t>
            </a:r>
            <a:r>
              <a:rPr lang="fr-FR" dirty="0"/>
              <a:t> </a:t>
            </a:r>
          </a:p>
          <a:p>
            <a:pPr lvl="1">
              <a:buFontTx/>
              <a:buChar char="-"/>
            </a:pPr>
            <a:r>
              <a:rPr lang="fr-FR" dirty="0"/>
              <a:t>Finalisation des procédures pour la demande du 1</a:t>
            </a:r>
            <a:r>
              <a:rPr lang="fr-FR" baseline="30000" dirty="0"/>
              <a:t>er</a:t>
            </a:r>
            <a:r>
              <a:rPr lang="fr-FR" dirty="0"/>
              <a:t> décaissement (déclaration d’intention BF, lettre de vérification, attestation CNSE)</a:t>
            </a:r>
          </a:p>
          <a:p>
            <a:pPr lvl="1">
              <a:buFontTx/>
              <a:buChar char="-"/>
            </a:pPr>
            <a:r>
              <a:rPr lang="fr-FR" dirty="0"/>
              <a:t>Procédures de demande du premier </a:t>
            </a:r>
            <a:r>
              <a:rPr lang="fr-FR" dirty="0" smtClean="0"/>
              <a:t>décaissement</a:t>
            </a:r>
            <a:endParaRPr lang="fr-FR" dirty="0"/>
          </a:p>
        </p:txBody>
      </p:sp>
      <p:sp>
        <p:nvSpPr>
          <p:cNvPr id="7" name="Titre 1"/>
          <p:cNvSpPr>
            <a:spLocks noGrp="1"/>
          </p:cNvSpPr>
          <p:nvPr>
            <p:ph type="title"/>
          </p:nvPr>
        </p:nvSpPr>
        <p:spPr>
          <a:xfrm>
            <a:off x="457200" y="116632"/>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sp>
        <p:nvSpPr>
          <p:cNvPr id="6" name="Titre 1"/>
          <p:cNvSpPr txBox="1">
            <a:spLocks/>
          </p:cNvSpPr>
          <p:nvPr/>
        </p:nvSpPr>
        <p:spPr>
          <a:xfrm>
            <a:off x="378913" y="987135"/>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u="sng" dirty="0" smtClean="0">
                <a:solidFill>
                  <a:schemeClr val="bg1">
                    <a:lumMod val="50000"/>
                  </a:schemeClr>
                </a:solidFill>
                <a:effectLst>
                  <a:outerShdw blurRad="38100" dist="38100" dir="2700000" algn="tl">
                    <a:srgbClr val="000000">
                      <a:alpha val="43137"/>
                    </a:srgbClr>
                  </a:outerShdw>
                </a:effectLst>
              </a:rPr>
              <a:t>Activités réalisés </a:t>
            </a:r>
            <a:r>
              <a:rPr lang="fr-FR" sz="2400" b="1" i="1" dirty="0" smtClean="0">
                <a:solidFill>
                  <a:srgbClr val="FF0000"/>
                </a:solidFill>
                <a:effectLst>
                  <a:outerShdw blurRad="38100" dist="38100" dir="2700000" algn="tl">
                    <a:srgbClr val="000000">
                      <a:alpha val="43137"/>
                    </a:srgbClr>
                  </a:outerShdw>
                </a:effectLst>
              </a:rPr>
              <a:t>(Année 1: Juillet 2014 – juin 2015)</a:t>
            </a:r>
            <a:endParaRPr lang="fr-FR" sz="2400" b="1" i="1" dirty="0">
              <a:solidFill>
                <a:srgbClr val="FF0000"/>
              </a:solidFill>
              <a:effectLst>
                <a:outerShdw blurRad="38100" dist="38100" dir="2700000" algn="tl">
                  <a:srgbClr val="000000">
                    <a:alpha val="43137"/>
                  </a:srgbClr>
                </a:outerShdw>
              </a:effectLst>
            </a:endParaRPr>
          </a:p>
        </p:txBody>
      </p:sp>
      <p:cxnSp>
        <p:nvCxnSpPr>
          <p:cNvPr id="8" name="Connecteur droit 7"/>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Accolade ouvrante 1"/>
          <p:cNvSpPr/>
          <p:nvPr/>
        </p:nvSpPr>
        <p:spPr>
          <a:xfrm>
            <a:off x="457200" y="1700808"/>
            <a:ext cx="586408" cy="4468737"/>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77306" y="2852936"/>
            <a:ext cx="492443" cy="2430274"/>
          </a:xfrm>
          <a:prstGeom prst="rect">
            <a:avLst/>
          </a:prstGeom>
          <a:noFill/>
        </p:spPr>
        <p:txBody>
          <a:bodyPr vert="vert270" wrap="square" rtlCol="0">
            <a:spAutoFit/>
          </a:bodyPr>
          <a:lstStyle/>
          <a:p>
            <a:pPr algn="ctr"/>
            <a:r>
              <a:rPr lang="fr-FR" sz="2000" b="1" dirty="0" smtClean="0">
                <a:solidFill>
                  <a:srgbClr val="002060"/>
                </a:solidFill>
              </a:rPr>
              <a:t>Semestre  1</a:t>
            </a:r>
            <a:endParaRPr lang="fr-FR" sz="2000" b="1" dirty="0">
              <a:solidFill>
                <a:srgbClr val="002060"/>
              </a:solidFill>
            </a:endParaRPr>
          </a:p>
        </p:txBody>
      </p:sp>
    </p:spTree>
    <p:extLst>
      <p:ext uri="{BB962C8B-B14F-4D97-AF65-F5344CB8AC3E}">
        <p14:creationId xmlns:p14="http://schemas.microsoft.com/office/powerpoint/2010/main" val="219704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8</a:t>
            </a:fld>
            <a:endParaRPr lang="fr-FR"/>
          </a:p>
        </p:txBody>
      </p:sp>
      <p:sp>
        <p:nvSpPr>
          <p:cNvPr id="3" name="Espace réservé du contenu 2"/>
          <p:cNvSpPr>
            <a:spLocks noGrp="1"/>
          </p:cNvSpPr>
          <p:nvPr>
            <p:ph idx="1"/>
          </p:nvPr>
        </p:nvSpPr>
        <p:spPr>
          <a:xfrm>
            <a:off x="1033389" y="1124744"/>
            <a:ext cx="7931099" cy="5319033"/>
          </a:xfrm>
        </p:spPr>
        <p:txBody>
          <a:bodyPr>
            <a:noAutofit/>
          </a:bodyPr>
          <a:lstStyle/>
          <a:p>
            <a:r>
              <a:rPr lang="fr-FR" sz="1600" b="1" i="1" dirty="0" smtClean="0">
                <a:solidFill>
                  <a:srgbClr val="FF0000"/>
                </a:solidFill>
              </a:rPr>
              <a:t>Janvier </a:t>
            </a:r>
            <a:r>
              <a:rPr lang="fr-FR" sz="1600" b="1" i="1" dirty="0">
                <a:solidFill>
                  <a:srgbClr val="FF0000"/>
                </a:solidFill>
              </a:rPr>
              <a:t>– </a:t>
            </a:r>
            <a:r>
              <a:rPr lang="fr-FR" sz="1600" b="1" i="1" dirty="0" smtClean="0">
                <a:solidFill>
                  <a:srgbClr val="FF0000"/>
                </a:solidFill>
              </a:rPr>
              <a:t>Juin 2015</a:t>
            </a:r>
            <a:endParaRPr lang="fr-FR" sz="1600" dirty="0">
              <a:solidFill>
                <a:srgbClr val="FF0000"/>
              </a:solidFill>
            </a:endParaRPr>
          </a:p>
          <a:p>
            <a:pPr lvl="1">
              <a:buFontTx/>
              <a:buChar char="-"/>
            </a:pPr>
            <a:r>
              <a:rPr lang="fr-FR" sz="1600" dirty="0" smtClean="0"/>
              <a:t>Etat des lieux des travaux et des besoins en équipements pédagogiques et scientifiques du CEA</a:t>
            </a:r>
          </a:p>
          <a:p>
            <a:pPr lvl="1">
              <a:buFontTx/>
              <a:buChar char="-"/>
            </a:pPr>
            <a:r>
              <a:rPr lang="fr-FR" sz="1600" dirty="0" smtClean="0"/>
              <a:t>Réorganisation, planification et budgétisation des activités de l’année 1 </a:t>
            </a:r>
            <a:r>
              <a:rPr lang="fr-FR" sz="1600" b="1" dirty="0" smtClean="0"/>
              <a:t>(au 30 juin 2015</a:t>
            </a:r>
            <a:r>
              <a:rPr lang="fr-FR" sz="1600" dirty="0" smtClean="0"/>
              <a:t>)</a:t>
            </a:r>
          </a:p>
          <a:p>
            <a:pPr lvl="1">
              <a:buFontTx/>
              <a:buChar char="-"/>
            </a:pPr>
            <a:r>
              <a:rPr lang="fr-FR" sz="1600" dirty="0" smtClean="0"/>
              <a:t>Appels à candidature pour le recrutement des nouveaux doctorants du CEA</a:t>
            </a:r>
          </a:p>
          <a:p>
            <a:pPr lvl="1">
              <a:buFontTx/>
              <a:buChar char="-"/>
            </a:pPr>
            <a:r>
              <a:rPr lang="fr-FR" sz="1600" dirty="0" smtClean="0"/>
              <a:t>Appels à candidature pour le recrutement des nouveaux enseignants-chercheurs du CEA</a:t>
            </a:r>
          </a:p>
          <a:p>
            <a:pPr lvl="1">
              <a:buFontTx/>
              <a:buChar char="-"/>
            </a:pPr>
            <a:r>
              <a:rPr lang="fr-FR" sz="1600" dirty="0" smtClean="0"/>
              <a:t>3</a:t>
            </a:r>
            <a:r>
              <a:rPr lang="fr-FR" sz="1600" baseline="30000" dirty="0" smtClean="0"/>
              <a:t>ème</a:t>
            </a:r>
            <a:r>
              <a:rPr lang="fr-FR" sz="1600" dirty="0" smtClean="0"/>
              <a:t> Atelier </a:t>
            </a:r>
            <a:r>
              <a:rPr lang="fr-FR" sz="1600" dirty="0"/>
              <a:t>des Centres d’Excellence Africain, et </a:t>
            </a:r>
            <a:r>
              <a:rPr lang="fr-FR" sz="1600" dirty="0" smtClean="0"/>
              <a:t>4</a:t>
            </a:r>
            <a:r>
              <a:rPr lang="fr-FR" sz="1600" baseline="30000" dirty="0" smtClean="0"/>
              <a:t>ème</a:t>
            </a:r>
            <a:r>
              <a:rPr lang="fr-FR" sz="1600" dirty="0" smtClean="0"/>
              <a:t> Réunion </a:t>
            </a:r>
            <a:r>
              <a:rPr lang="fr-FR" sz="1600" dirty="0"/>
              <a:t>du Comité de Pilotage du Programme à Banjul </a:t>
            </a:r>
            <a:r>
              <a:rPr lang="fr-FR" sz="1600" b="1" dirty="0"/>
              <a:t>(Mai 2015)</a:t>
            </a:r>
            <a:r>
              <a:rPr lang="fr-FR" sz="1600" dirty="0"/>
              <a:t> </a:t>
            </a:r>
          </a:p>
          <a:p>
            <a:pPr lvl="1">
              <a:buFontTx/>
              <a:buChar char="-"/>
            </a:pPr>
            <a:r>
              <a:rPr lang="fr-FR" sz="1600" dirty="0"/>
              <a:t>2</a:t>
            </a:r>
            <a:r>
              <a:rPr lang="fr-FR" sz="1600" baseline="30000" dirty="0"/>
              <a:t>e</a:t>
            </a:r>
            <a:r>
              <a:rPr lang="fr-FR" sz="1600" dirty="0"/>
              <a:t> </a:t>
            </a:r>
            <a:r>
              <a:rPr lang="fr-FR" sz="1600" dirty="0" err="1"/>
              <a:t>reporting</a:t>
            </a:r>
            <a:r>
              <a:rPr lang="fr-FR" sz="1600" dirty="0"/>
              <a:t> au </a:t>
            </a:r>
            <a:r>
              <a:rPr lang="fr-FR" sz="1600" b="1" dirty="0" smtClean="0"/>
              <a:t>31/05/2015</a:t>
            </a:r>
            <a:r>
              <a:rPr lang="fr-FR" sz="1600" dirty="0" smtClean="0"/>
              <a:t> </a:t>
            </a:r>
            <a:r>
              <a:rPr lang="fr-FR" sz="1600" dirty="0"/>
              <a:t>(indicateurs de résultats)</a:t>
            </a:r>
          </a:p>
          <a:p>
            <a:pPr lvl="1">
              <a:buFontTx/>
              <a:buChar char="-"/>
            </a:pPr>
            <a:r>
              <a:rPr lang="fr-FR" sz="1600" dirty="0" err="1"/>
              <a:t>Reporting</a:t>
            </a:r>
            <a:r>
              <a:rPr lang="fr-FR" sz="1600" dirty="0"/>
              <a:t> financier de l’année 1 au 30 juin 2015 </a:t>
            </a:r>
            <a:r>
              <a:rPr lang="fr-FR" sz="1600" b="1" dirty="0" smtClean="0"/>
              <a:t>(soumis en juillet 2015)</a:t>
            </a:r>
            <a:endParaRPr lang="fr-FR" sz="1600" b="1" dirty="0"/>
          </a:p>
          <a:p>
            <a:pPr lvl="1">
              <a:buFontTx/>
              <a:buChar char="-"/>
            </a:pPr>
            <a:endParaRPr lang="fr-FR" sz="1600" dirty="0" smtClean="0"/>
          </a:p>
          <a:p>
            <a:pPr lvl="1">
              <a:buFontTx/>
              <a:buChar char="-"/>
            </a:pPr>
            <a:endParaRPr lang="fr-FR" sz="1600" dirty="0"/>
          </a:p>
        </p:txBody>
      </p:sp>
      <p:sp>
        <p:nvSpPr>
          <p:cNvPr id="7" name="Titre 1"/>
          <p:cNvSpPr>
            <a:spLocks noGrp="1"/>
          </p:cNvSpPr>
          <p:nvPr>
            <p:ph type="title"/>
          </p:nvPr>
        </p:nvSpPr>
        <p:spPr>
          <a:xfrm>
            <a:off x="457200" y="74120"/>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Accolade ouvrante 7"/>
          <p:cNvSpPr/>
          <p:nvPr/>
        </p:nvSpPr>
        <p:spPr>
          <a:xfrm>
            <a:off x="476883" y="1052737"/>
            <a:ext cx="586408" cy="36724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9" name="ZoneTexte 8"/>
          <p:cNvSpPr txBox="1"/>
          <p:nvPr/>
        </p:nvSpPr>
        <p:spPr>
          <a:xfrm>
            <a:off x="96989" y="1718806"/>
            <a:ext cx="492443" cy="2430274"/>
          </a:xfrm>
          <a:prstGeom prst="rect">
            <a:avLst/>
          </a:prstGeom>
          <a:noFill/>
        </p:spPr>
        <p:txBody>
          <a:bodyPr vert="vert270" wrap="square" rtlCol="0">
            <a:spAutoFit/>
          </a:bodyPr>
          <a:lstStyle/>
          <a:p>
            <a:pPr algn="ctr"/>
            <a:r>
              <a:rPr lang="fr-FR" sz="2000" b="1" dirty="0" smtClean="0">
                <a:solidFill>
                  <a:srgbClr val="002060"/>
                </a:solidFill>
              </a:rPr>
              <a:t>Semestre  2</a:t>
            </a:r>
            <a:endParaRPr lang="fr-FR" sz="2000" b="1" dirty="0">
              <a:solidFill>
                <a:srgbClr val="002060"/>
              </a:solidFill>
            </a:endParaRPr>
          </a:p>
        </p:txBody>
      </p:sp>
    </p:spTree>
    <p:extLst>
      <p:ext uri="{BB962C8B-B14F-4D97-AF65-F5344CB8AC3E}">
        <p14:creationId xmlns:p14="http://schemas.microsoft.com/office/powerpoint/2010/main" val="1087376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CDE212CC-D023-BC41-BFF8-356F314A0EF5}" type="datetime3">
              <a:rPr lang="fr-FR" smtClean="0"/>
              <a:pPr/>
              <a:t>16.11.16</a:t>
            </a:fld>
            <a:endParaRPr lang="fr-FR"/>
          </a:p>
        </p:txBody>
      </p:sp>
      <p:sp>
        <p:nvSpPr>
          <p:cNvPr id="5" name="Espace réservé du numéro de diapositive 4"/>
          <p:cNvSpPr>
            <a:spLocks noGrp="1"/>
          </p:cNvSpPr>
          <p:nvPr>
            <p:ph type="sldNum" sz="quarter" idx="12"/>
          </p:nvPr>
        </p:nvSpPr>
        <p:spPr/>
        <p:txBody>
          <a:bodyPr/>
          <a:lstStyle/>
          <a:p>
            <a:fld id="{531ADC4E-519F-4B42-B6D5-EA3459AA116D}" type="slidenum">
              <a:rPr lang="fr-FR" smtClean="0"/>
              <a:pPr/>
              <a:t>9</a:t>
            </a:fld>
            <a:endParaRPr lang="fr-FR"/>
          </a:p>
        </p:txBody>
      </p:sp>
      <p:sp>
        <p:nvSpPr>
          <p:cNvPr id="3" name="Espace réservé du contenu 2"/>
          <p:cNvSpPr>
            <a:spLocks noGrp="1"/>
          </p:cNvSpPr>
          <p:nvPr>
            <p:ph idx="1"/>
          </p:nvPr>
        </p:nvSpPr>
        <p:spPr>
          <a:xfrm>
            <a:off x="611560" y="1628800"/>
            <a:ext cx="8424936" cy="4824536"/>
          </a:xfrm>
        </p:spPr>
        <p:txBody>
          <a:bodyPr>
            <a:noAutofit/>
          </a:bodyPr>
          <a:lstStyle/>
          <a:p>
            <a:r>
              <a:rPr lang="fr-FR" sz="1500" b="1" i="1" dirty="0" smtClean="0">
                <a:solidFill>
                  <a:srgbClr val="FF0000"/>
                </a:solidFill>
              </a:rPr>
              <a:t>Juillet 2015 à Décembre 2015</a:t>
            </a:r>
            <a:endParaRPr lang="fr-FR" sz="1500" dirty="0">
              <a:solidFill>
                <a:srgbClr val="FF0000"/>
              </a:solidFill>
            </a:endParaRPr>
          </a:p>
          <a:p>
            <a:pPr lvl="1">
              <a:buFontTx/>
              <a:buChar char="-"/>
            </a:pPr>
            <a:r>
              <a:rPr lang="fr-FR" sz="1420" dirty="0" smtClean="0"/>
              <a:t>Recrutement des étudiantes régionales boursières en Master </a:t>
            </a:r>
            <a:r>
              <a:rPr lang="fr-FR" sz="1420" b="1" i="1" dirty="0"/>
              <a:t>(18 </a:t>
            </a:r>
            <a:r>
              <a:rPr lang="fr-FR" sz="1420" b="1" i="1" dirty="0" smtClean="0"/>
              <a:t>étudiantes sélectionnées sur </a:t>
            </a:r>
            <a:r>
              <a:rPr lang="fr-FR" sz="1420" b="1" i="1" dirty="0"/>
              <a:t>plus de 200 </a:t>
            </a:r>
            <a:r>
              <a:rPr lang="fr-FR" sz="1420" b="1" i="1" dirty="0" smtClean="0"/>
              <a:t>dossiers reçus)</a:t>
            </a:r>
            <a:endParaRPr lang="fr-FR" sz="1420" b="1" i="1" dirty="0"/>
          </a:p>
          <a:p>
            <a:pPr lvl="1">
              <a:buFontTx/>
              <a:buChar char="-"/>
            </a:pPr>
            <a:r>
              <a:rPr lang="fr-FR" sz="1420" dirty="0" smtClean="0"/>
              <a:t>Recrutement d’un spécialiste en passation de marchés pour le projet </a:t>
            </a:r>
            <a:r>
              <a:rPr lang="fr-FR" sz="1420" b="1" dirty="0" smtClean="0"/>
              <a:t>(sept 2015 – fév. 2016)</a:t>
            </a:r>
          </a:p>
          <a:p>
            <a:pPr lvl="1">
              <a:buFontTx/>
              <a:buChar char="-"/>
            </a:pPr>
            <a:r>
              <a:rPr lang="fr-FR" sz="1420" dirty="0" smtClean="0"/>
              <a:t>Recrutement </a:t>
            </a:r>
            <a:r>
              <a:rPr lang="fr-FR" sz="1420" dirty="0"/>
              <a:t>de </a:t>
            </a:r>
            <a:r>
              <a:rPr lang="fr-FR" sz="1420" dirty="0" smtClean="0"/>
              <a:t>cinq (5) </a:t>
            </a:r>
            <a:r>
              <a:rPr lang="fr-FR" sz="1420" dirty="0"/>
              <a:t>doctorants financés sur le </a:t>
            </a:r>
            <a:r>
              <a:rPr lang="fr-FR" sz="1420" dirty="0" smtClean="0"/>
              <a:t>projet</a:t>
            </a:r>
          </a:p>
          <a:p>
            <a:pPr lvl="1">
              <a:buFontTx/>
              <a:buChar char="-"/>
            </a:pPr>
            <a:r>
              <a:rPr lang="fr-FR" sz="1420" dirty="0"/>
              <a:t>Réunion avec les partenaires du projets (Burkina, Ghana, </a:t>
            </a:r>
            <a:r>
              <a:rPr lang="fr-FR" sz="1420" dirty="0" smtClean="0"/>
              <a:t>Libéria…)</a:t>
            </a:r>
          </a:p>
          <a:p>
            <a:pPr lvl="1">
              <a:buFontTx/>
              <a:buChar char="-"/>
            </a:pPr>
            <a:r>
              <a:rPr lang="fr-FR" sz="1420" dirty="0"/>
              <a:t>4</a:t>
            </a:r>
            <a:r>
              <a:rPr lang="fr-FR" sz="1420" baseline="30000" dirty="0" smtClean="0"/>
              <a:t>ème</a:t>
            </a:r>
            <a:r>
              <a:rPr lang="fr-FR" sz="1420" dirty="0" smtClean="0"/>
              <a:t> </a:t>
            </a:r>
            <a:r>
              <a:rPr lang="fr-FR" sz="1420" dirty="0"/>
              <a:t>Atelier des Centres d’Excellence Africain, et </a:t>
            </a:r>
            <a:r>
              <a:rPr lang="fr-FR" sz="1420" dirty="0" smtClean="0"/>
              <a:t>5</a:t>
            </a:r>
            <a:r>
              <a:rPr lang="fr-FR" sz="1420" baseline="30000" dirty="0" smtClean="0"/>
              <a:t>ème</a:t>
            </a:r>
            <a:r>
              <a:rPr lang="fr-FR" sz="1420" dirty="0" smtClean="0"/>
              <a:t> </a:t>
            </a:r>
            <a:r>
              <a:rPr lang="fr-FR" sz="1420" dirty="0"/>
              <a:t>Réunion du Comité de Pilotage du Programme à </a:t>
            </a:r>
            <a:r>
              <a:rPr lang="fr-FR" sz="1420" dirty="0" smtClean="0"/>
              <a:t>Cotonou </a:t>
            </a:r>
            <a:r>
              <a:rPr lang="fr-FR" sz="1420" b="1" dirty="0" smtClean="0"/>
              <a:t>(14-21 Nov. </a:t>
            </a:r>
            <a:r>
              <a:rPr lang="fr-FR" sz="1420" b="1" dirty="0"/>
              <a:t>2015)</a:t>
            </a:r>
            <a:endParaRPr lang="fr-FR" sz="1420" dirty="0"/>
          </a:p>
          <a:p>
            <a:pPr lvl="1">
              <a:buFontTx/>
              <a:buChar char="-"/>
            </a:pPr>
            <a:r>
              <a:rPr lang="fr-FR" sz="1420" dirty="0"/>
              <a:t>Participation à l’atelier d’Accra sur le </a:t>
            </a:r>
            <a:r>
              <a:rPr lang="fr-FR" sz="1420" dirty="0" err="1"/>
              <a:t>benchmarking</a:t>
            </a:r>
            <a:r>
              <a:rPr lang="fr-FR" sz="1420" dirty="0"/>
              <a:t> dans le cadre du PASET </a:t>
            </a:r>
            <a:r>
              <a:rPr lang="fr-FR" sz="1420" b="1" dirty="0"/>
              <a:t>(09-10 </a:t>
            </a:r>
            <a:r>
              <a:rPr lang="fr-FR" sz="1420" b="1" dirty="0" err="1"/>
              <a:t>nov</a:t>
            </a:r>
            <a:r>
              <a:rPr lang="fr-FR" sz="1420" b="1" dirty="0"/>
              <a:t> 2015)</a:t>
            </a:r>
          </a:p>
          <a:p>
            <a:pPr lvl="1">
              <a:buFontTx/>
              <a:buChar char="-"/>
            </a:pPr>
            <a:r>
              <a:rPr lang="fr-FR" sz="1420" dirty="0"/>
              <a:t>Etat des lieux des travaux et des besoins en équipements pédagogiques et scientifiques du CEA</a:t>
            </a:r>
          </a:p>
          <a:p>
            <a:pPr lvl="1">
              <a:buFontTx/>
              <a:buChar char="-"/>
            </a:pPr>
            <a:r>
              <a:rPr lang="fr-FR" sz="1420" dirty="0"/>
              <a:t>Réorganisation, planification et budgétisation des activités de l’année 2 (au 30 juin 2016) et réunion avec les responsables de volets</a:t>
            </a:r>
          </a:p>
          <a:p>
            <a:pPr lvl="1">
              <a:buFontTx/>
              <a:buChar char="-"/>
            </a:pPr>
            <a:r>
              <a:rPr lang="fr-FR" sz="1420" dirty="0" smtClean="0"/>
              <a:t>Accord de recrutement pour un cabinet pour les études et les réalisations de travaux prévus dans le CEA</a:t>
            </a:r>
          </a:p>
          <a:p>
            <a:pPr lvl="1">
              <a:buFontTx/>
              <a:buChar char="-"/>
            </a:pPr>
            <a:r>
              <a:rPr lang="fr-FR" sz="1420" dirty="0"/>
              <a:t>Préparation des dossiers d’acquisitions des ordinateurs des étudiants (138) et du Groupe </a:t>
            </a:r>
            <a:r>
              <a:rPr lang="fr-FR" sz="1420" dirty="0" smtClean="0"/>
              <a:t>électrogène</a:t>
            </a:r>
          </a:p>
          <a:p>
            <a:pPr lvl="1">
              <a:buFontTx/>
              <a:buChar char="-"/>
            </a:pPr>
            <a:r>
              <a:rPr lang="fr-FR" sz="1420" dirty="0" smtClean="0"/>
              <a:t>Rapport d’audit interne validé et publié</a:t>
            </a:r>
            <a:endParaRPr lang="fr-FR" sz="1420" dirty="0"/>
          </a:p>
          <a:p>
            <a:pPr lvl="2">
              <a:buFontTx/>
              <a:buChar char="-"/>
            </a:pPr>
            <a:endParaRPr lang="fr-FR" sz="1500" dirty="0" smtClean="0"/>
          </a:p>
        </p:txBody>
      </p:sp>
      <p:sp>
        <p:nvSpPr>
          <p:cNvPr id="7" name="Titre 1"/>
          <p:cNvSpPr>
            <a:spLocks noGrp="1"/>
          </p:cNvSpPr>
          <p:nvPr>
            <p:ph type="title"/>
          </p:nvPr>
        </p:nvSpPr>
        <p:spPr>
          <a:xfrm>
            <a:off x="457200" y="74120"/>
            <a:ext cx="8229600" cy="706090"/>
          </a:xfrm>
        </p:spPr>
        <p:txBody>
          <a:bodyPr/>
          <a:lstStyle/>
          <a:p>
            <a:r>
              <a:rPr lang="fr-FR" b="1" dirty="0" smtClean="0">
                <a:solidFill>
                  <a:srgbClr val="3C8A2E"/>
                </a:solidFill>
              </a:rPr>
              <a:t>Progrès vers la réalisation des résultats</a:t>
            </a:r>
            <a:endParaRPr lang="fr-FR" b="1" dirty="0">
              <a:solidFill>
                <a:srgbClr val="3C8A2E"/>
              </a:solidFill>
            </a:endParaRPr>
          </a:p>
        </p:txBody>
      </p:sp>
      <p:cxnSp>
        <p:nvCxnSpPr>
          <p:cNvPr id="6" name="Connecteur droit 5"/>
          <p:cNvCxnSpPr/>
          <p:nvPr/>
        </p:nvCxnSpPr>
        <p:spPr>
          <a:xfrm>
            <a:off x="323528" y="764704"/>
            <a:ext cx="828092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re 1"/>
          <p:cNvSpPr txBox="1">
            <a:spLocks/>
          </p:cNvSpPr>
          <p:nvPr/>
        </p:nvSpPr>
        <p:spPr>
          <a:xfrm>
            <a:off x="378913" y="987135"/>
            <a:ext cx="8229600" cy="70609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000" kern="1200">
                <a:solidFill>
                  <a:srgbClr val="6C6F70"/>
                </a:solidFill>
                <a:latin typeface="Arial"/>
                <a:ea typeface="+mj-ea"/>
                <a:cs typeface="Arial"/>
              </a:defRPr>
            </a:lvl1pPr>
          </a:lstStyle>
          <a:p>
            <a:r>
              <a:rPr lang="fr-FR" sz="2400" b="1" i="1" u="sng" dirty="0" smtClean="0">
                <a:solidFill>
                  <a:schemeClr val="bg1">
                    <a:lumMod val="50000"/>
                  </a:schemeClr>
                </a:solidFill>
                <a:effectLst>
                  <a:outerShdw blurRad="38100" dist="38100" dir="2700000" algn="tl">
                    <a:srgbClr val="000000">
                      <a:alpha val="43137"/>
                    </a:srgbClr>
                  </a:outerShdw>
                </a:effectLst>
              </a:rPr>
              <a:t>Activités réalisés </a:t>
            </a:r>
            <a:r>
              <a:rPr lang="fr-FR" sz="2400" b="1" i="1" dirty="0" smtClean="0">
                <a:solidFill>
                  <a:srgbClr val="FF0000"/>
                </a:solidFill>
                <a:effectLst>
                  <a:outerShdw blurRad="38100" dist="38100" dir="2700000" algn="tl">
                    <a:srgbClr val="000000">
                      <a:alpha val="43137"/>
                    </a:srgbClr>
                  </a:outerShdw>
                </a:effectLst>
              </a:rPr>
              <a:t>(Année 2: Juillet 2015 – juin 2016)</a:t>
            </a:r>
            <a:endParaRPr lang="fr-FR" sz="2400" b="1" i="1" dirty="0">
              <a:solidFill>
                <a:srgbClr val="FF0000"/>
              </a:solidFill>
              <a:effectLst>
                <a:outerShdw blurRad="38100" dist="38100" dir="2700000" algn="tl">
                  <a:srgbClr val="000000">
                    <a:alpha val="43137"/>
                  </a:srgbClr>
                </a:outerShdw>
              </a:effectLst>
            </a:endParaRPr>
          </a:p>
        </p:txBody>
      </p:sp>
      <p:sp>
        <p:nvSpPr>
          <p:cNvPr id="9" name="Accolade ouvrante 8"/>
          <p:cNvSpPr/>
          <p:nvPr/>
        </p:nvSpPr>
        <p:spPr>
          <a:xfrm>
            <a:off x="313184" y="1700809"/>
            <a:ext cx="586408" cy="4680520"/>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fr-FR"/>
          </a:p>
        </p:txBody>
      </p:sp>
      <p:sp>
        <p:nvSpPr>
          <p:cNvPr id="10" name="ZoneTexte 9"/>
          <p:cNvSpPr txBox="1"/>
          <p:nvPr/>
        </p:nvSpPr>
        <p:spPr>
          <a:xfrm>
            <a:off x="-66710" y="2924944"/>
            <a:ext cx="492443" cy="2430274"/>
          </a:xfrm>
          <a:prstGeom prst="rect">
            <a:avLst/>
          </a:prstGeom>
          <a:noFill/>
        </p:spPr>
        <p:txBody>
          <a:bodyPr vert="vert270" wrap="square" rtlCol="0">
            <a:spAutoFit/>
          </a:bodyPr>
          <a:lstStyle/>
          <a:p>
            <a:pPr algn="ctr"/>
            <a:r>
              <a:rPr lang="fr-FR" sz="2000" b="1" dirty="0" smtClean="0">
                <a:solidFill>
                  <a:srgbClr val="002060"/>
                </a:solidFill>
              </a:rPr>
              <a:t>Semestre  1</a:t>
            </a:r>
            <a:endParaRPr lang="fr-FR" sz="2000" b="1" dirty="0">
              <a:solidFill>
                <a:srgbClr val="002060"/>
              </a:solidFill>
            </a:endParaRPr>
          </a:p>
        </p:txBody>
      </p:sp>
    </p:spTree>
    <p:extLst>
      <p:ext uri="{BB962C8B-B14F-4D97-AF65-F5344CB8AC3E}">
        <p14:creationId xmlns:p14="http://schemas.microsoft.com/office/powerpoint/2010/main" val="403980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15378</TotalTime>
  <Words>2489</Words>
  <Application>Microsoft Office PowerPoint</Application>
  <PresentationFormat>Affichage à l'écran (4:3)</PresentationFormat>
  <Paragraphs>348</Paragraphs>
  <Slides>22</Slides>
  <Notes>1</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Cambria</vt:lpstr>
      <vt:lpstr>Lucida Grande</vt:lpstr>
      <vt:lpstr>Times New Roman</vt:lpstr>
      <vt:lpstr>Wingdings</vt:lpstr>
      <vt:lpstr>Thème Office</vt:lpstr>
      <vt:lpstr>Centre d’Excellence pour la formation et la recherche en Sciences et Technologies de l’Eau, l’Environnement et l’Agriculture en Afrique de l’Ouest et du Centre</vt:lpstr>
      <vt:lpstr>Présentation PowerPoint</vt:lpstr>
      <vt:lpstr>Résumé du projet</vt:lpstr>
      <vt:lpstr>Composantes du projet</vt:lpstr>
      <vt:lpstr>Equipe interne de gestion du CEA</vt:lpstr>
      <vt:lpstr>Mise en vigueur &amp; Décaissements</vt:lpstr>
      <vt:lpstr>Progrès vers la réalisation des résultats</vt:lpstr>
      <vt:lpstr>Progrès vers la réalisation des résultats</vt:lpstr>
      <vt:lpstr>Progrès vers la réalisation des résultats</vt:lpstr>
      <vt:lpstr>Progrès vers la réalisation des résultats</vt:lpstr>
      <vt:lpstr>Progrès vers la réalisation des résultats</vt:lpstr>
      <vt:lpstr>Remise d’ordinateurs aux étudiants boursiers du projet</vt:lpstr>
      <vt:lpstr>Première vague de soutenances des étudiants en Master financés sur le projet (Protocole MESS-2iE) </vt:lpstr>
      <vt:lpstr>Progrès vers la réalisation des résultats</vt:lpstr>
      <vt:lpstr>Progrès vers la réalisation des résultats</vt:lpstr>
      <vt:lpstr>Progrès vers la réalisation des résultats</vt:lpstr>
      <vt:lpstr>Progrès vers la réalisation des résultats</vt:lpstr>
      <vt:lpstr>Progrès vers la réalisation des résultats</vt:lpstr>
      <vt:lpstr>Progrès vers la réalisation de résultats</vt:lpstr>
      <vt:lpstr>Résultats importants</vt:lpstr>
      <vt:lpstr>Difficultés</vt:lpstr>
      <vt:lpstr>Merci</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DU DOCUMENT</dc:title>
  <dc:creator>TBWa TBWA</dc:creator>
  <cp:lastModifiedBy>Harouna KARAMBIRI</cp:lastModifiedBy>
  <cp:revision>452</cp:revision>
  <cp:lastPrinted>2015-04-14T08:46:31Z</cp:lastPrinted>
  <dcterms:created xsi:type="dcterms:W3CDTF">2013-01-15T13:52:18Z</dcterms:created>
  <dcterms:modified xsi:type="dcterms:W3CDTF">2016-11-16T09:54:30Z</dcterms:modified>
</cp:coreProperties>
</file>