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85" r:id="rId6"/>
    <p:sldId id="273" r:id="rId7"/>
    <p:sldId id="281" r:id="rId8"/>
    <p:sldId id="286" r:id="rId9"/>
    <p:sldId id="287" r:id="rId10"/>
    <p:sldId id="277" r:id="rId11"/>
    <p:sldId id="278" r:id="rId12"/>
    <p:sldId id="28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04"/>
  </p:normalViewPr>
  <p:slideViewPr>
    <p:cSldViewPr snapToGrid="0" snapToObjects="1">
      <p:cViewPr varScale="1">
        <p:scale>
          <a:sx n="14" d="100"/>
          <a:sy n="14" d="100"/>
        </p:scale>
        <p:origin x="-20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B58B-30D4-E84F-8A6C-64EC6BFB7E70}" type="datetimeFigureOut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88C6-04E7-9545-9C5C-8EBB4658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4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B58B-30D4-E84F-8A6C-64EC6BFB7E70}" type="datetimeFigureOut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88C6-04E7-9545-9C5C-8EBB4658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3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B58B-30D4-E84F-8A6C-64EC6BFB7E70}" type="datetimeFigureOut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88C6-04E7-9545-9C5C-8EBB4658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1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B58B-30D4-E84F-8A6C-64EC6BFB7E70}" type="datetimeFigureOut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88C6-04E7-9545-9C5C-8EBB4658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8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B58B-30D4-E84F-8A6C-64EC6BFB7E70}" type="datetimeFigureOut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88C6-04E7-9545-9C5C-8EBB4658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65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B58B-30D4-E84F-8A6C-64EC6BFB7E70}" type="datetimeFigureOut">
              <a:rPr lang="en-US" smtClean="0"/>
              <a:t>5/15/16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88C6-04E7-9545-9C5C-8EBB4658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59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B58B-30D4-E84F-8A6C-64EC6BFB7E70}" type="datetimeFigureOut">
              <a:rPr lang="en-US" smtClean="0"/>
              <a:t>5/15/16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88C6-04E7-9545-9C5C-8EBB4658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66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B58B-30D4-E84F-8A6C-64EC6BFB7E70}" type="datetimeFigureOut">
              <a:rPr lang="en-US" smtClean="0"/>
              <a:t>5/15/16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88C6-04E7-9545-9C5C-8EBB4658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94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B58B-30D4-E84F-8A6C-64EC6BFB7E70}" type="datetimeFigureOut">
              <a:rPr lang="en-US" smtClean="0"/>
              <a:t>5/15/16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88C6-04E7-9545-9C5C-8EBB4658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25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B58B-30D4-E84F-8A6C-64EC6BFB7E70}" type="datetimeFigureOut">
              <a:rPr lang="en-US" smtClean="0"/>
              <a:t>5/15/16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88C6-04E7-9545-9C5C-8EBB4658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CB58B-30D4-E84F-8A6C-64EC6BFB7E70}" type="datetimeFigureOut">
              <a:rPr lang="en-US" smtClean="0"/>
              <a:t>5/15/16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88C6-04E7-9545-9C5C-8EBB4658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05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CB58B-30D4-E84F-8A6C-64EC6BFB7E70}" type="datetimeFigureOut">
              <a:rPr lang="en-US" smtClean="0"/>
              <a:t>5/15/16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E88C6-04E7-9545-9C5C-8EBB46584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70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3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Publications_list_CETIC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THEMES.xlsx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42874"/>
            <a:ext cx="9144000" cy="2387600"/>
          </a:xfrm>
        </p:spPr>
        <p:txBody>
          <a:bodyPr/>
          <a:lstStyle/>
          <a:p>
            <a:r>
              <a:rPr lang="en-US" sz="4000" b="1" dirty="0" smtClean="0">
                <a:latin typeface="AR DESTINE" panose="02000000000000000000" pitchFamily="2" charset="0"/>
              </a:rPr>
              <a:t>CENTER OF EXCELLENCE IN INFORMATION AND COMMUNICATION TECHNOLOGIES</a:t>
            </a:r>
            <a:r>
              <a:rPr lang="en-US" b="1" dirty="0" smtClean="0">
                <a:latin typeface="AR DESTINE" panose="02000000000000000000" pitchFamily="2" charset="0"/>
              </a:rPr>
              <a:t>  </a:t>
            </a:r>
            <a:endParaRPr lang="en-US" b="1" dirty="0">
              <a:latin typeface="AR DESTINE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43250"/>
            <a:ext cx="9144000" cy="1635125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</a:pPr>
            <a:r>
              <a:rPr lang="en-US" sz="4000" b="1" dirty="0">
                <a:latin typeface="AR DESTINE" panose="02000000000000000000" pitchFamily="2" charset="0"/>
                <a:ea typeface="+mj-ea"/>
                <a:cs typeface="+mj-cs"/>
              </a:rPr>
              <a:t>AWONO ONANA</a:t>
            </a:r>
          </a:p>
          <a:p>
            <a:pPr>
              <a:spcBef>
                <a:spcPct val="0"/>
              </a:spcBef>
            </a:pPr>
            <a:r>
              <a:rPr lang="en-US" sz="4000" b="1" dirty="0">
                <a:latin typeface="AR DESTINE" panose="02000000000000000000" pitchFamily="2" charset="0"/>
                <a:ea typeface="+mj-ea"/>
                <a:cs typeface="+mj-cs"/>
              </a:rPr>
              <a:t>Coordinator</a:t>
            </a:r>
          </a:p>
          <a:p>
            <a:r>
              <a:rPr lang="en-US" sz="4000" b="1" dirty="0">
                <a:latin typeface="AR DESTINE" panose="02000000000000000000" pitchFamily="2" charset="0"/>
                <a:ea typeface="+mj-ea"/>
                <a:cs typeface="+mj-cs"/>
              </a:rPr>
              <a:t>UNIVERSITY OF YAOUNDE </a:t>
            </a:r>
            <a:r>
              <a:rPr lang="en-US" sz="2000" dirty="0" smtClean="0"/>
              <a:t>I</a:t>
            </a:r>
            <a:endParaRPr lang="en-US" sz="20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4946650"/>
            <a:ext cx="3035300" cy="95250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53650" y="4692650"/>
            <a:ext cx="1028700" cy="120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983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 JULIAN" panose="02000000000000000000" pitchFamily="2" charset="0"/>
              </a:rPr>
              <a:t>Main Programming Challenges</a:t>
            </a:r>
            <a:endParaRPr lang="en-US" b="1" dirty="0">
              <a:latin typeface="AR JULI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 JULIAN" panose="02000000000000000000" pitchFamily="2" charset="0"/>
              </a:rPr>
              <a:t>ACCREDITATION CHALLENGE CTI, HCERES, ABET</a:t>
            </a:r>
          </a:p>
          <a:p>
            <a:r>
              <a:rPr lang="en-US" sz="3200" dirty="0" smtClean="0">
                <a:latin typeface="AR JULIAN" panose="02000000000000000000" pitchFamily="2" charset="0"/>
              </a:rPr>
              <a:t>INCREASE THE QUALITY AND RELEVANCE OF TEACHING AND RESEARCH</a:t>
            </a:r>
          </a:p>
          <a:p>
            <a:r>
              <a:rPr lang="en-US" sz="3200" dirty="0">
                <a:latin typeface="AR JULIAN" panose="02000000000000000000" pitchFamily="2" charset="0"/>
              </a:rPr>
              <a:t>DEEPER INVOLVEMENT OF PRIVATE SECTOR IN RESEARCH</a:t>
            </a:r>
          </a:p>
          <a:p>
            <a:r>
              <a:rPr lang="en-US" sz="3200" dirty="0">
                <a:latin typeface="AR JULIAN" panose="02000000000000000000" pitchFamily="2" charset="0"/>
              </a:rPr>
              <a:t>REGIONALITY AND GENDER ISSUE CHALLENGES</a:t>
            </a:r>
          </a:p>
        </p:txBody>
      </p:sp>
    </p:spTree>
    <p:extLst>
      <p:ext uri="{BB962C8B-B14F-4D97-AF65-F5344CB8AC3E}">
        <p14:creationId xmlns:p14="http://schemas.microsoft.com/office/powerpoint/2010/main" val="782103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 JULIAN" panose="02000000000000000000" pitchFamily="2" charset="0"/>
              </a:rPr>
              <a:t>MAIN PROGRAM MANAGEMENT CHALLENGES </a:t>
            </a:r>
            <a:endParaRPr lang="en-US" b="1" dirty="0">
              <a:latin typeface="AR JULI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 DARLING" panose="02000000000000000000" pitchFamily="2" charset="0"/>
              </a:rPr>
              <a:t>OWNERSHIP OF PROJECT MANAGEMENT CONSTRAINTS</a:t>
            </a:r>
          </a:p>
          <a:p>
            <a:pPr algn="just"/>
            <a:endParaRPr lang="en-US" dirty="0" smtClean="0">
              <a:latin typeface="AR DARLING" panose="02000000000000000000" pitchFamily="2" charset="0"/>
            </a:endParaRPr>
          </a:p>
          <a:p>
            <a:pPr algn="just"/>
            <a:r>
              <a:rPr lang="en-US" dirty="0" smtClean="0">
                <a:latin typeface="AR DARLING" panose="02000000000000000000" pitchFamily="2" charset="0"/>
              </a:rPr>
              <a:t>IMPACT </a:t>
            </a:r>
            <a:r>
              <a:rPr lang="en-US" dirty="0">
                <a:latin typeface="AR DARLING" panose="02000000000000000000" pitchFamily="2" charset="0"/>
              </a:rPr>
              <a:t>OF PROJECT MANAGEMENT METHODS </a:t>
            </a:r>
            <a:r>
              <a:rPr lang="en-US" dirty="0" smtClean="0">
                <a:latin typeface="AR DARLING" panose="02000000000000000000" pitchFamily="2" charset="0"/>
              </a:rPr>
              <a:t>(FINANCIAL MANAGEMENT, PROCUREMENT) ON </a:t>
            </a:r>
            <a:r>
              <a:rPr lang="en-US" dirty="0">
                <a:latin typeface="AR DARLING" panose="02000000000000000000" pitchFamily="2" charset="0"/>
              </a:rPr>
              <a:t>THE TRANSFORMATION OF TRADITIONAL GOVERNANCE </a:t>
            </a:r>
            <a:r>
              <a:rPr lang="en-US" dirty="0" smtClean="0">
                <a:latin typeface="AR DARLING" panose="02000000000000000000" pitchFamily="2" charset="0"/>
              </a:rPr>
              <a:t>PRACTICES AT THE UNIVERSITY</a:t>
            </a:r>
          </a:p>
          <a:p>
            <a:pPr marL="0" indent="0" algn="just">
              <a:buNone/>
            </a:pPr>
            <a:endParaRPr lang="en-US" dirty="0">
              <a:latin typeface="AR DARLING" panose="02000000000000000000" pitchFamily="2" charset="0"/>
            </a:endParaRPr>
          </a:p>
          <a:p>
            <a:r>
              <a:rPr lang="en-US" dirty="0">
                <a:latin typeface="AR DARLING" panose="02000000000000000000" pitchFamily="2" charset="0"/>
              </a:rPr>
              <a:t>IMPLEMENTATION OF QUALITY MANAGEMENT IN THE UNIVERSITY AS A WHOLE</a:t>
            </a:r>
          </a:p>
          <a:p>
            <a:pPr marL="914400" lvl="2" indent="0">
              <a:buNone/>
            </a:pP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05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AR JULIAN" panose="02000000000000000000" pitchFamily="2" charset="0"/>
              </a:rPr>
              <a:t>Main Goal/Hope for the next meeting </a:t>
            </a:r>
            <a:endParaRPr lang="en-US" b="1" dirty="0">
              <a:latin typeface="AR JULI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 DARLING" panose="02000000000000000000" pitchFamily="2" charset="0"/>
              </a:rPr>
              <a:t>SHARING BEST PRACTICES IN </a:t>
            </a:r>
            <a:r>
              <a:rPr lang="en-US" dirty="0" smtClean="0">
                <a:latin typeface="AR DARLING" panose="02000000000000000000" pitchFamily="2" charset="0"/>
              </a:rPr>
              <a:t>ACE PROJECT </a:t>
            </a:r>
            <a:r>
              <a:rPr lang="en-US" dirty="0">
                <a:latin typeface="AR DARLING" panose="02000000000000000000" pitchFamily="2" charset="0"/>
              </a:rPr>
              <a:t>MANAGEMENT </a:t>
            </a:r>
            <a:r>
              <a:rPr lang="en-US" dirty="0" smtClean="0">
                <a:latin typeface="AR DARLING" panose="02000000000000000000" pitchFamily="2" charset="0"/>
              </a:rPr>
              <a:t>AND </a:t>
            </a:r>
            <a:r>
              <a:rPr lang="en-US" dirty="0">
                <a:latin typeface="AR DARLING" panose="02000000000000000000" pitchFamily="2" charset="0"/>
              </a:rPr>
              <a:t>MANAGEMENT OF RESEARCH AND INDUSTRIAL </a:t>
            </a:r>
            <a:r>
              <a:rPr lang="en-US" dirty="0" smtClean="0">
                <a:latin typeface="AR DARLING" panose="02000000000000000000" pitchFamily="2" charset="0"/>
              </a:rPr>
              <a:t>RELATIONS</a:t>
            </a:r>
          </a:p>
          <a:p>
            <a:pPr marL="0" indent="0">
              <a:buNone/>
            </a:pPr>
            <a:endParaRPr lang="en-US" dirty="0">
              <a:latin typeface="AR DARLING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AR DARLING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15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>
                <a:latin typeface="AR DESTINE" panose="02000000000000000000" pitchFamily="2" charset="0"/>
              </a:rPr>
              <a:t>CETIC TEAM IN ACCRA</a:t>
            </a:r>
            <a:endParaRPr lang="en-US" sz="4800" b="1" dirty="0">
              <a:latin typeface="AR DESTINE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5625"/>
            <a:ext cx="11430000" cy="4351338"/>
          </a:xfrm>
        </p:spPr>
        <p:txBody>
          <a:bodyPr/>
          <a:lstStyle/>
          <a:p>
            <a:r>
              <a:rPr lang="en-US" b="1" dirty="0" smtClean="0">
                <a:latin typeface="AR JULIAN" panose="02000000000000000000" pitchFamily="2" charset="0"/>
              </a:rPr>
              <a:t>LOGMO AARON</a:t>
            </a:r>
            <a:r>
              <a:rPr lang="en-US" dirty="0" smtClean="0">
                <a:latin typeface="AR JULIAN" panose="02000000000000000000" pitchFamily="2" charset="0"/>
              </a:rPr>
              <a:t>, NATIONAL FOCAL POINT/MINESUP</a:t>
            </a:r>
          </a:p>
          <a:p>
            <a:r>
              <a:rPr lang="en-US" b="1" dirty="0" smtClean="0">
                <a:latin typeface="AR JULIAN" panose="02000000000000000000" pitchFamily="2" charset="0"/>
              </a:rPr>
              <a:t>TONYE Emmanuel</a:t>
            </a:r>
            <a:r>
              <a:rPr lang="en-US" dirty="0" smtClean="0">
                <a:latin typeface="AR JULIAN" panose="02000000000000000000" pitchFamily="2" charset="0"/>
              </a:rPr>
              <a:t>, Vice-Rector  Research and Cooperation, representing the Rector</a:t>
            </a:r>
          </a:p>
          <a:p>
            <a:r>
              <a:rPr lang="en-US" sz="3200" b="1" dirty="0">
                <a:latin typeface="AR JULIAN" panose="02000000000000000000" pitchFamily="2" charset="0"/>
              </a:rPr>
              <a:t>AWONO ONANA</a:t>
            </a:r>
            <a:r>
              <a:rPr lang="en-US" sz="3200" dirty="0">
                <a:latin typeface="AR JULIAN" panose="02000000000000000000" pitchFamily="2" charset="0"/>
              </a:rPr>
              <a:t>, Coordinator</a:t>
            </a:r>
          </a:p>
          <a:p>
            <a:r>
              <a:rPr lang="en-US" sz="3200" b="1" dirty="0">
                <a:latin typeface="AR JULIAN" panose="02000000000000000000" pitchFamily="2" charset="0"/>
              </a:rPr>
              <a:t>BILONG Paul</a:t>
            </a:r>
            <a:r>
              <a:rPr lang="en-US" sz="3200" dirty="0">
                <a:latin typeface="AR JULIAN" panose="02000000000000000000" pitchFamily="2" charset="0"/>
              </a:rPr>
              <a:t>, </a:t>
            </a:r>
            <a:r>
              <a:rPr lang="en-US" sz="3200" dirty="0" smtClean="0">
                <a:latin typeface="AR JULIAN" panose="02000000000000000000" pitchFamily="2" charset="0"/>
              </a:rPr>
              <a:t>Deputy </a:t>
            </a:r>
            <a:r>
              <a:rPr lang="en-US" sz="3200" dirty="0">
                <a:latin typeface="AR JULIAN" panose="02000000000000000000" pitchFamily="2" charset="0"/>
              </a:rPr>
              <a:t>Coordinator</a:t>
            </a:r>
          </a:p>
          <a:p>
            <a:r>
              <a:rPr lang="en-US" sz="3200" b="1" dirty="0">
                <a:latin typeface="AR JULIAN" panose="02000000000000000000" pitchFamily="2" charset="0"/>
              </a:rPr>
              <a:t>KOFANE </a:t>
            </a:r>
            <a:r>
              <a:rPr lang="en-US" sz="3200" b="1" dirty="0" err="1">
                <a:latin typeface="AR JULIAN" panose="02000000000000000000" pitchFamily="2" charset="0"/>
              </a:rPr>
              <a:t>Timoléon</a:t>
            </a:r>
            <a:r>
              <a:rPr lang="en-US" sz="3200" b="1" dirty="0">
                <a:latin typeface="AR JULIAN" panose="02000000000000000000" pitchFamily="2" charset="0"/>
              </a:rPr>
              <a:t> </a:t>
            </a:r>
            <a:r>
              <a:rPr lang="en-US" sz="3200" b="1" dirty="0" err="1">
                <a:latin typeface="AR JULIAN" panose="02000000000000000000" pitchFamily="2" charset="0"/>
              </a:rPr>
              <a:t>Crépin</a:t>
            </a:r>
            <a:r>
              <a:rPr lang="en-US" sz="3200" dirty="0">
                <a:latin typeface="AR JULIAN" panose="02000000000000000000" pitchFamily="2" charset="0"/>
              </a:rPr>
              <a:t>, Principal </a:t>
            </a:r>
            <a:r>
              <a:rPr lang="en-US" sz="3200" dirty="0" smtClean="0">
                <a:latin typeface="AR JULIAN" panose="02000000000000000000" pitchFamily="2" charset="0"/>
              </a:rPr>
              <a:t>Researcher</a:t>
            </a:r>
            <a:endParaRPr lang="en-US" sz="3200" dirty="0">
              <a:latin typeface="AR JULIAN" panose="02000000000000000000" pitchFamily="2" charset="0"/>
            </a:endParaRPr>
          </a:p>
          <a:p>
            <a:r>
              <a:rPr lang="en-US" sz="3200" b="1" dirty="0">
                <a:latin typeface="AR JULIAN" panose="02000000000000000000" pitchFamily="2" charset="0"/>
              </a:rPr>
              <a:t>OBEN Julius</a:t>
            </a:r>
            <a:r>
              <a:rPr lang="en-US" sz="3200" dirty="0">
                <a:latin typeface="AR JULIAN" panose="02000000000000000000" pitchFamily="2" charset="0"/>
              </a:rPr>
              <a:t>, Internal Auditor</a:t>
            </a:r>
          </a:p>
          <a:p>
            <a:r>
              <a:rPr lang="en-US" sz="3200" b="1" dirty="0">
                <a:latin typeface="AR JULIAN" panose="02000000000000000000" pitchFamily="2" charset="0"/>
              </a:rPr>
              <a:t>ANABA Marie Noelle</a:t>
            </a:r>
            <a:r>
              <a:rPr lang="en-US" sz="3200" dirty="0">
                <a:latin typeface="AR JULIAN" panose="02000000000000000000" pitchFamily="2" charset="0"/>
              </a:rPr>
              <a:t>, Project Assistant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86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68378" y="387928"/>
            <a:ext cx="10785422" cy="1011381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>
                <a:latin typeface="AR DESTINE" panose="02000000000000000000" pitchFamily="2" charset="0"/>
              </a:rPr>
              <a:t>OBJECTIVES</a:t>
            </a:r>
            <a:endParaRPr lang="fr-FR" b="1" dirty="0">
              <a:latin typeface="AR DESTINE" panose="02000000000000000000" pitchFamily="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62000" y="1841500"/>
            <a:ext cx="1109662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400" b="1" dirty="0">
                <a:latin typeface="AR JULIAN" panose="02000000000000000000" pitchFamily="2" charset="0"/>
              </a:rPr>
              <a:t>STRENGTHEN THE CAPACITY OF THE CONTINENT IN THE FIELD OF MATHEMATICAL MODELING AND SCIENTIFIC COMPUTING &amp; RELATED ENGINEERING APPLICATIONS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000" b="1" dirty="0">
                <a:latin typeface="AR JULIAN" panose="02000000000000000000" pitchFamily="2" charset="0"/>
              </a:rPr>
              <a:t>CONTRIBUTE TO OVERCOMING CHALLENGES OF AFRICAN DEVELOPMENT BY APPLICATIONS OF MATHEMATICS AND INFORMATICS IN THE FOLLOWING AREAS: AGRICULTURE, ENERGY, HEALTH, ENVIRONMENT, INFRASTRUCTURE, MINE, UAE </a:t>
            </a:r>
            <a:r>
              <a:rPr lang="en-US" sz="2000" b="1" dirty="0" smtClean="0">
                <a:latin typeface="AR JULIAN" panose="02000000000000000000" pitchFamily="2" charset="0"/>
              </a:rPr>
              <a:t>ECONOMY</a:t>
            </a:r>
          </a:p>
          <a:p>
            <a:pPr marL="285750" indent="-285750" algn="just">
              <a:lnSpc>
                <a:spcPct val="150000"/>
              </a:lnSpc>
              <a:buFont typeface="Arial"/>
              <a:buChar char="•"/>
            </a:pPr>
            <a:r>
              <a:rPr lang="en-US" sz="2400" b="1" dirty="0">
                <a:latin typeface="AR JULIAN" panose="02000000000000000000" pitchFamily="2" charset="0"/>
              </a:rPr>
              <a:t>CONTRIBUTE TO THE CREATION OF KNOWLEDGE IN THE FIELDS OF MATHEMATICAL MODELING AND SCIENTIFIC COMPUTING</a:t>
            </a:r>
          </a:p>
        </p:txBody>
      </p:sp>
    </p:spTree>
    <p:extLst>
      <p:ext uri="{BB962C8B-B14F-4D97-AF65-F5344CB8AC3E}">
        <p14:creationId xmlns:p14="http://schemas.microsoft.com/office/powerpoint/2010/main" val="1502284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782" y="1222374"/>
            <a:ext cx="11679382" cy="483206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PROGRAM ACTIVITIES </a:t>
            </a:r>
            <a:r>
              <a:rPr lang="en-US" b="1" dirty="0"/>
              <a:t> </a:t>
            </a:r>
            <a:r>
              <a:rPr lang="en-US" b="1" dirty="0" smtClean="0"/>
              <a:t>AND THEIR  DISBURSEMENT </a:t>
            </a:r>
            <a:br>
              <a:rPr lang="en-US" b="1" dirty="0" smtClean="0"/>
            </a:br>
            <a:r>
              <a:rPr lang="en-US" b="1" dirty="0" smtClean="0"/>
              <a:t>LINKED RESULTS FOR THE DLI 2.6 AND RESULTS ON PRIVATE SECTOR 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03791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260" y="682626"/>
            <a:ext cx="10515600" cy="873124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latin typeface="AR JULIAN" panose="02000000000000000000" pitchFamily="2" charset="0"/>
              </a:rPr>
              <a:t>RESEARCH FINANCEMENT</a:t>
            </a:r>
            <a:endParaRPr lang="en-GB" b="1" dirty="0">
              <a:latin typeface="AR JULIAN" panose="02000000000000000000" pitchFamily="2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01782" y="1682750"/>
            <a:ext cx="1129145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fr-FR" sz="3600" dirty="0" smtClean="0">
                <a:latin typeface="AR JULIAN" panose="02000000000000000000" pitchFamily="2" charset="0"/>
              </a:rPr>
              <a:t>INTERNATIONAL PROJECTS (Ex : ERMIT PROJECT </a:t>
            </a:r>
            <a:r>
              <a:rPr lang="fr-FR" sz="3600" dirty="0" err="1" smtClean="0">
                <a:latin typeface="AR JULIAN" panose="02000000000000000000" pitchFamily="2" charset="0"/>
              </a:rPr>
              <a:t>Financed</a:t>
            </a:r>
            <a:r>
              <a:rPr lang="fr-FR" sz="3600" dirty="0" smtClean="0">
                <a:latin typeface="AR JULIAN" panose="02000000000000000000" pitchFamily="2" charset="0"/>
              </a:rPr>
              <a:t> by the EU (2510 000 euros)</a:t>
            </a:r>
          </a:p>
          <a:p>
            <a:pPr marL="285750" indent="-285750">
              <a:buFont typeface="Arial"/>
              <a:buChar char="•"/>
            </a:pPr>
            <a:r>
              <a:rPr lang="fr-FR" sz="3600" dirty="0" smtClean="0">
                <a:latin typeface="AR JULIAN" panose="02000000000000000000" pitchFamily="2" charset="0"/>
              </a:rPr>
              <a:t>MINISTRIES (Ex : Ministry of Public Works (Structural design), Ministry of Post &amp; Telecom (ART. INTELLIGENCE &amp; </a:t>
            </a:r>
            <a:r>
              <a:rPr lang="fr-FR" sz="3600" dirty="0" err="1" smtClean="0">
                <a:latin typeface="AR JULIAN" panose="02000000000000000000" pitchFamily="2" charset="0"/>
              </a:rPr>
              <a:t>Cybersecurity</a:t>
            </a:r>
            <a:r>
              <a:rPr lang="fr-FR" sz="3600" dirty="0" smtClean="0">
                <a:latin typeface="AR JULIAN" panose="02000000000000000000" pitchFamily="2" charset="0"/>
              </a:rPr>
              <a:t>) – 205 </a:t>
            </a:r>
            <a:r>
              <a:rPr lang="fr-FR" sz="3600" dirty="0" err="1" smtClean="0">
                <a:latin typeface="AR JULIAN" panose="02000000000000000000" pitchFamily="2" charset="0"/>
              </a:rPr>
              <a:t>mFCFA</a:t>
            </a:r>
            <a:endParaRPr lang="fr-FR" sz="3600" dirty="0">
              <a:latin typeface="AR JULIAN" panose="02000000000000000000" pitchFamily="2" charset="0"/>
            </a:endParaRPr>
          </a:p>
          <a:p>
            <a:pPr marL="285750" indent="-285750">
              <a:buFont typeface="Arial"/>
              <a:buChar char="•"/>
            </a:pPr>
            <a:r>
              <a:rPr lang="fr-FR" sz="3600" dirty="0" smtClean="0">
                <a:latin typeface="AR JULIAN" panose="02000000000000000000" pitchFamily="2" charset="0"/>
              </a:rPr>
              <a:t>Les entreprises PUBLIQUES (Ex : CNPS (social </a:t>
            </a:r>
            <a:r>
              <a:rPr lang="fr-FR" sz="3600" dirty="0" err="1" smtClean="0">
                <a:latin typeface="AR JULIAN" panose="02000000000000000000" pitchFamily="2" charset="0"/>
              </a:rPr>
              <a:t>security</a:t>
            </a:r>
            <a:r>
              <a:rPr lang="fr-FR" sz="3600" dirty="0" smtClean="0">
                <a:latin typeface="AR JULIAN" panose="02000000000000000000" pitchFamily="2" charset="0"/>
              </a:rPr>
              <a:t>)</a:t>
            </a:r>
          </a:p>
          <a:p>
            <a:pPr marL="285750" indent="-285750">
              <a:buFont typeface="Arial"/>
              <a:buChar char="•"/>
            </a:pPr>
            <a:r>
              <a:rPr lang="fr-FR" sz="3600" dirty="0" smtClean="0">
                <a:latin typeface="AR JULIAN" panose="02000000000000000000" pitchFamily="2" charset="0"/>
              </a:rPr>
              <a:t>Les entreprises PRIVEES</a:t>
            </a:r>
          </a:p>
          <a:p>
            <a:pPr marL="285750" indent="-285750">
              <a:buFont typeface="Arial"/>
              <a:buChar char="•"/>
            </a:pPr>
            <a:endParaRPr lang="fr-FR" sz="3600" dirty="0">
              <a:latin typeface="AR JULI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511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8413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latin typeface="AR JULIAN" panose="02000000000000000000" pitchFamily="2" charset="0"/>
              </a:rPr>
              <a:t>RESEARCH- PUBLISHED ARTICLES – DLR 2.6 </a:t>
            </a:r>
            <a:r>
              <a:rPr lang="en-US" sz="2800" b="1" dirty="0" smtClean="0">
                <a:latin typeface="AR JULIAN" panose="02000000000000000000" pitchFamily="2" charset="0"/>
              </a:rPr>
              <a:t/>
            </a:r>
            <a:br>
              <a:rPr lang="en-US" sz="2800" b="1" dirty="0" smtClean="0">
                <a:latin typeface="AR JULIAN" panose="02000000000000000000" pitchFamily="2" charset="0"/>
              </a:rPr>
            </a:br>
            <a:endParaRPr lang="en-US" sz="2800" b="1" dirty="0">
              <a:latin typeface="AR JULI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5" y="1206500"/>
            <a:ext cx="11020425" cy="4970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572491" y="2000249"/>
            <a:ext cx="76390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dirty="0" err="1" smtClean="0">
                <a:latin typeface="AR JULIAN" panose="02000000000000000000" pitchFamily="2" charset="0"/>
              </a:rPr>
              <a:t>See</a:t>
            </a:r>
            <a:r>
              <a:rPr lang="fr-FR" sz="4800" dirty="0" smtClean="0">
                <a:latin typeface="AR JULIAN" panose="02000000000000000000" pitchFamily="2" charset="0"/>
              </a:rPr>
              <a:t> </a:t>
            </a:r>
            <a:r>
              <a:rPr lang="fr-FR" sz="4800" dirty="0" err="1" smtClean="0">
                <a:latin typeface="AR JULIAN" panose="02000000000000000000" pitchFamily="2" charset="0"/>
              </a:rPr>
              <a:t>Annex</a:t>
            </a:r>
            <a:r>
              <a:rPr lang="fr-FR" sz="4800" dirty="0" smtClean="0">
                <a:latin typeface="AR JULIAN" panose="02000000000000000000" pitchFamily="2" charset="0"/>
              </a:rPr>
              <a:t> for the </a:t>
            </a:r>
            <a:r>
              <a:rPr lang="fr-FR" sz="4800" dirty="0" err="1" smtClean="0">
                <a:latin typeface="AR JULIAN" panose="02000000000000000000" pitchFamily="2" charset="0"/>
              </a:rPr>
              <a:t>list</a:t>
            </a:r>
            <a:r>
              <a:rPr lang="fr-FR" sz="4800" dirty="0" smtClean="0">
                <a:latin typeface="AR JULIAN" panose="02000000000000000000" pitchFamily="2" charset="0"/>
              </a:rPr>
              <a:t> </a:t>
            </a:r>
            <a:r>
              <a:rPr lang="fr-FR" sz="4800" dirty="0" smtClean="0">
                <a:latin typeface="AR JULIAN" panose="02000000000000000000" pitchFamily="2" charset="0"/>
                <a:hlinkClick r:id="rId2" action="ppaction://hlinkfile"/>
              </a:rPr>
              <a:t>Publications_list_CETIC.docx</a:t>
            </a:r>
            <a:endParaRPr lang="fr-FR" sz="4800" dirty="0">
              <a:latin typeface="AR JULI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232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2000"/>
          </a:xfrm>
        </p:spPr>
        <p:txBody>
          <a:bodyPr/>
          <a:lstStyle/>
          <a:p>
            <a:pPr algn="ctr"/>
            <a:r>
              <a:rPr lang="en-US" b="1" dirty="0" smtClean="0">
                <a:latin typeface="AR JULIAN" panose="02000000000000000000" pitchFamily="2" charset="0"/>
              </a:rPr>
              <a:t>PRIVATE SECTOR</a:t>
            </a:r>
            <a:endParaRPr lang="en-US" b="1" dirty="0">
              <a:latin typeface="AR JULI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5250"/>
            <a:ext cx="10515600" cy="4811713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>
                <a:latin typeface="AR JULIAN" panose="02000000000000000000" pitchFamily="2" charset="0"/>
              </a:rPr>
              <a:t>PRIVATE SECTOR PARTNERS WE COLLABORATED WITH DURING THIS PERIOD.</a:t>
            </a:r>
          </a:p>
          <a:p>
            <a:pPr marL="0" indent="0">
              <a:buNone/>
            </a:pPr>
            <a:endParaRPr lang="en-US" dirty="0" smtClean="0">
              <a:latin typeface="AR JULIAN" panose="02000000000000000000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 JULIAN" panose="02000000000000000000" pitchFamily="2" charset="0"/>
              </a:rPr>
              <a:t>ENEO, ORANGE, MTN, CRTV, SGBC, AXA, CNPS, SOPECAM, SABC, ALUCAM, INOV, ANTIC, ZEBREKA, ITG Store, </a:t>
            </a:r>
            <a:r>
              <a:rPr lang="en-US" dirty="0">
                <a:latin typeface="AR JULIAN" panose="02000000000000000000" pitchFamily="2" charset="0"/>
              </a:rPr>
              <a:t>MSEC </a:t>
            </a:r>
            <a:r>
              <a:rPr lang="en-US" dirty="0" smtClean="0">
                <a:latin typeface="AR JULIAN" panose="02000000000000000000" pitchFamily="2" charset="0"/>
              </a:rPr>
              <a:t>NET, TOTAL, CAMTEL </a:t>
            </a:r>
            <a:endParaRPr lang="en-US" dirty="0">
              <a:latin typeface="AR JULIAN" panose="02000000000000000000" pitchFamily="2" charset="0"/>
            </a:endParaRP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88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2000"/>
          </a:xfrm>
        </p:spPr>
        <p:txBody>
          <a:bodyPr/>
          <a:lstStyle/>
          <a:p>
            <a:pPr algn="ctr"/>
            <a:r>
              <a:rPr lang="en-US" b="1" dirty="0" smtClean="0">
                <a:latin typeface="AR JULIAN" panose="02000000000000000000" pitchFamily="2" charset="0"/>
              </a:rPr>
              <a:t>PRIVATE SECTOR</a:t>
            </a:r>
            <a:endParaRPr lang="en-US" b="1" dirty="0">
              <a:latin typeface="AR JULI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1365250"/>
            <a:ext cx="11610109" cy="4811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latin typeface="AR JULIAN" panose="02000000000000000000" pitchFamily="2" charset="0"/>
              </a:rPr>
              <a:t>RESEARCH CONDUCTED AND THE RESULTS OBTAINED.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 action="ppaction://hlinkfile"/>
              </a:rPr>
              <a:t>THEMES.xlsx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6216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AR JULIAN" panose="02000000000000000000" pitchFamily="2" charset="0"/>
              </a:rPr>
              <a:t>SUCCESS STORY : CARDIOPAD </a:t>
            </a:r>
            <a:r>
              <a:rPr lang="fr-FR" dirty="0">
                <a:latin typeface="AR JULIAN" panose="02000000000000000000" pitchFamily="2" charset="0"/>
              </a:rPr>
              <a:t>-</a:t>
            </a:r>
            <a:r>
              <a:rPr lang="fr-FR" dirty="0" smtClean="0">
                <a:latin typeface="AR JULIAN" panose="02000000000000000000" pitchFamily="2" charset="0"/>
              </a:rPr>
              <a:t> ARTHUR ZANG</a:t>
            </a:r>
            <a:endParaRPr lang="fr-FR" dirty="0">
              <a:latin typeface="AR JULIAN" panose="02000000000000000000" pitchFamily="2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650" y="3105944"/>
            <a:ext cx="25527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25781"/>
            <a:ext cx="10688782" cy="448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412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14670</TotalTime>
  <Words>372</Words>
  <Application>Microsoft Macintosh PowerPoint</Application>
  <PresentationFormat>Custom</PresentationFormat>
  <Paragraphs>51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CENTER OF EXCELLENCE IN INFORMATION AND COMMUNICATION TECHNOLOGIES  </vt:lpstr>
      <vt:lpstr>CETIC TEAM IN ACCRA</vt:lpstr>
      <vt:lpstr>OBJECTIVES</vt:lpstr>
      <vt:lpstr>PROGRAM ACTIVITIES  AND THEIR  DISBURSEMENT  LINKED RESULTS FOR THE DLI 2.6 AND RESULTS ON PRIVATE SECTOR .</vt:lpstr>
      <vt:lpstr>RESEARCH FINANCEMENT</vt:lpstr>
      <vt:lpstr>RESEARCH- PUBLISHED ARTICLES – DLR 2.6  </vt:lpstr>
      <vt:lpstr>PRIVATE SECTOR</vt:lpstr>
      <vt:lpstr>PRIVATE SECTOR</vt:lpstr>
      <vt:lpstr>SUCCESS STORY : CARDIOPAD - ARTHUR ZANG</vt:lpstr>
      <vt:lpstr>Main Programming Challenges</vt:lpstr>
      <vt:lpstr>MAIN PROGRAM MANAGEMENT CHALLENGES </vt:lpstr>
      <vt:lpstr>Main Goal/Hope for the next meeting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Center Name Here </dc:title>
  <dc:creator>Michelle Niescierenko</dc:creator>
  <cp:lastModifiedBy>idris assani</cp:lastModifiedBy>
  <cp:revision>74</cp:revision>
  <dcterms:created xsi:type="dcterms:W3CDTF">2015-11-03T16:33:09Z</dcterms:created>
  <dcterms:modified xsi:type="dcterms:W3CDTF">2016-05-17T17:40:26Z</dcterms:modified>
</cp:coreProperties>
</file>