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84" r:id="rId4"/>
    <p:sldId id="285" r:id="rId5"/>
    <p:sldId id="263" r:id="rId6"/>
    <p:sldId id="273" r:id="rId7"/>
    <p:sldId id="286" r:id="rId8"/>
    <p:sldId id="300" r:id="rId9"/>
    <p:sldId id="301" r:id="rId10"/>
    <p:sldId id="302" r:id="rId11"/>
    <p:sldId id="303" r:id="rId12"/>
    <p:sldId id="304" r:id="rId13"/>
    <p:sldId id="305" r:id="rId14"/>
    <p:sldId id="306" r:id="rId15"/>
    <p:sldId id="307" r:id="rId16"/>
    <p:sldId id="308" r:id="rId17"/>
    <p:sldId id="309" r:id="rId18"/>
    <p:sldId id="281" r:id="rId19"/>
    <p:sldId id="277" r:id="rId20"/>
    <p:sldId id="278"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04"/>
  </p:normalViewPr>
  <p:slideViewPr>
    <p:cSldViewPr snapToGrid="0" snapToObjects="1">
      <p:cViewPr>
        <p:scale>
          <a:sx n="60" d="100"/>
          <a:sy n="60" d="100"/>
        </p:scale>
        <p:origin x="-80" y="-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542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5CB58B-30D4-E84F-8A6C-64EC6BFB7E70}" type="datetimeFigureOut">
              <a:rPr lang="en-US" smtClean="0"/>
              <a:pPr/>
              <a:t>5/17/16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8552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130447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88167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235549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5281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4015144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509501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197022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347783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CB58B-30D4-E84F-8A6C-64EC6BFB7E70}"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60107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5CB58B-30D4-E84F-8A6C-64EC6BFB7E70}" type="datetimeFigureOut">
              <a:rPr lang="en-US" smtClean="0"/>
              <a:pPr/>
              <a:t>5/17/16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4576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5CB58B-30D4-E84F-8A6C-64EC6BFB7E70}" type="datetimeFigureOut">
              <a:rPr lang="en-US" smtClean="0"/>
              <a:pPr/>
              <a:t>5/17/16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123224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5CB58B-30D4-E84F-8A6C-64EC6BFB7E70}" type="datetimeFigureOut">
              <a:rPr lang="en-US" smtClean="0"/>
              <a:pPr/>
              <a:t>5/17/16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31910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CB58B-30D4-E84F-8A6C-64EC6BFB7E70}" type="datetimeFigureOut">
              <a:rPr lang="en-US" smtClean="0"/>
              <a:pPr/>
              <a:t>5/17/16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21483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CB58B-30D4-E84F-8A6C-64EC6BFB7E70}" type="datetimeFigureOut">
              <a:rPr lang="en-US" smtClean="0"/>
              <a:pPr/>
              <a:t>5/17/16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406815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CB58B-30D4-E84F-8A6C-64EC6BFB7E70}" type="datetimeFigureOut">
              <a:rPr lang="en-US" smtClean="0"/>
              <a:pPr/>
              <a:t>5/17/16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E88C6-04E7-9545-9C5C-8EBB46584EE2}" type="slidenum">
              <a:rPr lang="en-US" smtClean="0"/>
              <a:pPr/>
              <a:t>‹#›</a:t>
            </a:fld>
            <a:endParaRPr lang="en-US"/>
          </a:p>
        </p:txBody>
      </p:sp>
    </p:spTree>
    <p:extLst>
      <p:ext uri="{BB962C8B-B14F-4D97-AF65-F5344CB8AC3E}">
        <p14:creationId xmlns:p14="http://schemas.microsoft.com/office/powerpoint/2010/main" val="37032598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5CB58B-30D4-E84F-8A6C-64EC6BFB7E70}" type="datetimeFigureOut">
              <a:rPr lang="en-US" smtClean="0"/>
              <a:pPr/>
              <a:t>5/17/16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F8E88C6-04E7-9545-9C5C-8EBB46584EE2}" type="slidenum">
              <a:rPr lang="en-US" smtClean="0"/>
              <a:pPr/>
              <a:t>‹#›</a:t>
            </a:fld>
            <a:endParaRPr lang="en-US"/>
          </a:p>
        </p:txBody>
      </p:sp>
    </p:spTree>
    <p:extLst>
      <p:ext uri="{BB962C8B-B14F-4D97-AF65-F5344CB8AC3E}">
        <p14:creationId xmlns:p14="http://schemas.microsoft.com/office/powerpoint/2010/main" val="8759332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390" y="866274"/>
            <a:ext cx="9633284" cy="2748308"/>
          </a:xfrm>
        </p:spPr>
        <p:txBody>
          <a:bodyPr>
            <a:noAutofit/>
          </a:bodyPr>
          <a:lstStyle/>
          <a:p>
            <a:pPr algn="ctr"/>
            <a:r>
              <a:rPr lang="en-US" sz="5400" b="1" dirty="0" smtClean="0">
                <a:effectLst>
                  <a:outerShdw blurRad="38100" dist="38100" dir="2700000" algn="tl">
                    <a:srgbClr val="000000">
                      <a:alpha val="43137"/>
                    </a:srgbClr>
                  </a:outerShdw>
                </a:effectLst>
              </a:rPr>
              <a:t>CENTRE D’EXCELLENCE AFRICAIN EN SCIENCES MATHEMATIQUES ET APPLICATIONS (CEA-SMA)</a:t>
            </a:r>
            <a:endParaRPr lang="en-US"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04953" y="4225158"/>
            <a:ext cx="4382813" cy="2632841"/>
          </a:xfrm>
        </p:spPr>
        <p:txBody>
          <a:bodyPr>
            <a:normAutofit/>
          </a:bodyPr>
          <a:lstStyle/>
          <a:p>
            <a:pPr algn="ctr"/>
            <a:endParaRPr lang="en-US" sz="2400" b="1" dirty="0">
              <a:solidFill>
                <a:schemeClr val="tx1"/>
              </a:solidFill>
            </a:endParaRPr>
          </a:p>
        </p:txBody>
      </p:sp>
      <p:pic>
        <p:nvPicPr>
          <p:cNvPr id="1026" name="Picture 2" descr="C:\Users\pc imsp\Desktop\BIG DATA\CEA-SM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390" y="3965575"/>
            <a:ext cx="3690937" cy="289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9839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3157100"/>
              </p:ext>
            </p:extLst>
          </p:nvPr>
        </p:nvGraphicFramePr>
        <p:xfrm>
          <a:off x="109181" y="777922"/>
          <a:ext cx="11911370" cy="6035040"/>
        </p:xfrm>
        <a:graphic>
          <a:graphicData uri="http://schemas.openxmlformats.org/drawingml/2006/table">
            <a:tbl>
              <a:tblPr firstRow="1" bandRow="1">
                <a:tableStyleId>{5C22544A-7EE6-4342-B048-85BDC9FD1C3A}</a:tableStyleId>
              </a:tblPr>
              <a:tblGrid>
                <a:gridCol w="528557"/>
                <a:gridCol w="1918911"/>
                <a:gridCol w="4015667"/>
                <a:gridCol w="3466154"/>
                <a:gridCol w="1982081"/>
              </a:tblGrid>
              <a:tr h="973241">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840526">
                <a:tc>
                  <a:txBody>
                    <a:bodyPr/>
                    <a:lstStyle/>
                    <a:p>
                      <a:pPr algn="l"/>
                      <a:r>
                        <a:rPr lang="fr-CA" sz="1700" dirty="0" smtClean="0"/>
                        <a:t>13</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S. </a:t>
                      </a:r>
                      <a:r>
                        <a:rPr lang="en-US" sz="1700" kern="1200" dirty="0" err="1" smtClean="0">
                          <a:solidFill>
                            <a:schemeClr val="dk1"/>
                          </a:solidFill>
                          <a:effectLst/>
                          <a:latin typeface="+mn-lt"/>
                          <a:ea typeface="+mn-ea"/>
                          <a:cs typeface="+mn-cs"/>
                        </a:rPr>
                        <a:t>Attan</a:t>
                      </a:r>
                      <a:r>
                        <a:rPr lang="en-US" sz="1700" kern="1200" dirty="0" smtClean="0">
                          <a:solidFill>
                            <a:schemeClr val="dk1"/>
                          </a:solidFill>
                          <a:effectLst/>
                          <a:latin typeface="+mn-lt"/>
                          <a:ea typeface="+mn-ea"/>
                          <a:cs typeface="+mn-cs"/>
                        </a:rPr>
                        <a:t> and A. </a:t>
                      </a:r>
                      <a:r>
                        <a:rPr lang="en-US" sz="1700" b="1" kern="1200" dirty="0" smtClean="0">
                          <a:solidFill>
                            <a:schemeClr val="dk1"/>
                          </a:solidFill>
                          <a:effectLst/>
                          <a:latin typeface="+mn-lt"/>
                          <a:ea typeface="+mn-ea"/>
                          <a:cs typeface="+mn-cs"/>
                        </a:rPr>
                        <a:t>N. Issa</a:t>
                      </a:r>
                      <a:endParaRPr lang="en-US" sz="1700" b="1" dirty="0"/>
                    </a:p>
                  </a:txBody>
                  <a:tcPr/>
                </a:tc>
                <a:tc>
                  <a:txBody>
                    <a:bodyPr/>
                    <a:lstStyle/>
                    <a:p>
                      <a:pPr eaLnBrk="0" hangingPunct="0"/>
                      <a:r>
                        <a:rPr lang="en-US" sz="1700" kern="1200" dirty="0" err="1" smtClean="0">
                          <a:solidFill>
                            <a:schemeClr val="dk1"/>
                          </a:solidFill>
                          <a:effectLst/>
                          <a:latin typeface="+mn-lt"/>
                          <a:ea typeface="+mn-ea"/>
                          <a:cs typeface="+mn-cs"/>
                        </a:rPr>
                        <a:t>Hom</a:t>
                      </a:r>
                      <a:r>
                        <a:rPr lang="en-US" sz="1700" kern="1200" dirty="0" smtClean="0">
                          <a:solidFill>
                            <a:schemeClr val="dk1"/>
                          </a:solidFill>
                          <a:effectLst/>
                          <a:latin typeface="+mn-lt"/>
                          <a:ea typeface="+mn-ea"/>
                          <a:cs typeface="+mn-cs"/>
                        </a:rPr>
                        <a:t>-Lie triple system and </a:t>
                      </a:r>
                      <a:r>
                        <a:rPr lang="en-US" sz="1700" kern="1200" dirty="0" err="1" smtClean="0">
                          <a:solidFill>
                            <a:schemeClr val="dk1"/>
                          </a:solidFill>
                          <a:effectLst/>
                          <a:latin typeface="+mn-lt"/>
                          <a:ea typeface="+mn-ea"/>
                          <a:cs typeface="+mn-cs"/>
                        </a:rPr>
                        <a:t>Hom-Bol</a:t>
                      </a:r>
                      <a:r>
                        <a:rPr lang="en-US" sz="1700" kern="1200" dirty="0" smtClean="0">
                          <a:solidFill>
                            <a:schemeClr val="dk1"/>
                          </a:solidFill>
                          <a:effectLst/>
                          <a:latin typeface="+mn-lt"/>
                          <a:ea typeface="+mn-ea"/>
                          <a:cs typeface="+mn-cs"/>
                        </a:rPr>
                        <a:t> algebra structures on </a:t>
                      </a:r>
                      <a:r>
                        <a:rPr lang="en-US" sz="1700" kern="1200" dirty="0" err="1" smtClean="0">
                          <a:solidFill>
                            <a:schemeClr val="dk1"/>
                          </a:solidFill>
                          <a:effectLst/>
                          <a:latin typeface="+mn-lt"/>
                          <a:ea typeface="+mn-ea"/>
                          <a:cs typeface="+mn-cs"/>
                        </a:rPr>
                        <a:t>Hom-Malcev</a:t>
                      </a:r>
                      <a:r>
                        <a:rPr lang="en-US" sz="1700" kern="1200" dirty="0" smtClean="0">
                          <a:solidFill>
                            <a:schemeClr val="dk1"/>
                          </a:solidFill>
                          <a:effectLst/>
                          <a:latin typeface="+mn-lt"/>
                          <a:ea typeface="+mn-ea"/>
                          <a:cs typeface="+mn-cs"/>
                        </a:rPr>
                        <a:t> and right </a:t>
                      </a:r>
                      <a:r>
                        <a:rPr lang="en-US" sz="1700" kern="1200" dirty="0" err="1" smtClean="0">
                          <a:solidFill>
                            <a:schemeClr val="dk1"/>
                          </a:solidFill>
                          <a:effectLst/>
                          <a:latin typeface="+mn-lt"/>
                          <a:ea typeface="+mn-ea"/>
                          <a:cs typeface="+mn-cs"/>
                        </a:rPr>
                        <a:t>Hom</a:t>
                      </a:r>
                      <a:r>
                        <a:rPr lang="en-US" sz="1700" kern="1200" dirty="0" smtClean="0">
                          <a:solidFill>
                            <a:schemeClr val="dk1"/>
                          </a:solidFill>
                          <a:effectLst/>
                          <a:latin typeface="+mn-lt"/>
                          <a:ea typeface="+mn-ea"/>
                          <a:cs typeface="+mn-cs"/>
                        </a:rPr>
                        <a:t>- alternative algebras,</a:t>
                      </a:r>
                      <a:endParaRPr lang="en-US" sz="1700" kern="1200" dirty="0">
                        <a:solidFill>
                          <a:schemeClr val="dk1"/>
                        </a:solidFill>
                        <a:effectLst/>
                        <a:latin typeface="+mn-lt"/>
                        <a:ea typeface="+mn-ea"/>
                        <a:cs typeface="+mn-cs"/>
                      </a:endParaRPr>
                    </a:p>
                  </a:txBody>
                  <a:tcPr/>
                </a:tc>
                <a:tc>
                  <a:txBody>
                    <a:bodyPr/>
                    <a:lstStyle/>
                    <a:p>
                      <a:pPr algn="l" eaLnBrk="0" hangingPunct="0"/>
                      <a:r>
                        <a:rPr lang="en-US" sz="1700" kern="1200" dirty="0" smtClean="0">
                          <a:solidFill>
                            <a:schemeClr val="dk1"/>
                          </a:solidFill>
                          <a:effectLst/>
                          <a:latin typeface="+mn-lt"/>
                          <a:ea typeface="+mn-ea"/>
                          <a:cs typeface="+mn-cs"/>
                        </a:rPr>
                        <a:t> </a:t>
                      </a:r>
                      <a:r>
                        <a:rPr lang="fr-FR" sz="1700" kern="1200" dirty="0" smtClean="0">
                          <a:solidFill>
                            <a:schemeClr val="dk1"/>
                          </a:solidFill>
                          <a:effectLst/>
                          <a:latin typeface="+mn-lt"/>
                          <a:ea typeface="+mn-ea"/>
                          <a:cs typeface="+mn-cs"/>
                        </a:rPr>
                        <a:t>(</a:t>
                      </a:r>
                      <a:r>
                        <a:rPr lang="en-US" sz="1700" kern="1200" noProof="0" dirty="0" smtClean="0">
                          <a:solidFill>
                            <a:schemeClr val="dk1"/>
                          </a:solidFill>
                          <a:effectLst/>
                          <a:latin typeface="+mn-lt"/>
                          <a:ea typeface="+mn-ea"/>
                          <a:cs typeface="+mn-cs"/>
                        </a:rPr>
                        <a:t>Submitted</a:t>
                      </a:r>
                      <a:r>
                        <a:rPr lang="fr-FR" sz="1700" kern="1200" dirty="0" smtClean="0">
                          <a:solidFill>
                            <a:schemeClr val="dk1"/>
                          </a:solidFill>
                          <a:effectLst/>
                          <a:latin typeface="+mn-lt"/>
                          <a:ea typeface="+mn-ea"/>
                          <a:cs typeface="+mn-cs"/>
                        </a:rPr>
                        <a:t> for publication)</a:t>
                      </a:r>
                      <a:endParaRPr lang="en-US" sz="1700" dirty="0"/>
                    </a:p>
                  </a:txBody>
                  <a:tcPr/>
                </a:tc>
                <a:tc>
                  <a:txBody>
                    <a:bodyPr/>
                    <a:lstStyle/>
                    <a:p>
                      <a:pPr algn="l"/>
                      <a:r>
                        <a:rPr lang="fr-CA" sz="1700" dirty="0" smtClean="0"/>
                        <a:t>Peer </a:t>
                      </a:r>
                      <a:r>
                        <a:rPr lang="en-US" sz="1700" noProof="0" dirty="0" smtClean="0"/>
                        <a:t>reviewed</a:t>
                      </a:r>
                      <a:r>
                        <a:rPr lang="fr-CA" sz="1700" dirty="0" smtClean="0"/>
                        <a:t> journal</a:t>
                      </a:r>
                      <a:endParaRPr lang="en-US" sz="1700" dirty="0"/>
                    </a:p>
                  </a:txBody>
                  <a:tcPr/>
                </a:tc>
              </a:tr>
              <a:tr h="1341893">
                <a:tc>
                  <a:txBody>
                    <a:bodyPr/>
                    <a:lstStyle/>
                    <a:p>
                      <a:pPr algn="l"/>
                      <a:r>
                        <a:rPr lang="fr-CA" sz="1700" dirty="0" smtClean="0"/>
                        <a:t>14</a:t>
                      </a:r>
                      <a:endParaRPr lang="en-US" sz="1700" dirty="0"/>
                    </a:p>
                  </a:txBody>
                  <a:tcPr/>
                </a:tc>
                <a:tc>
                  <a:txBody>
                    <a:bodyPr/>
                    <a:lstStyle/>
                    <a:p>
                      <a:pPr algn="l" eaLnBrk="0" hangingPunct="0"/>
                      <a:r>
                        <a:rPr lang="en-US" sz="1700" kern="1200" dirty="0" smtClean="0">
                          <a:solidFill>
                            <a:schemeClr val="dk1"/>
                          </a:solidFill>
                          <a:effectLst/>
                          <a:latin typeface="+mn-lt"/>
                          <a:ea typeface="+mn-ea"/>
                          <a:cs typeface="+mn-cs"/>
                        </a:rPr>
                        <a:t>A. S. E. </a:t>
                      </a:r>
                      <a:r>
                        <a:rPr lang="en-US" sz="1700" kern="1200" dirty="0" err="1" smtClean="0">
                          <a:solidFill>
                            <a:schemeClr val="dk1"/>
                          </a:solidFill>
                          <a:effectLst/>
                          <a:latin typeface="+mn-lt"/>
                          <a:ea typeface="+mn-ea"/>
                          <a:cs typeface="+mn-cs"/>
                        </a:rPr>
                        <a:t>Mialebama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Bouesso</a:t>
                      </a:r>
                      <a:r>
                        <a:rPr lang="en-US" sz="1700" kern="1200" dirty="0" smtClean="0">
                          <a:solidFill>
                            <a:schemeClr val="dk1"/>
                          </a:solidFill>
                          <a:effectLst/>
                          <a:latin typeface="+mn-lt"/>
                          <a:ea typeface="+mn-ea"/>
                          <a:cs typeface="+mn-cs"/>
                        </a:rPr>
                        <a:t>, S. </a:t>
                      </a:r>
                      <a:r>
                        <a:rPr lang="en-US" sz="1700" kern="1200" dirty="0" err="1" smtClean="0">
                          <a:solidFill>
                            <a:schemeClr val="dk1"/>
                          </a:solidFill>
                          <a:effectLst/>
                          <a:latin typeface="+mn-lt"/>
                          <a:ea typeface="+mn-ea"/>
                          <a:cs typeface="+mn-cs"/>
                        </a:rPr>
                        <a:t>Attan</a:t>
                      </a:r>
                      <a:r>
                        <a:rPr lang="en-US" sz="1700" kern="1200" dirty="0" smtClean="0">
                          <a:solidFill>
                            <a:schemeClr val="dk1"/>
                          </a:solidFill>
                          <a:effectLst/>
                          <a:latin typeface="+mn-lt"/>
                          <a:ea typeface="+mn-ea"/>
                          <a:cs typeface="+mn-cs"/>
                        </a:rPr>
                        <a:t> and D. Sow</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Weak  </a:t>
                      </a:r>
                      <a:r>
                        <a:rPr lang="en-US" sz="1700" kern="1200" dirty="0" err="1" smtClean="0">
                          <a:solidFill>
                            <a:schemeClr val="dk1"/>
                          </a:solidFill>
                          <a:effectLst/>
                          <a:latin typeface="+mn-lt"/>
                          <a:ea typeface="+mn-ea"/>
                          <a:cs typeface="+mn-cs"/>
                        </a:rPr>
                        <a:t>grobner</a:t>
                      </a:r>
                      <a:r>
                        <a:rPr lang="en-US" sz="1700" kern="1200" dirty="0" smtClean="0">
                          <a:solidFill>
                            <a:schemeClr val="dk1"/>
                          </a:solidFill>
                          <a:effectLst/>
                          <a:latin typeface="+mn-lt"/>
                          <a:ea typeface="+mn-ea"/>
                          <a:cs typeface="+mn-cs"/>
                        </a:rPr>
                        <a:t>  bases  over  a dual </a:t>
                      </a:r>
                      <a:r>
                        <a:rPr lang="en-US" sz="1700" kern="1200" dirty="0" err="1" smtClean="0">
                          <a:solidFill>
                            <a:schemeClr val="dk1"/>
                          </a:solidFill>
                          <a:effectLst/>
                          <a:latin typeface="+mn-lt"/>
                          <a:ea typeface="+mn-ea"/>
                          <a:cs typeface="+mn-cs"/>
                        </a:rPr>
                        <a:t>Bezout</a:t>
                      </a:r>
                      <a:r>
                        <a:rPr lang="en-US" sz="1700" kern="1200" dirty="0" smtClean="0">
                          <a:solidFill>
                            <a:schemeClr val="dk1"/>
                          </a:solidFill>
                          <a:effectLst/>
                          <a:latin typeface="+mn-lt"/>
                          <a:ea typeface="+mn-ea"/>
                          <a:cs typeface="+mn-cs"/>
                        </a:rPr>
                        <a:t> domain</a:t>
                      </a:r>
                      <a:endParaRPr lang="en-US" sz="1700" kern="1200" dirty="0">
                        <a:solidFill>
                          <a:schemeClr val="dk1"/>
                        </a:solidFill>
                        <a:effectLst/>
                        <a:latin typeface="+mn-lt"/>
                        <a:ea typeface="+mn-ea"/>
                        <a:cs typeface="+mn-cs"/>
                      </a:endParaRPr>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 </a:t>
                      </a:r>
                      <a:r>
                        <a:rPr lang="fr-FR" sz="1700" kern="1200" dirty="0" smtClean="0">
                          <a:solidFill>
                            <a:schemeClr val="dk1"/>
                          </a:solidFill>
                          <a:effectLst/>
                          <a:latin typeface="+mn-lt"/>
                          <a:ea typeface="+mn-ea"/>
                          <a:cs typeface="+mn-cs"/>
                        </a:rPr>
                        <a:t>(</a:t>
                      </a:r>
                      <a:r>
                        <a:rPr lang="en-US" sz="1700" kern="1200" noProof="0" dirty="0" smtClean="0">
                          <a:solidFill>
                            <a:schemeClr val="dk1"/>
                          </a:solidFill>
                          <a:effectLst/>
                          <a:latin typeface="+mn-lt"/>
                          <a:ea typeface="+mn-ea"/>
                          <a:cs typeface="+mn-cs"/>
                        </a:rPr>
                        <a:t>Submitted</a:t>
                      </a:r>
                      <a:r>
                        <a:rPr lang="fr-FR" sz="1700" kern="1200" dirty="0" smtClean="0">
                          <a:solidFill>
                            <a:schemeClr val="dk1"/>
                          </a:solidFill>
                          <a:effectLst/>
                          <a:latin typeface="+mn-lt"/>
                          <a:ea typeface="+mn-ea"/>
                          <a:cs typeface="+mn-cs"/>
                        </a:rPr>
                        <a:t> for publication)</a:t>
                      </a:r>
                      <a:endParaRPr lang="en-US" sz="1700" dirty="0" smtClean="0"/>
                    </a:p>
                  </a:txBody>
                  <a:tcPr/>
                </a:tc>
                <a:tc>
                  <a:txBody>
                    <a:bodyPr/>
                    <a:lstStyle/>
                    <a:p>
                      <a:pPr algn="l"/>
                      <a:r>
                        <a:rPr lang="fr-CA" sz="1700" dirty="0" smtClean="0"/>
                        <a:t>Peer </a:t>
                      </a:r>
                      <a:r>
                        <a:rPr lang="en-US" sz="1700" noProof="0" dirty="0" smtClean="0"/>
                        <a:t>reviewed</a:t>
                      </a:r>
                      <a:r>
                        <a:rPr lang="fr-CA" sz="1700" dirty="0" smtClean="0"/>
                        <a:t> journal</a:t>
                      </a:r>
                      <a:endParaRPr lang="en-US" sz="1700" dirty="0"/>
                    </a:p>
                  </a:txBody>
                  <a:tcPr/>
                </a:tc>
              </a:tr>
              <a:tr h="1341893">
                <a:tc>
                  <a:txBody>
                    <a:bodyPr/>
                    <a:lstStyle/>
                    <a:p>
                      <a:pPr algn="l"/>
                      <a:r>
                        <a:rPr lang="fr-CA" sz="1700" dirty="0" smtClean="0"/>
                        <a:t>15</a:t>
                      </a:r>
                      <a:endParaRPr lang="en-US" sz="1700" dirty="0"/>
                    </a:p>
                  </a:txBody>
                  <a:tcPr/>
                </a:tc>
                <a:tc>
                  <a:txBody>
                    <a:bodyPr/>
                    <a:lstStyle/>
                    <a:p>
                      <a:pPr algn="l"/>
                      <a:r>
                        <a:rPr lang="en-US" sz="1700" b="1" kern="1200" dirty="0" smtClean="0">
                          <a:solidFill>
                            <a:schemeClr val="dk1"/>
                          </a:solidFill>
                          <a:effectLst/>
                          <a:latin typeface="+mn-lt"/>
                          <a:ea typeface="+mn-ea"/>
                          <a:cs typeface="+mn-cs"/>
                        </a:rPr>
                        <a:t>F. A. A. Laleye, E. C. Ezin, </a:t>
                      </a:r>
                      <a:r>
                        <a:rPr lang="en-US" sz="1700" kern="1200" dirty="0" smtClean="0">
                          <a:solidFill>
                            <a:schemeClr val="dk1"/>
                          </a:solidFill>
                          <a:effectLst/>
                          <a:latin typeface="+mn-lt"/>
                          <a:ea typeface="+mn-ea"/>
                          <a:cs typeface="+mn-cs"/>
                        </a:rPr>
                        <a:t>C.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algn="l"/>
                      <a:r>
                        <a:rPr lang="en-US" sz="1700" kern="1200" dirty="0" smtClean="0">
                          <a:solidFill>
                            <a:schemeClr val="dk1"/>
                          </a:solidFill>
                          <a:effectLst/>
                          <a:latin typeface="+mn-lt"/>
                          <a:ea typeface="+mn-ea"/>
                          <a:cs typeface="+mn-cs"/>
                        </a:rPr>
                        <a:t>Weighted	Combination</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of Naive	Bayes and LVQ  Classifier for </a:t>
                      </a:r>
                      <a:r>
                        <a:rPr lang="en-US" sz="1700" kern="1200" dirty="0" err="1" smtClean="0">
                          <a:solidFill>
                            <a:schemeClr val="dk1"/>
                          </a:solidFill>
                          <a:effectLst/>
                          <a:latin typeface="+mn-lt"/>
                          <a:ea typeface="+mn-ea"/>
                          <a:cs typeface="+mn-cs"/>
                        </a:rPr>
                        <a:t>Fongbe</a:t>
                      </a:r>
                      <a:r>
                        <a:rPr lang="en-US" sz="1700" kern="1200" dirty="0" smtClean="0">
                          <a:solidFill>
                            <a:schemeClr val="dk1"/>
                          </a:solidFill>
                          <a:effectLst/>
                          <a:latin typeface="+mn-lt"/>
                          <a:ea typeface="+mn-ea"/>
                          <a:cs typeface="+mn-cs"/>
                        </a:rPr>
                        <a:t> Phoneme Classification</a:t>
                      </a:r>
                      <a:endParaRPr lang="en-US" sz="1700" dirty="0"/>
                    </a:p>
                  </a:txBody>
                  <a:tcPr/>
                </a:tc>
                <a:tc>
                  <a:txBody>
                    <a:bodyPr/>
                    <a:lstStyle/>
                    <a:p>
                      <a:pPr algn="l"/>
                      <a:r>
                        <a:rPr lang="en-US" sz="1700" kern="1200" dirty="0" smtClean="0">
                          <a:solidFill>
                            <a:schemeClr val="dk1"/>
                          </a:solidFill>
                          <a:effectLst/>
                          <a:latin typeface="+mn-lt"/>
                          <a:ea typeface="+mn-ea"/>
                          <a:cs typeface="+mn-cs"/>
                        </a:rPr>
                        <a:t>(Proceedings of</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IEEE International Conference</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on</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Signal-Image Technology and Internet-Based  Systems,  pp. 7-13, 2014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1341893">
                <a:tc>
                  <a:txBody>
                    <a:bodyPr/>
                    <a:lstStyle/>
                    <a:p>
                      <a:pPr algn="l"/>
                      <a:r>
                        <a:rPr lang="fr-CA" sz="1700" dirty="0" smtClean="0"/>
                        <a:t>16</a:t>
                      </a:r>
                      <a:endParaRPr lang="en-US" sz="1700" dirty="0"/>
                    </a:p>
                  </a:txBody>
                  <a:tcPr/>
                </a:tc>
                <a:tc>
                  <a:txBody>
                    <a:bodyPr/>
                    <a:lstStyle/>
                    <a:p>
                      <a:pPr eaLnBrk="0" hangingPunct="0"/>
                      <a:r>
                        <a:rPr lang="en-US" sz="1700" b="1" kern="1200" dirty="0" smtClean="0">
                          <a:solidFill>
                            <a:schemeClr val="dk1"/>
                          </a:solidFill>
                          <a:effectLst/>
                          <a:latin typeface="+mn-lt"/>
                          <a:ea typeface="+mn-ea"/>
                          <a:cs typeface="+mn-cs"/>
                        </a:rPr>
                        <a:t>F. A. A. Laleye, E. C. Ezin</a:t>
                      </a:r>
                      <a:r>
                        <a:rPr lang="en-US" sz="1700" kern="1200" dirty="0" smtClean="0">
                          <a:solidFill>
                            <a:schemeClr val="dk1"/>
                          </a:solidFill>
                          <a:effectLst/>
                          <a:latin typeface="+mn-lt"/>
                          <a:ea typeface="+mn-ea"/>
                          <a:cs typeface="+mn-cs"/>
                        </a:rPr>
                        <a:t>, C.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Adaptive  Decision-level Fusion for </a:t>
                      </a:r>
                      <a:r>
                        <a:rPr lang="en-US" sz="1700" kern="1200" dirty="0" err="1" smtClean="0">
                          <a:solidFill>
                            <a:schemeClr val="dk1"/>
                          </a:solidFill>
                          <a:effectLst/>
                          <a:latin typeface="+mn-lt"/>
                          <a:ea typeface="+mn-ea"/>
                          <a:cs typeface="+mn-cs"/>
                        </a:rPr>
                        <a:t>Fongbe</a:t>
                      </a:r>
                      <a:r>
                        <a:rPr lang="en-US" sz="1700" kern="1200" dirty="0" smtClean="0">
                          <a:solidFill>
                            <a:schemeClr val="dk1"/>
                          </a:solidFill>
                          <a:effectLst/>
                          <a:latin typeface="+mn-lt"/>
                          <a:ea typeface="+mn-ea"/>
                          <a:cs typeface="+mn-cs"/>
                        </a:rPr>
                        <a:t> Phoneme Classification using Fuzzy Logic and Deep Belief Networks</a:t>
                      </a:r>
                      <a:endParaRPr lang="en-US" sz="1700" kern="1200" dirty="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 Proceedings of the 12th International Conference on Informatics in Control, Automation and Robotics, pp. 15-24, 2015.</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bl>
          </a:graphicData>
        </a:graphic>
      </p:graphicFrame>
    </p:spTree>
    <p:extLst>
      <p:ext uri="{BB962C8B-B14F-4D97-AF65-F5344CB8AC3E}">
        <p14:creationId xmlns:p14="http://schemas.microsoft.com/office/powerpoint/2010/main" val="35240274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7027664"/>
              </p:ext>
            </p:extLst>
          </p:nvPr>
        </p:nvGraphicFramePr>
        <p:xfrm>
          <a:off x="192505" y="1012742"/>
          <a:ext cx="11694695" cy="5516880"/>
        </p:xfrm>
        <a:graphic>
          <a:graphicData uri="http://schemas.openxmlformats.org/drawingml/2006/table">
            <a:tbl>
              <a:tblPr firstRow="1" bandRow="1">
                <a:tableStyleId>{5C22544A-7EE6-4342-B048-85BDC9FD1C3A}</a:tableStyleId>
              </a:tblPr>
              <a:tblGrid>
                <a:gridCol w="568997"/>
                <a:gridCol w="2376996"/>
                <a:gridCol w="3526263"/>
                <a:gridCol w="2599555"/>
                <a:gridCol w="2622884"/>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17</a:t>
                      </a:r>
                      <a:endParaRPr lang="en-US" sz="1700" dirty="0"/>
                    </a:p>
                  </a:txBody>
                  <a:tcPr/>
                </a:tc>
                <a:tc>
                  <a:txBody>
                    <a:bodyPr/>
                    <a:lstStyle/>
                    <a:p>
                      <a:pPr algn="l" eaLnBrk="0" hangingPunct="0"/>
                      <a:r>
                        <a:rPr lang="en-US" sz="1700" b="1" kern="1200" dirty="0" smtClean="0">
                          <a:solidFill>
                            <a:schemeClr val="dk1"/>
                          </a:solidFill>
                          <a:effectLst/>
                          <a:latin typeface="+mn-lt"/>
                          <a:ea typeface="+mn-ea"/>
                          <a:cs typeface="+mn-cs"/>
                        </a:rPr>
                        <a:t>F. A. A. Laleye, E. C. Ezin</a:t>
                      </a:r>
                      <a:r>
                        <a:rPr lang="en-US" sz="1700" kern="1200" dirty="0" smtClean="0">
                          <a:solidFill>
                            <a:schemeClr val="dk1"/>
                          </a:solidFill>
                          <a:effectLst/>
                          <a:latin typeface="+mn-lt"/>
                          <a:ea typeface="+mn-ea"/>
                          <a:cs typeface="+mn-cs"/>
                        </a:rPr>
                        <a:t>, C. </a:t>
                      </a:r>
                      <a:r>
                        <a:rPr lang="en-US" sz="1700" kern="1200" dirty="0" err="1" smtClean="0">
                          <a:solidFill>
                            <a:schemeClr val="dk1"/>
                          </a:solidFill>
                          <a:effectLst/>
                          <a:latin typeface="+mn-lt"/>
                          <a:ea typeface="+mn-ea"/>
                          <a:cs typeface="+mn-cs"/>
                        </a:rPr>
                        <a:t>Motamed</a:t>
                      </a:r>
                      <a:endParaRPr lang="en-US" sz="1700" kern="1200" dirty="0" smtClean="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An Algorithm Based on Fuzzy Logic For Text-</a:t>
                      </a:r>
                    </a:p>
                    <a:p>
                      <a:pPr eaLnBrk="0" hangingPunct="0"/>
                      <a:r>
                        <a:rPr lang="en-US" sz="1700" kern="1200" dirty="0" smtClean="0">
                          <a:solidFill>
                            <a:schemeClr val="dk1"/>
                          </a:solidFill>
                          <a:effectLst/>
                          <a:latin typeface="+mn-lt"/>
                          <a:ea typeface="+mn-ea"/>
                          <a:cs typeface="+mn-cs"/>
                        </a:rPr>
                        <a:t>Independent </a:t>
                      </a:r>
                      <a:r>
                        <a:rPr lang="en-US" sz="1700" kern="1200" dirty="0" err="1" smtClean="0">
                          <a:solidFill>
                            <a:schemeClr val="dk1"/>
                          </a:solidFill>
                          <a:effectLst/>
                          <a:latin typeface="+mn-lt"/>
                          <a:ea typeface="+mn-ea"/>
                          <a:cs typeface="+mn-cs"/>
                        </a:rPr>
                        <a:t>Fongbe</a:t>
                      </a:r>
                      <a:r>
                        <a:rPr lang="en-US" sz="1700" kern="1200" dirty="0" smtClean="0">
                          <a:solidFill>
                            <a:schemeClr val="dk1"/>
                          </a:solidFill>
                          <a:effectLst/>
                          <a:latin typeface="+mn-lt"/>
                          <a:ea typeface="+mn-ea"/>
                          <a:cs typeface="+mn-cs"/>
                        </a:rPr>
                        <a:t> Speech Segmentation</a:t>
                      </a:r>
                      <a:endParaRPr lang="en-US" sz="1700" kern="1200" dirty="0">
                        <a:solidFill>
                          <a:schemeClr val="dk1"/>
                        </a:solidFill>
                        <a:effectLst/>
                        <a:latin typeface="+mn-lt"/>
                        <a:ea typeface="+mn-ea"/>
                        <a:cs typeface="+mn-cs"/>
                      </a:endParaRPr>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 IEEE International Conference on Signal-Image Technology and Internet-</a:t>
                      </a:r>
                      <a:r>
                        <a:rPr lang="en-US" sz="1700" kern="1200" dirty="0" err="1" smtClean="0">
                          <a:solidFill>
                            <a:schemeClr val="dk1"/>
                          </a:solidFill>
                          <a:effectLst/>
                          <a:latin typeface="+mn-lt"/>
                          <a:ea typeface="+mn-ea"/>
                          <a:cs typeface="+mn-cs"/>
                        </a:rPr>
                        <a:t>BasedSystems</a:t>
                      </a:r>
                      <a:r>
                        <a:rPr lang="en-US" sz="1700" kern="1200" dirty="0" smtClean="0">
                          <a:solidFill>
                            <a:schemeClr val="dk1"/>
                          </a:solidFill>
                          <a:effectLst/>
                          <a:latin typeface="+mn-lt"/>
                          <a:ea typeface="+mn-ea"/>
                          <a:cs typeface="+mn-cs"/>
                        </a:rPr>
                        <a:t>,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fr-FR" sz="1700" kern="1200" dirty="0" smtClean="0">
                          <a:solidFill>
                            <a:schemeClr val="dk1"/>
                          </a:solidFill>
                          <a:effectLst/>
                          <a:latin typeface="+mn-lt"/>
                          <a:ea typeface="+mn-ea"/>
                          <a:cs typeface="+mn-cs"/>
                        </a:rPr>
                        <a:t>(</a:t>
                      </a:r>
                      <a:r>
                        <a:rPr lang="fr-FR" sz="1700" kern="1200" dirty="0" err="1" smtClean="0">
                          <a:solidFill>
                            <a:schemeClr val="dk1"/>
                          </a:solidFill>
                          <a:effectLst/>
                          <a:latin typeface="+mn-lt"/>
                          <a:ea typeface="+mn-ea"/>
                          <a:cs typeface="+mn-cs"/>
                        </a:rPr>
                        <a:t>Submitted</a:t>
                      </a:r>
                      <a:r>
                        <a:rPr lang="fr-FR" sz="1700" kern="1200" dirty="0" smtClean="0">
                          <a:solidFill>
                            <a:schemeClr val="dk1"/>
                          </a:solidFill>
                          <a:effectLst/>
                          <a:latin typeface="+mn-lt"/>
                          <a:ea typeface="+mn-ea"/>
                          <a:cs typeface="+mn-cs"/>
                        </a:rPr>
                        <a:t> for publication)</a:t>
                      </a:r>
                      <a:endParaRPr lang="en-US" sz="1700" dirty="0" smtClean="0"/>
                    </a:p>
                  </a:txBody>
                  <a:tcPr/>
                </a:tc>
              </a:tr>
              <a:tr h="370840">
                <a:tc>
                  <a:txBody>
                    <a:bodyPr/>
                    <a:lstStyle/>
                    <a:p>
                      <a:pPr algn="l"/>
                      <a:r>
                        <a:rPr lang="fr-CA" sz="1700" dirty="0" smtClean="0"/>
                        <a:t>18</a:t>
                      </a:r>
                      <a:endParaRPr lang="en-US" sz="1700" dirty="0"/>
                    </a:p>
                  </a:txBody>
                  <a:tcPr/>
                </a:tc>
                <a:tc>
                  <a:txBody>
                    <a:bodyPr/>
                    <a:lstStyle/>
                    <a:p>
                      <a:pPr algn="l"/>
                      <a:r>
                        <a:rPr lang="en-US" sz="1700" b="1" kern="1200" dirty="0" smtClean="0">
                          <a:solidFill>
                            <a:schemeClr val="dk1"/>
                          </a:solidFill>
                          <a:effectLst/>
                          <a:latin typeface="+mn-lt"/>
                          <a:ea typeface="+mn-ea"/>
                          <a:cs typeface="+mn-cs"/>
                        </a:rPr>
                        <a:t>F. A. A. Laleye, E. C. Ezin</a:t>
                      </a:r>
                      <a:r>
                        <a:rPr lang="en-US" sz="1700" kern="1200" dirty="0" smtClean="0">
                          <a:solidFill>
                            <a:schemeClr val="dk1"/>
                          </a:solidFill>
                          <a:effectLst/>
                          <a:latin typeface="+mn-lt"/>
                          <a:ea typeface="+mn-ea"/>
                          <a:cs typeface="+mn-cs"/>
                        </a:rPr>
                        <a:t>, C.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Speech Phoneme Classification By Intelligent</a:t>
                      </a:r>
                    </a:p>
                    <a:p>
                      <a:pPr eaLnBrk="0" hangingPunct="0"/>
                      <a:r>
                        <a:rPr lang="en-US" sz="1700" kern="1200" dirty="0" smtClean="0">
                          <a:solidFill>
                            <a:schemeClr val="dk1"/>
                          </a:solidFill>
                          <a:effectLst/>
                          <a:latin typeface="+mn-lt"/>
                          <a:ea typeface="+mn-ea"/>
                          <a:cs typeface="+mn-cs"/>
                        </a:rPr>
                        <a:t>Decision-Level Fusion</a:t>
                      </a:r>
                      <a:endParaRPr lang="en-US" sz="1700" kern="1200" dirty="0">
                        <a:solidFill>
                          <a:schemeClr val="dk1"/>
                        </a:solidFill>
                        <a:effectLst/>
                        <a:latin typeface="+mn-lt"/>
                        <a:ea typeface="+mn-ea"/>
                        <a:cs typeface="+mn-cs"/>
                      </a:endParaRPr>
                    </a:p>
                  </a:txBody>
                  <a:tcPr/>
                </a:tc>
                <a:tc>
                  <a:txBody>
                    <a:bodyPr/>
                    <a:lstStyle/>
                    <a:p>
                      <a:pPr algn="l"/>
                      <a:r>
                        <a:rPr lang="en-US" sz="1700" kern="1200" dirty="0" smtClean="0">
                          <a:solidFill>
                            <a:schemeClr val="dk1"/>
                          </a:solidFill>
                          <a:effectLst/>
                          <a:latin typeface="+mn-lt"/>
                          <a:ea typeface="+mn-ea"/>
                          <a:cs typeface="+mn-cs"/>
                        </a:rPr>
                        <a:t>Lecture Notes in Electrical Engineering, Springer.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Accepted for publication,</a:t>
                      </a:r>
                      <a:r>
                        <a:rPr lang="en-US" sz="1700" kern="1200" baseline="0" dirty="0" smtClean="0">
                          <a:solidFill>
                            <a:schemeClr val="dk1"/>
                          </a:solidFill>
                          <a:effectLst/>
                          <a:latin typeface="+mn-lt"/>
                          <a:ea typeface="+mn-ea"/>
                          <a:cs typeface="+mn-cs"/>
                        </a:rPr>
                        <a:t> Peer-reviewed Journal</a:t>
                      </a:r>
                      <a:endParaRPr lang="en-US" sz="1700" dirty="0" smtClean="0"/>
                    </a:p>
                  </a:txBody>
                  <a:tcPr/>
                </a:tc>
              </a:tr>
              <a:tr h="370840">
                <a:tc>
                  <a:txBody>
                    <a:bodyPr/>
                    <a:lstStyle/>
                    <a:p>
                      <a:pPr algn="l"/>
                      <a:r>
                        <a:rPr lang="fr-CA" sz="1700" dirty="0" smtClean="0"/>
                        <a:t>19</a:t>
                      </a:r>
                      <a:endParaRPr lang="en-US" sz="1700" dirty="0"/>
                    </a:p>
                  </a:txBody>
                  <a:tcPr/>
                </a:tc>
                <a:tc>
                  <a:txBody>
                    <a:bodyPr/>
                    <a:lstStyle/>
                    <a:p>
                      <a:pPr eaLnBrk="0" hangingPunct="0"/>
                      <a:r>
                        <a:rPr lang="en-US" sz="1700" b="1" kern="1200" dirty="0" smtClean="0">
                          <a:solidFill>
                            <a:schemeClr val="dk1"/>
                          </a:solidFill>
                          <a:effectLst/>
                          <a:latin typeface="+mn-lt"/>
                          <a:ea typeface="+mn-ea"/>
                          <a:cs typeface="+mn-cs"/>
                        </a:rPr>
                        <a:t>F. A. A. Laleye, E. C. Ezin</a:t>
                      </a:r>
                      <a:r>
                        <a:rPr lang="en-US" sz="1700" kern="1200" dirty="0" smtClean="0">
                          <a:solidFill>
                            <a:schemeClr val="dk1"/>
                          </a:solidFill>
                          <a:effectLst/>
                          <a:latin typeface="+mn-lt"/>
                          <a:ea typeface="+mn-ea"/>
                          <a:cs typeface="+mn-cs"/>
                        </a:rPr>
                        <a:t>,  C.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 Automatic Text-Independent Syllable Segmentation Using Singularity Exponents And </a:t>
                      </a:r>
                      <a:r>
                        <a:rPr lang="en-US" sz="1700" kern="1200" dirty="0" err="1" smtClean="0">
                          <a:solidFill>
                            <a:schemeClr val="dk1"/>
                          </a:solidFill>
                          <a:effectLst/>
                          <a:latin typeface="+mn-lt"/>
                          <a:ea typeface="+mn-ea"/>
                          <a:cs typeface="+mn-cs"/>
                        </a:rPr>
                        <a:t>Rényi</a:t>
                      </a:r>
                      <a:r>
                        <a:rPr lang="en-US" sz="1700" kern="1200" dirty="0" smtClean="0">
                          <a:solidFill>
                            <a:schemeClr val="dk1"/>
                          </a:solidFill>
                          <a:effectLst/>
                          <a:latin typeface="+mn-lt"/>
                          <a:ea typeface="+mn-ea"/>
                          <a:cs typeface="+mn-cs"/>
                        </a:rPr>
                        <a:t> Entropy</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Under consideration in Journal of Speech Communication, Elsevier.</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 </a:t>
                      </a:r>
                      <a:r>
                        <a:rPr lang="en-US" sz="1700" kern="1200" dirty="0" smtClean="0">
                          <a:solidFill>
                            <a:schemeClr val="dk1"/>
                          </a:solidFill>
                          <a:effectLst/>
                          <a:latin typeface="+mn-lt"/>
                          <a:ea typeface="+mn-ea"/>
                          <a:cs typeface="+mn-cs"/>
                        </a:rPr>
                        <a:t>1,256</a:t>
                      </a:r>
                      <a:endParaRPr lang="en-US" sz="1700" dirty="0" smtClean="0"/>
                    </a:p>
                  </a:txBody>
                  <a:tcPr/>
                </a:tc>
              </a:tr>
              <a:tr h="370840">
                <a:tc>
                  <a:txBody>
                    <a:bodyPr/>
                    <a:lstStyle/>
                    <a:p>
                      <a:pPr algn="l"/>
                      <a:r>
                        <a:rPr lang="fr-CA" sz="1700" dirty="0" smtClean="0"/>
                        <a:t>20</a:t>
                      </a:r>
                      <a:endParaRPr lang="en-US" sz="1700" dirty="0"/>
                    </a:p>
                  </a:txBody>
                  <a:tcPr/>
                </a:tc>
                <a:tc>
                  <a:txBody>
                    <a:bodyPr/>
                    <a:lstStyle/>
                    <a:p>
                      <a:pPr eaLnBrk="0" hangingPunct="0"/>
                      <a:r>
                        <a:rPr lang="de-DE" sz="1700" b="1" kern="1200" dirty="0" smtClean="0">
                          <a:solidFill>
                            <a:schemeClr val="dk1"/>
                          </a:solidFill>
                          <a:effectLst/>
                          <a:latin typeface="+mn-lt"/>
                          <a:ea typeface="+mn-ea"/>
                          <a:cs typeface="+mn-cs"/>
                        </a:rPr>
                        <a:t>F. A. A. Laleye, E. C. Ezin</a:t>
                      </a:r>
                      <a:r>
                        <a:rPr lang="de-DE"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C. </a:t>
                      </a:r>
                      <a:r>
                        <a:rPr lang="en-US" sz="1700" kern="1200" dirty="0" err="1" smtClean="0">
                          <a:solidFill>
                            <a:schemeClr val="dk1"/>
                          </a:solidFill>
                          <a:effectLst/>
                          <a:latin typeface="+mn-lt"/>
                          <a:ea typeface="+mn-ea"/>
                          <a:cs typeface="+mn-cs"/>
                        </a:rPr>
                        <a:t>Motamed</a:t>
                      </a:r>
                      <a:endParaRPr lang="en-US" sz="1700" kern="1200" dirty="0" smtClean="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Multiple Features and Fuzzy Logic Based Decision-Level Fusion For Phoneme recognition</a:t>
                      </a:r>
                      <a:endParaRPr lang="en-US" sz="1700" kern="1200" dirty="0">
                        <a:solidFill>
                          <a:schemeClr val="dk1"/>
                        </a:solidFill>
                        <a:effectLst/>
                        <a:latin typeface="+mn-lt"/>
                        <a:ea typeface="+mn-ea"/>
                        <a:cs typeface="+mn-cs"/>
                      </a:endParaRPr>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Under consideration  in Journal of Neural Computing and Applications, Springer</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r>
                        <a:rPr lang="fr-CA" sz="1700" dirty="0" smtClean="0"/>
                        <a:t>, </a:t>
                      </a:r>
                      <a:r>
                        <a:rPr lang="en-US" sz="1700" kern="1200" dirty="0" smtClean="0">
                          <a:solidFill>
                            <a:schemeClr val="dk1"/>
                          </a:solidFill>
                          <a:effectLst/>
                          <a:latin typeface="+mn-lt"/>
                          <a:ea typeface="+mn-ea"/>
                          <a:cs typeface="+mn-cs"/>
                        </a:rPr>
                        <a:t>1,569</a:t>
                      </a:r>
                      <a:endParaRPr lang="en-US" sz="1700" dirty="0" smtClean="0"/>
                    </a:p>
                  </a:txBody>
                  <a:tcPr/>
                </a:tc>
              </a:tr>
            </a:tbl>
          </a:graphicData>
        </a:graphic>
      </p:graphicFrame>
    </p:spTree>
    <p:extLst>
      <p:ext uri="{BB962C8B-B14F-4D97-AF65-F5344CB8AC3E}">
        <p14:creationId xmlns:p14="http://schemas.microsoft.com/office/powerpoint/2010/main" val="37317856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6905"/>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601057"/>
              </p:ext>
            </p:extLst>
          </p:nvPr>
        </p:nvGraphicFramePr>
        <p:xfrm>
          <a:off x="326570" y="918578"/>
          <a:ext cx="11608756" cy="5562600"/>
        </p:xfrm>
        <a:graphic>
          <a:graphicData uri="http://schemas.openxmlformats.org/drawingml/2006/table">
            <a:tbl>
              <a:tblPr firstRow="1" bandRow="1">
                <a:tableStyleId>{5C22544A-7EE6-4342-B048-85BDC9FD1C3A}</a:tableStyleId>
              </a:tblPr>
              <a:tblGrid>
                <a:gridCol w="564815"/>
                <a:gridCol w="2359529"/>
                <a:gridCol w="3077697"/>
                <a:gridCol w="3900848"/>
                <a:gridCol w="1705867"/>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21</a:t>
                      </a:r>
                      <a:endParaRPr lang="en-US" sz="1700" dirty="0"/>
                    </a:p>
                  </a:txBody>
                  <a:tcPr/>
                </a:tc>
                <a:tc>
                  <a:txBody>
                    <a:bodyPr/>
                    <a:lstStyle/>
                    <a:p>
                      <a:pPr eaLnBrk="0" hangingPunct="0"/>
                      <a:r>
                        <a:rPr lang="de-DE" sz="1700" b="1" kern="1200" dirty="0" smtClean="0">
                          <a:solidFill>
                            <a:schemeClr val="dk1"/>
                          </a:solidFill>
                          <a:effectLst/>
                          <a:latin typeface="+mn-lt"/>
                          <a:ea typeface="+mn-ea"/>
                          <a:cs typeface="+mn-cs"/>
                        </a:rPr>
                        <a:t>F. A. A. Laleye, E. C. Ezin</a:t>
                      </a:r>
                      <a:r>
                        <a:rPr lang="de-DE"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C.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fr-FR" sz="1700" kern="1200" dirty="0" smtClean="0">
                          <a:solidFill>
                            <a:schemeClr val="dk1"/>
                          </a:solidFill>
                          <a:effectLst/>
                          <a:latin typeface="+mn-lt"/>
                          <a:ea typeface="+mn-ea"/>
                          <a:cs typeface="+mn-cs"/>
                        </a:rPr>
                        <a:t>Traitement Automatique Statistique de la Parole en Langue </a:t>
                      </a:r>
                      <a:r>
                        <a:rPr lang="fr-FR" sz="1700" kern="1200" dirty="0" err="1" smtClean="0">
                          <a:solidFill>
                            <a:schemeClr val="dk1"/>
                          </a:solidFill>
                          <a:effectLst/>
                          <a:latin typeface="+mn-lt"/>
                          <a:ea typeface="+mn-ea"/>
                          <a:cs typeface="+mn-cs"/>
                        </a:rPr>
                        <a:t>Fongbe</a:t>
                      </a:r>
                      <a:endParaRPr lang="en-US" sz="1700" kern="1200" dirty="0">
                        <a:solidFill>
                          <a:schemeClr val="dk1"/>
                        </a:solidFill>
                        <a:effectLst/>
                        <a:latin typeface="+mn-lt"/>
                        <a:ea typeface="+mn-ea"/>
                        <a:cs typeface="+mn-cs"/>
                      </a:endParaRPr>
                    </a:p>
                  </a:txBody>
                  <a:tcPr/>
                </a:tc>
                <a:tc>
                  <a:txBody>
                    <a:bodyPr/>
                    <a:lstStyle/>
                    <a:p>
                      <a:pPr eaLnBrk="0" hangingPunct="0"/>
                      <a:r>
                        <a:rPr lang="fr-FR" sz="1700" kern="1200" dirty="0" smtClean="0">
                          <a:solidFill>
                            <a:schemeClr val="dk1"/>
                          </a:solidFill>
                          <a:effectLst/>
                          <a:latin typeface="+mn-lt"/>
                          <a:ea typeface="+mn-ea"/>
                          <a:cs typeface="+mn-cs"/>
                        </a:rPr>
                        <a:t>In. Les actes du colloque de l'UAC sur la Recherche scientifique au service du développement</a:t>
                      </a:r>
                      <a:endParaRPr lang="en-US" sz="17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p>
                  </a:txBody>
                  <a:tcPr/>
                </a:tc>
              </a:tr>
              <a:tr h="370840">
                <a:tc>
                  <a:txBody>
                    <a:bodyPr/>
                    <a:lstStyle/>
                    <a:p>
                      <a:pPr algn="l"/>
                      <a:r>
                        <a:rPr lang="fr-CA" sz="1700" dirty="0" smtClean="0"/>
                        <a:t>22</a:t>
                      </a:r>
                      <a:endParaRPr lang="en-US" sz="1700" dirty="0"/>
                    </a:p>
                  </a:txBody>
                  <a:tcPr/>
                </a:tc>
                <a:tc>
                  <a:txBody>
                    <a:bodyPr/>
                    <a:lstStyle/>
                    <a:p>
                      <a:pPr eaLnBrk="0" hangingPunct="0"/>
                      <a:r>
                        <a:rPr lang="fr-FR" sz="1700" b="1" kern="1200" dirty="0" smtClean="0">
                          <a:solidFill>
                            <a:schemeClr val="dk1"/>
                          </a:solidFill>
                          <a:effectLst/>
                          <a:latin typeface="+mn-lt"/>
                          <a:ea typeface="+mn-ea"/>
                          <a:cs typeface="+mn-cs"/>
                        </a:rPr>
                        <a:t>Mikaël A. Mousse, Eugène</a:t>
                      </a:r>
                      <a:endParaRPr lang="en-US" sz="1700" b="1" kern="1200" dirty="0" smtClean="0">
                        <a:solidFill>
                          <a:schemeClr val="dk1"/>
                        </a:solidFill>
                        <a:effectLst/>
                        <a:latin typeface="+mn-lt"/>
                        <a:ea typeface="+mn-ea"/>
                        <a:cs typeface="+mn-cs"/>
                      </a:endParaRPr>
                    </a:p>
                    <a:p>
                      <a:r>
                        <a:rPr lang="en-US" sz="1700" b="1" kern="1200" dirty="0" smtClean="0">
                          <a:solidFill>
                            <a:schemeClr val="dk1"/>
                          </a:solidFill>
                          <a:effectLst/>
                          <a:latin typeface="+mn-lt"/>
                          <a:ea typeface="+mn-ea"/>
                          <a:cs typeface="+mn-cs"/>
                        </a:rPr>
                        <a:t>C. Ezin </a:t>
                      </a:r>
                      <a:r>
                        <a:rPr lang="en-US" sz="1700" kern="1200" dirty="0" smtClean="0">
                          <a:solidFill>
                            <a:schemeClr val="dk1"/>
                          </a:solidFill>
                          <a:effectLst/>
                          <a:latin typeface="+mn-lt"/>
                          <a:ea typeface="+mn-ea"/>
                          <a:cs typeface="+mn-cs"/>
                        </a:rPr>
                        <a:t>and Cina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 Foreground-Background Segmentation Based</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on Codebook and Edge Detector</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Proceedings of IEEE International  Conference  on Signal-Image</a:t>
                      </a:r>
                    </a:p>
                    <a:p>
                      <a:r>
                        <a:rPr lang="en-US" sz="1700" kern="1200" dirty="0" smtClean="0">
                          <a:solidFill>
                            <a:schemeClr val="dk1"/>
                          </a:solidFill>
                          <a:effectLst/>
                          <a:latin typeface="+mn-lt"/>
                          <a:ea typeface="+mn-ea"/>
                          <a:cs typeface="+mn-cs"/>
                        </a:rPr>
                        <a:t>Technology and Internet- Based Systems, pp. 119-124, 2014</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370840">
                <a:tc>
                  <a:txBody>
                    <a:bodyPr/>
                    <a:lstStyle/>
                    <a:p>
                      <a:pPr algn="l"/>
                      <a:r>
                        <a:rPr lang="fr-CA" sz="1700" dirty="0" smtClean="0"/>
                        <a:t>23</a:t>
                      </a:r>
                      <a:endParaRPr lang="en-US" sz="1700" dirty="0"/>
                    </a:p>
                  </a:txBody>
                  <a:tcPr/>
                </a:tc>
                <a:tc>
                  <a:txBody>
                    <a:bodyPr/>
                    <a:lstStyle/>
                    <a:p>
                      <a:pPr eaLnBrk="0" hangingPunct="0"/>
                      <a:r>
                        <a:rPr lang="fr-FR" sz="1700" b="1" kern="1200" dirty="0" smtClean="0">
                          <a:solidFill>
                            <a:schemeClr val="dk1"/>
                          </a:solidFill>
                          <a:effectLst/>
                          <a:latin typeface="+mn-lt"/>
                          <a:ea typeface="+mn-ea"/>
                          <a:cs typeface="+mn-cs"/>
                        </a:rPr>
                        <a:t>Mikaël A. Mousse, Eugène </a:t>
                      </a:r>
                      <a:r>
                        <a:rPr lang="en-US" sz="1700" b="1" kern="1200" dirty="0" smtClean="0">
                          <a:solidFill>
                            <a:schemeClr val="dk1"/>
                          </a:solidFill>
                          <a:effectLst/>
                          <a:latin typeface="+mn-lt"/>
                          <a:ea typeface="+mn-ea"/>
                          <a:cs typeface="+mn-cs"/>
                        </a:rPr>
                        <a:t>C. Ezin </a:t>
                      </a:r>
                      <a:r>
                        <a:rPr lang="en-US" sz="1700" kern="1200" dirty="0" smtClean="0">
                          <a:solidFill>
                            <a:schemeClr val="dk1"/>
                          </a:solidFill>
                          <a:effectLst/>
                          <a:latin typeface="+mn-lt"/>
                          <a:ea typeface="+mn-ea"/>
                          <a:cs typeface="+mn-cs"/>
                        </a:rPr>
                        <a:t>and Cina </a:t>
                      </a:r>
                      <a:r>
                        <a:rPr lang="en-US" sz="1700" kern="1200" dirty="0" err="1" smtClean="0">
                          <a:solidFill>
                            <a:schemeClr val="dk1"/>
                          </a:solidFill>
                          <a:effectLst/>
                          <a:latin typeface="+mn-lt"/>
                          <a:ea typeface="+mn-ea"/>
                          <a:cs typeface="+mn-cs"/>
                        </a:rPr>
                        <a:t>Motamed</a:t>
                      </a:r>
                      <a:endParaRPr lang="en-US" sz="1700" kern="1200" dirty="0" smtClean="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Fast Moving Object Detection from Overlapping Cameras</a:t>
                      </a:r>
                      <a:endParaRPr lang="en-US" sz="1700" kern="1200" dirty="0">
                        <a:solidFill>
                          <a:schemeClr val="dk1"/>
                        </a:solidFill>
                        <a:effectLst/>
                        <a:latin typeface="+mn-lt"/>
                        <a:ea typeface="+mn-ea"/>
                        <a:cs typeface="+mn-cs"/>
                      </a:endParaRPr>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Proceedings of the 12th International Conference on Informatics in Control,</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370840">
                <a:tc>
                  <a:txBody>
                    <a:bodyPr/>
                    <a:lstStyle/>
                    <a:p>
                      <a:pPr algn="l"/>
                      <a:r>
                        <a:rPr lang="fr-CA" sz="1700" dirty="0" smtClean="0"/>
                        <a:t>24</a:t>
                      </a:r>
                      <a:endParaRPr lang="en-US" sz="1700" dirty="0"/>
                    </a:p>
                  </a:txBody>
                  <a:tcPr/>
                </a:tc>
                <a:tc>
                  <a:txBody>
                    <a:bodyPr/>
                    <a:lstStyle/>
                    <a:p>
                      <a:pPr eaLnBrk="0" hangingPunct="0"/>
                      <a:r>
                        <a:rPr lang="fr-FR" sz="1700" b="1" kern="1200" dirty="0" smtClean="0">
                          <a:solidFill>
                            <a:schemeClr val="dk1"/>
                          </a:solidFill>
                          <a:effectLst/>
                          <a:latin typeface="+mn-lt"/>
                          <a:ea typeface="+mn-ea"/>
                          <a:cs typeface="+mn-cs"/>
                        </a:rPr>
                        <a:t>Mikaël A. Mousse, Eugène </a:t>
                      </a:r>
                      <a:r>
                        <a:rPr lang="en-US" sz="1700" b="1" kern="1200" dirty="0" smtClean="0">
                          <a:solidFill>
                            <a:schemeClr val="dk1"/>
                          </a:solidFill>
                          <a:effectLst/>
                          <a:latin typeface="+mn-lt"/>
                          <a:ea typeface="+mn-ea"/>
                          <a:cs typeface="+mn-cs"/>
                        </a:rPr>
                        <a:t>C. Ezin</a:t>
                      </a:r>
                      <a:r>
                        <a:rPr lang="en-US" sz="1700" kern="1200" dirty="0" smtClean="0">
                          <a:solidFill>
                            <a:schemeClr val="dk1"/>
                          </a:solidFill>
                          <a:effectLst/>
                          <a:latin typeface="+mn-lt"/>
                          <a:ea typeface="+mn-ea"/>
                          <a:cs typeface="+mn-cs"/>
                        </a:rPr>
                        <a:t> and Cina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Video-Based People Fall Detection via </a:t>
                      </a:r>
                      <a:r>
                        <a:rPr lang="en-US" sz="1700" kern="1200" dirty="0" err="1" smtClean="0">
                          <a:solidFill>
                            <a:schemeClr val="dk1"/>
                          </a:solidFill>
                          <a:effectLst/>
                          <a:latin typeface="+mn-lt"/>
                          <a:ea typeface="+mn-ea"/>
                          <a:cs typeface="+mn-cs"/>
                        </a:rPr>
                        <a:t>Homography</a:t>
                      </a:r>
                      <a:r>
                        <a:rPr lang="en-US" sz="1700" kern="1200" dirty="0" smtClean="0">
                          <a:solidFill>
                            <a:schemeClr val="dk1"/>
                          </a:solidFill>
                          <a:effectLst/>
                          <a:latin typeface="+mn-lt"/>
                          <a:ea typeface="+mn-ea"/>
                          <a:cs typeface="+mn-cs"/>
                        </a:rPr>
                        <a:t> Mapping of Foreground Polygons from Overlapping Cameras</a:t>
                      </a:r>
                      <a:endParaRPr lang="en-US" sz="1700" kern="1200" dirty="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IEEE International Conference on Signal- Image Technology and Internet-Based Systems,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bl>
          </a:graphicData>
        </a:graphic>
      </p:graphicFrame>
    </p:spTree>
    <p:extLst>
      <p:ext uri="{BB962C8B-B14F-4D97-AF65-F5344CB8AC3E}">
        <p14:creationId xmlns:p14="http://schemas.microsoft.com/office/powerpoint/2010/main" val="13263141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4367"/>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3694619"/>
              </p:ext>
            </p:extLst>
          </p:nvPr>
        </p:nvGraphicFramePr>
        <p:xfrm>
          <a:off x="136359" y="815951"/>
          <a:ext cx="12055641" cy="5867400"/>
        </p:xfrm>
        <a:graphic>
          <a:graphicData uri="http://schemas.openxmlformats.org/drawingml/2006/table">
            <a:tbl>
              <a:tblPr firstRow="1" bandRow="1">
                <a:tableStyleId>{5C22544A-7EE6-4342-B048-85BDC9FD1C3A}</a:tableStyleId>
              </a:tblPr>
              <a:tblGrid>
                <a:gridCol w="582924"/>
                <a:gridCol w="3260785"/>
                <a:gridCol w="3270021"/>
                <a:gridCol w="3483105"/>
                <a:gridCol w="1458806"/>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25</a:t>
                      </a:r>
                      <a:endParaRPr lang="en-US" sz="1700" dirty="0"/>
                    </a:p>
                  </a:txBody>
                  <a:tcPr/>
                </a:tc>
                <a:tc>
                  <a:txBody>
                    <a:bodyPr/>
                    <a:lstStyle/>
                    <a:p>
                      <a:pPr eaLnBrk="0" hangingPunct="0"/>
                      <a:r>
                        <a:rPr lang="fr-FR" sz="1700" b="1" kern="1200" dirty="0" smtClean="0">
                          <a:solidFill>
                            <a:schemeClr val="dk1"/>
                          </a:solidFill>
                          <a:effectLst/>
                          <a:latin typeface="+mn-lt"/>
                          <a:ea typeface="+mn-ea"/>
                          <a:cs typeface="+mn-cs"/>
                        </a:rPr>
                        <a:t>Mikaël</a:t>
                      </a:r>
                      <a:r>
                        <a:rPr lang="fr-FR" sz="1700" kern="1200" dirty="0" smtClean="0">
                          <a:solidFill>
                            <a:schemeClr val="dk1"/>
                          </a:solidFill>
                          <a:effectLst/>
                          <a:latin typeface="+mn-lt"/>
                          <a:ea typeface="+mn-ea"/>
                          <a:cs typeface="+mn-cs"/>
                        </a:rPr>
                        <a:t> A. </a:t>
                      </a:r>
                      <a:r>
                        <a:rPr lang="fr-FR" sz="1700" b="1" kern="1200" dirty="0" smtClean="0">
                          <a:solidFill>
                            <a:schemeClr val="dk1"/>
                          </a:solidFill>
                          <a:effectLst/>
                          <a:latin typeface="+mn-lt"/>
                          <a:ea typeface="+mn-ea"/>
                          <a:cs typeface="+mn-cs"/>
                        </a:rPr>
                        <a:t>Mousse</a:t>
                      </a:r>
                      <a:r>
                        <a:rPr lang="fr-FR" sz="1700" kern="1200" dirty="0" smtClean="0">
                          <a:solidFill>
                            <a:schemeClr val="dk1"/>
                          </a:solidFill>
                          <a:effectLst/>
                          <a:latin typeface="+mn-lt"/>
                          <a:ea typeface="+mn-ea"/>
                          <a:cs typeface="+mn-cs"/>
                        </a:rPr>
                        <a:t>, </a:t>
                      </a:r>
                      <a:r>
                        <a:rPr lang="fr-FR" sz="1700" b="1" kern="1200" dirty="0" smtClean="0">
                          <a:solidFill>
                            <a:schemeClr val="dk1"/>
                          </a:solidFill>
                          <a:effectLst/>
                          <a:latin typeface="+mn-lt"/>
                          <a:ea typeface="+mn-ea"/>
                          <a:cs typeface="+mn-cs"/>
                        </a:rPr>
                        <a:t>Eugène</a:t>
                      </a:r>
                      <a:endParaRPr lang="en-US" sz="1700" b="1" kern="1200" dirty="0" smtClean="0">
                        <a:solidFill>
                          <a:schemeClr val="dk1"/>
                        </a:solidFill>
                        <a:effectLst/>
                        <a:latin typeface="+mn-lt"/>
                        <a:ea typeface="+mn-ea"/>
                        <a:cs typeface="+mn-cs"/>
                      </a:endParaRPr>
                    </a:p>
                    <a:p>
                      <a:r>
                        <a:rPr lang="en-US" sz="1700" kern="1200" dirty="0" smtClean="0">
                          <a:solidFill>
                            <a:schemeClr val="dk1"/>
                          </a:solidFill>
                          <a:effectLst/>
                          <a:latin typeface="+mn-lt"/>
                          <a:ea typeface="+mn-ea"/>
                          <a:cs typeface="+mn-cs"/>
                        </a:rPr>
                        <a:t>C. </a:t>
                      </a:r>
                      <a:r>
                        <a:rPr lang="en-US" sz="1700" b="1" kern="1200" dirty="0" smtClean="0">
                          <a:solidFill>
                            <a:schemeClr val="dk1"/>
                          </a:solidFill>
                          <a:effectLst/>
                          <a:latin typeface="+mn-lt"/>
                          <a:ea typeface="+mn-ea"/>
                          <a:cs typeface="+mn-cs"/>
                        </a:rPr>
                        <a:t>Ezin</a:t>
                      </a:r>
                      <a:r>
                        <a:rPr lang="en-US" sz="1700" kern="1200" dirty="0" smtClean="0">
                          <a:solidFill>
                            <a:schemeClr val="dk1"/>
                          </a:solidFill>
                          <a:effectLst/>
                          <a:latin typeface="+mn-lt"/>
                          <a:ea typeface="+mn-ea"/>
                          <a:cs typeface="+mn-cs"/>
                        </a:rPr>
                        <a:t> and Cina </a:t>
                      </a:r>
                      <a:r>
                        <a:rPr lang="en-US" sz="1700" kern="1200" dirty="0" err="1" smtClean="0">
                          <a:solidFill>
                            <a:schemeClr val="dk1"/>
                          </a:solidFill>
                          <a:effectLst/>
                          <a:latin typeface="+mn-lt"/>
                          <a:ea typeface="+mn-ea"/>
                          <a:cs typeface="+mn-cs"/>
                        </a:rPr>
                        <a:t>Motamed</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Real</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Time	Moving Object Detection Temporal </a:t>
                      </a:r>
                      <a:r>
                        <a:rPr lang="en-US" sz="1700" kern="1200" dirty="0" err="1" smtClean="0">
                          <a:solidFill>
                            <a:schemeClr val="dk1"/>
                          </a:solidFill>
                          <a:effectLst/>
                          <a:latin typeface="+mn-lt"/>
                          <a:ea typeface="+mn-ea"/>
                          <a:cs typeface="+mn-cs"/>
                        </a:rPr>
                        <a:t>Superpixels</a:t>
                      </a:r>
                      <a:endParaRPr lang="en-US" sz="1700" dirty="0"/>
                    </a:p>
                  </a:txBody>
                  <a:tcPr/>
                </a:tc>
                <a:tc>
                  <a:txBody>
                    <a:bodyPr/>
                    <a:lstStyle/>
                    <a:p>
                      <a:pPr eaLnBrk="0" hangingPunct="0"/>
                      <a:r>
                        <a:rPr lang="en-US" sz="1700" kern="1200" dirty="0" smtClean="0">
                          <a:solidFill>
                            <a:schemeClr val="dk1"/>
                          </a:solidFill>
                          <a:effectLst/>
                          <a:latin typeface="+mn-lt"/>
                          <a:ea typeface="+mn-ea"/>
                          <a:cs typeface="+mn-cs"/>
                        </a:rPr>
                        <a:t>Under consideration in IET Image Processing</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r h="370840">
                <a:tc>
                  <a:txBody>
                    <a:bodyPr/>
                    <a:lstStyle/>
                    <a:p>
                      <a:pPr algn="l"/>
                      <a:r>
                        <a:rPr lang="fr-CA" sz="1700" dirty="0" smtClean="0"/>
                        <a:t>26</a:t>
                      </a:r>
                      <a:endParaRPr lang="en-US" sz="1700" dirty="0"/>
                    </a:p>
                  </a:txBody>
                  <a:tcPr/>
                </a:tc>
                <a:tc>
                  <a:txBody>
                    <a:bodyPr/>
                    <a:lstStyle/>
                    <a:p>
                      <a:pPr eaLnBrk="0" hangingPunct="0"/>
                      <a:r>
                        <a:rPr lang="fr-FR" sz="1700" b="1" kern="1200" dirty="0" smtClean="0">
                          <a:solidFill>
                            <a:schemeClr val="dk1"/>
                          </a:solidFill>
                          <a:effectLst/>
                          <a:latin typeface="+mn-lt"/>
                          <a:ea typeface="+mn-ea"/>
                          <a:cs typeface="+mn-cs"/>
                        </a:rPr>
                        <a:t>Mikaël</a:t>
                      </a:r>
                      <a:r>
                        <a:rPr lang="fr-FR" sz="1700" kern="1200" dirty="0" smtClean="0">
                          <a:solidFill>
                            <a:schemeClr val="dk1"/>
                          </a:solidFill>
                          <a:effectLst/>
                          <a:latin typeface="+mn-lt"/>
                          <a:ea typeface="+mn-ea"/>
                          <a:cs typeface="+mn-cs"/>
                        </a:rPr>
                        <a:t> A. </a:t>
                      </a:r>
                      <a:r>
                        <a:rPr lang="fr-FR" sz="1700" b="1" kern="1200" dirty="0" smtClean="0">
                          <a:solidFill>
                            <a:schemeClr val="dk1"/>
                          </a:solidFill>
                          <a:effectLst/>
                          <a:latin typeface="+mn-lt"/>
                          <a:ea typeface="+mn-ea"/>
                          <a:cs typeface="+mn-cs"/>
                        </a:rPr>
                        <a:t>Mousse</a:t>
                      </a:r>
                      <a:r>
                        <a:rPr lang="fr-FR" sz="1700" kern="1200" dirty="0" smtClean="0">
                          <a:solidFill>
                            <a:schemeClr val="dk1"/>
                          </a:solidFill>
                          <a:effectLst/>
                          <a:latin typeface="+mn-lt"/>
                          <a:ea typeface="+mn-ea"/>
                          <a:cs typeface="+mn-cs"/>
                        </a:rPr>
                        <a:t>, </a:t>
                      </a:r>
                      <a:r>
                        <a:rPr lang="fr-FR" sz="1700" b="1" kern="1200" dirty="0" smtClean="0">
                          <a:solidFill>
                            <a:schemeClr val="dk1"/>
                          </a:solidFill>
                          <a:effectLst/>
                          <a:latin typeface="+mn-lt"/>
                          <a:ea typeface="+mn-ea"/>
                          <a:cs typeface="+mn-cs"/>
                        </a:rPr>
                        <a:t>Eugène</a:t>
                      </a:r>
                      <a:endParaRPr lang="en-US" sz="1700" b="1" kern="1200" dirty="0" smtClean="0">
                        <a:solidFill>
                          <a:schemeClr val="dk1"/>
                        </a:solidFill>
                        <a:effectLst/>
                        <a:latin typeface="+mn-lt"/>
                        <a:ea typeface="+mn-ea"/>
                        <a:cs typeface="+mn-cs"/>
                      </a:endParaRPr>
                    </a:p>
                    <a:p>
                      <a:r>
                        <a:rPr lang="en-US" sz="1700" kern="1200" dirty="0" smtClean="0">
                          <a:solidFill>
                            <a:schemeClr val="dk1"/>
                          </a:solidFill>
                          <a:effectLst/>
                          <a:latin typeface="+mn-lt"/>
                          <a:ea typeface="+mn-ea"/>
                          <a:cs typeface="+mn-cs"/>
                        </a:rPr>
                        <a:t>C. </a:t>
                      </a:r>
                      <a:r>
                        <a:rPr lang="en-US" sz="1700" b="1" kern="1200" dirty="0" smtClean="0">
                          <a:solidFill>
                            <a:schemeClr val="dk1"/>
                          </a:solidFill>
                          <a:effectLst/>
                          <a:latin typeface="+mn-lt"/>
                          <a:ea typeface="+mn-ea"/>
                          <a:cs typeface="+mn-cs"/>
                        </a:rPr>
                        <a:t>Ezin</a:t>
                      </a:r>
                      <a:r>
                        <a:rPr lang="en-US" sz="1700" kern="1200" dirty="0" smtClean="0">
                          <a:solidFill>
                            <a:schemeClr val="dk1"/>
                          </a:solidFill>
                          <a:effectLst/>
                          <a:latin typeface="+mn-lt"/>
                          <a:ea typeface="+mn-ea"/>
                          <a:cs typeface="+mn-cs"/>
                        </a:rPr>
                        <a:t> and Cina </a:t>
                      </a:r>
                      <a:r>
                        <a:rPr lang="en-US" sz="1700" kern="1200" dirty="0" err="1" smtClean="0">
                          <a:solidFill>
                            <a:schemeClr val="dk1"/>
                          </a:solidFill>
                          <a:effectLst/>
                          <a:latin typeface="+mn-lt"/>
                          <a:ea typeface="+mn-ea"/>
                          <a:cs typeface="+mn-cs"/>
                        </a:rPr>
                        <a:t>Motamed</a:t>
                      </a:r>
                      <a:endParaRPr lang="en-US" sz="1700" kern="1200" dirty="0" smtClean="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People counting via multiple cameras using a fast single views information fusion</a:t>
                      </a:r>
                      <a:endParaRPr lang="en-US" sz="1700" kern="1200" dirty="0">
                        <a:solidFill>
                          <a:schemeClr val="dk1"/>
                        </a:solidFill>
                        <a:effectLst/>
                        <a:latin typeface="+mn-lt"/>
                        <a:ea typeface="+mn-ea"/>
                        <a:cs typeface="+mn-cs"/>
                      </a:endParaRPr>
                    </a:p>
                  </a:txBody>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Under consideration</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p>
                  </a:txBody>
                  <a:tcPr/>
                </a:tc>
              </a:tr>
              <a:tr h="370840">
                <a:tc>
                  <a:txBody>
                    <a:bodyPr/>
                    <a:lstStyle/>
                    <a:p>
                      <a:pPr algn="l"/>
                      <a:r>
                        <a:rPr lang="fr-CA" sz="1700" dirty="0" smtClean="0"/>
                        <a:t>27</a:t>
                      </a:r>
                      <a:endParaRPr lang="en-US" sz="1700" dirty="0"/>
                    </a:p>
                  </a:txBody>
                  <a:tcPr/>
                </a:tc>
                <a:tc>
                  <a:txBody>
                    <a:bodyPr/>
                    <a:lstStyle/>
                    <a:p>
                      <a:pPr eaLnBrk="0" hangingPunct="0"/>
                      <a:r>
                        <a:rPr lang="fr-FR" sz="1700" b="1" kern="1200" dirty="0" smtClean="0">
                          <a:solidFill>
                            <a:schemeClr val="dk1"/>
                          </a:solidFill>
                          <a:effectLst/>
                          <a:latin typeface="+mn-lt"/>
                          <a:ea typeface="+mn-ea"/>
                          <a:cs typeface="+mn-cs"/>
                        </a:rPr>
                        <a:t>Eugène C. Ezin </a:t>
                      </a:r>
                      <a:endParaRPr lang="en-US" sz="1700" b="1" dirty="0"/>
                    </a:p>
                  </a:txBody>
                  <a:tcPr/>
                </a:tc>
                <a:tc>
                  <a:txBody>
                    <a:bodyPr/>
                    <a:lstStyle/>
                    <a:p>
                      <a:pPr eaLnBrk="0" hangingPunct="0"/>
                      <a:r>
                        <a:rPr lang="fr-FR" sz="1700" kern="1200" dirty="0" smtClean="0">
                          <a:solidFill>
                            <a:schemeClr val="dk1"/>
                          </a:solidFill>
                          <a:effectLst/>
                          <a:latin typeface="+mn-lt"/>
                          <a:ea typeface="+mn-ea"/>
                          <a:cs typeface="+mn-cs"/>
                        </a:rPr>
                        <a:t>Les ressources éducatives libres et les </a:t>
                      </a:r>
                      <a:r>
                        <a:rPr lang="fr-FR" sz="1700" kern="1200" dirty="0" err="1" smtClean="0">
                          <a:solidFill>
                            <a:schemeClr val="dk1"/>
                          </a:solidFill>
                          <a:effectLst/>
                          <a:latin typeface="+mn-lt"/>
                          <a:ea typeface="+mn-ea"/>
                          <a:cs typeface="+mn-cs"/>
                        </a:rPr>
                        <a:t>MOOCs</a:t>
                      </a:r>
                      <a:r>
                        <a:rPr lang="fr-FR" sz="1700" kern="1200" dirty="0" smtClean="0">
                          <a:solidFill>
                            <a:schemeClr val="dk1"/>
                          </a:solidFill>
                          <a:effectLst/>
                          <a:latin typeface="+mn-lt"/>
                          <a:ea typeface="+mn-ea"/>
                          <a:cs typeface="+mn-cs"/>
                        </a:rPr>
                        <a:t>: Perspectives pour l'Université d'Abomey-Calavi</a:t>
                      </a:r>
                      <a:endParaRPr lang="en-US" sz="1700" kern="1200" dirty="0">
                        <a:solidFill>
                          <a:schemeClr val="dk1"/>
                        </a:solidFill>
                        <a:effectLst/>
                        <a:latin typeface="+mn-lt"/>
                        <a:ea typeface="+mn-ea"/>
                        <a:cs typeface="+mn-cs"/>
                      </a:endParaRPr>
                    </a:p>
                  </a:txBody>
                  <a:tcPr/>
                </a:tc>
                <a:tc>
                  <a:txBody>
                    <a:bodyPr/>
                    <a:lstStyle/>
                    <a:p>
                      <a:pPr eaLnBrk="0" hangingPunct="0"/>
                      <a:r>
                        <a:rPr lang="fr-FR" sz="1700" kern="1200" dirty="0" smtClean="0">
                          <a:solidFill>
                            <a:schemeClr val="dk1"/>
                          </a:solidFill>
                          <a:effectLst/>
                          <a:latin typeface="+mn-lt"/>
                          <a:ea typeface="+mn-ea"/>
                          <a:cs typeface="+mn-cs"/>
                        </a:rPr>
                        <a:t>Les actes du colloque de l'UAC sur la Recherche scientifique au service du développement en Afrique, </a:t>
                      </a:r>
                      <a:r>
                        <a:rPr lang="en-US" sz="1700" kern="1200" dirty="0" smtClean="0">
                          <a:solidFill>
                            <a:schemeClr val="dk1"/>
                          </a:solidFill>
                          <a:effectLst/>
                          <a:latin typeface="+mn-lt"/>
                          <a:ea typeface="+mn-ea"/>
                          <a:cs typeface="+mn-cs"/>
                        </a:rPr>
                        <a:t>Sep-Oct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370840">
                <a:tc>
                  <a:txBody>
                    <a:bodyPr/>
                    <a:lstStyle/>
                    <a:p>
                      <a:pPr algn="l"/>
                      <a:r>
                        <a:rPr lang="fr-CA" sz="1700" dirty="0" smtClean="0"/>
                        <a:t>28</a:t>
                      </a:r>
                      <a:endParaRPr lang="en-US" sz="1700" dirty="0"/>
                    </a:p>
                  </a:txBody>
                  <a:tcPr/>
                </a:tc>
                <a:tc>
                  <a:txBody>
                    <a:bodyPr/>
                    <a:lstStyle/>
                    <a:p>
                      <a:pPr marL="35560" marR="31750" algn="l" eaLnBrk="0" hangingPunct="0">
                        <a:spcBef>
                          <a:spcPts val="75"/>
                        </a:spcBef>
                        <a:spcAft>
                          <a:spcPts val="0"/>
                        </a:spcAft>
                      </a:pPr>
                      <a:r>
                        <a:rPr lang="en-US" sz="1700" b="1" dirty="0" smtClean="0">
                          <a:effectLst/>
                          <a:latin typeface="+mn-lt"/>
                          <a:ea typeface="MS PMincho"/>
                          <a:cs typeface="MS PMincho"/>
                        </a:rPr>
                        <a:t>A</a:t>
                      </a:r>
                      <a:r>
                        <a:rPr lang="en-US" sz="1700" b="1" dirty="0">
                          <a:effectLst/>
                          <a:latin typeface="+mn-lt"/>
                          <a:ea typeface="MS PMincho"/>
                          <a:cs typeface="MS PMincho"/>
                        </a:rPr>
                        <a:t>. S. R. M. Ahouandjinou</a:t>
                      </a:r>
                      <a:r>
                        <a:rPr lang="en-US" sz="1700" dirty="0">
                          <a:effectLst/>
                          <a:latin typeface="+mn-lt"/>
                          <a:ea typeface="MS PMincho"/>
                          <a:cs typeface="MS PMincho"/>
                        </a:rPr>
                        <a:t>, C. </a:t>
                      </a:r>
                      <a:r>
                        <a:rPr lang="en-US" sz="1700" dirty="0" smtClean="0">
                          <a:effectLst/>
                          <a:latin typeface="+mn-lt"/>
                          <a:ea typeface="MS PMincho"/>
                          <a:cs typeface="MS PMincho"/>
                        </a:rPr>
                        <a:t>Mohamed, </a:t>
                      </a:r>
                      <a:r>
                        <a:rPr lang="en-US" sz="1700" dirty="0">
                          <a:effectLst/>
                          <a:latin typeface="+mn-lt"/>
                          <a:ea typeface="MS PMincho"/>
                          <a:cs typeface="MS PMincho"/>
                        </a:rPr>
                        <a:t>and </a:t>
                      </a:r>
                      <a:r>
                        <a:rPr lang="en-US" sz="1700" b="1" dirty="0">
                          <a:effectLst/>
                          <a:latin typeface="+mn-lt"/>
                          <a:ea typeface="MS PMincho"/>
                          <a:cs typeface="MS PMincho"/>
                        </a:rPr>
                        <a:t>E. C. Ezin,</a:t>
                      </a:r>
                      <a:endParaRPr lang="en-US" sz="1700" b="1" dirty="0">
                        <a:effectLst/>
                        <a:latin typeface="+mn-lt"/>
                        <a:ea typeface="Times New Roman" panose="02020603050405020304" pitchFamily="18" charset="0"/>
                      </a:endParaRPr>
                    </a:p>
                  </a:txBody>
                  <a:tcPr marL="68580" marR="68580" marT="0" marB="0"/>
                </a:tc>
                <a:tc>
                  <a:txBody>
                    <a:bodyPr/>
                    <a:lstStyle/>
                    <a:p>
                      <a:pPr eaLnBrk="0" hangingPunct="0"/>
                      <a:r>
                        <a:rPr lang="en-US" sz="1700" kern="1200" dirty="0" smtClean="0">
                          <a:solidFill>
                            <a:schemeClr val="dk1"/>
                          </a:solidFill>
                          <a:effectLst/>
                          <a:latin typeface="+mn-lt"/>
                          <a:ea typeface="+mn-ea"/>
                          <a:cs typeface="+mn-cs"/>
                        </a:rPr>
                        <a:t>A Temporal Belief Based Hidden Markov Model for Human Action Recognition in Medical Videos</a:t>
                      </a:r>
                      <a:endParaRPr lang="en-US" sz="1700" kern="1200" dirty="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ISSN 1054 6618, International journal on Pattern Recognition and Image Analysis, 2015, Vol. 25,  No.  3,  pp.  </a:t>
                      </a:r>
                      <a:r>
                        <a:rPr lang="fr-FR" sz="1700" kern="1200" dirty="0" smtClean="0">
                          <a:solidFill>
                            <a:schemeClr val="dk1"/>
                          </a:solidFill>
                          <a:effectLst/>
                          <a:latin typeface="+mn-lt"/>
                          <a:ea typeface="+mn-ea"/>
                          <a:cs typeface="+mn-cs"/>
                        </a:rPr>
                        <a:t>389–401.  © </a:t>
                      </a:r>
                      <a:r>
                        <a:rPr lang="fr-FR" sz="1700" kern="1200" dirty="0" err="1" smtClean="0">
                          <a:solidFill>
                            <a:schemeClr val="dk1"/>
                          </a:solidFill>
                          <a:effectLst/>
                          <a:latin typeface="+mn-lt"/>
                          <a:ea typeface="+mn-ea"/>
                          <a:cs typeface="+mn-cs"/>
                        </a:rPr>
                        <a:t>Pleiades</a:t>
                      </a:r>
                      <a:r>
                        <a:rPr lang="fr-FR" sz="1700" kern="1200" dirty="0" smtClean="0">
                          <a:solidFill>
                            <a:schemeClr val="dk1"/>
                          </a:solidFill>
                          <a:effectLst/>
                          <a:latin typeface="+mn-lt"/>
                          <a:ea typeface="+mn-ea"/>
                          <a:cs typeface="+mn-cs"/>
                        </a:rPr>
                        <a:t>    </a:t>
                      </a:r>
                      <a:r>
                        <a:rPr lang="fr-FR" sz="1700" kern="1200" dirty="0" err="1" smtClean="0">
                          <a:solidFill>
                            <a:schemeClr val="dk1"/>
                          </a:solidFill>
                          <a:effectLst/>
                          <a:latin typeface="+mn-lt"/>
                          <a:ea typeface="+mn-ea"/>
                          <a:cs typeface="+mn-cs"/>
                        </a:rPr>
                        <a:t>Publishing</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 0,753</a:t>
                      </a:r>
                      <a:endParaRPr lang="en-US" sz="1700" dirty="0" smtClean="0"/>
                    </a:p>
                  </a:txBody>
                  <a:tcPr/>
                </a:tc>
              </a:tr>
            </a:tbl>
          </a:graphicData>
        </a:graphic>
      </p:graphicFrame>
    </p:spTree>
    <p:extLst>
      <p:ext uri="{BB962C8B-B14F-4D97-AF65-F5344CB8AC3E}">
        <p14:creationId xmlns:p14="http://schemas.microsoft.com/office/powerpoint/2010/main" val="38387431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8424"/>
          </a:xfrm>
        </p:spPr>
        <p:txBody>
          <a:bodyPr>
            <a:normAutofit fontScale="90000"/>
          </a:bodyPr>
          <a:lstStyle/>
          <a:p>
            <a:r>
              <a:rPr lang="en-US" b="1" dirty="0" smtClean="0"/>
              <a:t>Research- Published Articles – DLR 2.6 – Con’t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3608241"/>
              </p:ext>
            </p:extLst>
          </p:nvPr>
        </p:nvGraphicFramePr>
        <p:xfrm>
          <a:off x="130053" y="660935"/>
          <a:ext cx="11781211" cy="5943600"/>
        </p:xfrm>
        <a:graphic>
          <a:graphicData uri="http://schemas.openxmlformats.org/drawingml/2006/table">
            <a:tbl>
              <a:tblPr firstRow="1" bandRow="1">
                <a:tableStyleId>{5C22544A-7EE6-4342-B048-85BDC9FD1C3A}</a:tableStyleId>
              </a:tblPr>
              <a:tblGrid>
                <a:gridCol w="519652"/>
                <a:gridCol w="2358190"/>
                <a:gridCol w="3248526"/>
                <a:gridCol w="3561347"/>
                <a:gridCol w="2093496"/>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29</a:t>
                      </a:r>
                      <a:endParaRPr lang="en-US" sz="1700" dirty="0"/>
                    </a:p>
                  </a:txBody>
                  <a:tcPr/>
                </a:tc>
                <a:tc>
                  <a:txBody>
                    <a:bodyPr/>
                    <a:lstStyle/>
                    <a:p>
                      <a:pPr marL="35560" marR="31750" algn="l" eaLnBrk="0" hangingPunct="0">
                        <a:lnSpc>
                          <a:spcPct val="96000"/>
                        </a:lnSpc>
                        <a:spcBef>
                          <a:spcPts val="70"/>
                        </a:spcBef>
                        <a:spcAft>
                          <a:spcPts val="0"/>
                        </a:spcAft>
                      </a:pPr>
                      <a:r>
                        <a:rPr lang="en-US" sz="1700" b="1" dirty="0" smtClean="0">
                          <a:effectLst/>
                          <a:latin typeface="+mn-lt"/>
                          <a:ea typeface="MS PMincho"/>
                          <a:cs typeface="MS PMincho"/>
                        </a:rPr>
                        <a:t>Arnaud </a:t>
                      </a:r>
                      <a:r>
                        <a:rPr lang="en-US" sz="1700" b="1" dirty="0">
                          <a:effectLst/>
                          <a:latin typeface="+mn-lt"/>
                          <a:ea typeface="MS PMincho"/>
                          <a:cs typeface="MS PMincho"/>
                        </a:rPr>
                        <a:t>S. R. M. Ahouandjinou</a:t>
                      </a:r>
                      <a:r>
                        <a:rPr lang="en-US" sz="1700" dirty="0">
                          <a:effectLst/>
                          <a:latin typeface="+mn-lt"/>
                          <a:ea typeface="MS PMincho"/>
                          <a:cs typeface="MS PMincho"/>
                        </a:rPr>
                        <a:t>, Cina </a:t>
                      </a:r>
                      <a:r>
                        <a:rPr lang="en-US" sz="1700" dirty="0" err="1">
                          <a:effectLst/>
                          <a:latin typeface="+mn-lt"/>
                          <a:ea typeface="MS PMincho"/>
                          <a:cs typeface="MS PMincho"/>
                        </a:rPr>
                        <a:t>Motamed</a:t>
                      </a:r>
                      <a:r>
                        <a:rPr lang="en-US" sz="1700" dirty="0">
                          <a:effectLst/>
                          <a:latin typeface="+mn-lt"/>
                          <a:ea typeface="MS PMincho"/>
                          <a:cs typeface="MS PMincho"/>
                        </a:rPr>
                        <a:t>, and </a:t>
                      </a:r>
                      <a:r>
                        <a:rPr lang="en-US" sz="1700" b="1" dirty="0">
                          <a:effectLst/>
                          <a:latin typeface="+mn-lt"/>
                          <a:ea typeface="MS PMincho"/>
                          <a:cs typeface="MS PMincho"/>
                        </a:rPr>
                        <a:t>Eugène C. Ezin</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Activity Recognition Based on Temporal HMM for Visual Medical Monitoring Using a Multi camera System</a:t>
                      </a:r>
                      <a:endParaRPr lang="en-US" sz="1700" kern="1200" dirty="0">
                        <a:solidFill>
                          <a:schemeClr val="dk1"/>
                        </a:solidFill>
                        <a:effectLst/>
                        <a:latin typeface="+mn-lt"/>
                        <a:ea typeface="+mn-ea"/>
                        <a:cs typeface="+mn-cs"/>
                      </a:endParaRPr>
                    </a:p>
                  </a:txBody>
                  <a:tcPr/>
                </a:tc>
                <a:tc>
                  <a:txBody>
                    <a:bodyPr/>
                    <a:lstStyle/>
                    <a:p>
                      <a:pPr algn="l" eaLnBrk="0" hangingPunct="0"/>
                      <a:r>
                        <a:rPr lang="en-US" sz="1700" kern="1200" dirty="0" smtClean="0">
                          <a:solidFill>
                            <a:schemeClr val="dk1"/>
                          </a:solidFill>
                          <a:effectLst/>
                          <a:latin typeface="+mn-lt"/>
                          <a:ea typeface="+mn-ea"/>
                          <a:cs typeface="+mn-cs"/>
                        </a:rPr>
                        <a:t>Special issue of ARIMA Journal, Special issue of CARI'14, Volume 21 - 2015.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fr-CA" sz="1700" baseline="0" dirty="0" smtClean="0"/>
                        <a:t>journal</a:t>
                      </a:r>
                      <a:endParaRPr lang="en-US" sz="1700" dirty="0" smtClean="0"/>
                    </a:p>
                  </a:txBody>
                  <a:tcPr/>
                </a:tc>
              </a:tr>
              <a:tr h="370840">
                <a:tc>
                  <a:txBody>
                    <a:bodyPr/>
                    <a:lstStyle/>
                    <a:p>
                      <a:pPr algn="l"/>
                      <a:r>
                        <a:rPr lang="fr-CA" sz="1700" dirty="0" smtClean="0"/>
                        <a:t>30</a:t>
                      </a:r>
                      <a:endParaRPr lang="en-US" sz="1700" dirty="0"/>
                    </a:p>
                  </a:txBody>
                  <a:tcPr/>
                </a:tc>
                <a:tc>
                  <a:txBody>
                    <a:bodyPr/>
                    <a:lstStyle/>
                    <a:p>
                      <a:pPr marL="0" marR="31750" algn="l" eaLnBrk="0" hangingPunct="0">
                        <a:lnSpc>
                          <a:spcPct val="96000"/>
                        </a:lnSpc>
                        <a:spcBef>
                          <a:spcPts val="70"/>
                        </a:spcBef>
                        <a:spcAft>
                          <a:spcPts val="0"/>
                        </a:spcAft>
                      </a:pPr>
                      <a:r>
                        <a:rPr lang="en-US" sz="1700" b="1" dirty="0">
                          <a:effectLst/>
                          <a:latin typeface="+mn-lt"/>
                          <a:ea typeface="MS PMincho"/>
                          <a:cs typeface="MS PMincho"/>
                        </a:rPr>
                        <a:t>Arnaud S. R. M. Ahouandjinou</a:t>
                      </a:r>
                      <a:r>
                        <a:rPr lang="en-US" sz="1700" dirty="0">
                          <a:effectLst/>
                          <a:latin typeface="+mn-lt"/>
                          <a:ea typeface="MS PMincho"/>
                          <a:cs typeface="MS PMincho"/>
                        </a:rPr>
                        <a:t>, Cina </a:t>
                      </a:r>
                      <a:r>
                        <a:rPr lang="en-US" sz="1700" dirty="0" err="1" smtClean="0">
                          <a:effectLst/>
                          <a:latin typeface="+mn-lt"/>
                          <a:ea typeface="MS PMincho"/>
                          <a:cs typeface="MS PMincho"/>
                        </a:rPr>
                        <a:t>Motamed</a:t>
                      </a:r>
                      <a:r>
                        <a:rPr lang="en-US" sz="1700" dirty="0" smtClean="0">
                          <a:effectLst/>
                          <a:latin typeface="+mn-lt"/>
                          <a:ea typeface="MS PMincho"/>
                          <a:cs typeface="MS PMincho"/>
                        </a:rPr>
                        <a:t>, and </a:t>
                      </a:r>
                      <a:r>
                        <a:rPr lang="en-US" sz="1700" b="1" dirty="0">
                          <a:effectLst/>
                          <a:latin typeface="+mn-lt"/>
                          <a:ea typeface="MS PMincho"/>
                          <a:cs typeface="MS PMincho"/>
                        </a:rPr>
                        <a:t>Eugène C. Ezin</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err="1" smtClean="0">
                          <a:solidFill>
                            <a:schemeClr val="dk1"/>
                          </a:solidFill>
                          <a:effectLst/>
                          <a:latin typeface="+mn-lt"/>
                          <a:ea typeface="+mn-ea"/>
                          <a:cs typeface="+mn-cs"/>
                        </a:rPr>
                        <a:t>Credal</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Human</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Activity Recognition Based-HMM by  Combining Hierarchical and Temporal Reasoning</a:t>
                      </a:r>
                      <a:endParaRPr lang="en-US" sz="1700" kern="1200" dirty="0">
                        <a:solidFill>
                          <a:schemeClr val="dk1"/>
                        </a:solidFill>
                        <a:effectLst/>
                        <a:latin typeface="+mn-lt"/>
                        <a:ea typeface="+mn-ea"/>
                        <a:cs typeface="+mn-cs"/>
                      </a:endParaRPr>
                    </a:p>
                  </a:txBody>
                  <a:tcPr/>
                </a:tc>
                <a:tc>
                  <a:txBody>
                    <a:bodyPr/>
                    <a:lstStyle/>
                    <a:p>
                      <a:pPr algn="l" eaLnBrk="0" hangingPunct="0"/>
                      <a:r>
                        <a:rPr lang="en-US" sz="1700" kern="1200" dirty="0" smtClean="0">
                          <a:solidFill>
                            <a:schemeClr val="dk1"/>
                          </a:solidFill>
                          <a:effectLst/>
                          <a:latin typeface="+mn-lt"/>
                          <a:ea typeface="+mn-ea"/>
                          <a:cs typeface="+mn-cs"/>
                        </a:rPr>
                        <a:t>The fifth International Conference       on       Image</a:t>
                      </a:r>
                    </a:p>
                    <a:p>
                      <a:pPr algn="l"/>
                      <a:r>
                        <a:rPr lang="en-US" sz="1700" kern="1200" dirty="0" smtClean="0">
                          <a:solidFill>
                            <a:schemeClr val="dk1"/>
                          </a:solidFill>
                          <a:effectLst/>
                          <a:latin typeface="+mn-lt"/>
                          <a:ea typeface="+mn-ea"/>
                          <a:cs typeface="+mn-cs"/>
                        </a:rPr>
                        <a:t>Processing Theory, Tools and Applications IPTA'15, November      10-13,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370840">
                <a:tc>
                  <a:txBody>
                    <a:bodyPr/>
                    <a:lstStyle/>
                    <a:p>
                      <a:pPr algn="l"/>
                      <a:r>
                        <a:rPr lang="fr-CA" sz="1700" dirty="0" smtClean="0"/>
                        <a:t>31</a:t>
                      </a:r>
                      <a:endParaRPr lang="en-US" sz="1700" dirty="0"/>
                    </a:p>
                  </a:txBody>
                  <a:tcPr/>
                </a:tc>
                <a:tc>
                  <a:txBody>
                    <a:bodyPr/>
                    <a:lstStyle/>
                    <a:p>
                      <a:pPr marL="35560" marR="31750" algn="l" eaLnBrk="0" hangingPunct="0">
                        <a:spcBef>
                          <a:spcPts val="75"/>
                        </a:spcBef>
                        <a:spcAft>
                          <a:spcPts val="0"/>
                        </a:spcAft>
                      </a:pPr>
                      <a:r>
                        <a:rPr lang="en-US" sz="1700" b="1" kern="1200" dirty="0" smtClean="0">
                          <a:solidFill>
                            <a:schemeClr val="dk1"/>
                          </a:solidFill>
                          <a:effectLst/>
                          <a:latin typeface="+mn-lt"/>
                          <a:ea typeface="+mn-ea"/>
                          <a:cs typeface="+mn-cs"/>
                        </a:rPr>
                        <a:t>F. Gbaguidi, S. </a:t>
                      </a:r>
                      <a:r>
                        <a:rPr lang="en-US" sz="1700" kern="1200" dirty="0" err="1" smtClean="0">
                          <a:solidFill>
                            <a:schemeClr val="dk1"/>
                          </a:solidFill>
                          <a:effectLst/>
                          <a:latin typeface="+mn-lt"/>
                          <a:ea typeface="+mn-ea"/>
                          <a:cs typeface="+mn-cs"/>
                        </a:rPr>
                        <a:t>Boumerdassi</a:t>
                      </a:r>
                      <a:r>
                        <a:rPr lang="en-US" sz="1700" kern="1200" dirty="0" smtClean="0">
                          <a:solidFill>
                            <a:schemeClr val="dk1"/>
                          </a:solidFill>
                          <a:effectLst/>
                          <a:latin typeface="+mn-lt"/>
                          <a:ea typeface="+mn-ea"/>
                          <a:cs typeface="+mn-cs"/>
                        </a:rPr>
                        <a:t>, E. Renault and </a:t>
                      </a:r>
                      <a:r>
                        <a:rPr lang="en-US" sz="1700" b="1" kern="1200" dirty="0" smtClean="0">
                          <a:solidFill>
                            <a:schemeClr val="dk1"/>
                          </a:solidFill>
                          <a:effectLst/>
                          <a:latin typeface="+mn-lt"/>
                          <a:ea typeface="+mn-ea"/>
                          <a:cs typeface="+mn-cs"/>
                        </a:rPr>
                        <a:t>E. Ezin</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Characterizing server’s workload in Cloud Datacenters. </a:t>
                      </a:r>
                      <a:endParaRPr lang="en-US" sz="1700" kern="1200" dirty="0">
                        <a:solidFill>
                          <a:schemeClr val="dk1"/>
                        </a:solidFill>
                        <a:effectLst/>
                        <a:latin typeface="+mn-lt"/>
                        <a:ea typeface="+mn-ea"/>
                        <a:cs typeface="+mn-cs"/>
                      </a:endParaRPr>
                    </a:p>
                  </a:txBody>
                  <a:tcPr/>
                </a:tc>
                <a:tc>
                  <a:txBody>
                    <a:bodyPr/>
                    <a:lstStyle/>
                    <a:p>
                      <a:pPr algn="l" eaLnBrk="0" hangingPunct="0"/>
                      <a:r>
                        <a:rPr lang="en-US" sz="1700" kern="1200" dirty="0" smtClean="0">
                          <a:solidFill>
                            <a:schemeClr val="dk1"/>
                          </a:solidFill>
                          <a:effectLst/>
                          <a:latin typeface="+mn-lt"/>
                          <a:ea typeface="+mn-ea"/>
                          <a:cs typeface="+mn-cs"/>
                        </a:rPr>
                        <a:t>Proceeding of 3rd IEEE</a:t>
                      </a:r>
                    </a:p>
                    <a:p>
                      <a:pPr algn="l"/>
                      <a:r>
                        <a:rPr lang="en-US" sz="1700" kern="1200" dirty="0" smtClean="0">
                          <a:solidFill>
                            <a:schemeClr val="dk1"/>
                          </a:solidFill>
                          <a:effectLst/>
                          <a:latin typeface="+mn-lt"/>
                          <a:ea typeface="+mn-ea"/>
                          <a:cs typeface="+mn-cs"/>
                        </a:rPr>
                        <a:t>International Conference on Future Internet of Things and Cloud (</a:t>
                      </a:r>
                      <a:r>
                        <a:rPr lang="en-US" sz="1700" kern="1200" dirty="0" err="1" smtClean="0">
                          <a:solidFill>
                            <a:schemeClr val="dk1"/>
                          </a:solidFill>
                          <a:effectLst/>
                          <a:latin typeface="+mn-lt"/>
                          <a:ea typeface="+mn-ea"/>
                          <a:cs typeface="+mn-cs"/>
                        </a:rPr>
                        <a:t>FiCloud</a:t>
                      </a:r>
                      <a:r>
                        <a:rPr lang="en-US" sz="1700" kern="1200" dirty="0" smtClean="0">
                          <a:solidFill>
                            <a:schemeClr val="dk1"/>
                          </a:solidFill>
                          <a:effectLst/>
                          <a:latin typeface="+mn-lt"/>
                          <a:ea typeface="+mn-ea"/>
                          <a:cs typeface="+mn-cs"/>
                        </a:rPr>
                        <a:t>), August 2015, pp. 657-661, Roma, Italy</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370840">
                <a:tc>
                  <a:txBody>
                    <a:bodyPr/>
                    <a:lstStyle/>
                    <a:p>
                      <a:pPr algn="l"/>
                      <a:r>
                        <a:rPr lang="fr-CA" sz="1700" dirty="0" smtClean="0"/>
                        <a:t>32</a:t>
                      </a:r>
                      <a:endParaRPr lang="en-US" sz="1700" dirty="0"/>
                    </a:p>
                  </a:txBody>
                  <a:tcPr/>
                </a:tc>
                <a:tc>
                  <a:txBody>
                    <a:bodyPr/>
                    <a:lstStyle/>
                    <a:p>
                      <a:pPr algn="l" eaLnBrk="0" hangingPunct="0"/>
                      <a:r>
                        <a:rPr lang="fr-FR" sz="1700" b="1" kern="1200" dirty="0" smtClean="0">
                          <a:solidFill>
                            <a:schemeClr val="dk1"/>
                          </a:solidFill>
                          <a:effectLst/>
                          <a:latin typeface="+mn-lt"/>
                          <a:ea typeface="+mn-ea"/>
                          <a:cs typeface="+mn-cs"/>
                        </a:rPr>
                        <a:t>Fréjus Gbaguidi, </a:t>
                      </a:r>
                      <a:r>
                        <a:rPr lang="fr-FR" sz="1700" kern="1200" dirty="0" smtClean="0">
                          <a:solidFill>
                            <a:schemeClr val="dk1"/>
                          </a:solidFill>
                          <a:effectLst/>
                          <a:latin typeface="+mn-lt"/>
                          <a:ea typeface="+mn-ea"/>
                          <a:cs typeface="+mn-cs"/>
                        </a:rPr>
                        <a:t>Selma Boumerdassi,</a:t>
                      </a:r>
                      <a:endParaRPr lang="en-US" sz="1700" kern="1200" dirty="0" smtClean="0">
                        <a:solidFill>
                          <a:schemeClr val="dk1"/>
                        </a:solidFill>
                        <a:effectLst/>
                        <a:latin typeface="+mn-lt"/>
                        <a:ea typeface="+mn-ea"/>
                        <a:cs typeface="+mn-cs"/>
                      </a:endParaRPr>
                    </a:p>
                    <a:p>
                      <a:pPr algn="l"/>
                      <a:r>
                        <a:rPr lang="fr-FR" sz="1700" kern="1200" dirty="0" smtClean="0">
                          <a:solidFill>
                            <a:schemeClr val="dk1"/>
                          </a:solidFill>
                          <a:effectLst/>
                          <a:latin typeface="+mn-lt"/>
                          <a:ea typeface="+mn-ea"/>
                          <a:cs typeface="+mn-cs"/>
                        </a:rPr>
                        <a:t>Eric Renault, and </a:t>
                      </a:r>
                      <a:r>
                        <a:rPr lang="fr-FR" sz="1700" b="1" kern="1200" dirty="0" smtClean="0">
                          <a:solidFill>
                            <a:schemeClr val="dk1"/>
                          </a:solidFill>
                          <a:effectLst/>
                          <a:latin typeface="+mn-lt"/>
                          <a:ea typeface="+mn-ea"/>
                          <a:cs typeface="+mn-cs"/>
                        </a:rPr>
                        <a:t>Eugène Ezin</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Characterizing servers workload in Cloud Datacenters</a:t>
                      </a:r>
                      <a:endParaRPr lang="en-US" sz="1700" kern="1200" dirty="0">
                        <a:solidFill>
                          <a:schemeClr val="dk1"/>
                        </a:solidFill>
                        <a:effectLst/>
                        <a:latin typeface="+mn-lt"/>
                        <a:ea typeface="+mn-ea"/>
                        <a:cs typeface="+mn-cs"/>
                      </a:endParaRPr>
                    </a:p>
                  </a:txBody>
                  <a:tcPr/>
                </a:tc>
                <a:tc>
                  <a:txBody>
                    <a:bodyPr/>
                    <a:lstStyle/>
                    <a:p>
                      <a:pPr algn="l" eaLnBrk="0" hangingPunct="0"/>
                      <a:r>
                        <a:rPr lang="fr-FR" sz="1700" kern="1200" dirty="0" err="1" smtClean="0">
                          <a:solidFill>
                            <a:schemeClr val="dk1"/>
                          </a:solidFill>
                          <a:effectLst/>
                          <a:latin typeface="+mn-lt"/>
                          <a:ea typeface="+mn-ea"/>
                          <a:cs typeface="+mn-cs"/>
                        </a:rPr>
                        <a:t>Submitted</a:t>
                      </a:r>
                      <a:r>
                        <a:rPr lang="fr-FR" sz="1700" kern="1200" dirty="0" smtClean="0">
                          <a:solidFill>
                            <a:schemeClr val="dk1"/>
                          </a:solidFill>
                          <a:effectLst/>
                          <a:latin typeface="+mn-lt"/>
                          <a:ea typeface="+mn-ea"/>
                          <a:cs typeface="+mn-cs"/>
                        </a:rPr>
                        <a:t> for publication </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fr-CA" sz="1700" baseline="0" dirty="0" smtClean="0"/>
                        <a:t>journal</a:t>
                      </a:r>
                      <a:endParaRPr lang="en-US" sz="1700" dirty="0" smtClean="0"/>
                    </a:p>
                  </a:txBody>
                  <a:tcPr/>
                </a:tc>
              </a:tr>
            </a:tbl>
          </a:graphicData>
        </a:graphic>
      </p:graphicFrame>
    </p:spTree>
    <p:extLst>
      <p:ext uri="{BB962C8B-B14F-4D97-AF65-F5344CB8AC3E}">
        <p14:creationId xmlns:p14="http://schemas.microsoft.com/office/powerpoint/2010/main" val="16323073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4300"/>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5962302"/>
              </p:ext>
            </p:extLst>
          </p:nvPr>
        </p:nvGraphicFramePr>
        <p:xfrm>
          <a:off x="326568" y="844300"/>
          <a:ext cx="11632820" cy="5821680"/>
        </p:xfrm>
        <a:graphic>
          <a:graphicData uri="http://schemas.openxmlformats.org/drawingml/2006/table">
            <a:tbl>
              <a:tblPr firstRow="1" bandRow="1">
                <a:tableStyleId>{5C22544A-7EE6-4342-B048-85BDC9FD1C3A}</a:tableStyleId>
              </a:tblPr>
              <a:tblGrid>
                <a:gridCol w="565986"/>
                <a:gridCol w="2653021"/>
                <a:gridCol w="2930404"/>
                <a:gridCol w="3663006"/>
                <a:gridCol w="1820403"/>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33</a:t>
                      </a:r>
                      <a:endParaRPr lang="en-US" sz="1700" dirty="0"/>
                    </a:p>
                  </a:txBody>
                  <a:tcPr/>
                </a:tc>
                <a:tc>
                  <a:txBody>
                    <a:bodyPr/>
                    <a:lstStyle/>
                    <a:p>
                      <a:pPr marL="0" marR="31750" algn="l" eaLnBrk="0" hangingPunct="0">
                        <a:lnSpc>
                          <a:spcPct val="96000"/>
                        </a:lnSpc>
                        <a:spcBef>
                          <a:spcPts val="70"/>
                        </a:spcBef>
                        <a:spcAft>
                          <a:spcPts val="0"/>
                        </a:spcAft>
                      </a:pPr>
                      <a:r>
                        <a:rPr lang="en-US" sz="1700" b="1" kern="1200" dirty="0" smtClean="0">
                          <a:solidFill>
                            <a:schemeClr val="dk1"/>
                          </a:solidFill>
                          <a:effectLst/>
                          <a:latin typeface="+mn-lt"/>
                          <a:ea typeface="+mn-ea"/>
                          <a:cs typeface="+mn-cs"/>
                        </a:rPr>
                        <a:t>Frejus Gbaguidi</a:t>
                      </a:r>
                      <a:r>
                        <a:rPr lang="en-US" sz="1700" kern="1200" dirty="0" smtClean="0">
                          <a:solidFill>
                            <a:schemeClr val="dk1"/>
                          </a:solidFill>
                          <a:effectLst/>
                          <a:latin typeface="+mn-lt"/>
                          <a:ea typeface="+mn-ea"/>
                          <a:cs typeface="+mn-cs"/>
                        </a:rPr>
                        <a:t>, Selma </a:t>
                      </a:r>
                      <a:r>
                        <a:rPr lang="en-US" sz="1700" kern="1200" dirty="0" err="1" smtClean="0">
                          <a:solidFill>
                            <a:schemeClr val="dk1"/>
                          </a:solidFill>
                          <a:effectLst/>
                          <a:latin typeface="+mn-lt"/>
                          <a:ea typeface="+mn-ea"/>
                          <a:cs typeface="+mn-cs"/>
                        </a:rPr>
                        <a:t>Boumerdassi</a:t>
                      </a:r>
                      <a:r>
                        <a:rPr lang="en-US" sz="1700" kern="1200" dirty="0" smtClean="0">
                          <a:solidFill>
                            <a:schemeClr val="dk1"/>
                          </a:solidFill>
                          <a:effectLst/>
                          <a:latin typeface="+mn-lt"/>
                          <a:ea typeface="+mn-ea"/>
                          <a:cs typeface="+mn-cs"/>
                        </a:rPr>
                        <a:t>, Pascale </a:t>
                      </a:r>
                      <a:r>
                        <a:rPr lang="en-US" sz="1700" kern="1200" dirty="0" err="1" smtClean="0">
                          <a:solidFill>
                            <a:schemeClr val="dk1"/>
                          </a:solidFill>
                          <a:effectLst/>
                          <a:latin typeface="+mn-lt"/>
                          <a:ea typeface="+mn-ea"/>
                          <a:cs typeface="+mn-cs"/>
                        </a:rPr>
                        <a:t>Minet</a:t>
                      </a:r>
                      <a:r>
                        <a:rPr lang="en-US" sz="1700" kern="1200" dirty="0" smtClean="0">
                          <a:solidFill>
                            <a:schemeClr val="dk1"/>
                          </a:solidFill>
                          <a:effectLst/>
                          <a:latin typeface="+mn-lt"/>
                          <a:ea typeface="+mn-ea"/>
                          <a:cs typeface="+mn-cs"/>
                        </a:rPr>
                        <a:t> and </a:t>
                      </a:r>
                      <a:r>
                        <a:rPr lang="en-US" sz="1700" b="1" kern="1200" dirty="0" smtClean="0">
                          <a:solidFill>
                            <a:schemeClr val="dk1"/>
                          </a:solidFill>
                          <a:effectLst/>
                          <a:latin typeface="+mn-lt"/>
                          <a:ea typeface="+mn-ea"/>
                          <a:cs typeface="+mn-cs"/>
                        </a:rPr>
                        <a:t>Eugene Ezin</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Taxonomy of energy efficiency methods for cloud Datacenters</a:t>
                      </a:r>
                      <a:endParaRPr lang="en-US" sz="1700" kern="1200" dirty="0">
                        <a:solidFill>
                          <a:schemeClr val="dk1"/>
                        </a:solidFill>
                        <a:effectLst/>
                        <a:latin typeface="+mn-lt"/>
                        <a:ea typeface="+mn-ea"/>
                        <a:cs typeface="+mn-cs"/>
                      </a:endParaRPr>
                    </a:p>
                  </a:txBody>
                  <a:tcPr/>
                </a:tc>
                <a:tc>
                  <a:txBody>
                    <a:bodyPr/>
                    <a:lstStyle/>
                    <a:p>
                      <a:pPr algn="l" eaLnBrk="0" hangingPunct="0"/>
                      <a:r>
                        <a:rPr lang="fr-FR" sz="1700" kern="1200" dirty="0" err="1" smtClean="0">
                          <a:solidFill>
                            <a:schemeClr val="dk1"/>
                          </a:solidFill>
                          <a:effectLst/>
                          <a:latin typeface="+mn-lt"/>
                          <a:ea typeface="+mn-ea"/>
                          <a:cs typeface="+mn-cs"/>
                        </a:rPr>
                        <a:t>Submitted</a:t>
                      </a:r>
                      <a:r>
                        <a:rPr lang="fr-FR" sz="1700" kern="1200" dirty="0" smtClean="0">
                          <a:solidFill>
                            <a:schemeClr val="dk1"/>
                          </a:solidFill>
                          <a:effectLst/>
                          <a:latin typeface="+mn-lt"/>
                          <a:ea typeface="+mn-ea"/>
                          <a:cs typeface="+mn-cs"/>
                        </a:rPr>
                        <a:t> for publication </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err="1" smtClean="0"/>
                        <a:t>Conference</a:t>
                      </a:r>
                      <a:r>
                        <a:rPr lang="fr-CA" sz="1700" dirty="0" smtClean="0"/>
                        <a:t> </a:t>
                      </a:r>
                      <a:r>
                        <a:rPr lang="fr-CA" sz="1700" dirty="0" err="1" smtClean="0"/>
                        <a:t>proceedings</a:t>
                      </a:r>
                      <a:endParaRPr lang="en-US" sz="1700" dirty="0" smtClean="0"/>
                    </a:p>
                  </a:txBody>
                  <a:tcPr/>
                </a:tc>
              </a:tr>
              <a:tr h="370840">
                <a:tc>
                  <a:txBody>
                    <a:bodyPr/>
                    <a:lstStyle/>
                    <a:p>
                      <a:pPr algn="l"/>
                      <a:r>
                        <a:rPr lang="fr-CA" sz="1700" dirty="0" smtClean="0"/>
                        <a:t>34</a:t>
                      </a:r>
                      <a:endParaRPr lang="en-US" sz="1700" dirty="0"/>
                    </a:p>
                  </a:txBody>
                  <a:tcPr/>
                </a:tc>
                <a:tc>
                  <a:txBody>
                    <a:bodyPr/>
                    <a:lstStyle/>
                    <a:p>
                      <a:pPr marL="35560" marR="31750" algn="l" eaLnBrk="0" hangingPunct="0">
                        <a:spcBef>
                          <a:spcPts val="75"/>
                        </a:spcBef>
                        <a:spcAft>
                          <a:spcPts val="0"/>
                        </a:spcAft>
                      </a:pPr>
                      <a:r>
                        <a:rPr lang="en-US" sz="1700" b="1" kern="1200" dirty="0" smtClean="0">
                          <a:solidFill>
                            <a:schemeClr val="dk1"/>
                          </a:solidFill>
                          <a:effectLst/>
                          <a:latin typeface="+mn-lt"/>
                          <a:ea typeface="+mn-ea"/>
                          <a:cs typeface="+mn-cs"/>
                        </a:rPr>
                        <a:t>J.T. Hounsou</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Measuring Information Security: Understanding And Selecting Appropriate Metrics</a:t>
                      </a:r>
                      <a:endParaRPr lang="en-US" sz="1700" kern="1200" dirty="0">
                        <a:solidFill>
                          <a:schemeClr val="dk1"/>
                        </a:solidFill>
                        <a:effectLst/>
                        <a:latin typeface="+mn-lt"/>
                        <a:ea typeface="+mn-ea"/>
                        <a:cs typeface="+mn-cs"/>
                      </a:endParaRPr>
                    </a:p>
                  </a:txBody>
                  <a:tcPr/>
                </a:tc>
                <a:tc>
                  <a:txBody>
                    <a:bodyPr/>
                    <a:lstStyle/>
                    <a:p>
                      <a:pPr algn="l" eaLnBrk="0" hangingPunct="0"/>
                      <a:r>
                        <a:rPr lang="en-US" sz="1700" kern="1200" dirty="0" smtClean="0">
                          <a:solidFill>
                            <a:schemeClr val="dk1"/>
                          </a:solidFill>
                          <a:effectLst/>
                          <a:latin typeface="+mn-lt"/>
                          <a:ea typeface="+mn-ea"/>
                          <a:cs typeface="+mn-cs"/>
                        </a:rPr>
                        <a:t>International Journal of Computer Science and Security (IJCSS), Volume (9) : Issue (2) :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r h="370840">
                <a:tc>
                  <a:txBody>
                    <a:bodyPr/>
                    <a:lstStyle/>
                    <a:p>
                      <a:pPr algn="l"/>
                      <a:r>
                        <a:rPr lang="fr-CA" sz="1700" smtClean="0"/>
                        <a:t>35</a:t>
                      </a:r>
                      <a:endParaRPr lang="en-US" sz="1700" dirty="0"/>
                    </a:p>
                  </a:txBody>
                  <a:tcPr/>
                </a:tc>
                <a:tc>
                  <a:txBody>
                    <a:bodyPr/>
                    <a:lstStyle/>
                    <a:p>
                      <a:pPr algn="l" eaLnBrk="0" hangingPunct="0"/>
                      <a:r>
                        <a:rPr lang="en-US" sz="1700" kern="1200" dirty="0" err="1" smtClean="0">
                          <a:solidFill>
                            <a:schemeClr val="dk1"/>
                          </a:solidFill>
                          <a:effectLst/>
                          <a:latin typeface="+mn-lt"/>
                          <a:ea typeface="+mn-ea"/>
                          <a:cs typeface="+mn-cs"/>
                        </a:rPr>
                        <a:t>Stelvio</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Cimato</a:t>
                      </a:r>
                      <a:r>
                        <a:rPr lang="en-US" sz="1700" kern="1200" dirty="0" smtClean="0">
                          <a:solidFill>
                            <a:schemeClr val="dk1"/>
                          </a:solidFill>
                          <a:effectLst/>
                          <a:latin typeface="+mn-lt"/>
                          <a:ea typeface="+mn-ea"/>
                          <a:cs typeface="+mn-cs"/>
                        </a:rPr>
                        <a:t>, Ernesto </a:t>
                      </a:r>
                      <a:r>
                        <a:rPr lang="en-US" sz="1700" kern="1200" dirty="0" err="1" smtClean="0">
                          <a:solidFill>
                            <a:schemeClr val="dk1"/>
                          </a:solidFill>
                          <a:effectLst/>
                          <a:latin typeface="+mn-lt"/>
                          <a:ea typeface="+mn-ea"/>
                          <a:cs typeface="+mn-cs"/>
                        </a:rPr>
                        <a:t>Damiani</a:t>
                      </a:r>
                      <a:r>
                        <a:rPr lang="en-US" sz="1700" kern="1200" dirty="0" smtClean="0">
                          <a:solidFill>
                            <a:schemeClr val="dk1"/>
                          </a:solidFill>
                          <a:effectLst/>
                          <a:latin typeface="+mn-lt"/>
                          <a:ea typeface="+mn-ea"/>
                          <a:cs typeface="+mn-cs"/>
                        </a:rPr>
                        <a:t>,</a:t>
                      </a:r>
                    </a:p>
                    <a:p>
                      <a:pPr algn="l" eaLnBrk="0" hangingPunct="0"/>
                      <a:r>
                        <a:rPr lang="en-US" sz="1700" kern="1200" dirty="0" smtClean="0">
                          <a:solidFill>
                            <a:schemeClr val="dk1"/>
                          </a:solidFill>
                          <a:effectLst/>
                          <a:latin typeface="+mn-lt"/>
                          <a:ea typeface="+mn-ea"/>
                          <a:cs typeface="+mn-cs"/>
                        </a:rPr>
                        <a:t>and </a:t>
                      </a:r>
                      <a:r>
                        <a:rPr lang="en-US" sz="1700" kern="1200" dirty="0" err="1" smtClean="0">
                          <a:solidFill>
                            <a:schemeClr val="dk1"/>
                          </a:solidFill>
                          <a:effectLst/>
                          <a:latin typeface="+mn-lt"/>
                          <a:ea typeface="+mn-ea"/>
                          <a:cs typeface="+mn-cs"/>
                        </a:rPr>
                        <a:t>Fulvio</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Frati</a:t>
                      </a:r>
                      <a:r>
                        <a:rPr lang="en-US" sz="1700" kern="1200" dirty="0" smtClean="0">
                          <a:solidFill>
                            <a:schemeClr val="dk1"/>
                          </a:solidFill>
                          <a:effectLst/>
                          <a:latin typeface="+mn-lt"/>
                          <a:ea typeface="+mn-ea"/>
                          <a:cs typeface="+mn-cs"/>
                        </a:rPr>
                        <a:t>,  </a:t>
                      </a:r>
                      <a:r>
                        <a:rPr lang="en-US" sz="1700" b="1" kern="1200" dirty="0" smtClean="0">
                          <a:solidFill>
                            <a:schemeClr val="dk1"/>
                          </a:solidFill>
                          <a:effectLst/>
                          <a:latin typeface="+mn-lt"/>
                          <a:ea typeface="+mn-ea"/>
                          <a:cs typeface="+mn-cs"/>
                        </a:rPr>
                        <a:t>Joël T. </a:t>
                      </a:r>
                      <a:r>
                        <a:rPr lang="fr-FR" sz="1700" b="1" kern="1200" dirty="0" smtClean="0">
                          <a:solidFill>
                            <a:schemeClr val="dk1"/>
                          </a:solidFill>
                          <a:effectLst/>
                          <a:latin typeface="+mn-lt"/>
                          <a:ea typeface="+mn-ea"/>
                          <a:cs typeface="+mn-cs"/>
                        </a:rPr>
                        <a:t>Hounsou, and Judicaël </a:t>
                      </a:r>
                      <a:r>
                        <a:rPr lang="fr-FR" sz="1700" b="1" kern="1200" dirty="0" err="1" smtClean="0">
                          <a:solidFill>
                            <a:schemeClr val="dk1"/>
                          </a:solidFill>
                          <a:effectLst/>
                          <a:latin typeface="+mn-lt"/>
                          <a:ea typeface="+mn-ea"/>
                          <a:cs typeface="+mn-cs"/>
                        </a:rPr>
                        <a:t>Tandjiékpon</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Paying with a </a:t>
                      </a:r>
                      <a:r>
                        <a:rPr lang="en-US" sz="1700" kern="1200" dirty="0" err="1" smtClean="0">
                          <a:solidFill>
                            <a:schemeClr val="dk1"/>
                          </a:solidFill>
                          <a:effectLst/>
                          <a:latin typeface="+mn-lt"/>
                          <a:ea typeface="+mn-ea"/>
                          <a:cs typeface="+mn-cs"/>
                        </a:rPr>
                        <a:t>Selfie</a:t>
                      </a:r>
                      <a:r>
                        <a:rPr lang="en-US" sz="1700" kern="1200" dirty="0" smtClean="0">
                          <a:solidFill>
                            <a:schemeClr val="dk1"/>
                          </a:solidFill>
                          <a:effectLst/>
                          <a:latin typeface="+mn-lt"/>
                          <a:ea typeface="+mn-ea"/>
                          <a:cs typeface="+mn-cs"/>
                        </a:rPr>
                        <a:t>: a Hybrid Micro-</a:t>
                      </a:r>
                      <a:r>
                        <a:rPr lang="en-US" sz="1700" kern="1200" dirty="0" err="1" smtClean="0">
                          <a:solidFill>
                            <a:schemeClr val="dk1"/>
                          </a:solidFill>
                          <a:effectLst/>
                          <a:latin typeface="+mn-lt"/>
                          <a:ea typeface="+mn-ea"/>
                          <a:cs typeface="+mn-cs"/>
                        </a:rPr>
                        <a:t>Payement</a:t>
                      </a:r>
                      <a:r>
                        <a:rPr lang="en-US" sz="1700" kern="1200" dirty="0" smtClean="0">
                          <a:solidFill>
                            <a:schemeClr val="dk1"/>
                          </a:solidFill>
                          <a:effectLst/>
                          <a:latin typeface="+mn-lt"/>
                          <a:ea typeface="+mn-ea"/>
                          <a:cs typeface="+mn-cs"/>
                        </a:rPr>
                        <a:t> Framework</a:t>
                      </a:r>
                    </a:p>
                    <a:p>
                      <a:pPr algn="l"/>
                      <a:r>
                        <a:rPr lang="en-US" sz="1700" kern="1200" dirty="0" smtClean="0">
                          <a:solidFill>
                            <a:schemeClr val="dk1"/>
                          </a:solidFill>
                          <a:effectLst/>
                          <a:latin typeface="+mn-lt"/>
                          <a:ea typeface="+mn-ea"/>
                          <a:cs typeface="+mn-cs"/>
                        </a:rPr>
                        <a:t>Based on Visual Cryptography </a:t>
                      </a:r>
                      <a:endParaRPr lang="en-US" sz="1700" kern="1200" dirty="0">
                        <a:solidFill>
                          <a:schemeClr val="dk1"/>
                        </a:solidFill>
                        <a:effectLst/>
                        <a:latin typeface="+mn-lt"/>
                        <a:ea typeface="+mn-ea"/>
                        <a:cs typeface="+mn-cs"/>
                      </a:endParaRPr>
                    </a:p>
                  </a:txBody>
                  <a:tcPr/>
                </a:tc>
                <a:tc>
                  <a:txBody>
                    <a:bodyPr/>
                    <a:lstStyle/>
                    <a:p>
                      <a:pPr algn="l" eaLnBrk="0" hangingPunct="0"/>
                      <a:r>
                        <a:rPr lang="fr-FR" sz="1700" kern="1200" dirty="0" err="1" smtClean="0">
                          <a:solidFill>
                            <a:schemeClr val="dk1"/>
                          </a:solidFill>
                          <a:effectLst/>
                          <a:latin typeface="+mn-lt"/>
                          <a:ea typeface="+mn-ea"/>
                          <a:cs typeface="+mn-cs"/>
                        </a:rPr>
                        <a:t>Submitted</a:t>
                      </a:r>
                      <a:r>
                        <a:rPr lang="fr-FR" sz="1700" kern="1200" dirty="0" smtClean="0">
                          <a:solidFill>
                            <a:schemeClr val="dk1"/>
                          </a:solidFill>
                          <a:effectLst/>
                          <a:latin typeface="+mn-lt"/>
                          <a:ea typeface="+mn-ea"/>
                          <a:cs typeface="+mn-cs"/>
                        </a:rPr>
                        <a:t> for publication </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r h="370840">
                <a:tc>
                  <a:txBody>
                    <a:bodyPr/>
                    <a:lstStyle/>
                    <a:p>
                      <a:pPr algn="l"/>
                      <a:r>
                        <a:rPr lang="fr-CA" sz="1700" dirty="0" smtClean="0"/>
                        <a:t>36</a:t>
                      </a:r>
                      <a:endParaRPr lang="en-US" sz="1700" dirty="0"/>
                    </a:p>
                  </a:txBody>
                  <a:tcPr/>
                </a:tc>
                <a:tc>
                  <a:txBody>
                    <a:bodyPr/>
                    <a:lstStyle/>
                    <a:p>
                      <a:pPr marL="0" marR="31750" algn="l" eaLnBrk="0" hangingPunct="0">
                        <a:lnSpc>
                          <a:spcPct val="96000"/>
                        </a:lnSpc>
                        <a:spcBef>
                          <a:spcPts val="70"/>
                        </a:spcBef>
                        <a:spcAft>
                          <a:spcPts val="0"/>
                        </a:spcAft>
                      </a:pPr>
                      <a:r>
                        <a:rPr lang="en-US" sz="1700" b="1" kern="1200" dirty="0" err="1" smtClean="0">
                          <a:solidFill>
                            <a:schemeClr val="dk1"/>
                          </a:solidFill>
                          <a:effectLst/>
                          <a:latin typeface="+mn-lt"/>
                          <a:ea typeface="+mn-ea"/>
                          <a:cs typeface="+mn-cs"/>
                        </a:rPr>
                        <a:t>Perpetus</a:t>
                      </a:r>
                      <a:r>
                        <a:rPr lang="en-US" sz="1700" b="1" kern="1200" dirty="0" smtClean="0">
                          <a:solidFill>
                            <a:schemeClr val="dk1"/>
                          </a:solidFill>
                          <a:effectLst/>
                          <a:latin typeface="+mn-lt"/>
                          <a:ea typeface="+mn-ea"/>
                          <a:cs typeface="+mn-cs"/>
                        </a:rPr>
                        <a:t> Jacques Houngbo</a:t>
                      </a:r>
                      <a:endParaRPr lang="en-US" sz="1700" b="1" dirty="0">
                        <a:effectLst/>
                        <a:latin typeface="+mn-lt"/>
                        <a:ea typeface="Times New Roman" panose="02020603050405020304" pitchFamily="18" charset="0"/>
                      </a:endParaRPr>
                    </a:p>
                  </a:txBody>
                  <a:tcPr marL="68580" marR="68580" marT="0" marB="0"/>
                </a:tc>
                <a:tc>
                  <a:txBody>
                    <a:bodyPr/>
                    <a:lstStyle/>
                    <a:p>
                      <a:pPr algn="l" eaLnBrk="0" hangingPunct="0"/>
                      <a:r>
                        <a:rPr lang="en-US" sz="1700" kern="1200" dirty="0" smtClean="0">
                          <a:solidFill>
                            <a:schemeClr val="dk1"/>
                          </a:solidFill>
                          <a:effectLst/>
                          <a:latin typeface="+mn-lt"/>
                          <a:ea typeface="+mn-ea"/>
                          <a:cs typeface="+mn-cs"/>
                        </a:rPr>
                        <a:t>Network Security: Experiment of Network Health Analysis At An ISP</a:t>
                      </a:r>
                      <a:endParaRPr lang="en-US" sz="1700" kern="1200" dirty="0">
                        <a:solidFill>
                          <a:schemeClr val="dk1"/>
                        </a:solidFill>
                        <a:effectLst/>
                        <a:latin typeface="+mn-lt"/>
                        <a:ea typeface="+mn-ea"/>
                        <a:cs typeface="+mn-cs"/>
                      </a:endParaRPr>
                    </a:p>
                  </a:txBody>
                  <a:tcPr/>
                </a:tc>
                <a:tc>
                  <a:txBody>
                    <a:bodyPr/>
                    <a:lstStyle/>
                    <a:p>
                      <a:pPr algn="l" eaLnBrk="0" hangingPunct="0"/>
                      <a:r>
                        <a:rPr lang="en-US" sz="1700" kern="1200" dirty="0" smtClean="0">
                          <a:solidFill>
                            <a:schemeClr val="dk1"/>
                          </a:solidFill>
                          <a:effectLst/>
                          <a:latin typeface="+mn-lt"/>
                          <a:ea typeface="+mn-ea"/>
                          <a:cs typeface="+mn-cs"/>
                        </a:rPr>
                        <a:t>International Journal of Computer Science and Security (IJCSS), Volume (9) : Issue (1) :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bl>
          </a:graphicData>
        </a:graphic>
      </p:graphicFrame>
    </p:spTree>
    <p:extLst>
      <p:ext uri="{BB962C8B-B14F-4D97-AF65-F5344CB8AC3E}">
        <p14:creationId xmlns:p14="http://schemas.microsoft.com/office/powerpoint/2010/main" val="15335802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1118655"/>
              </p:ext>
            </p:extLst>
          </p:nvPr>
        </p:nvGraphicFramePr>
        <p:xfrm>
          <a:off x="543138" y="700192"/>
          <a:ext cx="11408230" cy="5821680"/>
        </p:xfrm>
        <a:graphic>
          <a:graphicData uri="http://schemas.openxmlformats.org/drawingml/2006/table">
            <a:tbl>
              <a:tblPr firstRow="1" bandRow="1">
                <a:tableStyleId>{5C22544A-7EE6-4342-B048-85BDC9FD1C3A}</a:tableStyleId>
              </a:tblPr>
              <a:tblGrid>
                <a:gridCol w="555059"/>
                <a:gridCol w="2601800"/>
                <a:gridCol w="2873828"/>
                <a:gridCol w="3592286"/>
                <a:gridCol w="1785257"/>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37</a:t>
                      </a:r>
                      <a:endParaRPr lang="en-US" sz="1700" dirty="0"/>
                    </a:p>
                  </a:txBody>
                  <a:tcPr/>
                </a:tc>
                <a:tc>
                  <a:txBody>
                    <a:bodyPr/>
                    <a:lstStyle/>
                    <a:p>
                      <a:pPr marL="35560" marR="31750" algn="l" eaLnBrk="0" hangingPunct="0">
                        <a:spcBef>
                          <a:spcPts val="75"/>
                        </a:spcBef>
                        <a:spcAft>
                          <a:spcPts val="0"/>
                        </a:spcAft>
                      </a:pPr>
                      <a:r>
                        <a:rPr lang="fr-FR" sz="1700" kern="1200" dirty="0" smtClean="0">
                          <a:solidFill>
                            <a:schemeClr val="dk1"/>
                          </a:solidFill>
                          <a:effectLst/>
                          <a:latin typeface="+mn-lt"/>
                          <a:ea typeface="+mn-ea"/>
                          <a:cs typeface="+mn-cs"/>
                        </a:rPr>
                        <a:t>Chong, A. De la O, A. </a:t>
                      </a:r>
                      <a:r>
                        <a:rPr lang="fr-FR" sz="1700" kern="1200" dirty="0" err="1" smtClean="0">
                          <a:solidFill>
                            <a:schemeClr val="dk1"/>
                          </a:solidFill>
                          <a:effectLst/>
                          <a:latin typeface="+mn-lt"/>
                          <a:ea typeface="+mn-ea"/>
                          <a:cs typeface="+mn-cs"/>
                        </a:rPr>
                        <a:t>Karlan</a:t>
                      </a:r>
                      <a:r>
                        <a:rPr lang="fr-FR" sz="1700" kern="1200" dirty="0" smtClean="0">
                          <a:solidFill>
                            <a:schemeClr val="dk1"/>
                          </a:solidFill>
                          <a:effectLst/>
                          <a:latin typeface="+mn-lt"/>
                          <a:ea typeface="+mn-ea"/>
                          <a:cs typeface="+mn-cs"/>
                        </a:rPr>
                        <a:t>, </a:t>
                      </a:r>
                      <a:r>
                        <a:rPr lang="fr-FR" sz="1700" b="1" kern="1200" dirty="0" smtClean="0">
                          <a:solidFill>
                            <a:schemeClr val="dk1"/>
                          </a:solidFill>
                          <a:effectLst/>
                          <a:latin typeface="+mn-lt"/>
                          <a:ea typeface="+mn-ea"/>
                          <a:cs typeface="+mn-cs"/>
                        </a:rPr>
                        <a:t>D. Wantchekon</a:t>
                      </a:r>
                      <a:r>
                        <a:rPr lang="fr-FR" sz="1700" kern="1200" dirty="0" smtClean="0">
                          <a:solidFill>
                            <a:schemeClr val="dk1"/>
                          </a:solidFill>
                          <a:effectLst/>
                          <a:latin typeface="+mn-lt"/>
                          <a:ea typeface="+mn-ea"/>
                          <a:cs typeface="+mn-cs"/>
                        </a:rPr>
                        <a:t>, L</a:t>
                      </a:r>
                      <a:endParaRPr lang="en-US" sz="1700" dirty="0">
                        <a:effectLst/>
                        <a:latin typeface="+mn-lt"/>
                        <a:ea typeface="Times New Roman" panose="02020603050405020304" pitchFamily="18" charset="0"/>
                      </a:endParaRPr>
                    </a:p>
                  </a:txBody>
                  <a:tcPr marL="68580" marR="68580" marT="0" marB="0"/>
                </a:tc>
                <a:tc>
                  <a:txBody>
                    <a:bodyPr/>
                    <a:lstStyle/>
                    <a:p>
                      <a:pPr eaLnBrk="0" hangingPunct="0"/>
                      <a:r>
                        <a:rPr lang="en-US" sz="1700" kern="1200" dirty="0" smtClean="0">
                          <a:solidFill>
                            <a:schemeClr val="dk1"/>
                          </a:solidFill>
                          <a:effectLst/>
                          <a:latin typeface="+mn-lt"/>
                          <a:ea typeface="+mn-ea"/>
                          <a:cs typeface="+mn-cs"/>
                        </a:rPr>
                        <a:t>Does Corruption Information Inspire the Fight or Quash the Hope? A Field Experiment in Mexico on Voter Turnout, Choice and Party Identification</a:t>
                      </a:r>
                      <a:endParaRPr lang="en-US" sz="1700" kern="1200" dirty="0">
                        <a:solidFill>
                          <a:schemeClr val="dk1"/>
                        </a:solidFill>
                        <a:effectLst/>
                        <a:latin typeface="+mn-lt"/>
                        <a:ea typeface="+mn-ea"/>
                        <a:cs typeface="+mn-cs"/>
                      </a:endParaRPr>
                    </a:p>
                  </a:txBody>
                  <a:tcPr/>
                </a:tc>
                <a:tc>
                  <a:txBody>
                    <a:bodyPr/>
                    <a:lstStyle/>
                    <a:p>
                      <a:r>
                        <a:rPr lang="en-US" sz="1700" kern="1200" dirty="0" smtClean="0">
                          <a:solidFill>
                            <a:schemeClr val="dk1"/>
                          </a:solidFill>
                          <a:effectLst/>
                          <a:latin typeface="+mn-lt"/>
                          <a:ea typeface="+mn-ea"/>
                          <a:cs typeface="+mn-cs"/>
                        </a:rPr>
                        <a:t>Journal of Politics, 77 (1), 2015</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r h="370840">
                <a:tc>
                  <a:txBody>
                    <a:bodyPr/>
                    <a:lstStyle/>
                    <a:p>
                      <a:pPr algn="l"/>
                      <a:r>
                        <a:rPr lang="fr-CA" sz="1700" dirty="0" smtClean="0"/>
                        <a:t>38</a:t>
                      </a:r>
                      <a:endParaRPr lang="en-US" sz="1700" dirty="0"/>
                    </a:p>
                  </a:txBody>
                  <a:tcPr/>
                </a:tc>
                <a:tc>
                  <a:txBody>
                    <a:bodyPr/>
                    <a:lstStyle/>
                    <a:p>
                      <a:pPr eaLnBrk="0" hangingPunct="0"/>
                      <a:r>
                        <a:rPr lang="en-US" sz="1700" b="1" kern="1200" dirty="0" smtClean="0">
                          <a:solidFill>
                            <a:schemeClr val="dk1"/>
                          </a:solidFill>
                          <a:effectLst/>
                          <a:latin typeface="+mn-lt"/>
                          <a:ea typeface="+mn-ea"/>
                          <a:cs typeface="+mn-cs"/>
                        </a:rPr>
                        <a:t>Wantchekon, L</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Notva</a:t>
                      </a:r>
                      <a:r>
                        <a:rPr lang="en-US" sz="1700" kern="1200" dirty="0" smtClean="0">
                          <a:solidFill>
                            <a:schemeClr val="dk1"/>
                          </a:solidFill>
                          <a:effectLst/>
                          <a:latin typeface="+mn-lt"/>
                          <a:ea typeface="+mn-ea"/>
                          <a:cs typeface="+mn-cs"/>
                        </a:rPr>
                        <a:t>, N. </a:t>
                      </a:r>
                      <a:r>
                        <a:rPr lang="en-US" sz="1700" kern="1200" dirty="0" err="1" smtClean="0">
                          <a:solidFill>
                            <a:schemeClr val="dk1"/>
                          </a:solidFill>
                          <a:effectLst/>
                          <a:latin typeface="+mn-lt"/>
                          <a:ea typeface="+mn-ea"/>
                          <a:cs typeface="+mn-cs"/>
                        </a:rPr>
                        <a:t>Klansja</a:t>
                      </a:r>
                      <a:r>
                        <a:rPr lang="en-US" sz="1700" kern="1200" dirty="0" smtClean="0">
                          <a:solidFill>
                            <a:schemeClr val="dk1"/>
                          </a:solidFill>
                          <a:effectLst/>
                          <a:latin typeface="+mn-lt"/>
                          <a:ea typeface="+mn-ea"/>
                          <a:cs typeface="+mn-cs"/>
                        </a:rPr>
                        <a:t>, M.</a:t>
                      </a:r>
                      <a:endParaRPr lang="en-US" sz="1700" dirty="0">
                        <a:effectLst/>
                        <a:latin typeface="+mn-lt"/>
                        <a:ea typeface="Times New Roman" panose="02020603050405020304" pitchFamily="18" charset="0"/>
                      </a:endParaRPr>
                    </a:p>
                  </a:txBody>
                  <a:tcPr marL="68580" marR="68580" marT="0" marB="0"/>
                </a:tc>
                <a:tc>
                  <a:txBody>
                    <a:bodyPr/>
                    <a:lstStyle/>
                    <a:p>
                      <a:pPr eaLnBrk="0" hangingPunct="0"/>
                      <a:r>
                        <a:rPr lang="en-US" sz="1700" kern="1200" dirty="0" smtClean="0">
                          <a:solidFill>
                            <a:schemeClr val="dk1"/>
                          </a:solidFill>
                          <a:effectLst/>
                          <a:latin typeface="+mn-lt"/>
                          <a:ea typeface="+mn-ea"/>
                          <a:cs typeface="+mn-cs"/>
                        </a:rPr>
                        <a:t>Education and Human Capital Externalities: Evidence from Colonial Benin", Quarterly </a:t>
                      </a:r>
                      <a:endParaRPr lang="en-US" sz="1700" kern="1200" dirty="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Journal of Economics. </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r>
                        <a:rPr lang="en-US" sz="1700" kern="1200" dirty="0" smtClean="0">
                          <a:solidFill>
                            <a:schemeClr val="dk1"/>
                          </a:solidFill>
                          <a:effectLst/>
                          <a:latin typeface="+mn-lt"/>
                          <a:ea typeface="+mn-ea"/>
                          <a:cs typeface="+mn-cs"/>
                        </a:rPr>
                        <a:t>, Forthcoming</a:t>
                      </a:r>
                      <a:endParaRPr lang="en-US" sz="1700" dirty="0" smtClean="0"/>
                    </a:p>
                  </a:txBody>
                  <a:tcPr/>
                </a:tc>
              </a:tr>
              <a:tr h="370840">
                <a:tc>
                  <a:txBody>
                    <a:bodyPr/>
                    <a:lstStyle/>
                    <a:p>
                      <a:pPr algn="l"/>
                      <a:r>
                        <a:rPr lang="fr-CA" sz="1700" dirty="0" smtClean="0"/>
                        <a:t>39</a:t>
                      </a:r>
                      <a:endParaRPr lang="en-US" sz="1700" dirty="0"/>
                    </a:p>
                  </a:txBody>
                  <a:tcPr/>
                </a:tc>
                <a:tc>
                  <a:txBody>
                    <a:bodyPr/>
                    <a:lstStyle/>
                    <a:p>
                      <a:r>
                        <a:rPr lang="en-US" sz="1700" kern="1200" dirty="0" smtClean="0">
                          <a:solidFill>
                            <a:schemeClr val="dk1"/>
                          </a:solidFill>
                          <a:effectLst/>
                          <a:latin typeface="+mn-lt"/>
                          <a:ea typeface="+mn-ea"/>
                          <a:cs typeface="+mn-cs"/>
                        </a:rPr>
                        <a:t>Carrasco, M. and </a:t>
                      </a:r>
                      <a:r>
                        <a:rPr lang="en-US" sz="1700" kern="1200" dirty="0" err="1" smtClean="0">
                          <a:solidFill>
                            <a:schemeClr val="dk1"/>
                          </a:solidFill>
                          <a:effectLst/>
                          <a:latin typeface="+mn-lt"/>
                          <a:ea typeface="+mn-ea"/>
                          <a:cs typeface="+mn-cs"/>
                        </a:rPr>
                        <a:t>Kotchoni</a:t>
                      </a:r>
                      <a:r>
                        <a:rPr lang="en-US" sz="1700" kern="1200" dirty="0" smtClean="0">
                          <a:solidFill>
                            <a:schemeClr val="dk1"/>
                          </a:solidFill>
                          <a:effectLst/>
                          <a:latin typeface="+mn-lt"/>
                          <a:ea typeface="+mn-ea"/>
                          <a:cs typeface="+mn-cs"/>
                        </a:rPr>
                        <a:t>, R. </a:t>
                      </a:r>
                      <a:endParaRPr lang="en-US" sz="1700" kern="1200" dirty="0">
                        <a:solidFill>
                          <a:schemeClr val="dk1"/>
                        </a:solidFill>
                        <a:effectLst/>
                        <a:latin typeface="+mn-lt"/>
                        <a:ea typeface="+mn-ea"/>
                        <a:cs typeface="+mn-cs"/>
                      </a:endParaRPr>
                    </a:p>
                  </a:txBody>
                  <a:tcPr marL="68580" marR="68580" marT="0" marB="0"/>
                </a:tc>
                <a:tc>
                  <a:txBody>
                    <a:bodyPr/>
                    <a:lstStyle/>
                    <a:p>
                      <a:pPr eaLnBrk="0" hangingPunct="0"/>
                      <a:r>
                        <a:rPr lang="en-US" sz="1700" kern="1200" dirty="0" smtClean="0">
                          <a:solidFill>
                            <a:schemeClr val="dk1"/>
                          </a:solidFill>
                          <a:effectLst/>
                          <a:latin typeface="+mn-lt"/>
                          <a:ea typeface="+mn-ea"/>
                          <a:cs typeface="+mn-cs"/>
                        </a:rPr>
                        <a:t>Adaptive Realized Kernels"</a:t>
                      </a:r>
                      <a:endParaRPr lang="en-US" sz="1700" kern="1200" dirty="0">
                        <a:solidFill>
                          <a:schemeClr val="dk1"/>
                        </a:solidFill>
                        <a:effectLst/>
                        <a:latin typeface="+mn-lt"/>
                        <a:ea typeface="+mn-ea"/>
                        <a:cs typeface="+mn-cs"/>
                      </a:endParaRPr>
                    </a:p>
                  </a:txBody>
                  <a:tcPr/>
                </a:tc>
                <a:tc>
                  <a:txBody>
                    <a:bodyPr/>
                    <a:lstStyle/>
                    <a:p>
                      <a:pPr eaLnBrk="0" hangingPunct="0"/>
                      <a:r>
                        <a:rPr lang="en-US" sz="1700" kern="1200" dirty="0" smtClean="0">
                          <a:solidFill>
                            <a:schemeClr val="dk1"/>
                          </a:solidFill>
                          <a:effectLst/>
                          <a:latin typeface="+mn-lt"/>
                          <a:ea typeface="+mn-ea"/>
                          <a:cs typeface="+mn-cs"/>
                        </a:rPr>
                        <a:t>Journal of Financial Econometrics, 0(0), pp. 1-41, 2014</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r h="370840">
                <a:tc>
                  <a:txBody>
                    <a:bodyPr/>
                    <a:lstStyle/>
                    <a:p>
                      <a:pPr algn="l"/>
                      <a:r>
                        <a:rPr lang="fr-CA" sz="1700" dirty="0" smtClean="0"/>
                        <a:t>40</a:t>
                      </a:r>
                      <a:endParaRPr lang="en-US" sz="1700" dirty="0"/>
                    </a:p>
                  </a:txBody>
                  <a:tcPr/>
                </a:tc>
                <a:tc>
                  <a:txBody>
                    <a:bodyPr/>
                    <a:lstStyle/>
                    <a:p>
                      <a:r>
                        <a:rPr lang="en-US" sz="1700" kern="1200" dirty="0" err="1" smtClean="0">
                          <a:solidFill>
                            <a:schemeClr val="dk1"/>
                          </a:solidFill>
                          <a:effectLst/>
                          <a:latin typeface="+mn-lt"/>
                          <a:ea typeface="+mn-ea"/>
                          <a:cs typeface="+mn-cs"/>
                        </a:rPr>
                        <a:t>Hollyer</a:t>
                      </a:r>
                      <a:r>
                        <a:rPr lang="en-US" sz="1700" kern="1200" dirty="0" smtClean="0">
                          <a:solidFill>
                            <a:schemeClr val="dk1"/>
                          </a:solidFill>
                          <a:effectLst/>
                          <a:latin typeface="+mn-lt"/>
                          <a:ea typeface="+mn-ea"/>
                          <a:cs typeface="+mn-cs"/>
                        </a:rPr>
                        <a:t>, J. Wantchekon, L..</a:t>
                      </a:r>
                      <a:endParaRPr lang="en-US" sz="1700" kern="1200" dirty="0">
                        <a:solidFill>
                          <a:schemeClr val="dk1"/>
                        </a:solidFill>
                        <a:effectLst/>
                        <a:latin typeface="+mn-lt"/>
                        <a:ea typeface="+mn-ea"/>
                        <a:cs typeface="+mn-cs"/>
                      </a:endParaRPr>
                    </a:p>
                  </a:txBody>
                  <a:tcPr marL="68580" marR="68580" marT="0" marB="0"/>
                </a:tc>
                <a:tc>
                  <a:txBody>
                    <a:bodyPr/>
                    <a:lstStyle/>
                    <a:p>
                      <a:pPr eaLnBrk="0" hangingPunct="0"/>
                      <a:r>
                        <a:rPr lang="en-US" sz="1700" kern="1200" dirty="0" smtClean="0">
                          <a:solidFill>
                            <a:schemeClr val="dk1"/>
                          </a:solidFill>
                          <a:effectLst/>
                          <a:latin typeface="+mn-lt"/>
                          <a:ea typeface="+mn-ea"/>
                          <a:cs typeface="+mn-cs"/>
                        </a:rPr>
                        <a:t>Corruption and Ideology in Autocracies</a:t>
                      </a:r>
                      <a:endParaRPr lang="en-US" sz="1700" kern="1200" dirty="0">
                        <a:solidFill>
                          <a:schemeClr val="dk1"/>
                        </a:solidFill>
                        <a:effectLst/>
                        <a:latin typeface="+mn-lt"/>
                        <a:ea typeface="+mn-ea"/>
                        <a:cs typeface="+mn-cs"/>
                      </a:endParaRPr>
                    </a:p>
                  </a:txBody>
                  <a:tcPr/>
                </a:tc>
                <a:tc>
                  <a:txBody>
                    <a:bodyPr/>
                    <a:lstStyle/>
                    <a:p>
                      <a:r>
                        <a:rPr lang="en-US" sz="1700" kern="1200" dirty="0" smtClean="0">
                          <a:solidFill>
                            <a:schemeClr val="dk1"/>
                          </a:solidFill>
                          <a:effectLst/>
                          <a:latin typeface="+mn-lt"/>
                          <a:ea typeface="+mn-ea"/>
                          <a:cs typeface="+mn-cs"/>
                        </a:rPr>
                        <a:t>Journal of Law, Economics and Organization, 2014</a:t>
                      </a:r>
                      <a:endParaRPr lang="en-US" sz="17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a:t>
                      </a:r>
                      <a:r>
                        <a:rPr lang="fr-CA" sz="1700" dirty="0" err="1" smtClean="0"/>
                        <a:t>reviewed</a:t>
                      </a:r>
                      <a:r>
                        <a:rPr lang="fr-CA" sz="1700" baseline="0" dirty="0" smtClean="0"/>
                        <a:t> journal</a:t>
                      </a:r>
                      <a:endParaRPr lang="en-US" sz="1700" dirty="0" smtClean="0"/>
                    </a:p>
                  </a:txBody>
                  <a:tcPr/>
                </a:tc>
              </a:tr>
            </a:tbl>
          </a:graphicData>
        </a:graphic>
      </p:graphicFrame>
    </p:spTree>
    <p:extLst>
      <p:ext uri="{BB962C8B-B14F-4D97-AF65-F5344CB8AC3E}">
        <p14:creationId xmlns:p14="http://schemas.microsoft.com/office/powerpoint/2010/main" val="18791032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2514972"/>
              </p:ext>
            </p:extLst>
          </p:nvPr>
        </p:nvGraphicFramePr>
        <p:xfrm>
          <a:off x="326569" y="1205518"/>
          <a:ext cx="11408230" cy="2179320"/>
        </p:xfrm>
        <a:graphic>
          <a:graphicData uri="http://schemas.openxmlformats.org/drawingml/2006/table">
            <a:tbl>
              <a:tblPr firstRow="1" bandRow="1">
                <a:tableStyleId>{5C22544A-7EE6-4342-B048-85BDC9FD1C3A}</a:tableStyleId>
              </a:tblPr>
              <a:tblGrid>
                <a:gridCol w="555059"/>
                <a:gridCol w="2601800"/>
                <a:gridCol w="2873828"/>
                <a:gridCol w="3592286"/>
                <a:gridCol w="1785257"/>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b="0" dirty="0" smtClean="0">
                          <a:solidFill>
                            <a:schemeClr val="bg1"/>
                          </a:solidFill>
                        </a:rPr>
                        <a:t>41</a:t>
                      </a:r>
                      <a:endParaRPr lang="en-US" sz="1700" b="0" dirty="0">
                        <a:solidFill>
                          <a:schemeClr val="bg1"/>
                        </a:solidFill>
                      </a:endParaRPr>
                    </a:p>
                  </a:txBody>
                  <a:tcPr/>
                </a:tc>
                <a:tc>
                  <a:txBody>
                    <a:bodyPr/>
                    <a:lstStyle/>
                    <a:p>
                      <a:pPr eaLnBrk="0" hangingPunct="0"/>
                      <a:r>
                        <a:rPr lang="en-US" sz="1700" b="0" kern="1200" dirty="0" err="1" smtClean="0">
                          <a:solidFill>
                            <a:schemeClr val="bg1"/>
                          </a:solidFill>
                          <a:effectLst/>
                          <a:latin typeface="+mn-lt"/>
                          <a:ea typeface="+mn-ea"/>
                          <a:cs typeface="+mn-cs"/>
                        </a:rPr>
                        <a:t>Kotchoni</a:t>
                      </a:r>
                      <a:r>
                        <a:rPr lang="en-US" sz="1700" b="0" kern="1200" dirty="0" smtClean="0">
                          <a:solidFill>
                            <a:schemeClr val="bg1"/>
                          </a:solidFill>
                          <a:effectLst/>
                          <a:latin typeface="+mn-lt"/>
                          <a:ea typeface="+mn-ea"/>
                          <a:cs typeface="+mn-cs"/>
                        </a:rPr>
                        <a:t>, R</a:t>
                      </a:r>
                      <a:endParaRPr lang="en-US" sz="1700" b="0" dirty="0">
                        <a:solidFill>
                          <a:schemeClr val="bg1"/>
                        </a:solidFill>
                        <a:effectLst/>
                        <a:latin typeface="+mn-lt"/>
                        <a:ea typeface="Times New Roman" panose="02020603050405020304" pitchFamily="18" charset="0"/>
                      </a:endParaRPr>
                    </a:p>
                  </a:txBody>
                  <a:tcPr marL="68580" marR="68580" marT="0" marB="0"/>
                </a:tc>
                <a:tc>
                  <a:txBody>
                    <a:bodyPr/>
                    <a:lstStyle/>
                    <a:p>
                      <a:r>
                        <a:rPr lang="en-US" sz="1700" b="0" kern="1200" dirty="0" smtClean="0">
                          <a:solidFill>
                            <a:schemeClr val="bg1"/>
                          </a:solidFill>
                          <a:effectLst/>
                          <a:latin typeface="+mn-lt"/>
                          <a:ea typeface="+mn-ea"/>
                          <a:cs typeface="+mn-cs"/>
                        </a:rPr>
                        <a:t>The indirect continuous-GMM estimation</a:t>
                      </a:r>
                      <a:endParaRPr lang="en-US" sz="1700" b="0" kern="1200" dirty="0">
                        <a:solidFill>
                          <a:schemeClr val="bg1"/>
                        </a:solidFill>
                        <a:effectLst/>
                        <a:latin typeface="+mn-lt"/>
                        <a:ea typeface="+mn-ea"/>
                        <a:cs typeface="+mn-cs"/>
                      </a:endParaRPr>
                    </a:p>
                  </a:txBody>
                  <a:tcPr/>
                </a:tc>
                <a:tc>
                  <a:txBody>
                    <a:bodyPr/>
                    <a:lstStyle/>
                    <a:p>
                      <a:r>
                        <a:rPr lang="en-US" sz="1700" b="0" kern="1200" dirty="0" smtClean="0">
                          <a:solidFill>
                            <a:schemeClr val="bg1"/>
                          </a:solidFill>
                          <a:effectLst/>
                          <a:latin typeface="+mn-lt"/>
                          <a:ea typeface="+mn-ea"/>
                          <a:cs typeface="+mn-cs"/>
                        </a:rPr>
                        <a:t>Computational Statistics &amp; Data Analysis, 76, pp. 464-488, 2014</a:t>
                      </a:r>
                      <a:endParaRPr lang="en-US" sz="1700" b="0" kern="1200" dirty="0">
                        <a:solidFill>
                          <a:schemeClr val="bg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b="0" dirty="0" smtClean="0">
                          <a:solidFill>
                            <a:schemeClr val="bg1"/>
                          </a:solidFill>
                        </a:rPr>
                        <a:t>Peer-</a:t>
                      </a:r>
                      <a:r>
                        <a:rPr lang="fr-CA" sz="1700" b="0" dirty="0" err="1" smtClean="0">
                          <a:solidFill>
                            <a:schemeClr val="bg1"/>
                          </a:solidFill>
                        </a:rPr>
                        <a:t>reviewed</a:t>
                      </a:r>
                      <a:r>
                        <a:rPr lang="fr-CA" sz="1700" b="0" baseline="0" dirty="0" smtClean="0">
                          <a:solidFill>
                            <a:schemeClr val="bg1"/>
                          </a:solidFill>
                        </a:rPr>
                        <a:t> journal</a:t>
                      </a:r>
                      <a:r>
                        <a:rPr lang="en-US" sz="1700" b="0" kern="1200" dirty="0" smtClean="0">
                          <a:solidFill>
                            <a:schemeClr val="bg1"/>
                          </a:solidFill>
                          <a:effectLst/>
                          <a:latin typeface="+mn-lt"/>
                          <a:ea typeface="+mn-ea"/>
                          <a:cs typeface="+mn-cs"/>
                        </a:rPr>
                        <a:t>, Forthcoming</a:t>
                      </a:r>
                      <a:endParaRPr lang="en-US" sz="1700" b="0" dirty="0" smtClean="0">
                        <a:solidFill>
                          <a:schemeClr val="bg1"/>
                        </a:solidFill>
                      </a:endParaRPr>
                    </a:p>
                  </a:txBody>
                  <a:tcPr/>
                </a:tc>
              </a:tr>
            </a:tbl>
          </a:graphicData>
        </a:graphic>
      </p:graphicFrame>
      <p:sp>
        <p:nvSpPr>
          <p:cNvPr id="5" name="Content Placeholder 2"/>
          <p:cNvSpPr txBox="1">
            <a:spLocks/>
          </p:cNvSpPr>
          <p:nvPr/>
        </p:nvSpPr>
        <p:spPr>
          <a:xfrm>
            <a:off x="257353" y="3749182"/>
            <a:ext cx="10038347" cy="2326857"/>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b="1" dirty="0" smtClean="0">
                <a:solidFill>
                  <a:srgbClr val="FF0000"/>
                </a:solidFill>
              </a:rPr>
              <a:t>41 </a:t>
            </a:r>
            <a:r>
              <a:rPr lang="fr-CA" b="1" dirty="0" smtClean="0">
                <a:solidFill>
                  <a:srgbClr val="FF0000"/>
                </a:solidFill>
              </a:rPr>
              <a:t>articles</a:t>
            </a:r>
            <a:r>
              <a:rPr lang="en-US" b="1" dirty="0" smtClean="0">
                <a:solidFill>
                  <a:srgbClr val="FF0000"/>
                </a:solidFill>
              </a:rPr>
              <a:t> au total</a:t>
            </a:r>
          </a:p>
          <a:p>
            <a:r>
              <a:rPr lang="en-US" b="1" dirty="0" smtClean="0">
                <a:solidFill>
                  <a:srgbClr val="FF0000"/>
                </a:solidFill>
              </a:rPr>
              <a:t>33 </a:t>
            </a:r>
            <a:r>
              <a:rPr lang="fr-CA" b="1" dirty="0" smtClean="0">
                <a:solidFill>
                  <a:srgbClr val="FF0000"/>
                </a:solidFill>
              </a:rPr>
              <a:t>acceptés</a:t>
            </a:r>
            <a:r>
              <a:rPr lang="en-US" b="1" dirty="0" smtClean="0">
                <a:solidFill>
                  <a:srgbClr val="FF0000"/>
                </a:solidFill>
              </a:rPr>
              <a:t> </a:t>
            </a:r>
            <a:r>
              <a:rPr lang="en-US" b="1" dirty="0" err="1" smtClean="0">
                <a:solidFill>
                  <a:srgbClr val="FF0000"/>
                </a:solidFill>
              </a:rPr>
              <a:t>dans</a:t>
            </a:r>
            <a:r>
              <a:rPr lang="en-US" b="1" dirty="0" smtClean="0">
                <a:solidFill>
                  <a:srgbClr val="FF0000"/>
                </a:solidFill>
              </a:rPr>
              <a:t> des </a:t>
            </a:r>
            <a:r>
              <a:rPr lang="en-US" b="1" dirty="0" err="1" smtClean="0">
                <a:solidFill>
                  <a:srgbClr val="FF0000"/>
                </a:solidFill>
              </a:rPr>
              <a:t>journaux</a:t>
            </a:r>
            <a:r>
              <a:rPr lang="en-US" b="1" dirty="0" smtClean="0">
                <a:solidFill>
                  <a:srgbClr val="FF0000"/>
                </a:solidFill>
              </a:rPr>
              <a:t> avec </a:t>
            </a:r>
            <a:r>
              <a:rPr lang="en-US" b="1" dirty="0" err="1" smtClean="0">
                <a:solidFill>
                  <a:srgbClr val="FF0000"/>
                </a:solidFill>
              </a:rPr>
              <a:t>arbitres</a:t>
            </a:r>
            <a:endParaRPr lang="en-US" b="1" dirty="0" smtClean="0">
              <a:solidFill>
                <a:srgbClr val="FF0000"/>
              </a:solidFill>
            </a:endParaRPr>
          </a:p>
          <a:p>
            <a:r>
              <a:rPr lang="en-US" b="1" dirty="0" smtClean="0">
                <a:solidFill>
                  <a:srgbClr val="FF0000"/>
                </a:solidFill>
              </a:rPr>
              <a:t>8 </a:t>
            </a:r>
            <a:r>
              <a:rPr lang="en-US" b="1" dirty="0" err="1" smtClean="0">
                <a:solidFill>
                  <a:srgbClr val="FF0000"/>
                </a:solidFill>
              </a:rPr>
              <a:t>dans</a:t>
            </a:r>
            <a:r>
              <a:rPr lang="en-US" b="1" dirty="0" smtClean="0">
                <a:solidFill>
                  <a:srgbClr val="FF0000"/>
                </a:solidFill>
              </a:rPr>
              <a:t> les proceedings de </a:t>
            </a:r>
            <a:r>
              <a:rPr lang="en-US" b="1" dirty="0" err="1" smtClean="0">
                <a:solidFill>
                  <a:srgbClr val="FF0000"/>
                </a:solidFill>
              </a:rPr>
              <a:t>conférence</a:t>
            </a:r>
            <a:endParaRPr lang="en-US" b="1" dirty="0" smtClean="0">
              <a:solidFill>
                <a:srgbClr val="FF0000"/>
              </a:solidFill>
            </a:endParaRPr>
          </a:p>
          <a:p>
            <a:endParaRPr lang="fr-CA" b="1" dirty="0">
              <a:solidFill>
                <a:srgbClr val="FF0000"/>
              </a:solidFill>
            </a:endParaRPr>
          </a:p>
          <a:p>
            <a:r>
              <a:rPr lang="fr-CA" b="1" dirty="0" smtClean="0">
                <a:solidFill>
                  <a:srgbClr val="FF0000"/>
                </a:solidFill>
              </a:rPr>
              <a:t>En gros, </a:t>
            </a:r>
          </a:p>
          <a:p>
            <a:pPr lvl="1"/>
            <a:r>
              <a:rPr lang="fr-CA" sz="2000" b="1" dirty="0" smtClean="0">
                <a:solidFill>
                  <a:srgbClr val="FF0000"/>
                </a:solidFill>
              </a:rPr>
              <a:t>plusieurs publications de qualité</a:t>
            </a:r>
          </a:p>
          <a:p>
            <a:pPr lvl="1"/>
            <a:r>
              <a:rPr lang="fr-CA" sz="2000" b="1" dirty="0" smtClean="0">
                <a:solidFill>
                  <a:srgbClr val="FF0000"/>
                </a:solidFill>
              </a:rPr>
              <a:t>À poursuivre avec plus d’organisation et de partenariat</a:t>
            </a:r>
            <a:endParaRPr lang="en-US" sz="2000" b="1" dirty="0" smtClean="0">
              <a:solidFill>
                <a:srgbClr val="FF0000"/>
              </a:solidFill>
            </a:endParaRPr>
          </a:p>
        </p:txBody>
      </p:sp>
    </p:spTree>
    <p:extLst>
      <p:ext uri="{BB962C8B-B14F-4D97-AF65-F5344CB8AC3E}">
        <p14:creationId xmlns:p14="http://schemas.microsoft.com/office/powerpoint/2010/main" val="24868382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46110"/>
            <a:ext cx="8534400" cy="1507067"/>
          </a:xfrm>
        </p:spPr>
        <p:txBody>
          <a:bodyPr>
            <a:normAutofit/>
          </a:bodyPr>
          <a:lstStyle/>
          <a:p>
            <a:r>
              <a:rPr lang="en-US" sz="5400" b="1" dirty="0" smtClean="0"/>
              <a:t>Private Sector</a:t>
            </a:r>
            <a:endParaRPr lang="en-US" sz="5400" b="1" dirty="0"/>
          </a:p>
        </p:txBody>
      </p:sp>
      <p:graphicFrame>
        <p:nvGraphicFramePr>
          <p:cNvPr id="4" name="Table 3"/>
          <p:cNvGraphicFramePr>
            <a:graphicFrameLocks noGrp="1"/>
          </p:cNvGraphicFramePr>
          <p:nvPr>
            <p:extLst>
              <p:ext uri="{D42A27DB-BD31-4B8C-83A1-F6EECF244321}">
                <p14:modId xmlns:p14="http://schemas.microsoft.com/office/powerpoint/2010/main" val="1015214270"/>
              </p:ext>
            </p:extLst>
          </p:nvPr>
        </p:nvGraphicFramePr>
        <p:xfrm>
          <a:off x="320844" y="707457"/>
          <a:ext cx="11101135" cy="4254366"/>
        </p:xfrm>
        <a:graphic>
          <a:graphicData uri="http://schemas.openxmlformats.org/drawingml/2006/table">
            <a:tbl>
              <a:tblPr firstRow="1" bandRow="1">
                <a:tableStyleId>{5C22544A-7EE6-4342-B048-85BDC9FD1C3A}</a:tableStyleId>
              </a:tblPr>
              <a:tblGrid>
                <a:gridCol w="2117556"/>
                <a:gridCol w="3930316"/>
                <a:gridCol w="5053263"/>
              </a:tblGrid>
              <a:tr h="349015">
                <a:tc>
                  <a:txBody>
                    <a:bodyPr/>
                    <a:lstStyle/>
                    <a:p>
                      <a:r>
                        <a:rPr lang="fr-CA" sz="2400" dirty="0" err="1" smtClean="0"/>
                        <a:t>Partners</a:t>
                      </a:r>
                      <a:endParaRPr lang="en-US" sz="2400" dirty="0"/>
                    </a:p>
                  </a:txBody>
                  <a:tcPr/>
                </a:tc>
                <a:tc>
                  <a:txBody>
                    <a:bodyPr/>
                    <a:lstStyle/>
                    <a:p>
                      <a:r>
                        <a:rPr lang="fr-CA" sz="2400" baseline="0" dirty="0" smtClean="0"/>
                        <a:t>Collaboration axes</a:t>
                      </a:r>
                      <a:endParaRPr lang="en-US" sz="2400" dirty="0"/>
                    </a:p>
                  </a:txBody>
                  <a:tcPr/>
                </a:tc>
                <a:tc>
                  <a:txBody>
                    <a:bodyPr/>
                    <a:lstStyle/>
                    <a:p>
                      <a:r>
                        <a:rPr lang="fr-CA" sz="2400" dirty="0" err="1" smtClean="0"/>
                        <a:t>Outcomes</a:t>
                      </a:r>
                      <a:endParaRPr lang="en-US" sz="2400" dirty="0"/>
                    </a:p>
                  </a:txBody>
                  <a:tcPr/>
                </a:tc>
              </a:tr>
              <a:tr h="1134299">
                <a:tc>
                  <a:txBody>
                    <a:bodyPr/>
                    <a:lstStyle/>
                    <a:p>
                      <a:r>
                        <a:rPr lang="fr-CA" b="1" dirty="0" err="1" smtClean="0"/>
                        <a:t>Ecobank</a:t>
                      </a:r>
                      <a:endParaRPr lang="en-US" b="1" dirty="0"/>
                    </a:p>
                  </a:txBody>
                  <a:tcPr/>
                </a:tc>
                <a:tc>
                  <a:txBody>
                    <a:bodyPr/>
                    <a:lstStyle/>
                    <a:p>
                      <a:pPr marL="285750" indent="-285750">
                        <a:buFontTx/>
                        <a:buChar char="-"/>
                      </a:pPr>
                      <a:r>
                        <a:rPr lang="fr-CA" dirty="0" smtClean="0"/>
                        <a:t>Sécurité informatique</a:t>
                      </a:r>
                    </a:p>
                    <a:p>
                      <a:pPr marL="285750" indent="-285750">
                        <a:buFontTx/>
                        <a:buChar char="-"/>
                      </a:pPr>
                      <a:r>
                        <a:rPr lang="fr-CA" dirty="0" smtClean="0"/>
                        <a:t>Réseaux et Systèmes</a:t>
                      </a:r>
                    </a:p>
                    <a:p>
                      <a:pPr marL="285750" indent="-285750">
                        <a:buFontTx/>
                        <a:buChar char="-"/>
                      </a:pPr>
                      <a:r>
                        <a:rPr lang="fr-CA" dirty="0" smtClean="0"/>
                        <a:t>Analyse de données</a:t>
                      </a:r>
                    </a:p>
                    <a:p>
                      <a:pPr marL="285750" indent="-285750">
                        <a:buFontTx/>
                        <a:buChar char="-"/>
                      </a:pPr>
                      <a:r>
                        <a:rPr lang="fr-CA" dirty="0" smtClean="0"/>
                        <a:t>Éducation continue</a:t>
                      </a:r>
                      <a:endParaRPr lang="en-US" dirty="0"/>
                    </a:p>
                  </a:txBody>
                  <a:tcPr/>
                </a:tc>
                <a:tc>
                  <a:txBody>
                    <a:bodyPr/>
                    <a:lstStyle/>
                    <a:p>
                      <a:pPr marL="285750" indent="-285750">
                        <a:buFontTx/>
                        <a:buChar char="-"/>
                      </a:pPr>
                      <a:r>
                        <a:rPr lang="fr-CA" dirty="0" smtClean="0"/>
                        <a:t>Validation des options de formation</a:t>
                      </a:r>
                    </a:p>
                    <a:p>
                      <a:pPr marL="285750" indent="-285750">
                        <a:buFontTx/>
                        <a:buChar char="-"/>
                      </a:pPr>
                      <a:r>
                        <a:rPr lang="fr-CA" dirty="0" smtClean="0"/>
                        <a:t>Travaux</a:t>
                      </a:r>
                      <a:r>
                        <a:rPr lang="fr-CA" baseline="0" dirty="0" smtClean="0"/>
                        <a:t> en cours</a:t>
                      </a:r>
                    </a:p>
                    <a:p>
                      <a:pPr marL="285750" indent="-285750">
                        <a:buFontTx/>
                        <a:buChar char="-"/>
                      </a:pPr>
                      <a:r>
                        <a:rPr lang="fr-CA" baseline="0" dirty="0" smtClean="0"/>
                        <a:t>Validation des formations continues</a:t>
                      </a:r>
                    </a:p>
                    <a:p>
                      <a:endParaRPr lang="en-US" dirty="0"/>
                    </a:p>
                  </a:txBody>
                  <a:tcPr/>
                </a:tc>
              </a:tr>
              <a:tr h="610777">
                <a:tc>
                  <a:txBody>
                    <a:bodyPr/>
                    <a:lstStyle/>
                    <a:p>
                      <a:r>
                        <a:rPr lang="fr-CA" b="1" dirty="0" smtClean="0"/>
                        <a:t>CBC</a:t>
                      </a:r>
                      <a:endParaRPr lang="en-US" b="1" dirty="0"/>
                    </a:p>
                  </a:txBody>
                  <a:tcPr/>
                </a:tc>
                <a:tc>
                  <a:txBody>
                    <a:bodyPr/>
                    <a:lstStyle/>
                    <a:p>
                      <a:pPr marL="285750" indent="-285750">
                        <a:buFontTx/>
                        <a:buChar char="-"/>
                      </a:pPr>
                      <a:r>
                        <a:rPr lang="fr-CA" dirty="0" smtClean="0"/>
                        <a:t>Éducation continue</a:t>
                      </a:r>
                    </a:p>
                    <a:p>
                      <a:pPr marL="285750" indent="-285750">
                        <a:buFontTx/>
                        <a:buChar char="-"/>
                      </a:pPr>
                      <a:r>
                        <a:rPr lang="fr-CA" dirty="0" smtClean="0"/>
                        <a:t>Gestion</a:t>
                      </a:r>
                      <a:r>
                        <a:rPr lang="fr-CA" baseline="0" dirty="0" smtClean="0"/>
                        <a:t> de réseaux et systèmes</a:t>
                      </a:r>
                      <a:endParaRPr lang="en-US" dirty="0"/>
                    </a:p>
                  </a:txBody>
                  <a:tcPr/>
                </a:tc>
                <a:tc>
                  <a:txBody>
                    <a:bodyPr/>
                    <a:lstStyle/>
                    <a:p>
                      <a:r>
                        <a:rPr lang="fr-CA" dirty="0" smtClean="0"/>
                        <a:t>- Organisation conjointe de formations continues </a:t>
                      </a:r>
                    </a:p>
                    <a:p>
                      <a:pPr marL="285750" indent="-285750">
                        <a:buFontTx/>
                        <a:buChar char="-"/>
                      </a:pPr>
                      <a:r>
                        <a:rPr lang="fr-CA" dirty="0" smtClean="0"/>
                        <a:t>Implication des étudiants du CEA-SMA sur différents sujets</a:t>
                      </a:r>
                      <a:r>
                        <a:rPr lang="fr-CA" baseline="0" dirty="0" smtClean="0"/>
                        <a:t> d’intérêt</a:t>
                      </a:r>
                    </a:p>
                    <a:p>
                      <a:pPr marL="285750" indent="-285750">
                        <a:buFontTx/>
                        <a:buChar char="-"/>
                      </a:pPr>
                      <a:r>
                        <a:rPr lang="fr-CA" baseline="0" dirty="0" smtClean="0"/>
                        <a:t>Travaux en cours</a:t>
                      </a:r>
                      <a:endParaRPr lang="en-US" dirty="0"/>
                    </a:p>
                  </a:txBody>
                  <a:tcPr/>
                </a:tc>
              </a:tr>
              <a:tr h="1145406">
                <a:tc>
                  <a:txBody>
                    <a:bodyPr/>
                    <a:lstStyle/>
                    <a:p>
                      <a:r>
                        <a:rPr lang="fr-CA" b="1" dirty="0" smtClean="0"/>
                        <a:t>PAC</a:t>
                      </a:r>
                      <a:endParaRPr lang="en-US" b="1" dirty="0"/>
                    </a:p>
                  </a:txBody>
                  <a:tcPr/>
                </a:tc>
                <a:tc>
                  <a:txBody>
                    <a:bodyPr/>
                    <a:lstStyle/>
                    <a:p>
                      <a:r>
                        <a:rPr lang="fr-CA" dirty="0" smtClean="0"/>
                        <a:t>- Optimisation</a:t>
                      </a:r>
                      <a:r>
                        <a:rPr lang="fr-CA" baseline="0" dirty="0" smtClean="0"/>
                        <a:t> des opérations de manutention(Recherche opérationnelle)</a:t>
                      </a:r>
                      <a:endParaRPr lang="en-US" dirty="0"/>
                    </a:p>
                  </a:txBody>
                  <a:tcPr/>
                </a:tc>
                <a:tc>
                  <a:txBody>
                    <a:bodyPr/>
                    <a:lstStyle/>
                    <a:p>
                      <a:r>
                        <a:rPr lang="fr-CA" dirty="0" smtClean="0"/>
                        <a:t>- Reste à finaliser</a:t>
                      </a:r>
                      <a:endParaRPr lang="en-US" dirty="0"/>
                    </a:p>
                  </a:txBody>
                  <a:tcPr/>
                </a:tc>
              </a:tr>
            </a:tbl>
          </a:graphicData>
        </a:graphic>
      </p:graphicFrame>
    </p:spTree>
    <p:extLst>
      <p:ext uri="{BB962C8B-B14F-4D97-AF65-F5344CB8AC3E}">
        <p14:creationId xmlns:p14="http://schemas.microsoft.com/office/powerpoint/2010/main" val="2435884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391" y="5016722"/>
            <a:ext cx="8534400" cy="1507067"/>
          </a:xfrm>
        </p:spPr>
        <p:txBody>
          <a:bodyPr/>
          <a:lstStyle/>
          <a:p>
            <a:r>
              <a:rPr lang="en-US" b="1" dirty="0" smtClean="0"/>
              <a:t>Main Programming Challenges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828991"/>
              </p:ext>
            </p:extLst>
          </p:nvPr>
        </p:nvGraphicFramePr>
        <p:xfrm>
          <a:off x="684211" y="685800"/>
          <a:ext cx="9085430" cy="3819675"/>
        </p:xfrm>
        <a:graphic>
          <a:graphicData uri="http://schemas.openxmlformats.org/drawingml/2006/table">
            <a:tbl>
              <a:tblPr firstRow="1" bandRow="1">
                <a:tableStyleId>{5C22544A-7EE6-4342-B048-85BDC9FD1C3A}</a:tableStyleId>
              </a:tblPr>
              <a:tblGrid>
                <a:gridCol w="586607"/>
                <a:gridCol w="3956108"/>
                <a:gridCol w="4542715"/>
              </a:tblGrid>
              <a:tr h="435493">
                <a:tc>
                  <a:txBody>
                    <a:bodyPr/>
                    <a:lstStyle/>
                    <a:p>
                      <a:pPr algn="ctr"/>
                      <a:r>
                        <a:rPr lang="fr-CA" b="1" dirty="0" smtClean="0"/>
                        <a:t>No </a:t>
                      </a:r>
                      <a:endParaRPr lang="en-US" b="1" dirty="0"/>
                    </a:p>
                  </a:txBody>
                  <a:tcPr/>
                </a:tc>
                <a:tc>
                  <a:txBody>
                    <a:bodyPr/>
                    <a:lstStyle/>
                    <a:p>
                      <a:r>
                        <a:rPr lang="fr-CA" dirty="0" smtClean="0"/>
                        <a:t>Main challenges</a:t>
                      </a:r>
                      <a:endParaRPr lang="en-US" dirty="0"/>
                    </a:p>
                  </a:txBody>
                  <a:tcPr/>
                </a:tc>
                <a:tc>
                  <a:txBody>
                    <a:bodyPr/>
                    <a:lstStyle/>
                    <a:p>
                      <a:r>
                        <a:rPr lang="fr-CA" dirty="0" err="1" smtClean="0"/>
                        <a:t>Status</a:t>
                      </a:r>
                      <a:endParaRPr lang="en-US" dirty="0"/>
                    </a:p>
                  </a:txBody>
                  <a:tcPr/>
                </a:tc>
              </a:tr>
              <a:tr h="1395964">
                <a:tc>
                  <a:txBody>
                    <a:bodyPr/>
                    <a:lstStyle/>
                    <a:p>
                      <a:pPr algn="ctr"/>
                      <a:r>
                        <a:rPr lang="fr-CA" b="1" dirty="0" smtClean="0"/>
                        <a:t>1</a:t>
                      </a:r>
                      <a:endParaRPr lang="en-US"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dirty="0" smtClean="0"/>
                        <a:t>Disponibilité</a:t>
                      </a:r>
                      <a:r>
                        <a:rPr lang="fr-CA" baseline="0" dirty="0" smtClean="0"/>
                        <a:t> de l’équipe d’exécution et du personnel de soutien</a:t>
                      </a:r>
                      <a:endParaRPr lang="en-US" dirty="0"/>
                    </a:p>
                  </a:txBody>
                  <a:tcPr/>
                </a:tc>
                <a:tc>
                  <a:txBody>
                    <a:bodyPr/>
                    <a:lstStyle/>
                    <a:p>
                      <a:pPr marL="285750" indent="-285750">
                        <a:buFontTx/>
                        <a:buChar char="-"/>
                      </a:pPr>
                      <a:r>
                        <a:rPr lang="fr-CA" dirty="0" smtClean="0"/>
                        <a:t>Priorisation</a:t>
                      </a:r>
                      <a:r>
                        <a:rPr lang="fr-CA" baseline="0" dirty="0" smtClean="0"/>
                        <a:t> des ILD du Projet</a:t>
                      </a:r>
                    </a:p>
                    <a:p>
                      <a:pPr marL="285750" indent="-285750">
                        <a:buFontTx/>
                        <a:buChar char="-"/>
                      </a:pPr>
                      <a:r>
                        <a:rPr lang="fr-CA" dirty="0" smtClean="0"/>
                        <a:t>Recrutement</a:t>
                      </a:r>
                      <a:r>
                        <a:rPr lang="fr-CA" baseline="0" dirty="0" smtClean="0"/>
                        <a:t> en cours d’un chargé de projet et d’un chargé de communication</a:t>
                      </a:r>
                      <a:endParaRPr lang="en-US" dirty="0"/>
                    </a:p>
                  </a:txBody>
                  <a:tcPr/>
                </a:tc>
              </a:tr>
              <a:tr h="1073818">
                <a:tc>
                  <a:txBody>
                    <a:bodyPr/>
                    <a:lstStyle/>
                    <a:p>
                      <a:pPr algn="ctr"/>
                      <a:r>
                        <a:rPr lang="fr-CA" b="1" dirty="0" smtClean="0"/>
                        <a:t>2</a:t>
                      </a:r>
                      <a:endParaRPr lang="en-US" b="1" dirty="0"/>
                    </a:p>
                  </a:txBody>
                  <a:tcPr/>
                </a:tc>
                <a:tc>
                  <a:txBody>
                    <a:bodyPr/>
                    <a:lstStyle/>
                    <a:p>
                      <a:r>
                        <a:rPr lang="fr-CA" dirty="0" smtClean="0"/>
                        <a:t>Organisation des formations continues</a:t>
                      </a:r>
                      <a:endParaRPr lang="en-US" dirty="0"/>
                    </a:p>
                  </a:txBody>
                  <a:tcPr/>
                </a:tc>
                <a:tc>
                  <a:txBody>
                    <a:bodyPr/>
                    <a:lstStyle/>
                    <a:p>
                      <a:r>
                        <a:rPr lang="fr-CA" dirty="0" smtClean="0"/>
                        <a:t>- Un plan est mis en place pour avoir au moins une formation continue</a:t>
                      </a:r>
                      <a:r>
                        <a:rPr lang="fr-CA" baseline="0" dirty="0" smtClean="0"/>
                        <a:t> par mois pour générer des fonds</a:t>
                      </a:r>
                      <a:endParaRPr lang="en-US" dirty="0"/>
                    </a:p>
                  </a:txBody>
                  <a:tcPr/>
                </a:tc>
              </a:tr>
              <a:tr h="435493">
                <a:tc>
                  <a:txBody>
                    <a:bodyPr/>
                    <a:lstStyle/>
                    <a:p>
                      <a:pPr algn="ctr"/>
                      <a:r>
                        <a:rPr lang="fr-CA" b="1" dirty="0" smtClean="0"/>
                        <a:t>3</a:t>
                      </a:r>
                      <a:endParaRPr lang="en-US" b="1" dirty="0"/>
                    </a:p>
                  </a:txBody>
                  <a:tcPr/>
                </a:tc>
                <a:tc>
                  <a:txBody>
                    <a:bodyPr/>
                    <a:lstStyle/>
                    <a:p>
                      <a:r>
                        <a:rPr lang="fr-CA" dirty="0" smtClean="0"/>
                        <a:t>Implication</a:t>
                      </a:r>
                      <a:r>
                        <a:rPr lang="fr-CA" baseline="0" dirty="0" smtClean="0"/>
                        <a:t> des partenaires au projet</a:t>
                      </a:r>
                      <a:endParaRPr lang="en-US" dirty="0"/>
                    </a:p>
                  </a:txBody>
                  <a:tcPr/>
                </a:tc>
                <a:tc>
                  <a:txBody>
                    <a:bodyPr/>
                    <a:lstStyle/>
                    <a:p>
                      <a:r>
                        <a:rPr lang="fr-CA" dirty="0" smtClean="0"/>
                        <a:t>Des visites et des séances de remobilisation des partenaires</a:t>
                      </a:r>
                      <a:r>
                        <a:rPr lang="fr-CA" baseline="0" dirty="0" smtClean="0"/>
                        <a:t> sont en cours</a:t>
                      </a:r>
                      <a:endParaRPr lang="en-US" dirty="0"/>
                    </a:p>
                  </a:txBody>
                  <a:tcPr/>
                </a:tc>
              </a:tr>
            </a:tbl>
          </a:graphicData>
        </a:graphic>
      </p:graphicFrame>
    </p:spTree>
    <p:extLst>
      <p:ext uri="{BB962C8B-B14F-4D97-AF65-F5344CB8AC3E}">
        <p14:creationId xmlns:p14="http://schemas.microsoft.com/office/powerpoint/2010/main" val="7821038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21" y="5051476"/>
            <a:ext cx="8534400" cy="1507067"/>
          </a:xfrm>
        </p:spPr>
        <p:txBody>
          <a:bodyPr>
            <a:normAutofit/>
          </a:bodyPr>
          <a:lstStyle/>
          <a:p>
            <a:r>
              <a:rPr lang="en-US" sz="8000" b="1" dirty="0" smtClean="0"/>
              <a:t>Team </a:t>
            </a:r>
            <a:endParaRPr lang="en-US" sz="8000" b="1" dirty="0"/>
          </a:p>
        </p:txBody>
      </p:sp>
      <p:sp>
        <p:nvSpPr>
          <p:cNvPr id="3" name="Content Placeholder 2"/>
          <p:cNvSpPr>
            <a:spLocks noGrp="1"/>
          </p:cNvSpPr>
          <p:nvPr>
            <p:ph idx="1"/>
          </p:nvPr>
        </p:nvSpPr>
        <p:spPr>
          <a:xfrm>
            <a:off x="419517" y="733478"/>
            <a:ext cx="11251115" cy="3615267"/>
          </a:xfrm>
        </p:spPr>
        <p:txBody>
          <a:bodyPr>
            <a:noAutofit/>
          </a:bodyPr>
          <a:lstStyle/>
          <a:p>
            <a:r>
              <a:rPr lang="en-US" sz="3000" b="1" dirty="0" smtClean="0">
                <a:solidFill>
                  <a:schemeClr val="tx1"/>
                </a:solidFill>
              </a:rPr>
              <a:t>Prof. Joël TOSSA, </a:t>
            </a:r>
            <a:r>
              <a:rPr lang="fr-CA" sz="3000" b="1" dirty="0" smtClean="0">
                <a:solidFill>
                  <a:schemeClr val="tx1"/>
                </a:solidFill>
              </a:rPr>
              <a:t>Coordonnateur</a:t>
            </a:r>
          </a:p>
          <a:p>
            <a:r>
              <a:rPr lang="en-US" sz="3000" b="1" dirty="0" smtClean="0">
                <a:solidFill>
                  <a:schemeClr val="tx1"/>
                </a:solidFill>
              </a:rPr>
              <a:t>Prof. Aboubacar MARCOS, </a:t>
            </a:r>
            <a:r>
              <a:rPr lang="fr-CA" sz="3000" b="1" dirty="0" smtClean="0">
                <a:solidFill>
                  <a:schemeClr val="tx1"/>
                </a:solidFill>
              </a:rPr>
              <a:t>Coordonnateur</a:t>
            </a:r>
            <a:r>
              <a:rPr lang="en-US" sz="3000" b="1" dirty="0" smtClean="0">
                <a:solidFill>
                  <a:schemeClr val="tx1"/>
                </a:solidFill>
              </a:rPr>
              <a:t> </a:t>
            </a:r>
            <a:r>
              <a:rPr lang="fr-CA" sz="3000" b="1" dirty="0" smtClean="0">
                <a:solidFill>
                  <a:schemeClr val="tx1"/>
                </a:solidFill>
              </a:rPr>
              <a:t>Adjoint</a:t>
            </a:r>
          </a:p>
          <a:p>
            <a:r>
              <a:rPr lang="en-US" sz="3000" b="1" dirty="0" smtClean="0">
                <a:solidFill>
                  <a:schemeClr val="tx1"/>
                </a:solidFill>
              </a:rPr>
              <a:t>Dr Jules DEGILA, Responsable </a:t>
            </a:r>
            <a:r>
              <a:rPr lang="fr-CA" sz="3000" b="1" dirty="0" smtClean="0">
                <a:solidFill>
                  <a:schemeClr val="tx1"/>
                </a:solidFill>
              </a:rPr>
              <a:t>Suivi</a:t>
            </a:r>
            <a:r>
              <a:rPr lang="en-US" sz="3000" b="1" dirty="0" smtClean="0">
                <a:solidFill>
                  <a:schemeClr val="tx1"/>
                </a:solidFill>
              </a:rPr>
              <a:t> &amp; Evaluation</a:t>
            </a:r>
          </a:p>
          <a:p>
            <a:r>
              <a:rPr lang="en-US" sz="3000" b="1" dirty="0" smtClean="0">
                <a:solidFill>
                  <a:schemeClr val="tx1"/>
                </a:solidFill>
              </a:rPr>
              <a:t>M. Grégoire GOHOUNTI, </a:t>
            </a:r>
            <a:r>
              <a:rPr lang="fr-CA" sz="3000" b="1" dirty="0" smtClean="0">
                <a:solidFill>
                  <a:schemeClr val="tx1"/>
                </a:solidFill>
              </a:rPr>
              <a:t>Régisseur</a:t>
            </a:r>
          </a:p>
          <a:p>
            <a:r>
              <a:rPr lang="en-US" sz="3000" b="1" dirty="0" smtClean="0">
                <a:solidFill>
                  <a:schemeClr val="tx1"/>
                </a:solidFill>
              </a:rPr>
              <a:t>M. Paulin HOUESSOU, Responsable </a:t>
            </a:r>
            <a:r>
              <a:rPr lang="fr-CA" sz="3000" b="1" dirty="0" smtClean="0">
                <a:solidFill>
                  <a:schemeClr val="tx1"/>
                </a:solidFill>
              </a:rPr>
              <a:t>Passation</a:t>
            </a:r>
            <a:r>
              <a:rPr lang="en-US" sz="3000" b="1" dirty="0" smtClean="0">
                <a:solidFill>
                  <a:schemeClr val="tx1"/>
                </a:solidFill>
              </a:rPr>
              <a:t> des </a:t>
            </a:r>
            <a:r>
              <a:rPr lang="fr-CA" sz="3000" b="1" dirty="0" smtClean="0">
                <a:solidFill>
                  <a:schemeClr val="tx1"/>
                </a:solidFill>
              </a:rPr>
              <a:t>Marchés</a:t>
            </a:r>
          </a:p>
          <a:p>
            <a:r>
              <a:rPr lang="en-US" sz="3000" b="1" dirty="0" smtClean="0">
                <a:solidFill>
                  <a:schemeClr val="tx1"/>
                </a:solidFill>
              </a:rPr>
              <a:t>M. </a:t>
            </a:r>
            <a:r>
              <a:rPr lang="fr-CA" sz="3000" b="1" dirty="0" smtClean="0">
                <a:solidFill>
                  <a:schemeClr val="tx1"/>
                </a:solidFill>
              </a:rPr>
              <a:t>Célestin</a:t>
            </a:r>
            <a:r>
              <a:rPr lang="en-US" sz="3000" b="1" dirty="0" smtClean="0">
                <a:solidFill>
                  <a:schemeClr val="tx1"/>
                </a:solidFill>
              </a:rPr>
              <a:t> ADANGO, Agent Comptable de </a:t>
            </a:r>
            <a:r>
              <a:rPr lang="fr-CA" sz="3000" b="1" dirty="0" smtClean="0">
                <a:solidFill>
                  <a:schemeClr val="tx1"/>
                </a:solidFill>
              </a:rPr>
              <a:t>l’Université</a:t>
            </a:r>
            <a:r>
              <a:rPr lang="en-US" sz="3000" b="1" dirty="0" smtClean="0">
                <a:solidFill>
                  <a:schemeClr val="tx1"/>
                </a:solidFill>
              </a:rPr>
              <a:t> </a:t>
            </a:r>
            <a:endParaRPr lang="en-US" sz="3000" b="1" dirty="0">
              <a:solidFill>
                <a:schemeClr val="tx1"/>
              </a:solidFill>
            </a:endParaRPr>
          </a:p>
        </p:txBody>
      </p:sp>
    </p:spTree>
    <p:extLst>
      <p:ext uri="{BB962C8B-B14F-4D97-AF65-F5344CB8AC3E}">
        <p14:creationId xmlns:p14="http://schemas.microsoft.com/office/powerpoint/2010/main" val="71386386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a:t>
            </a:r>
            <a:r>
              <a:rPr lang="en-US" b="1" dirty="0"/>
              <a:t>management/operations challenges</a:t>
            </a:r>
          </a:p>
        </p:txBody>
      </p:sp>
      <p:sp>
        <p:nvSpPr>
          <p:cNvPr id="3" name="Content Placeholder 2"/>
          <p:cNvSpPr>
            <a:spLocks noGrp="1"/>
          </p:cNvSpPr>
          <p:nvPr>
            <p:ph idx="1"/>
          </p:nvPr>
        </p:nvSpPr>
        <p:spPr/>
        <p:txBody>
          <a:bodyPr/>
          <a:lstStyle/>
          <a:p>
            <a:pPr marL="914400" lvl="2" indent="0">
              <a:buNone/>
            </a:pPr>
            <a:r>
              <a:rPr lang="en-US" dirty="0" smtClean="0"/>
              <a:t> </a:t>
            </a:r>
          </a:p>
          <a:p>
            <a:pPr lvl="1"/>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95342954"/>
              </p:ext>
            </p:extLst>
          </p:nvPr>
        </p:nvGraphicFramePr>
        <p:xfrm>
          <a:off x="684211" y="685800"/>
          <a:ext cx="9085430" cy="3819675"/>
        </p:xfrm>
        <a:graphic>
          <a:graphicData uri="http://schemas.openxmlformats.org/drawingml/2006/table">
            <a:tbl>
              <a:tblPr firstRow="1" bandRow="1">
                <a:tableStyleId>{5C22544A-7EE6-4342-B048-85BDC9FD1C3A}</a:tableStyleId>
              </a:tblPr>
              <a:tblGrid>
                <a:gridCol w="586607"/>
                <a:gridCol w="3956108"/>
                <a:gridCol w="4542715"/>
              </a:tblGrid>
              <a:tr h="435493">
                <a:tc>
                  <a:txBody>
                    <a:bodyPr/>
                    <a:lstStyle/>
                    <a:p>
                      <a:pPr algn="ctr"/>
                      <a:r>
                        <a:rPr lang="fr-CA" b="1" dirty="0" smtClean="0"/>
                        <a:t>No </a:t>
                      </a:r>
                      <a:endParaRPr lang="en-US" b="1" dirty="0"/>
                    </a:p>
                  </a:txBody>
                  <a:tcPr/>
                </a:tc>
                <a:tc>
                  <a:txBody>
                    <a:bodyPr/>
                    <a:lstStyle/>
                    <a:p>
                      <a:r>
                        <a:rPr lang="fr-CA" dirty="0" smtClean="0"/>
                        <a:t>Main </a:t>
                      </a:r>
                      <a:r>
                        <a:rPr lang="fr-CA" dirty="0" err="1" smtClean="0"/>
                        <a:t>operations</a:t>
                      </a:r>
                      <a:r>
                        <a:rPr lang="fr-CA" dirty="0" smtClean="0"/>
                        <a:t> challenges</a:t>
                      </a:r>
                      <a:endParaRPr lang="en-US" dirty="0"/>
                    </a:p>
                  </a:txBody>
                  <a:tcPr/>
                </a:tc>
                <a:tc>
                  <a:txBody>
                    <a:bodyPr/>
                    <a:lstStyle/>
                    <a:p>
                      <a:r>
                        <a:rPr lang="fr-CA" dirty="0" err="1" smtClean="0"/>
                        <a:t>Status</a:t>
                      </a:r>
                      <a:endParaRPr lang="en-US" dirty="0"/>
                    </a:p>
                  </a:txBody>
                  <a:tcPr/>
                </a:tc>
              </a:tr>
              <a:tr h="1395964">
                <a:tc>
                  <a:txBody>
                    <a:bodyPr/>
                    <a:lstStyle/>
                    <a:p>
                      <a:pPr algn="ctr"/>
                      <a:r>
                        <a:rPr lang="fr-CA" b="1" dirty="0" smtClean="0"/>
                        <a:t>1</a:t>
                      </a:r>
                      <a:endParaRPr lang="en-US"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dirty="0" smtClean="0"/>
                        <a:t>Gestion efficace de projets et des timing</a:t>
                      </a:r>
                      <a:endParaRPr lang="en-US" dirty="0"/>
                    </a:p>
                  </a:txBody>
                  <a:tcPr/>
                </a:tc>
                <a:tc>
                  <a:txBody>
                    <a:bodyPr/>
                    <a:lstStyle/>
                    <a:p>
                      <a:pPr marL="285750" indent="-285750">
                        <a:buFontTx/>
                        <a:buChar char="-"/>
                      </a:pPr>
                      <a:r>
                        <a:rPr lang="fr-CA" dirty="0" smtClean="0"/>
                        <a:t>Les</a:t>
                      </a:r>
                      <a:r>
                        <a:rPr lang="fr-CA" baseline="0" dirty="0" smtClean="0"/>
                        <a:t> recrutements en cours devraient aider à résoudre le problème</a:t>
                      </a:r>
                      <a:endParaRPr lang="en-US" dirty="0"/>
                    </a:p>
                  </a:txBody>
                  <a:tcPr/>
                </a:tc>
              </a:tr>
              <a:tr h="1073818">
                <a:tc>
                  <a:txBody>
                    <a:bodyPr/>
                    <a:lstStyle/>
                    <a:p>
                      <a:pPr algn="ctr"/>
                      <a:r>
                        <a:rPr lang="fr-CA" b="1" dirty="0" smtClean="0"/>
                        <a:t>2</a:t>
                      </a:r>
                      <a:endParaRPr lang="en-US" b="1" dirty="0"/>
                    </a:p>
                  </a:txBody>
                  <a:tcPr/>
                </a:tc>
                <a:tc>
                  <a:txBody>
                    <a:bodyPr/>
                    <a:lstStyle/>
                    <a:p>
                      <a:r>
                        <a:rPr lang="fr-CA" dirty="0" smtClean="0"/>
                        <a:t>Passation rapide des marchés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dirty="0" smtClean="0"/>
                        <a:t>- Les</a:t>
                      </a:r>
                      <a:r>
                        <a:rPr lang="fr-CA" baseline="0" dirty="0" smtClean="0"/>
                        <a:t> recrutements en cours devraient aider à résoudre le problème</a:t>
                      </a:r>
                      <a:endParaRPr lang="en-US" dirty="0" smtClean="0"/>
                    </a:p>
                    <a:p>
                      <a:endParaRPr lang="en-US" dirty="0"/>
                    </a:p>
                  </a:txBody>
                  <a:tcPr/>
                </a:tc>
              </a:tr>
              <a:tr h="435493">
                <a:tc>
                  <a:txBody>
                    <a:bodyPr/>
                    <a:lstStyle/>
                    <a:p>
                      <a:pPr algn="ctr"/>
                      <a:r>
                        <a:rPr lang="fr-CA" b="1" dirty="0" smtClean="0"/>
                        <a:t>3</a:t>
                      </a:r>
                      <a:endParaRPr lang="en-US" b="1" dirty="0"/>
                    </a:p>
                  </a:txBody>
                  <a:tcPr/>
                </a:tc>
                <a:tc>
                  <a:txBody>
                    <a:bodyPr/>
                    <a:lstStyle/>
                    <a:p>
                      <a:r>
                        <a:rPr lang="fr-CA" dirty="0" smtClean="0"/>
                        <a:t>Recrutement des meilleurs étudiants</a:t>
                      </a:r>
                      <a:endParaRPr lang="en-US" dirty="0"/>
                    </a:p>
                  </a:txBody>
                  <a:tcPr/>
                </a:tc>
                <a:tc>
                  <a:txBody>
                    <a:bodyPr/>
                    <a:lstStyle/>
                    <a:p>
                      <a:r>
                        <a:rPr lang="fr-CA" dirty="0" smtClean="0"/>
                        <a:t>- Il est retenu de lancer tôt les appels à candidature et d’être plus</a:t>
                      </a:r>
                      <a:r>
                        <a:rPr lang="fr-CA" baseline="0" dirty="0" smtClean="0"/>
                        <a:t> agressifs dans la promotion</a:t>
                      </a:r>
                      <a:endParaRPr lang="en-US" dirty="0"/>
                    </a:p>
                  </a:txBody>
                  <a:tcPr/>
                </a:tc>
              </a:tr>
            </a:tbl>
          </a:graphicData>
        </a:graphic>
      </p:graphicFrame>
    </p:spTree>
    <p:extLst>
      <p:ext uri="{BB962C8B-B14F-4D97-AF65-F5344CB8AC3E}">
        <p14:creationId xmlns:p14="http://schemas.microsoft.com/office/powerpoint/2010/main" val="1404056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Goal/Hope for the next meeting </a:t>
            </a:r>
            <a:endParaRPr lang="en-US" b="1"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569332075"/>
              </p:ext>
            </p:extLst>
          </p:nvPr>
        </p:nvGraphicFramePr>
        <p:xfrm>
          <a:off x="812549" y="1225120"/>
          <a:ext cx="10096084" cy="2905275"/>
        </p:xfrm>
        <a:graphic>
          <a:graphicData uri="http://schemas.openxmlformats.org/drawingml/2006/table">
            <a:tbl>
              <a:tblPr firstRow="1" bandRow="1">
                <a:tableStyleId>{5C22544A-7EE6-4342-B048-85BDC9FD1C3A}</a:tableStyleId>
              </a:tblPr>
              <a:tblGrid>
                <a:gridCol w="651861"/>
                <a:gridCol w="4396181"/>
                <a:gridCol w="5048042"/>
              </a:tblGrid>
              <a:tr h="435493">
                <a:tc>
                  <a:txBody>
                    <a:bodyPr/>
                    <a:lstStyle/>
                    <a:p>
                      <a:pPr algn="ctr"/>
                      <a:r>
                        <a:rPr lang="fr-CA" sz="2000" b="1" dirty="0" smtClean="0"/>
                        <a:t>No </a:t>
                      </a:r>
                      <a:endParaRPr lang="en-US" sz="2000" b="1" dirty="0"/>
                    </a:p>
                  </a:txBody>
                  <a:tcPr/>
                </a:tc>
                <a:tc>
                  <a:txBody>
                    <a:bodyPr/>
                    <a:lstStyle/>
                    <a:p>
                      <a:pPr algn="l"/>
                      <a:r>
                        <a:rPr lang="fr-CA" sz="2000" dirty="0" smtClean="0"/>
                        <a:t>Main Goals/</a:t>
                      </a:r>
                      <a:r>
                        <a:rPr lang="fr-CA" sz="2000" dirty="0" err="1" smtClean="0"/>
                        <a:t>hopes</a:t>
                      </a:r>
                      <a:endParaRPr lang="en-US" sz="2000" dirty="0"/>
                    </a:p>
                  </a:txBody>
                  <a:tcPr/>
                </a:tc>
                <a:tc>
                  <a:txBody>
                    <a:bodyPr/>
                    <a:lstStyle/>
                    <a:p>
                      <a:pPr algn="l"/>
                      <a:r>
                        <a:rPr lang="fr-CA" sz="2000" dirty="0" smtClean="0"/>
                        <a:t>Moyens</a:t>
                      </a:r>
                      <a:endParaRPr lang="en-US" sz="2000" dirty="0"/>
                    </a:p>
                  </a:txBody>
                  <a:tcPr/>
                </a:tc>
              </a:tr>
              <a:tr h="1395964">
                <a:tc>
                  <a:txBody>
                    <a:bodyPr/>
                    <a:lstStyle/>
                    <a:p>
                      <a:pPr algn="ctr"/>
                      <a:r>
                        <a:rPr lang="fr-CA" sz="2000" b="1" dirty="0" smtClean="0"/>
                        <a:t>1</a:t>
                      </a:r>
                      <a:endParaRPr lang="en-US" sz="20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sz="2000" dirty="0" smtClean="0"/>
                        <a:t>Meilleure organisation pour</a:t>
                      </a:r>
                      <a:r>
                        <a:rPr lang="fr-CA" sz="2000" baseline="0" dirty="0" smtClean="0"/>
                        <a:t> les livrables et les ILD</a:t>
                      </a:r>
                      <a:endParaRPr lang="en-US" sz="2000" dirty="0"/>
                    </a:p>
                  </a:txBody>
                  <a:tcPr/>
                </a:tc>
                <a:tc>
                  <a:txBody>
                    <a:bodyPr/>
                    <a:lstStyle/>
                    <a:p>
                      <a:pPr marL="285750" indent="-285750" algn="l">
                        <a:buFontTx/>
                        <a:buChar char="-"/>
                      </a:pPr>
                      <a:r>
                        <a:rPr lang="fr-CA" sz="2000" dirty="0" smtClean="0"/>
                        <a:t>Gestion efficace de projets</a:t>
                      </a:r>
                      <a:endParaRPr lang="en-US" sz="2000" dirty="0"/>
                    </a:p>
                  </a:txBody>
                  <a:tcPr/>
                </a:tc>
              </a:tr>
              <a:tr h="1073818">
                <a:tc>
                  <a:txBody>
                    <a:bodyPr/>
                    <a:lstStyle/>
                    <a:p>
                      <a:pPr algn="ctr"/>
                      <a:r>
                        <a:rPr lang="fr-CA" sz="2000" b="1" dirty="0" smtClean="0"/>
                        <a:t>2</a:t>
                      </a:r>
                      <a:endParaRPr lang="en-US" sz="2000" b="1" dirty="0"/>
                    </a:p>
                  </a:txBody>
                  <a:tcPr/>
                </a:tc>
                <a:tc>
                  <a:txBody>
                    <a:bodyPr/>
                    <a:lstStyle/>
                    <a:p>
                      <a:pPr algn="l"/>
                      <a:r>
                        <a:rPr lang="fr-CA" sz="2000" dirty="0" smtClean="0"/>
                        <a:t>Génération</a:t>
                      </a:r>
                      <a:r>
                        <a:rPr lang="fr-CA" sz="2000" baseline="0" dirty="0" smtClean="0"/>
                        <a:t> de fonds propres</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sz="2000" dirty="0" smtClean="0"/>
                        <a:t>- Lancement des formations continues et des consultations</a:t>
                      </a:r>
                      <a:endParaRPr lang="en-US" sz="2000" dirty="0" smtClean="0"/>
                    </a:p>
                    <a:p>
                      <a:pPr algn="l"/>
                      <a:endParaRPr lang="en-US" sz="2000" dirty="0"/>
                    </a:p>
                  </a:txBody>
                  <a:tcPr/>
                </a:tc>
              </a:tr>
            </a:tbl>
          </a:graphicData>
        </a:graphic>
      </p:graphicFrame>
    </p:spTree>
    <p:extLst>
      <p:ext uri="{BB962C8B-B14F-4D97-AF65-F5344CB8AC3E}">
        <p14:creationId xmlns:p14="http://schemas.microsoft.com/office/powerpoint/2010/main" val="16381530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05" y="5124558"/>
            <a:ext cx="8534400" cy="1507067"/>
          </a:xfrm>
        </p:spPr>
        <p:txBody>
          <a:bodyPr>
            <a:normAutofit/>
          </a:bodyPr>
          <a:lstStyle/>
          <a:p>
            <a:r>
              <a:rPr lang="en-US" sz="8000" b="1" dirty="0" smtClean="0"/>
              <a:t>Mission </a:t>
            </a:r>
            <a:endParaRPr lang="en-US" sz="8000" b="1" dirty="0"/>
          </a:p>
        </p:txBody>
      </p:sp>
      <p:sp>
        <p:nvSpPr>
          <p:cNvPr id="3" name="Content Placeholder 2"/>
          <p:cNvSpPr>
            <a:spLocks noGrp="1"/>
          </p:cNvSpPr>
          <p:nvPr>
            <p:ph idx="1"/>
          </p:nvPr>
        </p:nvSpPr>
        <p:spPr>
          <a:xfrm>
            <a:off x="312821" y="865380"/>
            <a:ext cx="11020927" cy="4030579"/>
          </a:xfrm>
        </p:spPr>
        <p:txBody>
          <a:bodyPr>
            <a:noAutofit/>
          </a:bodyPr>
          <a:lstStyle/>
          <a:p>
            <a:pPr marL="0" indent="0">
              <a:buNone/>
            </a:pPr>
            <a:r>
              <a:rPr lang="fr-FR" sz="3200" b="1" dirty="0">
                <a:solidFill>
                  <a:schemeClr val="tx1"/>
                </a:solidFill>
              </a:rPr>
              <a:t>L’objectif global du projet est de mettre à la disposition de la sous-région, des formations diversifiées et de qualité de niveaux Master et Doctorat axées sur les défis du développement, dans les domaines des mathématiques, de la recherche opérationnelle, de la sécurité informatique, de la statistique avec un accent particulier sur leurs applications en industries, en santé publiques et en sciences sociales. </a:t>
            </a:r>
            <a:endParaRPr lang="en-US" sz="3200" b="1" dirty="0">
              <a:solidFill>
                <a:schemeClr val="tx1"/>
              </a:solidFill>
            </a:endParaRPr>
          </a:p>
        </p:txBody>
      </p:sp>
    </p:spTree>
    <p:extLst>
      <p:ext uri="{BB962C8B-B14F-4D97-AF65-F5344CB8AC3E}">
        <p14:creationId xmlns:p14="http://schemas.microsoft.com/office/powerpoint/2010/main" val="18919889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69" y="5158428"/>
            <a:ext cx="8534400" cy="1507067"/>
          </a:xfrm>
        </p:spPr>
        <p:txBody>
          <a:bodyPr>
            <a:normAutofit/>
          </a:bodyPr>
          <a:lstStyle/>
          <a:p>
            <a:r>
              <a:rPr lang="en-US" sz="6600" b="1" dirty="0" smtClean="0"/>
              <a:t>Mission – Con’t </a:t>
            </a:r>
            <a:endParaRPr lang="en-US" sz="6600" b="1" dirty="0"/>
          </a:p>
        </p:txBody>
      </p:sp>
      <p:sp>
        <p:nvSpPr>
          <p:cNvPr id="3" name="Content Placeholder 2"/>
          <p:cNvSpPr>
            <a:spLocks noGrp="1"/>
          </p:cNvSpPr>
          <p:nvPr>
            <p:ph idx="1"/>
          </p:nvPr>
        </p:nvSpPr>
        <p:spPr>
          <a:xfrm>
            <a:off x="216569" y="279803"/>
            <a:ext cx="11766884" cy="4645875"/>
          </a:xfrm>
        </p:spPr>
        <p:txBody>
          <a:bodyPr>
            <a:noAutofit/>
          </a:bodyPr>
          <a:lstStyle/>
          <a:p>
            <a:pPr marL="457200" lvl="0" indent="-457200">
              <a:buSzPct val="101000"/>
              <a:buFont typeface="+mj-lt"/>
              <a:buAutoNum type="arabicPeriod"/>
            </a:pPr>
            <a:r>
              <a:rPr lang="fr-FR" sz="2400" b="1" dirty="0">
                <a:solidFill>
                  <a:schemeClr val="tx1"/>
                </a:solidFill>
                <a:latin typeface="Calibri" panose="020F0502020204030204" pitchFamily="34" charset="0"/>
              </a:rPr>
              <a:t>Mettre en place des </a:t>
            </a:r>
            <a:r>
              <a:rPr lang="fr-FR" sz="2400" b="1" dirty="0">
                <a:solidFill>
                  <a:srgbClr val="FF0000"/>
                </a:solidFill>
                <a:latin typeface="Calibri" panose="020F0502020204030204" pitchFamily="34" charset="0"/>
              </a:rPr>
              <a:t>offres de formation de haut niveau en mathématiques et ses applications</a:t>
            </a:r>
            <a:r>
              <a:rPr lang="fr-FR" sz="2400" b="1" dirty="0">
                <a:solidFill>
                  <a:schemeClr val="tx1"/>
                </a:solidFill>
                <a:latin typeface="Calibri" panose="020F0502020204030204" pitchFamily="34" charset="0"/>
              </a:rPr>
              <a:t> en adéquation avec les besoins des marchés nationaux et régionaux ;</a:t>
            </a:r>
            <a:endParaRPr lang="en-US" sz="2400" b="1" dirty="0">
              <a:solidFill>
                <a:schemeClr val="tx1"/>
              </a:solidFill>
              <a:latin typeface="Calibri" panose="020F0502020204030204" pitchFamily="34" charset="0"/>
            </a:endParaRPr>
          </a:p>
          <a:p>
            <a:pPr marL="457200" lvl="0" indent="-457200">
              <a:buSzPct val="101000"/>
              <a:buFont typeface="+mj-lt"/>
              <a:buAutoNum type="arabicPeriod"/>
            </a:pPr>
            <a:r>
              <a:rPr lang="fr-FR" sz="2400" b="1" dirty="0">
                <a:solidFill>
                  <a:schemeClr val="tx1"/>
                </a:solidFill>
                <a:latin typeface="Calibri" panose="020F0502020204030204" pitchFamily="34" charset="0"/>
              </a:rPr>
              <a:t>Former </a:t>
            </a:r>
            <a:r>
              <a:rPr lang="fr-FR" sz="2400" b="1" dirty="0">
                <a:solidFill>
                  <a:srgbClr val="FF0000"/>
                </a:solidFill>
                <a:latin typeface="Calibri" panose="020F0502020204030204" pitchFamily="34" charset="0"/>
              </a:rPr>
              <a:t>une masse critique d’enseignants </a:t>
            </a:r>
            <a:r>
              <a:rPr lang="fr-FR" sz="2400" b="1" dirty="0">
                <a:solidFill>
                  <a:schemeClr val="tx1"/>
                </a:solidFill>
                <a:latin typeface="Calibri" panose="020F0502020204030204" pitchFamily="34" charset="0"/>
              </a:rPr>
              <a:t>de mathématiques de standard international dans les domaines spécifiques en vue de remédier à l’insuffisance qualitative et numérique dans la discipline dans les universités nationales du Bénin et celles de la sous-région ;</a:t>
            </a:r>
            <a:endParaRPr lang="en-US" sz="2400" b="1" dirty="0">
              <a:solidFill>
                <a:schemeClr val="tx1"/>
              </a:solidFill>
              <a:latin typeface="Calibri" panose="020F0502020204030204" pitchFamily="34" charset="0"/>
            </a:endParaRPr>
          </a:p>
          <a:p>
            <a:pPr marL="457200" lvl="0" indent="-457200">
              <a:buSzPct val="101000"/>
              <a:buFont typeface="+mj-lt"/>
              <a:buAutoNum type="arabicPeriod"/>
            </a:pPr>
            <a:r>
              <a:rPr lang="fr-FR" sz="2400" b="1" dirty="0">
                <a:solidFill>
                  <a:schemeClr val="tx1"/>
                </a:solidFill>
                <a:latin typeface="Calibri" panose="020F0502020204030204" pitchFamily="34" charset="0"/>
              </a:rPr>
              <a:t>Former des </a:t>
            </a:r>
            <a:r>
              <a:rPr lang="fr-FR" sz="2400" b="1" dirty="0">
                <a:solidFill>
                  <a:srgbClr val="FF0000"/>
                </a:solidFill>
                <a:latin typeface="Calibri" panose="020F0502020204030204" pitchFamily="34" charset="0"/>
              </a:rPr>
              <a:t>chercheurs de haut niveau en mathématique </a:t>
            </a:r>
            <a:r>
              <a:rPr lang="fr-FR" sz="2400" b="1" dirty="0">
                <a:solidFill>
                  <a:schemeClr val="tx1"/>
                </a:solidFill>
                <a:latin typeface="Calibri" panose="020F0502020204030204" pitchFamily="34" charset="0"/>
              </a:rPr>
              <a:t>appliquées capables d’apporter leurs expertises en entreprises ;</a:t>
            </a:r>
            <a:endParaRPr lang="en-US" sz="2400" b="1" dirty="0">
              <a:solidFill>
                <a:schemeClr val="tx1"/>
              </a:solidFill>
              <a:latin typeface="Calibri" panose="020F0502020204030204" pitchFamily="34" charset="0"/>
            </a:endParaRPr>
          </a:p>
          <a:p>
            <a:pPr marL="457200" lvl="0" indent="-457200">
              <a:buSzPct val="101000"/>
              <a:buFont typeface="+mj-lt"/>
              <a:buAutoNum type="arabicPeriod"/>
            </a:pPr>
            <a:r>
              <a:rPr lang="fr-FR" sz="2400" b="1" dirty="0">
                <a:solidFill>
                  <a:schemeClr val="tx1"/>
                </a:solidFill>
                <a:latin typeface="Calibri" panose="020F0502020204030204" pitchFamily="34" charset="0"/>
              </a:rPr>
              <a:t>Relever </a:t>
            </a:r>
            <a:r>
              <a:rPr lang="fr-FR" sz="2400" b="1" dirty="0">
                <a:solidFill>
                  <a:srgbClr val="FF0000"/>
                </a:solidFill>
                <a:latin typeface="Calibri" panose="020F0502020204030204" pitchFamily="34" charset="0"/>
              </a:rPr>
              <a:t>l’expertise des cadres des entreprises et de l’administration publique </a:t>
            </a:r>
            <a:r>
              <a:rPr lang="fr-FR" sz="2400" b="1" dirty="0">
                <a:solidFill>
                  <a:schemeClr val="tx1"/>
                </a:solidFill>
                <a:latin typeface="Calibri" panose="020F0502020204030204" pitchFamily="34" charset="0"/>
              </a:rPr>
              <a:t>par des formations continues ;</a:t>
            </a:r>
            <a:endParaRPr lang="en-US" sz="2400" b="1" dirty="0">
              <a:solidFill>
                <a:schemeClr val="tx1"/>
              </a:solidFill>
              <a:latin typeface="Calibri" panose="020F0502020204030204" pitchFamily="34" charset="0"/>
            </a:endParaRPr>
          </a:p>
          <a:p>
            <a:pPr marL="457200" lvl="0" indent="-457200">
              <a:buSzPct val="101000"/>
              <a:buFont typeface="+mj-lt"/>
              <a:buAutoNum type="arabicPeriod"/>
            </a:pPr>
            <a:r>
              <a:rPr lang="fr-FR" sz="2400" b="1" dirty="0">
                <a:solidFill>
                  <a:schemeClr val="tx1"/>
                </a:solidFill>
                <a:latin typeface="Calibri" panose="020F0502020204030204" pitchFamily="34" charset="0"/>
              </a:rPr>
              <a:t>Donner une </a:t>
            </a:r>
            <a:r>
              <a:rPr lang="fr-FR" sz="2400" b="1" dirty="0">
                <a:solidFill>
                  <a:srgbClr val="FF0000"/>
                </a:solidFill>
                <a:latin typeface="Calibri" panose="020F0502020204030204" pitchFamily="34" charset="0"/>
              </a:rPr>
              <a:t>visibilité internationale </a:t>
            </a:r>
            <a:r>
              <a:rPr lang="fr-FR" sz="2400" b="1" dirty="0">
                <a:solidFill>
                  <a:schemeClr val="tx1"/>
                </a:solidFill>
                <a:latin typeface="Calibri" panose="020F0502020204030204" pitchFamily="34" charset="0"/>
              </a:rPr>
              <a:t>à l’enseignement supérieur au niveau de la sous-région par la </a:t>
            </a:r>
            <a:r>
              <a:rPr lang="fr-FR" sz="2400" b="1" dirty="0">
                <a:solidFill>
                  <a:srgbClr val="FF0000"/>
                </a:solidFill>
                <a:latin typeface="Calibri" panose="020F0502020204030204" pitchFamily="34" charset="0"/>
              </a:rPr>
              <a:t>qualité et la quantité des productions scientifiques</a:t>
            </a:r>
            <a:r>
              <a:rPr lang="fr-FR" sz="2400" b="1" dirty="0">
                <a:solidFill>
                  <a:schemeClr val="tx1"/>
                </a:solidFill>
                <a:latin typeface="Calibri" panose="020F0502020204030204" pitchFamily="34" charset="0"/>
              </a:rPr>
              <a:t> ; </a:t>
            </a:r>
            <a:endParaRPr lang="en-US" sz="24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3030248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260" y="1392702"/>
            <a:ext cx="10515600" cy="2291679"/>
          </a:xfrm>
        </p:spPr>
        <p:txBody>
          <a:bodyPr>
            <a:normAutofit fontScale="90000"/>
          </a:bodyPr>
          <a:lstStyle/>
          <a:p>
            <a:pPr algn="ctr"/>
            <a:r>
              <a:rPr lang="en-US" b="1" dirty="0" smtClean="0"/>
              <a:t>Program Activities </a:t>
            </a:r>
            <a:br>
              <a:rPr lang="en-US" b="1" dirty="0" smtClean="0"/>
            </a:br>
            <a:r>
              <a:rPr lang="en-US" b="1" dirty="0"/>
              <a:t> </a:t>
            </a:r>
            <a:r>
              <a:rPr lang="en-US" b="1" dirty="0" smtClean="0"/>
              <a:t>and their </a:t>
            </a:r>
            <a:br>
              <a:rPr lang="en-US" b="1" dirty="0" smtClean="0"/>
            </a:br>
            <a:r>
              <a:rPr lang="en-US" b="1" dirty="0" smtClean="0"/>
              <a:t>Disbursement Linked Results</a:t>
            </a:r>
            <a:br>
              <a:rPr lang="en-US" b="1" dirty="0" smtClean="0"/>
            </a:br>
            <a:r>
              <a:rPr lang="en-US" b="1" dirty="0" smtClean="0"/>
              <a:t>for the DLI 2.6 and results on private sector  .</a:t>
            </a:r>
            <a:endParaRPr lang="en-US" b="1" dirty="0"/>
          </a:p>
        </p:txBody>
      </p:sp>
    </p:spTree>
    <p:extLst>
      <p:ext uri="{BB962C8B-B14F-4D97-AF65-F5344CB8AC3E}">
        <p14:creationId xmlns:p14="http://schemas.microsoft.com/office/powerpoint/2010/main" val="5037915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221" y="2453548"/>
            <a:ext cx="9435181" cy="1507067"/>
          </a:xfrm>
        </p:spPr>
        <p:txBody>
          <a:bodyPr/>
          <a:lstStyle/>
          <a:p>
            <a:pPr algn="ctr"/>
            <a:r>
              <a:rPr lang="en-US" b="1" dirty="0" smtClean="0"/>
              <a:t>Research- Published Articles – DLR 2.6 </a:t>
            </a:r>
            <a:endParaRPr lang="en-US" b="1" dirty="0"/>
          </a:p>
        </p:txBody>
      </p:sp>
    </p:spTree>
    <p:extLst>
      <p:ext uri="{BB962C8B-B14F-4D97-AF65-F5344CB8AC3E}">
        <p14:creationId xmlns:p14="http://schemas.microsoft.com/office/powerpoint/2010/main" val="11722322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5944900"/>
              </p:ext>
            </p:extLst>
          </p:nvPr>
        </p:nvGraphicFramePr>
        <p:xfrm>
          <a:off x="838200" y="1076042"/>
          <a:ext cx="10928685" cy="5257800"/>
        </p:xfrm>
        <a:graphic>
          <a:graphicData uri="http://schemas.openxmlformats.org/drawingml/2006/table">
            <a:tbl>
              <a:tblPr firstRow="1" bandRow="1">
                <a:tableStyleId>{5C22544A-7EE6-4342-B048-85BDC9FD1C3A}</a:tableStyleId>
              </a:tblPr>
              <a:tblGrid>
                <a:gridCol w="531727"/>
                <a:gridCol w="2353174"/>
                <a:gridCol w="2624695"/>
                <a:gridCol w="3552388"/>
                <a:gridCol w="1866701"/>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1</a:t>
                      </a:r>
                      <a:endParaRPr lang="en-US" sz="1700" dirty="0"/>
                    </a:p>
                  </a:txBody>
                  <a:tcPr/>
                </a:tc>
                <a:tc>
                  <a:txBody>
                    <a:bodyPr/>
                    <a:lstStyle/>
                    <a:p>
                      <a:pPr algn="l"/>
                      <a:r>
                        <a:rPr lang="fr-FR" sz="1700" kern="1200" dirty="0" smtClean="0">
                          <a:solidFill>
                            <a:schemeClr val="dk1"/>
                          </a:solidFill>
                          <a:effectLst/>
                          <a:latin typeface="+mn-lt"/>
                          <a:ea typeface="+mn-ea"/>
                          <a:cs typeface="+mn-cs"/>
                        </a:rPr>
                        <a:t>H. </a:t>
                      </a:r>
                      <a:r>
                        <a:rPr lang="fr-FR" sz="1700" kern="1200" dirty="0" err="1" smtClean="0">
                          <a:solidFill>
                            <a:schemeClr val="dk1"/>
                          </a:solidFill>
                          <a:effectLst/>
                          <a:latin typeface="+mn-lt"/>
                          <a:ea typeface="+mn-ea"/>
                          <a:cs typeface="+mn-cs"/>
                        </a:rPr>
                        <a:t>Bonnel</a:t>
                      </a:r>
                      <a:r>
                        <a:rPr lang="fr-FR" sz="1700" kern="1200" dirty="0" smtClean="0">
                          <a:solidFill>
                            <a:schemeClr val="dk1"/>
                          </a:solidFill>
                          <a:effectLst/>
                          <a:latin typeface="+mn-lt"/>
                          <a:ea typeface="+mn-ea"/>
                          <a:cs typeface="+mn-cs"/>
                        </a:rPr>
                        <a:t>, </a:t>
                      </a:r>
                      <a:r>
                        <a:rPr lang="fr-FR" sz="1700" b="1" kern="1200" dirty="0" smtClean="0">
                          <a:solidFill>
                            <a:schemeClr val="dk1"/>
                          </a:solidFill>
                          <a:effectLst/>
                          <a:latin typeface="+mn-lt"/>
                          <a:ea typeface="+mn-ea"/>
                          <a:cs typeface="+mn-cs"/>
                        </a:rPr>
                        <a:t>L. Todjihounde</a:t>
                      </a:r>
                      <a:r>
                        <a:rPr lang="fr-FR" sz="1700" kern="1200" dirty="0" smtClean="0">
                          <a:solidFill>
                            <a:schemeClr val="dk1"/>
                          </a:solidFill>
                          <a:effectLst/>
                          <a:latin typeface="+mn-lt"/>
                          <a:ea typeface="+mn-ea"/>
                          <a:cs typeface="+mn-cs"/>
                        </a:rPr>
                        <a:t>, C. </a:t>
                      </a:r>
                      <a:r>
                        <a:rPr lang="fr-FR" sz="1700" kern="1200" dirty="0" err="1" smtClean="0">
                          <a:solidFill>
                            <a:schemeClr val="dk1"/>
                          </a:solidFill>
                          <a:effectLst/>
                          <a:latin typeface="+mn-lt"/>
                          <a:ea typeface="+mn-ea"/>
                          <a:cs typeface="+mn-cs"/>
                        </a:rPr>
                        <a:t>Udriste</a:t>
                      </a:r>
                      <a:endParaRPr lang="en-US" sz="1700" dirty="0"/>
                    </a:p>
                  </a:txBody>
                  <a:tcPr/>
                </a:tc>
                <a:tc>
                  <a:txBody>
                    <a:bodyPr/>
                    <a:lstStyle/>
                    <a:p>
                      <a:pPr algn="l"/>
                      <a:r>
                        <a:rPr lang="en-US" sz="1700" kern="1200" dirty="0" err="1" smtClean="0">
                          <a:solidFill>
                            <a:schemeClr val="dk1"/>
                          </a:solidFill>
                          <a:effectLst/>
                          <a:latin typeface="+mn-lt"/>
                          <a:ea typeface="+mn-ea"/>
                          <a:cs typeface="+mn-cs"/>
                        </a:rPr>
                        <a:t>Semivectorial</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bilevel</a:t>
                      </a:r>
                      <a:r>
                        <a:rPr lang="en-US" sz="1700" kern="1200" dirty="0" smtClean="0">
                          <a:solidFill>
                            <a:schemeClr val="dk1"/>
                          </a:solidFill>
                          <a:effectLst/>
                          <a:latin typeface="+mn-lt"/>
                          <a:ea typeface="+mn-ea"/>
                          <a:cs typeface="+mn-cs"/>
                        </a:rPr>
                        <a:t> optimization on Riemannian manifolds</a:t>
                      </a:r>
                      <a:endParaRPr lang="en-US" sz="1700" dirty="0"/>
                    </a:p>
                  </a:txBody>
                  <a:tcPr/>
                </a:tc>
                <a:tc>
                  <a:txBody>
                    <a:bodyPr/>
                    <a:lstStyle/>
                    <a:p>
                      <a:pPr algn="l" eaLnBrk="0" hangingPunct="0"/>
                      <a:r>
                        <a:rPr lang="en-US" sz="1700" kern="1200" dirty="0" smtClean="0">
                          <a:solidFill>
                            <a:schemeClr val="dk1"/>
                          </a:solidFill>
                          <a:effectLst/>
                          <a:latin typeface="+mn-lt"/>
                          <a:ea typeface="+mn-ea"/>
                          <a:cs typeface="+mn-cs"/>
                        </a:rPr>
                        <a:t>Journal of Optimization Theory</a:t>
                      </a:r>
                    </a:p>
                    <a:p>
                      <a:pPr algn="l"/>
                      <a:r>
                        <a:rPr lang="en-US" sz="1700" kern="1200" dirty="0" smtClean="0">
                          <a:solidFill>
                            <a:schemeClr val="dk1"/>
                          </a:solidFill>
                          <a:effectLst/>
                          <a:latin typeface="+mn-lt"/>
                          <a:ea typeface="+mn-ea"/>
                          <a:cs typeface="+mn-cs"/>
                        </a:rPr>
                        <a:t>and Applications, Vol. 167 (2015), 464-</a:t>
                      </a:r>
                      <a:r>
                        <a:rPr lang="fr-FR" sz="1700" kern="1200" dirty="0" smtClean="0">
                          <a:solidFill>
                            <a:schemeClr val="dk1"/>
                          </a:solidFill>
                          <a:effectLst/>
                          <a:latin typeface="+mn-lt"/>
                          <a:ea typeface="+mn-ea"/>
                          <a:cs typeface="+mn-cs"/>
                        </a:rPr>
                        <a:t>486</a:t>
                      </a:r>
                      <a:endParaRPr lang="en-US" sz="1700" dirty="0"/>
                    </a:p>
                  </a:txBody>
                  <a:tcPr/>
                </a:tc>
                <a:tc>
                  <a:txBody>
                    <a:bodyPr/>
                    <a:lstStyle/>
                    <a:p>
                      <a:pPr algn="l"/>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1.508</a:t>
                      </a:r>
                      <a:endParaRPr lang="en-US" sz="1700" dirty="0"/>
                    </a:p>
                  </a:txBody>
                  <a:tcPr/>
                </a:tc>
              </a:tr>
              <a:tr h="370840">
                <a:tc>
                  <a:txBody>
                    <a:bodyPr/>
                    <a:lstStyle/>
                    <a:p>
                      <a:pPr algn="l"/>
                      <a:r>
                        <a:rPr lang="fr-CA" sz="1700" dirty="0" smtClean="0"/>
                        <a:t>2</a:t>
                      </a:r>
                      <a:endParaRPr lang="en-US" sz="1700" dirty="0"/>
                    </a:p>
                  </a:txBody>
                  <a:tcPr/>
                </a:tc>
                <a:tc>
                  <a:txBody>
                    <a:bodyPr/>
                    <a:lstStyle/>
                    <a:p>
                      <a:pPr algn="l"/>
                      <a:r>
                        <a:rPr lang="en-US" sz="1700" kern="1200" dirty="0" smtClean="0">
                          <a:solidFill>
                            <a:schemeClr val="dk1"/>
                          </a:solidFill>
                          <a:effectLst/>
                          <a:latin typeface="+mn-lt"/>
                          <a:ea typeface="+mn-ea"/>
                          <a:cs typeface="+mn-cs"/>
                        </a:rPr>
                        <a:t>A. S. Diallo</a:t>
                      </a:r>
                      <a:r>
                        <a:rPr lang="en-US" sz="1700" b="1" kern="1200" dirty="0" smtClean="0">
                          <a:solidFill>
                            <a:schemeClr val="dk1"/>
                          </a:solidFill>
                          <a:effectLst/>
                          <a:latin typeface="+mn-lt"/>
                          <a:ea typeface="+mn-ea"/>
                          <a:cs typeface="+mn-cs"/>
                        </a:rPr>
                        <a:t>, L. Todjihounde</a:t>
                      </a:r>
                      <a:endParaRPr lang="en-US" sz="1700" dirty="0"/>
                    </a:p>
                  </a:txBody>
                  <a:tcPr/>
                </a:tc>
                <a:tc>
                  <a:txBody>
                    <a:bodyPr/>
                    <a:lstStyle/>
                    <a:p>
                      <a:pPr algn="l"/>
                      <a:r>
                        <a:rPr lang="en-US" sz="1700" kern="1200" dirty="0" smtClean="0">
                          <a:solidFill>
                            <a:schemeClr val="dk1"/>
                          </a:solidFill>
                          <a:effectLst/>
                          <a:latin typeface="+mn-lt"/>
                          <a:ea typeface="+mn-ea"/>
                          <a:cs typeface="+mn-cs"/>
                        </a:rPr>
                        <a:t>Dualistic structures on twisted product manifolds</a:t>
                      </a:r>
                      <a:endParaRPr lang="en-US" sz="1700" dirty="0"/>
                    </a:p>
                  </a:txBody>
                  <a:tcPr/>
                </a:tc>
                <a:tc>
                  <a:txBody>
                    <a:bodyPr/>
                    <a:lstStyle/>
                    <a:p>
                      <a:pPr algn="l"/>
                      <a:r>
                        <a:rPr lang="en-US" sz="1700" kern="1200" dirty="0" smtClean="0">
                          <a:solidFill>
                            <a:schemeClr val="dk1"/>
                          </a:solidFill>
                          <a:effectLst/>
                          <a:latin typeface="+mn-lt"/>
                          <a:ea typeface="+mn-ea"/>
                          <a:cs typeface="+mn-cs"/>
                        </a:rPr>
                        <a:t>Global Journal of Advanced Research on Classical and Modern Geometries, Vol.4, (2015), Issue 1,</a:t>
                      </a:r>
                      <a:endParaRPr lang="en-US" sz="1700" dirty="0"/>
                    </a:p>
                  </a:txBody>
                  <a:tcPr/>
                </a:tc>
                <a:tc>
                  <a:txBody>
                    <a:bodyPr/>
                    <a:lstStyle/>
                    <a:p>
                      <a:pPr algn="l"/>
                      <a:r>
                        <a:rPr lang="fr-CA" sz="1700" dirty="0" smtClean="0"/>
                        <a:t>Peer </a:t>
                      </a:r>
                      <a:r>
                        <a:rPr lang="fr-CA" sz="1700" dirty="0" err="1" smtClean="0"/>
                        <a:t>reviewed</a:t>
                      </a:r>
                      <a:r>
                        <a:rPr lang="fr-CA" sz="1700" dirty="0" smtClean="0"/>
                        <a:t> journal</a:t>
                      </a:r>
                      <a:endParaRPr lang="en-US" sz="1700" dirty="0"/>
                    </a:p>
                  </a:txBody>
                  <a:tcPr/>
                </a:tc>
              </a:tr>
              <a:tr h="370840">
                <a:tc>
                  <a:txBody>
                    <a:bodyPr/>
                    <a:lstStyle/>
                    <a:p>
                      <a:pPr algn="l"/>
                      <a:r>
                        <a:rPr lang="fr-CA" sz="1700" dirty="0" smtClean="0"/>
                        <a:t>3</a:t>
                      </a:r>
                      <a:endParaRPr lang="en-US" sz="1700" dirty="0"/>
                    </a:p>
                  </a:txBody>
                  <a:tcPr/>
                </a:tc>
                <a:tc>
                  <a:txBody>
                    <a:bodyPr/>
                    <a:lstStyle/>
                    <a:p>
                      <a:pPr algn="l"/>
                      <a:r>
                        <a:rPr lang="fr-FR" sz="1700" kern="1200" dirty="0" smtClean="0">
                          <a:solidFill>
                            <a:schemeClr val="dk1"/>
                          </a:solidFill>
                          <a:effectLst/>
                          <a:latin typeface="+mn-lt"/>
                          <a:ea typeface="+mn-ea"/>
                          <a:cs typeface="+mn-cs"/>
                        </a:rPr>
                        <a:t>J. S. </a:t>
                      </a:r>
                      <a:r>
                        <a:rPr lang="fr-FR" sz="1700" kern="1200" dirty="0" err="1" smtClean="0">
                          <a:solidFill>
                            <a:schemeClr val="dk1"/>
                          </a:solidFill>
                          <a:effectLst/>
                          <a:latin typeface="+mn-lt"/>
                          <a:ea typeface="+mn-ea"/>
                          <a:cs typeface="+mn-cs"/>
                        </a:rPr>
                        <a:t>Mbatakou</a:t>
                      </a:r>
                      <a:r>
                        <a:rPr lang="fr-FR" sz="1700" kern="1200" dirty="0" smtClean="0">
                          <a:solidFill>
                            <a:schemeClr val="dk1"/>
                          </a:solidFill>
                          <a:effectLst/>
                          <a:latin typeface="+mn-lt"/>
                          <a:ea typeface="+mn-ea"/>
                          <a:cs typeface="+mn-cs"/>
                        </a:rPr>
                        <a:t>, </a:t>
                      </a:r>
                      <a:r>
                        <a:rPr lang="fr-FR" sz="1700" b="1" kern="1200" dirty="0" smtClean="0">
                          <a:solidFill>
                            <a:schemeClr val="dk1"/>
                          </a:solidFill>
                          <a:effectLst/>
                          <a:latin typeface="+mn-lt"/>
                          <a:ea typeface="+mn-ea"/>
                          <a:cs typeface="+mn-cs"/>
                        </a:rPr>
                        <a:t>L. Todjihounde</a:t>
                      </a:r>
                      <a:endParaRPr lang="en-US" sz="1700" dirty="0"/>
                    </a:p>
                  </a:txBody>
                  <a:tcPr/>
                </a:tc>
                <a:tc>
                  <a:txBody>
                    <a:bodyPr/>
                    <a:lstStyle/>
                    <a:p>
                      <a:pPr algn="l"/>
                      <a:r>
                        <a:rPr lang="en-US" sz="1700" kern="1200" dirty="0" smtClean="0">
                          <a:solidFill>
                            <a:schemeClr val="dk1"/>
                          </a:solidFill>
                          <a:effectLst/>
                          <a:latin typeface="+mn-lt"/>
                          <a:ea typeface="+mn-ea"/>
                          <a:cs typeface="+mn-cs"/>
                        </a:rPr>
                        <a:t>Conformal change of </a:t>
                      </a:r>
                      <a:r>
                        <a:rPr lang="en-US" sz="1700" kern="1200" dirty="0" err="1" smtClean="0">
                          <a:solidFill>
                            <a:schemeClr val="dk1"/>
                          </a:solidFill>
                          <a:effectLst/>
                          <a:latin typeface="+mn-lt"/>
                          <a:ea typeface="+mn-ea"/>
                          <a:cs typeface="+mn-cs"/>
                        </a:rPr>
                        <a:t>Finsler-Ehresmann</a:t>
                      </a:r>
                      <a:r>
                        <a:rPr lang="en-US" sz="1700" kern="1200" dirty="0" smtClean="0">
                          <a:solidFill>
                            <a:schemeClr val="dk1"/>
                          </a:solidFill>
                          <a:effectLst/>
                          <a:latin typeface="+mn-lt"/>
                          <a:ea typeface="+mn-ea"/>
                          <a:cs typeface="+mn-cs"/>
                        </a:rPr>
                        <a:t> connections</a:t>
                      </a:r>
                      <a:endParaRPr lang="en-US" sz="1700" dirty="0"/>
                    </a:p>
                  </a:txBody>
                  <a:tcPr/>
                </a:tc>
                <a:tc>
                  <a:txBody>
                    <a:bodyPr/>
                    <a:lstStyle/>
                    <a:p>
                      <a:pPr algn="l"/>
                      <a:r>
                        <a:rPr lang="en-US" sz="1700" kern="1200" dirty="0" smtClean="0">
                          <a:solidFill>
                            <a:schemeClr val="dk1"/>
                          </a:solidFill>
                          <a:effectLst/>
                          <a:latin typeface="+mn-lt"/>
                          <a:ea typeface="+mn-ea"/>
                          <a:cs typeface="+mn-cs"/>
                        </a:rPr>
                        <a:t>Applied Sciences, Vol. 16, 2014, pp.33-48. Balkan Society of Geometers, Geometry Balkan Press 2014</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 </a:t>
                      </a:r>
                      <a:r>
                        <a:rPr lang="fr-CA" sz="1700" dirty="0" err="1" smtClean="0"/>
                        <a:t>reviewed</a:t>
                      </a:r>
                      <a:r>
                        <a:rPr lang="fr-CA" sz="1700" dirty="0" smtClean="0"/>
                        <a:t> journal</a:t>
                      </a:r>
                      <a:endParaRPr lang="en-US" sz="1700" dirty="0" smtClean="0"/>
                    </a:p>
                  </a:txBody>
                  <a:tcPr/>
                </a:tc>
              </a:tr>
              <a:tr h="370840">
                <a:tc>
                  <a:txBody>
                    <a:bodyPr/>
                    <a:lstStyle/>
                    <a:p>
                      <a:pPr algn="l"/>
                      <a:r>
                        <a:rPr lang="fr-CA" sz="1700" dirty="0" smtClean="0"/>
                        <a:t>4</a:t>
                      </a:r>
                      <a:endParaRPr lang="en-US" sz="1700" dirty="0"/>
                    </a:p>
                  </a:txBody>
                  <a:tcPr/>
                </a:tc>
                <a:tc>
                  <a:txBody>
                    <a:bodyPr/>
                    <a:lstStyle/>
                    <a:p>
                      <a:pPr algn="l"/>
                      <a:r>
                        <a:rPr lang="en-US" sz="1700" kern="1200" dirty="0" smtClean="0">
                          <a:solidFill>
                            <a:schemeClr val="dk1"/>
                          </a:solidFill>
                          <a:effectLst/>
                          <a:latin typeface="+mn-lt"/>
                          <a:ea typeface="+mn-ea"/>
                          <a:cs typeface="+mn-cs"/>
                        </a:rPr>
                        <a:t>A. </a:t>
                      </a:r>
                      <a:r>
                        <a:rPr lang="en-US" sz="1700" kern="1200" dirty="0" err="1" smtClean="0">
                          <a:solidFill>
                            <a:schemeClr val="dk1"/>
                          </a:solidFill>
                          <a:effectLst/>
                          <a:latin typeface="+mn-lt"/>
                          <a:ea typeface="+mn-ea"/>
                          <a:cs typeface="+mn-cs"/>
                        </a:rPr>
                        <a:t>Ngendakumana</a:t>
                      </a:r>
                      <a:r>
                        <a:rPr lang="en-US" sz="1700" kern="1200" dirty="0" smtClean="0">
                          <a:solidFill>
                            <a:schemeClr val="dk1"/>
                          </a:solidFill>
                          <a:effectLst/>
                          <a:latin typeface="+mn-lt"/>
                          <a:ea typeface="+mn-ea"/>
                          <a:cs typeface="+mn-cs"/>
                        </a:rPr>
                        <a:t>, J. </a:t>
                      </a:r>
                      <a:r>
                        <a:rPr lang="en-US" sz="1700" kern="1200" dirty="0" err="1" smtClean="0">
                          <a:solidFill>
                            <a:schemeClr val="dk1"/>
                          </a:solidFill>
                          <a:effectLst/>
                          <a:latin typeface="+mn-lt"/>
                          <a:ea typeface="+mn-ea"/>
                          <a:cs typeface="+mn-cs"/>
                        </a:rPr>
                        <a:t>Nzotungicimpaye</a:t>
                      </a:r>
                      <a:r>
                        <a:rPr lang="en-US" sz="1700" b="1" kern="1200" dirty="0" smtClean="0">
                          <a:solidFill>
                            <a:schemeClr val="dk1"/>
                          </a:solidFill>
                          <a:effectLst/>
                          <a:latin typeface="+mn-lt"/>
                          <a:ea typeface="+mn-ea"/>
                          <a:cs typeface="+mn-cs"/>
                        </a:rPr>
                        <a:t>, L. Todjihounde</a:t>
                      </a:r>
                      <a:endParaRPr lang="en-US" sz="1700" dirty="0"/>
                    </a:p>
                  </a:txBody>
                  <a:tcPr/>
                </a:tc>
                <a:tc>
                  <a:txBody>
                    <a:bodyPr/>
                    <a:lstStyle/>
                    <a:p>
                      <a:pPr algn="l"/>
                      <a:r>
                        <a:rPr lang="en-US" sz="1700" kern="1200" dirty="0" smtClean="0">
                          <a:solidFill>
                            <a:schemeClr val="dk1"/>
                          </a:solidFill>
                          <a:effectLst/>
                          <a:latin typeface="+mn-lt"/>
                          <a:ea typeface="+mn-ea"/>
                          <a:cs typeface="+mn-cs"/>
                        </a:rPr>
                        <a:t>Group theoretical construction of planar </a:t>
                      </a:r>
                      <a:r>
                        <a:rPr lang="en-US" sz="1700" kern="1200" dirty="0" err="1" smtClean="0">
                          <a:solidFill>
                            <a:schemeClr val="dk1"/>
                          </a:solidFill>
                          <a:effectLst/>
                          <a:latin typeface="+mn-lt"/>
                          <a:ea typeface="+mn-ea"/>
                          <a:cs typeface="+mn-cs"/>
                        </a:rPr>
                        <a:t>noncommutative</a:t>
                      </a:r>
                      <a:r>
                        <a:rPr lang="en-US" sz="1700" kern="1200" dirty="0" smtClean="0">
                          <a:solidFill>
                            <a:schemeClr val="dk1"/>
                          </a:solidFill>
                          <a:effectLst/>
                          <a:latin typeface="+mn-lt"/>
                          <a:ea typeface="+mn-ea"/>
                          <a:cs typeface="+mn-cs"/>
                        </a:rPr>
                        <a:t> phase spaces</a:t>
                      </a:r>
                      <a:endParaRPr lang="en-US" sz="1700" dirty="0"/>
                    </a:p>
                  </a:txBody>
                  <a:tcPr/>
                </a:tc>
                <a:tc>
                  <a:txBody>
                    <a:bodyPr/>
                    <a:lstStyle/>
                    <a:p>
                      <a:pPr algn="l" eaLnBrk="0" hangingPunct="0"/>
                      <a:r>
                        <a:rPr lang="en-US" sz="1700" kern="1200" dirty="0" smtClean="0">
                          <a:solidFill>
                            <a:schemeClr val="dk1"/>
                          </a:solidFill>
                          <a:effectLst/>
                          <a:latin typeface="+mn-lt"/>
                          <a:ea typeface="+mn-ea"/>
                          <a:cs typeface="+mn-cs"/>
                        </a:rPr>
                        <a:t>Journal of Mathematical Physics, 55, 013508 (2014), 21</a:t>
                      </a:r>
                      <a:endParaRPr lang="en-US" sz="1700" dirty="0"/>
                    </a:p>
                  </a:txBody>
                  <a:tcPr/>
                </a:tc>
                <a:tc>
                  <a:txBody>
                    <a:bodyPr/>
                    <a:lstStyle/>
                    <a:p>
                      <a:pPr algn="l"/>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1.24</a:t>
                      </a:r>
                      <a:endParaRPr lang="en-US" sz="1700" dirty="0"/>
                    </a:p>
                  </a:txBody>
                  <a:tcPr/>
                </a:tc>
              </a:tr>
            </a:tbl>
          </a:graphicData>
        </a:graphic>
      </p:graphicFrame>
    </p:spTree>
    <p:extLst>
      <p:ext uri="{BB962C8B-B14F-4D97-AF65-F5344CB8AC3E}">
        <p14:creationId xmlns:p14="http://schemas.microsoft.com/office/powerpoint/2010/main" val="4209891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8363139"/>
              </p:ext>
            </p:extLst>
          </p:nvPr>
        </p:nvGraphicFramePr>
        <p:xfrm>
          <a:off x="429126" y="1313032"/>
          <a:ext cx="11289631" cy="4998720"/>
        </p:xfrm>
        <a:graphic>
          <a:graphicData uri="http://schemas.openxmlformats.org/drawingml/2006/table">
            <a:tbl>
              <a:tblPr firstRow="1" bandRow="1">
                <a:tableStyleId>{5C22544A-7EE6-4342-B048-85BDC9FD1C3A}</a:tableStyleId>
              </a:tblPr>
              <a:tblGrid>
                <a:gridCol w="549289"/>
                <a:gridCol w="2430893"/>
                <a:gridCol w="2711381"/>
                <a:gridCol w="3669714"/>
                <a:gridCol w="1928354"/>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5</a:t>
                      </a:r>
                      <a:endParaRPr lang="en-US" sz="1700" dirty="0"/>
                    </a:p>
                  </a:txBody>
                  <a:tcPr/>
                </a:tc>
                <a:tc>
                  <a:txBody>
                    <a:bodyPr/>
                    <a:lstStyle/>
                    <a:p>
                      <a:pPr algn="l" eaLnBrk="0" hangingPunct="0"/>
                      <a:r>
                        <a:rPr lang="fr-FR" sz="1700" b="1" kern="1200" dirty="0" smtClean="0">
                          <a:solidFill>
                            <a:schemeClr val="dk1"/>
                          </a:solidFill>
                          <a:effectLst/>
                          <a:latin typeface="+mn-lt"/>
                          <a:ea typeface="+mn-ea"/>
                          <a:cs typeface="+mn-cs"/>
                        </a:rPr>
                        <a:t>C. </a:t>
                      </a:r>
                      <a:r>
                        <a:rPr lang="fr-FR" sz="1700" b="1" kern="1200" dirty="0" err="1" smtClean="0">
                          <a:solidFill>
                            <a:schemeClr val="dk1"/>
                          </a:solidFill>
                          <a:effectLst/>
                          <a:latin typeface="+mn-lt"/>
                          <a:ea typeface="+mn-ea"/>
                          <a:cs typeface="+mn-cs"/>
                        </a:rPr>
                        <a:t>Ogougnandjou</a:t>
                      </a:r>
                      <a:r>
                        <a:rPr lang="fr-FR" sz="1700" b="1" kern="1200" dirty="0" smtClean="0">
                          <a:solidFill>
                            <a:schemeClr val="dk1"/>
                          </a:solidFill>
                          <a:effectLst/>
                          <a:latin typeface="+mn-lt"/>
                          <a:ea typeface="+mn-ea"/>
                          <a:cs typeface="+mn-cs"/>
                        </a:rPr>
                        <a:t>, C. Atindogbé,</a:t>
                      </a:r>
                      <a:endParaRPr lang="en-US" sz="1700" kern="1200" dirty="0" smtClean="0">
                        <a:solidFill>
                          <a:schemeClr val="dk1"/>
                        </a:solidFill>
                        <a:effectLst/>
                        <a:latin typeface="+mn-lt"/>
                        <a:ea typeface="+mn-ea"/>
                        <a:cs typeface="+mn-cs"/>
                      </a:endParaRPr>
                    </a:p>
                    <a:p>
                      <a:pPr algn="l"/>
                      <a:r>
                        <a:rPr lang="fr-FR" sz="1700" b="1" kern="1200" dirty="0" smtClean="0">
                          <a:solidFill>
                            <a:schemeClr val="dk1"/>
                          </a:solidFill>
                          <a:effectLst/>
                          <a:latin typeface="+mn-lt"/>
                          <a:ea typeface="+mn-ea"/>
                          <a:cs typeface="+mn-cs"/>
                        </a:rPr>
                        <a:t> J. Tossa</a:t>
                      </a:r>
                      <a:endParaRPr lang="en-US" sz="1700" dirty="0"/>
                    </a:p>
                  </a:txBody>
                  <a:tcPr/>
                </a:tc>
                <a:tc>
                  <a:txBody>
                    <a:bodyPr/>
                    <a:lstStyle/>
                    <a:p>
                      <a:pPr algn="l"/>
                      <a:r>
                        <a:rPr lang="en-US" sz="1700" kern="1200" dirty="0" smtClean="0">
                          <a:solidFill>
                            <a:schemeClr val="dk1"/>
                          </a:solidFill>
                          <a:effectLst/>
                          <a:latin typeface="+mn-lt"/>
                          <a:ea typeface="+mn-ea"/>
                          <a:cs typeface="+mn-cs"/>
                        </a:rPr>
                        <a:t>Shadow Lemma on </a:t>
                      </a:r>
                      <a:r>
                        <a:rPr lang="en-US" sz="1700" kern="1200" dirty="0" err="1" smtClean="0">
                          <a:solidFill>
                            <a:schemeClr val="dk1"/>
                          </a:solidFill>
                          <a:effectLst/>
                          <a:latin typeface="+mn-lt"/>
                          <a:ea typeface="+mn-ea"/>
                          <a:cs typeface="+mn-cs"/>
                        </a:rPr>
                        <a:t>Finsler</a:t>
                      </a:r>
                      <a:r>
                        <a:rPr lang="en-US" sz="1700" kern="1200" dirty="0" smtClean="0">
                          <a:solidFill>
                            <a:schemeClr val="dk1"/>
                          </a:solidFill>
                          <a:effectLst/>
                          <a:latin typeface="+mn-lt"/>
                          <a:ea typeface="+mn-ea"/>
                          <a:cs typeface="+mn-cs"/>
                        </a:rPr>
                        <a:t> Manifolds of hyperbolic type</a:t>
                      </a:r>
                      <a:endParaRPr lang="en-US" sz="1700" dirty="0"/>
                    </a:p>
                  </a:txBody>
                  <a:tcPr/>
                </a:tc>
                <a:tc>
                  <a:txBody>
                    <a:bodyPr/>
                    <a:lstStyle/>
                    <a:p>
                      <a:pPr algn="l"/>
                      <a:r>
                        <a:rPr lang="en-US" sz="1700" kern="1200" dirty="0" smtClean="0">
                          <a:solidFill>
                            <a:schemeClr val="dk1"/>
                          </a:solidFill>
                          <a:effectLst/>
                          <a:latin typeface="+mn-lt"/>
                          <a:ea typeface="+mn-ea"/>
                          <a:cs typeface="+mn-cs"/>
                        </a:rPr>
                        <a:t>Mathematical Sciences And Applications E-Notes (MSAEN), (2014), Volume 2 n°2, pp,76-88</a:t>
                      </a:r>
                      <a:endParaRPr lang="en-US" sz="1700" dirty="0"/>
                    </a:p>
                  </a:txBody>
                  <a:tcPr/>
                </a:tc>
                <a:tc>
                  <a:txBody>
                    <a:bodyPr/>
                    <a:lstStyle/>
                    <a:p>
                      <a:pPr algn="l"/>
                      <a:r>
                        <a:rPr lang="fr-CA" sz="1700" dirty="0" smtClean="0"/>
                        <a:t>Peer </a:t>
                      </a:r>
                      <a:r>
                        <a:rPr lang="fr-CA" sz="1700" dirty="0" err="1" smtClean="0"/>
                        <a:t>reviewed</a:t>
                      </a:r>
                      <a:r>
                        <a:rPr lang="fr-CA" sz="1700" dirty="0" smtClean="0"/>
                        <a:t> journal</a:t>
                      </a:r>
                      <a:endParaRPr lang="en-US" sz="1700" dirty="0"/>
                    </a:p>
                  </a:txBody>
                  <a:tcPr/>
                </a:tc>
              </a:tr>
              <a:tr h="370840">
                <a:tc>
                  <a:txBody>
                    <a:bodyPr/>
                    <a:lstStyle/>
                    <a:p>
                      <a:pPr algn="l"/>
                      <a:r>
                        <a:rPr lang="fr-CA" sz="1700" dirty="0" smtClean="0"/>
                        <a:t>6</a:t>
                      </a:r>
                      <a:endParaRPr lang="en-US" sz="1700" dirty="0"/>
                    </a:p>
                  </a:txBody>
                  <a:tcPr/>
                </a:tc>
                <a:tc>
                  <a:txBody>
                    <a:bodyPr/>
                    <a:lstStyle/>
                    <a:p>
                      <a:pPr algn="l"/>
                      <a:r>
                        <a:rPr lang="fr-FR" sz="1700" b="1" kern="1200" dirty="0" smtClean="0">
                          <a:solidFill>
                            <a:schemeClr val="dk1"/>
                          </a:solidFill>
                          <a:effectLst/>
                          <a:latin typeface="+mn-lt"/>
                          <a:ea typeface="+mn-ea"/>
                          <a:cs typeface="+mn-cs"/>
                        </a:rPr>
                        <a:t>C. Ogouyandjou</a:t>
                      </a:r>
                      <a:endParaRPr lang="en-US" sz="1700" dirty="0"/>
                    </a:p>
                  </a:txBody>
                  <a:tcPr/>
                </a:tc>
                <a:tc>
                  <a:txBody>
                    <a:bodyPr/>
                    <a:lstStyle/>
                    <a:p>
                      <a:pPr algn="l"/>
                      <a:r>
                        <a:rPr lang="en-US" sz="1700" kern="1200" dirty="0" smtClean="0">
                          <a:solidFill>
                            <a:schemeClr val="dk1"/>
                          </a:solidFill>
                          <a:effectLst/>
                          <a:latin typeface="+mn-lt"/>
                          <a:ea typeface="+mn-ea"/>
                          <a:cs typeface="+mn-cs"/>
                        </a:rPr>
                        <a:t>Volume of geodesic balls in </a:t>
                      </a:r>
                      <a:r>
                        <a:rPr lang="en-US" sz="1700" kern="1200" dirty="0" err="1" smtClean="0">
                          <a:solidFill>
                            <a:schemeClr val="dk1"/>
                          </a:solidFill>
                          <a:effectLst/>
                          <a:latin typeface="+mn-lt"/>
                          <a:ea typeface="+mn-ea"/>
                          <a:cs typeface="+mn-cs"/>
                        </a:rPr>
                        <a:t>Finsler</a:t>
                      </a:r>
                      <a:r>
                        <a:rPr lang="en-US" sz="1700" kern="1200" dirty="0" smtClean="0">
                          <a:solidFill>
                            <a:schemeClr val="dk1"/>
                          </a:solidFill>
                          <a:effectLst/>
                          <a:latin typeface="+mn-lt"/>
                          <a:ea typeface="+mn-ea"/>
                          <a:cs typeface="+mn-cs"/>
                        </a:rPr>
                        <a:t> manifolds of hyperbolic type </a:t>
                      </a:r>
                      <a:endParaRPr lang="en-US" sz="1700" dirty="0"/>
                    </a:p>
                  </a:txBody>
                  <a:tcPr/>
                </a:tc>
                <a:tc>
                  <a:txBody>
                    <a:bodyPr/>
                    <a:lstStyle/>
                    <a:p>
                      <a:pPr algn="l"/>
                      <a:r>
                        <a:rPr lang="en-US" sz="1700" kern="1200" dirty="0" smtClean="0">
                          <a:solidFill>
                            <a:schemeClr val="dk1"/>
                          </a:solidFill>
                          <a:effectLst/>
                          <a:latin typeface="+mn-lt"/>
                          <a:ea typeface="+mn-ea"/>
                          <a:cs typeface="+mn-cs"/>
                        </a:rPr>
                        <a:t>Advances in Pure Mathematics (2014), 4, pp.391-399.doi: dx.org/10.4236/apm.2014.48050.</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0.90</a:t>
                      </a:r>
                      <a:endParaRPr lang="en-US" sz="1700" dirty="0" smtClean="0"/>
                    </a:p>
                  </a:txBody>
                  <a:tcPr/>
                </a:tc>
              </a:tr>
              <a:tr h="370840">
                <a:tc>
                  <a:txBody>
                    <a:bodyPr/>
                    <a:lstStyle/>
                    <a:p>
                      <a:pPr algn="l"/>
                      <a:r>
                        <a:rPr lang="fr-CA" sz="1700" dirty="0" smtClean="0"/>
                        <a:t>7</a:t>
                      </a:r>
                      <a:endParaRPr lang="en-US" sz="1700" dirty="0"/>
                    </a:p>
                  </a:txBody>
                  <a:tcPr/>
                </a:tc>
                <a:tc>
                  <a:txBody>
                    <a:bodyPr/>
                    <a:lstStyle/>
                    <a:p>
                      <a:pPr eaLnBrk="0" hangingPunct="0"/>
                      <a:r>
                        <a:rPr lang="en-US" sz="1700" b="1" kern="1200" dirty="0" smtClean="0">
                          <a:solidFill>
                            <a:schemeClr val="dk1"/>
                          </a:solidFill>
                          <a:effectLst/>
                          <a:latin typeface="+mn-lt"/>
                          <a:ea typeface="+mn-ea"/>
                          <a:cs typeface="+mn-cs"/>
                        </a:rPr>
                        <a:t>C. Ogouyandjou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E.Glasmachers</a:t>
                      </a:r>
                      <a:r>
                        <a:rPr lang="en-US" sz="1700" kern="1200" dirty="0" smtClean="0">
                          <a:solidFill>
                            <a:schemeClr val="dk1"/>
                          </a:solidFill>
                          <a:effectLst/>
                          <a:latin typeface="+mn-lt"/>
                          <a:ea typeface="+mn-ea"/>
                          <a:cs typeface="+mn-cs"/>
                        </a:rPr>
                        <a:t>,</a:t>
                      </a:r>
                    </a:p>
                    <a:p>
                      <a:r>
                        <a:rPr lang="en-US" sz="1700" kern="1200" dirty="0" smtClean="0">
                          <a:solidFill>
                            <a:schemeClr val="dk1"/>
                          </a:solidFill>
                          <a:effectLst/>
                          <a:latin typeface="+mn-lt"/>
                          <a:ea typeface="+mn-ea"/>
                          <a:cs typeface="+mn-cs"/>
                        </a:rPr>
                        <a:t>G. </a:t>
                      </a:r>
                      <a:r>
                        <a:rPr lang="en-US" sz="1700" kern="1200" dirty="0" err="1" smtClean="0">
                          <a:solidFill>
                            <a:schemeClr val="dk1"/>
                          </a:solidFill>
                          <a:effectLst/>
                          <a:latin typeface="+mn-lt"/>
                          <a:ea typeface="+mn-ea"/>
                          <a:cs typeface="+mn-cs"/>
                        </a:rPr>
                        <a:t>Knieper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J.P.Schroder</a:t>
                      </a:r>
                      <a:endParaRPr lang="en-US" sz="1700" dirty="0"/>
                    </a:p>
                  </a:txBody>
                  <a:tcPr/>
                </a:tc>
                <a:tc>
                  <a:txBody>
                    <a:bodyPr/>
                    <a:lstStyle/>
                    <a:p>
                      <a:pPr algn="l"/>
                      <a:r>
                        <a:rPr lang="en-US" sz="1700" kern="1200" dirty="0" smtClean="0">
                          <a:solidFill>
                            <a:schemeClr val="dk1"/>
                          </a:solidFill>
                          <a:effectLst/>
                          <a:latin typeface="+mn-lt"/>
                          <a:ea typeface="+mn-ea"/>
                          <a:cs typeface="+mn-cs"/>
                        </a:rPr>
                        <a:t>Topological entropy of minimal geodesic and volume growth on surfaces</a:t>
                      </a:r>
                      <a:endParaRPr lang="en-US" sz="1700" dirty="0"/>
                    </a:p>
                  </a:txBody>
                  <a:tcPr/>
                </a:tc>
                <a:tc>
                  <a:txBody>
                    <a:bodyPr/>
                    <a:lstStyle/>
                    <a:p>
                      <a:pPr algn="l" eaLnBrk="0" hangingPunct="0"/>
                      <a:r>
                        <a:rPr lang="en-US" sz="1700" kern="1200" dirty="0" smtClean="0">
                          <a:solidFill>
                            <a:schemeClr val="dk1"/>
                          </a:solidFill>
                          <a:effectLst/>
                          <a:latin typeface="+mn-lt"/>
                          <a:ea typeface="+mn-ea"/>
                          <a:cs typeface="+mn-cs"/>
                        </a:rPr>
                        <a:t>Journal of Modern Dynamics (2014) volume 8, n°1, pp. 75-91.doi: 10.3934/jmd.2014.8.75.</a:t>
                      </a:r>
                      <a:endParaRPr lang="en-US" sz="1700" dirty="0"/>
                    </a:p>
                  </a:txBody>
                  <a:tcPr/>
                </a:tc>
                <a:tc>
                  <a:txBody>
                    <a:bodyPr/>
                    <a:lstStyle/>
                    <a:p>
                      <a:pPr algn="l"/>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1.24</a:t>
                      </a:r>
                      <a:endParaRPr lang="en-US" sz="1700" dirty="0"/>
                    </a:p>
                  </a:txBody>
                  <a:tcPr/>
                </a:tc>
              </a:tr>
              <a:tr h="370840">
                <a:tc>
                  <a:txBody>
                    <a:bodyPr/>
                    <a:lstStyle/>
                    <a:p>
                      <a:pPr algn="l"/>
                      <a:r>
                        <a:rPr lang="fr-CA" sz="1700" dirty="0" smtClean="0"/>
                        <a:t>8</a:t>
                      </a:r>
                      <a:endParaRPr lang="en-US" sz="1700" dirty="0"/>
                    </a:p>
                  </a:txBody>
                  <a:tcPr/>
                </a:tc>
                <a:tc>
                  <a:txBody>
                    <a:bodyPr/>
                    <a:lstStyle/>
                    <a:p>
                      <a:pPr algn="l" eaLnBrk="0" hangingPunct="0"/>
                      <a:r>
                        <a:rPr lang="en-US" sz="1700" kern="1200" dirty="0" smtClean="0">
                          <a:solidFill>
                            <a:schemeClr val="dk1"/>
                          </a:solidFill>
                          <a:effectLst/>
                          <a:latin typeface="+mn-lt"/>
                          <a:ea typeface="+mn-ea"/>
                          <a:cs typeface="+mn-cs"/>
                        </a:rPr>
                        <a:t>M. </a:t>
                      </a:r>
                      <a:r>
                        <a:rPr lang="en-US" sz="1700" kern="1200" dirty="0" err="1" smtClean="0">
                          <a:solidFill>
                            <a:schemeClr val="dk1"/>
                          </a:solidFill>
                          <a:effectLst/>
                          <a:latin typeface="+mn-lt"/>
                          <a:ea typeface="+mn-ea"/>
                          <a:cs typeface="+mn-cs"/>
                        </a:rPr>
                        <a:t>Mahi</a:t>
                      </a:r>
                      <a:r>
                        <a:rPr lang="en-US" sz="1700" kern="1200" dirty="0" smtClean="0">
                          <a:solidFill>
                            <a:schemeClr val="dk1"/>
                          </a:solidFill>
                          <a:effectLst/>
                          <a:latin typeface="+mn-lt"/>
                          <a:ea typeface="+mn-ea"/>
                          <a:cs typeface="+mn-cs"/>
                        </a:rPr>
                        <a:t> HAROUNA, </a:t>
                      </a:r>
                      <a:r>
                        <a:rPr lang="en-US" sz="1700" b="1" kern="1200" dirty="0" smtClean="0">
                          <a:solidFill>
                            <a:schemeClr val="dk1"/>
                          </a:solidFill>
                          <a:effectLst/>
                          <a:latin typeface="+mn-lt"/>
                          <a:ea typeface="+mn-ea"/>
                          <a:cs typeface="+mn-cs"/>
                        </a:rPr>
                        <a:t>C. ATINDOGBE, J. TOSSA</a:t>
                      </a:r>
                      <a:endParaRPr lang="en-US" sz="1700" dirty="0"/>
                    </a:p>
                  </a:txBody>
                  <a:tcPr/>
                </a:tc>
                <a:tc>
                  <a:txBody>
                    <a:bodyPr/>
                    <a:lstStyle/>
                    <a:p>
                      <a:pPr algn="l"/>
                      <a:r>
                        <a:rPr lang="en-US" sz="1700" kern="1200" dirty="0" smtClean="0">
                          <a:solidFill>
                            <a:schemeClr val="dk1"/>
                          </a:solidFill>
                          <a:effectLst/>
                          <a:latin typeface="+mn-lt"/>
                          <a:ea typeface="+mn-ea"/>
                          <a:cs typeface="+mn-cs"/>
                        </a:rPr>
                        <a:t>LIGHTLIKE HYPERSURFACES WITH PARALLEL SCREEN SHAPE OPERATOR</a:t>
                      </a:r>
                      <a:endParaRPr lang="en-US" sz="1700" dirty="0"/>
                    </a:p>
                  </a:txBody>
                  <a:tcPr/>
                </a:tc>
                <a:tc>
                  <a:txBody>
                    <a:bodyPr/>
                    <a:lstStyle/>
                    <a:p>
                      <a:pPr algn="l"/>
                      <a:r>
                        <a:rPr lang="en-US" sz="1700" kern="1200" dirty="0" smtClean="0">
                          <a:solidFill>
                            <a:schemeClr val="dk1"/>
                          </a:solidFill>
                          <a:effectLst/>
                          <a:latin typeface="+mn-lt"/>
                          <a:ea typeface="+mn-ea"/>
                          <a:cs typeface="+mn-cs"/>
                        </a:rPr>
                        <a:t>International Electronic Journal of Geometry </a:t>
                      </a:r>
                      <a:r>
                        <a:rPr lang="en-US" sz="1700" b="1" kern="1200" dirty="0" smtClean="0">
                          <a:solidFill>
                            <a:schemeClr val="dk1"/>
                          </a:solidFill>
                          <a:effectLst/>
                          <a:latin typeface="+mn-lt"/>
                          <a:ea typeface="+mn-ea"/>
                          <a:cs typeface="+mn-cs"/>
                        </a:rPr>
                        <a:t>Volume 8 No. 2 pp. 57-69 (2015) </a:t>
                      </a:r>
                      <a:r>
                        <a:rPr lang="en-US" sz="1700" b="1" i="1" kern="1200" dirty="0" smtClean="0">
                          <a:solidFill>
                            <a:schemeClr val="dk1"/>
                          </a:solidFill>
                          <a:effectLst/>
                          <a:latin typeface="+mn-lt"/>
                          <a:ea typeface="+mn-ea"/>
                          <a:cs typeface="+mn-cs"/>
                        </a:rPr>
                        <a:t>Q</a:t>
                      </a:r>
                      <a:r>
                        <a:rPr lang="en-US" sz="1700" b="1" kern="1200" dirty="0" smtClean="0">
                          <a:solidFill>
                            <a:schemeClr val="dk1"/>
                          </a:solidFill>
                          <a:effectLst/>
                          <a:latin typeface="+mn-lt"/>
                          <a:ea typeface="+mn-ea"/>
                          <a:cs typeface="+mn-cs"/>
                        </a:rPr>
                        <a:t>c IEJG</a:t>
                      </a:r>
                      <a:endParaRPr lang="en-US" sz="1700" dirty="0"/>
                    </a:p>
                  </a:txBody>
                  <a:tcPr/>
                </a:tc>
                <a:tc>
                  <a:txBody>
                    <a:bodyPr/>
                    <a:lstStyle/>
                    <a:p>
                      <a:pPr algn="l"/>
                      <a:r>
                        <a:rPr lang="fr-CA" sz="1700" dirty="0" smtClean="0"/>
                        <a:t>Peer </a:t>
                      </a:r>
                      <a:r>
                        <a:rPr lang="fr-CA" sz="1700" dirty="0" err="1" smtClean="0"/>
                        <a:t>reviewed</a:t>
                      </a:r>
                      <a:r>
                        <a:rPr lang="fr-CA" sz="1700" dirty="0" smtClean="0"/>
                        <a:t> journal</a:t>
                      </a:r>
                      <a:endParaRPr lang="en-US" sz="1700" dirty="0"/>
                    </a:p>
                  </a:txBody>
                  <a:tcPr/>
                </a:tc>
              </a:tr>
            </a:tbl>
          </a:graphicData>
        </a:graphic>
      </p:graphicFrame>
    </p:spTree>
    <p:extLst>
      <p:ext uri="{BB962C8B-B14F-4D97-AF65-F5344CB8AC3E}">
        <p14:creationId xmlns:p14="http://schemas.microsoft.com/office/powerpoint/2010/main" val="18689100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b="1" dirty="0" smtClean="0"/>
              <a:t>Research- Published Articles – DLR 2.6 – Con’t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6162703"/>
              </p:ext>
            </p:extLst>
          </p:nvPr>
        </p:nvGraphicFramePr>
        <p:xfrm>
          <a:off x="838200" y="1018081"/>
          <a:ext cx="10928685" cy="5257800"/>
        </p:xfrm>
        <a:graphic>
          <a:graphicData uri="http://schemas.openxmlformats.org/drawingml/2006/table">
            <a:tbl>
              <a:tblPr firstRow="1" bandRow="1">
                <a:tableStyleId>{5C22544A-7EE6-4342-B048-85BDC9FD1C3A}</a:tableStyleId>
              </a:tblPr>
              <a:tblGrid>
                <a:gridCol w="531727"/>
                <a:gridCol w="2353174"/>
                <a:gridCol w="2624695"/>
                <a:gridCol w="3552388"/>
                <a:gridCol w="1866701"/>
              </a:tblGrid>
              <a:tr h="370840">
                <a:tc>
                  <a:txBody>
                    <a:bodyPr/>
                    <a:lstStyle/>
                    <a:p>
                      <a:r>
                        <a:rPr lang="fr-FR" sz="2000" b="1" kern="1200" dirty="0" smtClean="0">
                          <a:solidFill>
                            <a:schemeClr val="lt1"/>
                          </a:solidFill>
                          <a:effectLst/>
                          <a:latin typeface="+mn-lt"/>
                          <a:ea typeface="+mn-ea"/>
                          <a:cs typeface="+mn-cs"/>
                        </a:rPr>
                        <a:t>N°</a:t>
                      </a:r>
                      <a:endParaRPr lang="en-US" sz="2000" dirty="0"/>
                    </a:p>
                  </a:txBody>
                  <a:tcPr anchor="ctr"/>
                </a:tc>
                <a:tc>
                  <a:txBody>
                    <a:bodyPr/>
                    <a:lstStyle/>
                    <a:p>
                      <a:r>
                        <a:rPr lang="fr-FR" sz="2000" b="1" kern="1200" dirty="0" err="1" smtClean="0">
                          <a:solidFill>
                            <a:schemeClr val="lt1"/>
                          </a:solidFill>
                          <a:effectLst/>
                          <a:latin typeface="+mn-lt"/>
                          <a:ea typeface="+mn-ea"/>
                          <a:cs typeface="+mn-cs"/>
                        </a:rPr>
                        <a:t>Authors</a:t>
                      </a:r>
                      <a:endParaRPr lang="en-US" sz="2000" dirty="0"/>
                    </a:p>
                  </a:txBody>
                  <a:tcPr anchor="ctr"/>
                </a:tc>
                <a:tc>
                  <a:txBody>
                    <a:bodyPr/>
                    <a:lstStyle/>
                    <a:p>
                      <a:r>
                        <a:rPr lang="en-US" sz="2000" b="1" kern="1200" dirty="0" smtClean="0">
                          <a:solidFill>
                            <a:schemeClr val="lt1"/>
                          </a:solidFill>
                          <a:effectLst/>
                          <a:latin typeface="+mn-lt"/>
                          <a:ea typeface="+mn-ea"/>
                          <a:cs typeface="+mn-cs"/>
                        </a:rPr>
                        <a:t>Title of Articles</a:t>
                      </a:r>
                      <a:endParaRPr lang="en-US" sz="2000" dirty="0"/>
                    </a:p>
                  </a:txBody>
                  <a:tcPr anchor="ctr"/>
                </a:tc>
                <a:tc>
                  <a:txBody>
                    <a:bodyPr/>
                    <a:lstStyle/>
                    <a:p>
                      <a:r>
                        <a:rPr lang="en-US" sz="2000" b="1" kern="1200" dirty="0" smtClean="0">
                          <a:solidFill>
                            <a:schemeClr val="lt1"/>
                          </a:solidFill>
                          <a:effectLst/>
                          <a:latin typeface="+mn-lt"/>
                          <a:ea typeface="+mn-ea"/>
                          <a:cs typeface="+mn-cs"/>
                        </a:rPr>
                        <a:t>Journal of the publication</a:t>
                      </a:r>
                      <a:endParaRPr lang="en-US" sz="2000" dirty="0"/>
                    </a:p>
                  </a:txBody>
                  <a:tcPr anchor="ctr"/>
                </a:tc>
                <a:tc>
                  <a:txBody>
                    <a:bodyPr/>
                    <a:lstStyle/>
                    <a:p>
                      <a:r>
                        <a:rPr lang="en-US" sz="2000" dirty="0" smtClean="0"/>
                        <a:t>Type of the publication, Impact factor</a:t>
                      </a:r>
                      <a:endParaRPr lang="en-US" sz="2000" dirty="0"/>
                    </a:p>
                  </a:txBody>
                  <a:tcPr anchor="ctr"/>
                </a:tc>
              </a:tr>
              <a:tr h="370840">
                <a:tc>
                  <a:txBody>
                    <a:bodyPr/>
                    <a:lstStyle/>
                    <a:p>
                      <a:pPr algn="l"/>
                      <a:r>
                        <a:rPr lang="fr-CA" sz="1700" dirty="0" smtClean="0"/>
                        <a:t>9</a:t>
                      </a:r>
                      <a:endParaRPr lang="en-US" sz="1700" dirty="0"/>
                    </a:p>
                  </a:txBody>
                  <a:tcPr/>
                </a:tc>
                <a:tc>
                  <a:txBody>
                    <a:bodyPr/>
                    <a:lstStyle/>
                    <a:p>
                      <a:pPr algn="l"/>
                      <a:r>
                        <a:rPr lang="en-US" sz="1700" b="1" kern="1200" dirty="0" smtClean="0">
                          <a:solidFill>
                            <a:schemeClr val="dk1"/>
                          </a:solidFill>
                          <a:effectLst/>
                          <a:latin typeface="+mn-lt"/>
                          <a:ea typeface="+mn-ea"/>
                          <a:cs typeface="+mn-cs"/>
                        </a:rPr>
                        <a:t>Cyriaque Atindogbé</a:t>
                      </a:r>
                      <a:r>
                        <a:rPr lang="en-US" sz="1700" kern="1200" dirty="0" smtClean="0">
                          <a:solidFill>
                            <a:schemeClr val="dk1"/>
                          </a:solidFill>
                          <a:effectLst/>
                          <a:latin typeface="+mn-lt"/>
                          <a:ea typeface="+mn-ea"/>
                          <a:cs typeface="+mn-cs"/>
                        </a:rPr>
                        <a:t> and Hans </a:t>
                      </a:r>
                      <a:r>
                        <a:rPr lang="en-US" sz="1700" kern="1200" dirty="0" err="1" smtClean="0">
                          <a:solidFill>
                            <a:schemeClr val="dk1"/>
                          </a:solidFill>
                          <a:effectLst/>
                          <a:latin typeface="+mn-lt"/>
                          <a:ea typeface="+mn-ea"/>
                          <a:cs typeface="+mn-cs"/>
                        </a:rPr>
                        <a:t>Tetsing</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Fotsing</a:t>
                      </a:r>
                      <a:endParaRPr lang="en-US" sz="1700" dirty="0"/>
                    </a:p>
                  </a:txBody>
                  <a:tcPr/>
                </a:tc>
                <a:tc>
                  <a:txBody>
                    <a:bodyPr/>
                    <a:lstStyle/>
                    <a:p>
                      <a:pPr algn="l"/>
                      <a:r>
                        <a:rPr lang="en-US" sz="1700" kern="1200" dirty="0" smtClean="0">
                          <a:solidFill>
                            <a:schemeClr val="dk1"/>
                          </a:solidFill>
                          <a:effectLst/>
                          <a:latin typeface="+mn-lt"/>
                          <a:ea typeface="+mn-ea"/>
                          <a:cs typeface="+mn-cs"/>
                        </a:rPr>
                        <a:t>Newton transformations on null </a:t>
                      </a:r>
                      <a:r>
                        <a:rPr lang="en-US" sz="1700" kern="1200" dirty="0" err="1" smtClean="0">
                          <a:solidFill>
                            <a:schemeClr val="dk1"/>
                          </a:solidFill>
                          <a:effectLst/>
                          <a:latin typeface="+mn-lt"/>
                          <a:ea typeface="+mn-ea"/>
                          <a:cs typeface="+mn-cs"/>
                        </a:rPr>
                        <a:t>hypersurfaces</a:t>
                      </a:r>
                      <a:endParaRPr lang="en-US" sz="1700" dirty="0"/>
                    </a:p>
                  </a:txBody>
                  <a:tcPr/>
                </a:tc>
                <a:tc>
                  <a:txBody>
                    <a:bodyPr/>
                    <a:lstStyle/>
                    <a:p>
                      <a:pPr algn="l"/>
                      <a:r>
                        <a:rPr lang="en-US" sz="1700" kern="1200" dirty="0" smtClean="0">
                          <a:solidFill>
                            <a:schemeClr val="dk1"/>
                          </a:solidFill>
                          <a:effectLst/>
                          <a:latin typeface="+mn-lt"/>
                          <a:ea typeface="+mn-ea"/>
                          <a:cs typeface="+mn-cs"/>
                        </a:rPr>
                        <a:t>Communications in Mathematics 23 (2015) 57–83</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0.90</a:t>
                      </a:r>
                      <a:endParaRPr lang="en-US" sz="1700" dirty="0" smtClean="0"/>
                    </a:p>
                  </a:txBody>
                  <a:tcPr/>
                </a:tc>
              </a:tr>
              <a:tr h="370840">
                <a:tc>
                  <a:txBody>
                    <a:bodyPr/>
                    <a:lstStyle/>
                    <a:p>
                      <a:pPr algn="l"/>
                      <a:r>
                        <a:rPr lang="fr-CA" sz="1700" dirty="0" smtClean="0"/>
                        <a:t>10</a:t>
                      </a:r>
                      <a:endParaRPr lang="en-US" sz="1700" dirty="0"/>
                    </a:p>
                  </a:txBody>
                  <a:tcPr/>
                </a:tc>
                <a:tc>
                  <a:txBody>
                    <a:bodyPr/>
                    <a:lstStyle/>
                    <a:p>
                      <a:pPr algn="l" eaLnBrk="0" hangingPunct="0"/>
                      <a:r>
                        <a:rPr lang="en-US" sz="1700" b="1" kern="1200" dirty="0" smtClean="0">
                          <a:solidFill>
                            <a:schemeClr val="dk1"/>
                          </a:solidFill>
                          <a:effectLst/>
                          <a:latin typeface="+mn-lt"/>
                          <a:ea typeface="+mn-ea"/>
                          <a:cs typeface="+mn-cs"/>
                        </a:rPr>
                        <a:t>Cyriaque Atindogbé</a:t>
                      </a:r>
                      <a:r>
                        <a:rPr lang="en-US" sz="1700" kern="1200" dirty="0" smtClean="0">
                          <a:solidFill>
                            <a:schemeClr val="dk1"/>
                          </a:solidFill>
                          <a:effectLst/>
                          <a:latin typeface="+mn-lt"/>
                          <a:ea typeface="+mn-ea"/>
                          <a:cs typeface="+mn-cs"/>
                        </a:rPr>
                        <a:t> and </a:t>
                      </a:r>
                      <a:r>
                        <a:rPr lang="en-US" sz="1700" kern="1200" dirty="0" err="1" smtClean="0">
                          <a:solidFill>
                            <a:schemeClr val="dk1"/>
                          </a:solidFill>
                          <a:effectLst/>
                          <a:latin typeface="+mn-lt"/>
                          <a:ea typeface="+mn-ea"/>
                          <a:cs typeface="+mn-cs"/>
                        </a:rPr>
                        <a:t>Domitien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Ndayirukiye</a:t>
                      </a:r>
                      <a:endParaRPr lang="en-US" sz="1700" dirty="0"/>
                    </a:p>
                  </a:txBody>
                  <a:tcPr/>
                </a:tc>
                <a:tc>
                  <a:txBody>
                    <a:bodyPr/>
                    <a:lstStyle/>
                    <a:p>
                      <a:pPr algn="l"/>
                      <a:r>
                        <a:rPr lang="en-US" sz="1700" kern="1200" dirty="0" smtClean="0">
                          <a:solidFill>
                            <a:schemeClr val="dk1"/>
                          </a:solidFill>
                          <a:effectLst/>
                          <a:latin typeface="+mn-lt"/>
                          <a:ea typeface="+mn-ea"/>
                          <a:cs typeface="+mn-cs"/>
                        </a:rPr>
                        <a:t>Light like warped product isometric immersions in semi- Riemannian manifolds with constant curvature</a:t>
                      </a:r>
                      <a:endParaRPr lang="en-US" sz="1700" dirty="0"/>
                    </a:p>
                  </a:txBody>
                  <a:tcPr/>
                </a:tc>
                <a:tc>
                  <a:txBody>
                    <a:bodyPr/>
                    <a:lstStyle/>
                    <a:p>
                      <a:pPr algn="l" eaLnBrk="0" hangingPunct="0"/>
                      <a:r>
                        <a:rPr lang="en-US" sz="1700" kern="1200" dirty="0" smtClean="0">
                          <a:solidFill>
                            <a:schemeClr val="dk1"/>
                          </a:solidFill>
                          <a:effectLst/>
                          <a:latin typeface="+mn-lt"/>
                          <a:ea typeface="+mn-ea"/>
                          <a:cs typeface="+mn-cs"/>
                        </a:rPr>
                        <a:t>Hiroshima Math. J. 1-20 (2015) </a:t>
                      </a:r>
                      <a:endParaRPr lang="en-US" sz="1700" dirty="0"/>
                    </a:p>
                  </a:txBody>
                  <a:tcPr/>
                </a:tc>
                <a:tc>
                  <a:txBody>
                    <a:bodyPr/>
                    <a:lstStyle/>
                    <a:p>
                      <a:pPr algn="l"/>
                      <a:r>
                        <a:rPr lang="fr-CA" sz="1700" dirty="0" smtClean="0"/>
                        <a:t>Peer </a:t>
                      </a:r>
                      <a:r>
                        <a:rPr lang="fr-CA" sz="1700" dirty="0" err="1" smtClean="0"/>
                        <a:t>reviewed</a:t>
                      </a:r>
                      <a:r>
                        <a:rPr lang="fr-CA" sz="1700" dirty="0" smtClean="0"/>
                        <a:t> journal</a:t>
                      </a:r>
                      <a:endParaRPr lang="en-US" sz="1700" dirty="0"/>
                    </a:p>
                  </a:txBody>
                  <a:tcPr/>
                </a:tc>
              </a:tr>
              <a:tr h="370840">
                <a:tc>
                  <a:txBody>
                    <a:bodyPr/>
                    <a:lstStyle/>
                    <a:p>
                      <a:pPr algn="l"/>
                      <a:r>
                        <a:rPr lang="fr-CA" sz="1700" dirty="0" smtClean="0"/>
                        <a:t>11</a:t>
                      </a:r>
                      <a:endParaRPr lang="en-US" sz="1700" dirty="0"/>
                    </a:p>
                  </a:txBody>
                  <a:tcPr/>
                </a:tc>
                <a:tc>
                  <a:txBody>
                    <a:bodyPr/>
                    <a:lstStyle/>
                    <a:p>
                      <a:pPr algn="l" eaLnBrk="0" hangingPunct="0"/>
                      <a:r>
                        <a:rPr lang="fr-FR" sz="1700" kern="1200" dirty="0" smtClean="0">
                          <a:solidFill>
                            <a:schemeClr val="dk1"/>
                          </a:solidFill>
                          <a:effectLst/>
                          <a:latin typeface="+mn-lt"/>
                          <a:ea typeface="+mn-ea"/>
                          <a:cs typeface="+mn-cs"/>
                        </a:rPr>
                        <a:t>A. </a:t>
                      </a:r>
                      <a:r>
                        <a:rPr lang="fr-FR" sz="1700" b="1" kern="1200" dirty="0" smtClean="0">
                          <a:solidFill>
                            <a:schemeClr val="dk1"/>
                          </a:solidFill>
                          <a:effectLst/>
                          <a:latin typeface="+mn-lt"/>
                          <a:ea typeface="+mn-ea"/>
                          <a:cs typeface="+mn-cs"/>
                        </a:rPr>
                        <a:t>N. Issa</a:t>
                      </a:r>
                      <a:endParaRPr lang="en-US" sz="1700" b="1" dirty="0"/>
                    </a:p>
                  </a:txBody>
                  <a:tcPr/>
                </a:tc>
                <a:tc>
                  <a:txBody>
                    <a:bodyPr/>
                    <a:lstStyle/>
                    <a:p>
                      <a:pPr algn="l"/>
                      <a:r>
                        <a:rPr lang="en-US" sz="1700" kern="1200" dirty="0" smtClean="0">
                          <a:solidFill>
                            <a:schemeClr val="dk1"/>
                          </a:solidFill>
                          <a:effectLst/>
                          <a:latin typeface="+mn-lt"/>
                          <a:ea typeface="+mn-ea"/>
                          <a:cs typeface="+mn-cs"/>
                        </a:rPr>
                        <a:t>On identities of </a:t>
                      </a:r>
                      <a:r>
                        <a:rPr lang="en-US" sz="1700" kern="1200" dirty="0" err="1" smtClean="0">
                          <a:solidFill>
                            <a:schemeClr val="dk1"/>
                          </a:solidFill>
                          <a:effectLst/>
                          <a:latin typeface="+mn-lt"/>
                          <a:ea typeface="+mn-ea"/>
                          <a:cs typeface="+mn-cs"/>
                        </a:rPr>
                        <a:t>Hom-Malcev</a:t>
                      </a:r>
                      <a:r>
                        <a:rPr lang="en-US" sz="1700" kern="1200" dirty="0" smtClean="0">
                          <a:solidFill>
                            <a:schemeClr val="dk1"/>
                          </a:solidFill>
                          <a:effectLst/>
                          <a:latin typeface="+mn-lt"/>
                          <a:ea typeface="+mn-ea"/>
                          <a:cs typeface="+mn-cs"/>
                        </a:rPr>
                        <a:t> algebras</a:t>
                      </a:r>
                      <a:endParaRPr lang="en-US" sz="1700" dirty="0"/>
                    </a:p>
                  </a:txBody>
                  <a:tcPr/>
                </a:tc>
                <a:tc>
                  <a:txBody>
                    <a:bodyPr/>
                    <a:lstStyle/>
                    <a:p>
                      <a:pPr algn="l"/>
                      <a:r>
                        <a:rPr lang="en-US" sz="1700" kern="1200" dirty="0" smtClean="0">
                          <a:solidFill>
                            <a:schemeClr val="dk1"/>
                          </a:solidFill>
                          <a:effectLst/>
                          <a:latin typeface="+mn-lt"/>
                          <a:ea typeface="+mn-ea"/>
                          <a:cs typeface="+mn-cs"/>
                        </a:rPr>
                        <a:t>Int. </a:t>
                      </a:r>
                      <a:r>
                        <a:rPr lang="en-US" sz="1700" kern="1200" dirty="0" err="1" smtClean="0">
                          <a:solidFill>
                            <a:schemeClr val="dk1"/>
                          </a:solidFill>
                          <a:effectLst/>
                          <a:latin typeface="+mn-lt"/>
                          <a:ea typeface="+mn-ea"/>
                          <a:cs typeface="+mn-cs"/>
                        </a:rPr>
                        <a:t>Elect.J.Alebra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vol</a:t>
                      </a:r>
                      <a:r>
                        <a:rPr lang="en-US" sz="1700" kern="1200" dirty="0" smtClean="0">
                          <a:solidFill>
                            <a:schemeClr val="dk1"/>
                          </a:solidFill>
                          <a:effectLst/>
                          <a:latin typeface="+mn-lt"/>
                          <a:ea typeface="+mn-ea"/>
                          <a:cs typeface="+mn-cs"/>
                        </a:rPr>
                        <a:t> 17 (2015)1- 10</a:t>
                      </a:r>
                      <a:endParaRPr lang="en-US" sz="1700" dirty="0"/>
                    </a:p>
                  </a:txBody>
                  <a:tcPr/>
                </a:tc>
                <a:tc>
                  <a:txBody>
                    <a:bodyPr/>
                    <a:lstStyle/>
                    <a:p>
                      <a:pPr algn="l"/>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0.67</a:t>
                      </a:r>
                      <a:endParaRPr lang="en-US" sz="1700" dirty="0"/>
                    </a:p>
                  </a:txBody>
                  <a:tcPr/>
                </a:tc>
              </a:tr>
              <a:tr h="370840">
                <a:tc>
                  <a:txBody>
                    <a:bodyPr/>
                    <a:lstStyle/>
                    <a:p>
                      <a:pPr algn="l"/>
                      <a:r>
                        <a:rPr lang="fr-CA" sz="1700" dirty="0" smtClean="0"/>
                        <a:t>12</a:t>
                      </a:r>
                      <a:endParaRPr lang="en-US" sz="1700" dirty="0"/>
                    </a:p>
                  </a:txBody>
                  <a:tcPr/>
                </a:tc>
                <a:tc>
                  <a:txBody>
                    <a:bodyPr/>
                    <a:lstStyle/>
                    <a:p>
                      <a:pPr algn="l"/>
                      <a:r>
                        <a:rPr lang="en-US" sz="1700" kern="1200" dirty="0" smtClean="0">
                          <a:solidFill>
                            <a:schemeClr val="dk1"/>
                          </a:solidFill>
                          <a:effectLst/>
                          <a:latin typeface="+mn-lt"/>
                          <a:ea typeface="+mn-ea"/>
                          <a:cs typeface="+mn-cs"/>
                        </a:rPr>
                        <a:t>D. </a:t>
                      </a:r>
                      <a:r>
                        <a:rPr lang="en-US" sz="1700" kern="1200" dirty="0" err="1" smtClean="0">
                          <a:solidFill>
                            <a:schemeClr val="dk1"/>
                          </a:solidFill>
                          <a:effectLst/>
                          <a:latin typeface="+mn-lt"/>
                          <a:ea typeface="+mn-ea"/>
                          <a:cs typeface="+mn-cs"/>
                        </a:rPr>
                        <a:t>Gaparayi</a:t>
                      </a:r>
                      <a:r>
                        <a:rPr lang="en-US" sz="1700" kern="1200" dirty="0" smtClean="0">
                          <a:solidFill>
                            <a:schemeClr val="dk1"/>
                          </a:solidFill>
                          <a:effectLst/>
                          <a:latin typeface="+mn-lt"/>
                          <a:ea typeface="+mn-ea"/>
                          <a:cs typeface="+mn-cs"/>
                        </a:rPr>
                        <a:t> and A. </a:t>
                      </a:r>
                      <a:r>
                        <a:rPr lang="en-US" sz="1700" b="1" kern="1200" dirty="0" smtClean="0">
                          <a:solidFill>
                            <a:schemeClr val="dk1"/>
                          </a:solidFill>
                          <a:effectLst/>
                          <a:latin typeface="+mn-lt"/>
                          <a:ea typeface="+mn-ea"/>
                          <a:cs typeface="+mn-cs"/>
                        </a:rPr>
                        <a:t>N. Issa</a:t>
                      </a:r>
                      <a:endParaRPr lang="en-US" sz="1700" b="1" dirty="0"/>
                    </a:p>
                  </a:txBody>
                  <a:tcPr/>
                </a:tc>
                <a:tc>
                  <a:txBody>
                    <a:bodyPr/>
                    <a:lstStyle/>
                    <a:p>
                      <a:pPr algn="l"/>
                      <a:r>
                        <a:rPr lang="en-US" sz="1700" kern="1200" dirty="0" smtClean="0">
                          <a:solidFill>
                            <a:schemeClr val="dk1"/>
                          </a:solidFill>
                          <a:effectLst/>
                          <a:latin typeface="+mn-lt"/>
                          <a:ea typeface="+mn-ea"/>
                          <a:cs typeface="+mn-cs"/>
                        </a:rPr>
                        <a:t>A note on relation between </a:t>
                      </a:r>
                      <a:r>
                        <a:rPr lang="en-US" sz="1700" kern="1200" dirty="0" err="1" smtClean="0">
                          <a:solidFill>
                            <a:schemeClr val="dk1"/>
                          </a:solidFill>
                          <a:effectLst/>
                          <a:latin typeface="+mn-lt"/>
                          <a:ea typeface="+mn-ea"/>
                          <a:cs typeface="+mn-cs"/>
                        </a:rPr>
                        <a:t>Hom-Malcev</a:t>
                      </a:r>
                      <a:r>
                        <a:rPr lang="en-US" sz="1700" kern="1200" dirty="0" smtClean="0">
                          <a:solidFill>
                            <a:schemeClr val="dk1"/>
                          </a:solidFill>
                          <a:effectLst/>
                          <a:latin typeface="+mn-lt"/>
                          <a:ea typeface="+mn-ea"/>
                          <a:cs typeface="+mn-cs"/>
                        </a:rPr>
                        <a:t> algebras and </a:t>
                      </a:r>
                      <a:r>
                        <a:rPr lang="en-US" sz="1700" kern="1200" dirty="0" err="1" smtClean="0">
                          <a:solidFill>
                            <a:schemeClr val="dk1"/>
                          </a:solidFill>
                          <a:effectLst/>
                          <a:latin typeface="+mn-lt"/>
                          <a:ea typeface="+mn-ea"/>
                          <a:cs typeface="+mn-cs"/>
                        </a:rPr>
                        <a:t>Hom</a:t>
                      </a:r>
                      <a:r>
                        <a:rPr lang="en-US" sz="1700" kern="1200" dirty="0" smtClean="0">
                          <a:solidFill>
                            <a:schemeClr val="dk1"/>
                          </a:solidFill>
                          <a:effectLst/>
                          <a:latin typeface="+mn-lt"/>
                          <a:ea typeface="+mn-ea"/>
                          <a:cs typeface="+mn-cs"/>
                        </a:rPr>
                        <a:t>-Lie-</a:t>
                      </a:r>
                      <a:r>
                        <a:rPr lang="en-US" sz="1700" kern="1200" dirty="0" err="1" smtClean="0">
                          <a:solidFill>
                            <a:schemeClr val="dk1"/>
                          </a:solidFill>
                          <a:effectLst/>
                          <a:latin typeface="+mn-lt"/>
                          <a:ea typeface="+mn-ea"/>
                          <a:cs typeface="+mn-cs"/>
                        </a:rPr>
                        <a:t>Yamaguti</a:t>
                      </a:r>
                      <a:r>
                        <a:rPr lang="en-US" sz="1700" kern="1200" dirty="0" smtClean="0">
                          <a:solidFill>
                            <a:schemeClr val="dk1"/>
                          </a:solidFill>
                          <a:effectLst/>
                          <a:latin typeface="+mn-lt"/>
                          <a:ea typeface="+mn-ea"/>
                          <a:cs typeface="+mn-cs"/>
                        </a:rPr>
                        <a:t> algebra</a:t>
                      </a:r>
                      <a:endParaRPr lang="en-US" sz="1700" dirty="0"/>
                    </a:p>
                  </a:txBody>
                  <a:tcPr/>
                </a:tc>
                <a:tc>
                  <a:txBody>
                    <a:bodyPr/>
                    <a:lstStyle/>
                    <a:p>
                      <a:pPr algn="l"/>
                      <a:r>
                        <a:rPr lang="en-US" sz="1700" kern="1200" dirty="0" smtClean="0">
                          <a:solidFill>
                            <a:schemeClr val="dk1"/>
                          </a:solidFill>
                          <a:effectLst/>
                          <a:latin typeface="+mn-lt"/>
                          <a:ea typeface="+mn-ea"/>
                          <a:cs typeface="+mn-cs"/>
                        </a:rPr>
                        <a:t>(Submitted for publication )</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700" dirty="0" smtClean="0"/>
                        <a:t>Peer </a:t>
                      </a:r>
                      <a:r>
                        <a:rPr lang="fr-CA" sz="1700" dirty="0" err="1" smtClean="0"/>
                        <a:t>reviewed</a:t>
                      </a:r>
                      <a:r>
                        <a:rPr lang="fr-CA" sz="1700" dirty="0" smtClean="0"/>
                        <a:t> journal, </a:t>
                      </a:r>
                      <a:r>
                        <a:rPr lang="fr-FR" sz="1700" kern="1200" dirty="0" smtClean="0">
                          <a:solidFill>
                            <a:schemeClr val="dk1"/>
                          </a:solidFill>
                          <a:effectLst/>
                          <a:latin typeface="+mn-lt"/>
                          <a:ea typeface="+mn-ea"/>
                          <a:cs typeface="+mn-cs"/>
                        </a:rPr>
                        <a:t>0.90</a:t>
                      </a:r>
                      <a:endParaRPr lang="en-US" sz="1700" dirty="0" smtClean="0"/>
                    </a:p>
                  </a:txBody>
                  <a:tcPr/>
                </a:tc>
              </a:tr>
            </a:tbl>
          </a:graphicData>
        </a:graphic>
      </p:graphicFrame>
    </p:spTree>
    <p:extLst>
      <p:ext uri="{BB962C8B-B14F-4D97-AF65-F5344CB8AC3E}">
        <p14:creationId xmlns:p14="http://schemas.microsoft.com/office/powerpoint/2010/main" val="27907508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11612</TotalTime>
  <Words>2454</Words>
  <Application>Microsoft Macintosh PowerPoint</Application>
  <PresentationFormat>Custom</PresentationFormat>
  <Paragraphs>370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Slice</vt:lpstr>
      <vt:lpstr>CENTRE D’EXCELLENCE AFRICAIN EN SCIENCES MATHEMATIQUES ET APPLICATIONS (CEA-SMA)</vt:lpstr>
      <vt:lpstr>Team </vt:lpstr>
      <vt:lpstr>Mission </vt:lpstr>
      <vt:lpstr>Mission – Con’t </vt:lpstr>
      <vt:lpstr>Program Activities   and their  Disbursement Linked Results for the DLI 2.6 and results on private sector  .</vt:lpstr>
      <vt:lpstr>Research- Published Articles – DLR 2.6 </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Research- Published Articles – DLR 2.6 – Con’t</vt:lpstr>
      <vt:lpstr>Private Sector</vt:lpstr>
      <vt:lpstr>Main Programming Challenges</vt:lpstr>
      <vt:lpstr>Main management/operations challenges</vt:lpstr>
      <vt:lpstr>Main Goal/Hope for the next meeting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Center Name Here</dc:title>
  <dc:creator>Michelle Niescierenko</dc:creator>
  <cp:lastModifiedBy>idris assani</cp:lastModifiedBy>
  <cp:revision>66</cp:revision>
  <dcterms:created xsi:type="dcterms:W3CDTF">2015-11-03T16:33:09Z</dcterms:created>
  <dcterms:modified xsi:type="dcterms:W3CDTF">2016-05-17T17:32:38Z</dcterms:modified>
</cp:coreProperties>
</file>