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8" r:id="rId3"/>
    <p:sldId id="271" r:id="rId4"/>
    <p:sldId id="272" r:id="rId5"/>
    <p:sldId id="275" r:id="rId6"/>
    <p:sldId id="277" r:id="rId7"/>
    <p:sldId id="274" r:id="rId8"/>
    <p:sldId id="276" r:id="rId9"/>
    <p:sldId id="281" r:id="rId10"/>
    <p:sldId id="273" r:id="rId11"/>
    <p:sldId id="282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80" autoAdjust="0"/>
  </p:normalViewPr>
  <p:slideViewPr>
    <p:cSldViewPr>
      <p:cViewPr varScale="1">
        <p:scale>
          <a:sx n="40" d="100"/>
          <a:sy n="40" d="100"/>
        </p:scale>
        <p:origin x="80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0EBE2-0303-45B1-A41F-F75D53F567C1}" type="datetimeFigureOut">
              <a:rPr lang="fr-FR" smtClean="0"/>
              <a:pPr/>
              <a:t>23/11/2015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25EE0-94E1-481A-BF6A-DC72E807BD5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705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934FCC-4641-47DA-9C61-11F1316D864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5734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7348" name="Slide Image Placeholder 9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743200" y="685800"/>
            <a:ext cx="1524000" cy="1143000"/>
          </a:xfrm>
          <a:ln/>
        </p:spPr>
      </p:sp>
    </p:spTree>
    <p:extLst>
      <p:ext uri="{BB962C8B-B14F-4D97-AF65-F5344CB8AC3E}">
        <p14:creationId xmlns:p14="http://schemas.microsoft.com/office/powerpoint/2010/main" val="4279983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934FCC-4641-47DA-9C61-11F1316D8647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5734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7348" name="Slide Image Placeholder 9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743200" y="685800"/>
            <a:ext cx="1524000" cy="1143000"/>
          </a:xfrm>
          <a:ln/>
        </p:spPr>
      </p:sp>
    </p:spTree>
    <p:extLst>
      <p:ext uri="{BB962C8B-B14F-4D97-AF65-F5344CB8AC3E}">
        <p14:creationId xmlns:p14="http://schemas.microsoft.com/office/powerpoint/2010/main" val="4267856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934FCC-4641-47DA-9C61-11F1316D8647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5734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7348" name="Slide Image Placeholder 9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743200" y="685800"/>
            <a:ext cx="1524000" cy="1143000"/>
          </a:xfrm>
          <a:ln/>
        </p:spPr>
      </p:sp>
    </p:spTree>
    <p:extLst>
      <p:ext uri="{BB962C8B-B14F-4D97-AF65-F5344CB8AC3E}">
        <p14:creationId xmlns:p14="http://schemas.microsoft.com/office/powerpoint/2010/main" val="151527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43608" y="5949280"/>
            <a:ext cx="7056784" cy="90872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AFRICAN CENTERS OF EXCELLENCE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452320" y="6453336"/>
            <a:ext cx="648072" cy="365125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fld id="{99BBEF70-D787-4E0C-830F-A484094783F1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8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949280"/>
          </a:xfrm>
          <a:prstGeom prst="rect">
            <a:avLst/>
          </a:prstGeom>
          <a:noFill/>
        </p:spPr>
      </p:pic>
      <p:pic>
        <p:nvPicPr>
          <p:cNvPr id="9" name="Image 8" descr="Accuei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83" y="5949280"/>
            <a:ext cx="995325" cy="9087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0" name="Picture 6" descr="Afficher l'image d'orig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5949280"/>
            <a:ext cx="1043608" cy="91549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49AF2E-10C2-4790-97BE-3E50DC59EF97}" type="datetime1">
              <a:rPr lang="fr-FR" smtClean="0"/>
              <a:pPr/>
              <a:t>23/11/2015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AFRICAN CENTERS OF EXCELLENCE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EF70-D787-4E0C-830F-A484094783F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11F904-9E89-420A-94EB-2C5B3B6C750D}" type="datetime1">
              <a:rPr lang="fr-FR" smtClean="0"/>
              <a:pPr/>
              <a:t>23/11/2015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AFRICAN CENTERS OF EXCELLENCE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EF70-D787-4E0C-830F-A484094783F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84785"/>
            <a:ext cx="9144000" cy="4464496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FC99E-7488-4421-83D3-89792BC24AE3}" type="datetime1">
              <a:rPr lang="fr-FR" smtClean="0"/>
              <a:pPr/>
              <a:t>23/11/2015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AFRICAN CENTERS OF EXCELLENCE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EF70-D787-4E0C-830F-A484094783F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7EEA9F-EA2D-4273-9F25-9AB080560F9C}" type="datetime1">
              <a:rPr lang="fr-FR" smtClean="0"/>
              <a:pPr/>
              <a:t>23/11/2015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EF70-D787-4E0C-830F-A484094783F1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1043608" y="6146140"/>
            <a:ext cx="7056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AFRICAN CENTERS OF EXCELLENCE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895879-BC7C-4091-936F-C49FF68DD466}" type="datetime1">
              <a:rPr lang="fr-FR" smtClean="0"/>
              <a:pPr/>
              <a:t>23/11/2015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AFRICAN CENTERS OF EXCELLENCE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EF70-D787-4E0C-830F-A484094783F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810F97-6F85-4E9A-81D3-E5F914E47CA6}" type="datetime1">
              <a:rPr lang="fr-FR" smtClean="0"/>
              <a:pPr/>
              <a:t>23/11/2015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AFRICAN CENTERS OF EXCELLENCE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EF70-D787-4E0C-830F-A484094783F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FA4436-B917-4F76-ACCD-6778CBD4D183}" type="datetime1">
              <a:rPr lang="fr-FR" smtClean="0"/>
              <a:pPr/>
              <a:t>23/11/2015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AFRICAN CENTERS OF EXCELLENCE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EF70-D787-4E0C-830F-A484094783F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0DBB3A-5C01-4415-8757-44A7B03A8D03}" type="datetime1">
              <a:rPr lang="fr-FR" smtClean="0"/>
              <a:pPr/>
              <a:t>23/11/2015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AFRICAN CENTERS OF EXCELLENCE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EF70-D787-4E0C-830F-A484094783F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BC0B77-5A13-4A13-A8DB-19E98BA7B64C}" type="datetime1">
              <a:rPr lang="fr-FR" smtClean="0"/>
              <a:pPr/>
              <a:t>23/11/2015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AFRICAN CENTERS OF EXCELLENCE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EF70-D787-4E0C-830F-A484094783F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E407FC-237A-42E9-93A7-3AF1B199CA4D}" type="datetime1">
              <a:rPr lang="fr-FR" smtClean="0"/>
              <a:pPr/>
              <a:t>23/11/2015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AFRICAN CENTERS OF EXCELLENCE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EF70-D787-4E0C-830F-A484094783F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Afficher l'image d'origin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5949280"/>
          </a:xfrm>
          <a:prstGeom prst="rect">
            <a:avLst/>
          </a:prstGeom>
          <a:noFill/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0" y="1412776"/>
            <a:ext cx="9144000" cy="45365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43608" y="5949280"/>
            <a:ext cx="7056784" cy="9087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AFRICAN CENTERS OF EXCELLENCE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380312" y="6492875"/>
            <a:ext cx="693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</a:defRPr>
            </a:lvl1pPr>
          </a:lstStyle>
          <a:p>
            <a:fld id="{99BBEF70-D787-4E0C-830F-A484094783F1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9" name="Image 8" descr="Accueil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949280"/>
            <a:ext cx="995325" cy="9087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0" name="Picture 6" descr="Afficher l'image d'origin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00392" y="5949280"/>
            <a:ext cx="1043608" cy="91549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803229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COTONOU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17-19 NOVEMBER 2015</a:t>
            </a:r>
            <a:br>
              <a:rPr lang="fr-FR" dirty="0" smtClean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body" idx="1"/>
          </p:nvPr>
        </p:nvSpPr>
        <p:spPr>
          <a:xfrm>
            <a:off x="683568" y="0"/>
            <a:ext cx="7772400" cy="1500187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fr-FR" sz="5400" dirty="0" smtClean="0">
                <a:solidFill>
                  <a:schemeClr val="accent3">
                    <a:lumMod val="50000"/>
                  </a:schemeClr>
                </a:solidFill>
              </a:rPr>
              <a:t>REVENUE GENERATION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EF70-D787-4E0C-830F-A484094783F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accent3">
                    <a:lumMod val="75000"/>
                  </a:schemeClr>
                </a:solidFill>
              </a:rPr>
              <a:t>REVENUE GENERATION</a:t>
            </a:r>
            <a:br>
              <a:rPr lang="en-US" altLang="en-US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altLang="en-US" b="1" dirty="0" smtClean="0">
                <a:solidFill>
                  <a:schemeClr val="accent3">
                    <a:lumMod val="75000"/>
                  </a:schemeClr>
                </a:solidFill>
              </a:rPr>
              <a:t>CONCLUSION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3000" b="1" dirty="0" err="1" smtClean="0"/>
              <a:t>Many</a:t>
            </a:r>
            <a:r>
              <a:rPr lang="fr-FR" sz="3000" b="1" dirty="0" smtClean="0"/>
              <a:t> </a:t>
            </a:r>
            <a:r>
              <a:rPr lang="fr-FR" sz="3000" b="1" dirty="0" err="1" smtClean="0"/>
              <a:t>other</a:t>
            </a:r>
            <a:r>
              <a:rPr lang="fr-FR" sz="3000" b="1" dirty="0" smtClean="0"/>
              <a:t> </a:t>
            </a:r>
            <a:r>
              <a:rPr lang="fr-FR" sz="3000" b="1" dirty="0" err="1" smtClean="0"/>
              <a:t>ways</a:t>
            </a:r>
            <a:r>
              <a:rPr lang="fr-FR" sz="3000" b="1" dirty="0" smtClean="0"/>
              <a:t> of </a:t>
            </a:r>
            <a:r>
              <a:rPr lang="fr-FR" sz="3000" b="1" dirty="0" err="1" smtClean="0"/>
              <a:t>generating</a:t>
            </a:r>
            <a:r>
              <a:rPr lang="fr-FR" sz="3000" b="1" dirty="0" smtClean="0"/>
              <a:t> revenues or </a:t>
            </a:r>
            <a:r>
              <a:rPr lang="fr-FR" sz="3000" b="1" dirty="0" err="1" smtClean="0"/>
              <a:t>supporting</a:t>
            </a:r>
            <a:r>
              <a:rPr lang="fr-FR" sz="3000" b="1" dirty="0" smtClean="0"/>
              <a:t> revenue </a:t>
            </a:r>
            <a:r>
              <a:rPr lang="fr-FR" sz="3000" b="1" dirty="0" err="1" smtClean="0"/>
              <a:t>generation</a:t>
            </a:r>
            <a:endParaRPr lang="fr-FR" sz="3000" b="1" dirty="0" smtClean="0"/>
          </a:p>
          <a:p>
            <a:pPr lvl="1"/>
            <a:r>
              <a:rPr lang="fr-FR" sz="2600" dirty="0" err="1" smtClean="0"/>
              <a:t>Alumni</a:t>
            </a:r>
            <a:r>
              <a:rPr lang="fr-FR" sz="2600" dirty="0" smtClean="0"/>
              <a:t>, </a:t>
            </a:r>
            <a:r>
              <a:rPr lang="fr-FR" sz="2600" smtClean="0"/>
              <a:t>start-ups, </a:t>
            </a:r>
            <a:r>
              <a:rPr lang="fr-FR" sz="2600" dirty="0" smtClean="0"/>
              <a:t>diaspora, expertise,… </a:t>
            </a:r>
          </a:p>
          <a:p>
            <a:r>
              <a:rPr lang="fr-FR" sz="3000" b="1" dirty="0" err="1" smtClean="0"/>
              <a:t>Being</a:t>
            </a:r>
            <a:r>
              <a:rPr lang="fr-FR" sz="3000" b="1" dirty="0" smtClean="0"/>
              <a:t> an ACE </a:t>
            </a:r>
            <a:r>
              <a:rPr lang="fr-FR" sz="3000" b="1" dirty="0" err="1" smtClean="0"/>
              <a:t>is</a:t>
            </a:r>
            <a:r>
              <a:rPr lang="fr-FR" sz="3000" b="1" dirty="0" smtClean="0"/>
              <a:t> a </a:t>
            </a:r>
            <a:r>
              <a:rPr lang="fr-FR" sz="3000" b="1" dirty="0" err="1" smtClean="0"/>
              <a:t>huge</a:t>
            </a:r>
            <a:r>
              <a:rPr lang="fr-FR" sz="3000" b="1" dirty="0" smtClean="0"/>
              <a:t> </a:t>
            </a:r>
            <a:r>
              <a:rPr lang="fr-FR" sz="3000" b="1" dirty="0" err="1" smtClean="0"/>
              <a:t>advantage</a:t>
            </a:r>
            <a:endParaRPr lang="fr-FR" b="1" dirty="0" smtClean="0"/>
          </a:p>
          <a:p>
            <a:pPr lvl="1"/>
            <a:r>
              <a:rPr lang="fr-FR" sz="2600" dirty="0" err="1" smtClean="0"/>
              <a:t>you</a:t>
            </a:r>
            <a:r>
              <a:rPr lang="fr-FR" sz="2600" dirty="0" smtClean="0"/>
              <a:t> have the image of excellence</a:t>
            </a:r>
          </a:p>
          <a:p>
            <a:pPr lvl="1"/>
            <a:r>
              <a:rPr lang="fr-FR" sz="2600" dirty="0" err="1" smtClean="0"/>
              <a:t>you</a:t>
            </a:r>
            <a:r>
              <a:rPr lang="fr-FR" sz="2600" dirty="0" smtClean="0"/>
              <a:t> are </a:t>
            </a:r>
            <a:r>
              <a:rPr lang="fr-FR" sz="2600" dirty="0" err="1" smtClean="0"/>
              <a:t>carrying</a:t>
            </a:r>
            <a:r>
              <a:rPr lang="fr-FR" sz="2600" dirty="0" smtClean="0"/>
              <a:t> a </a:t>
            </a:r>
            <a:r>
              <a:rPr lang="fr-FR" sz="2600" dirty="0" err="1" smtClean="0"/>
              <a:t>project</a:t>
            </a:r>
            <a:r>
              <a:rPr lang="fr-FR" sz="2600" dirty="0" smtClean="0"/>
              <a:t> of national importance for the </a:t>
            </a:r>
            <a:r>
              <a:rPr lang="fr-FR" sz="2600" dirty="0" err="1" smtClean="0"/>
              <a:t>educational</a:t>
            </a:r>
            <a:r>
              <a:rPr lang="fr-FR" sz="2600" dirty="0" smtClean="0"/>
              <a:t> and </a:t>
            </a:r>
            <a:r>
              <a:rPr lang="fr-FR" sz="2600" dirty="0" err="1" smtClean="0"/>
              <a:t>economic</a:t>
            </a:r>
            <a:r>
              <a:rPr lang="fr-FR" sz="2600" dirty="0" smtClean="0"/>
              <a:t> </a:t>
            </a:r>
            <a:r>
              <a:rPr lang="fr-FR" sz="2600" dirty="0" err="1" smtClean="0"/>
              <a:t>development</a:t>
            </a:r>
            <a:r>
              <a:rPr lang="fr-FR" sz="2600" dirty="0" smtClean="0"/>
              <a:t> of </a:t>
            </a:r>
            <a:r>
              <a:rPr lang="fr-FR" sz="2600" dirty="0" err="1" smtClean="0"/>
              <a:t>your</a:t>
            </a:r>
            <a:r>
              <a:rPr lang="fr-FR" sz="2600" dirty="0" smtClean="0"/>
              <a:t> country</a:t>
            </a:r>
          </a:p>
          <a:p>
            <a:r>
              <a:rPr lang="fr-FR" sz="3000" b="1" dirty="0" err="1" smtClean="0"/>
              <a:t>Being</a:t>
            </a:r>
            <a:r>
              <a:rPr lang="fr-FR" sz="3000" b="1" dirty="0" smtClean="0"/>
              <a:t> an ACE </a:t>
            </a:r>
            <a:r>
              <a:rPr lang="fr-FR" sz="3000" b="1" dirty="0" err="1" smtClean="0"/>
              <a:t>is</a:t>
            </a:r>
            <a:r>
              <a:rPr lang="fr-FR" sz="3000" b="1" dirty="0" smtClean="0"/>
              <a:t> a </a:t>
            </a:r>
            <a:r>
              <a:rPr lang="fr-FR" sz="3000" b="1" dirty="0" err="1" smtClean="0"/>
              <a:t>huge</a:t>
            </a:r>
            <a:r>
              <a:rPr lang="fr-FR" sz="3000" b="1" dirty="0" smtClean="0"/>
              <a:t> </a:t>
            </a:r>
            <a:r>
              <a:rPr lang="fr-FR" sz="3000" b="1" dirty="0" err="1" smtClean="0"/>
              <a:t>responsibility</a:t>
            </a:r>
            <a:endParaRPr lang="fr-FR" sz="3000" b="1" dirty="0" smtClean="0"/>
          </a:p>
          <a:p>
            <a:pPr lvl="1"/>
            <a:r>
              <a:rPr lang="fr-FR" sz="2600" dirty="0" smtClean="0"/>
              <a:t>You are </a:t>
            </a:r>
            <a:r>
              <a:rPr lang="fr-FR" sz="2600" dirty="0" err="1" smtClean="0"/>
              <a:t>assumed</a:t>
            </a:r>
            <a:r>
              <a:rPr lang="fr-FR" sz="2600" dirty="0" smtClean="0"/>
              <a:t> to </a:t>
            </a:r>
            <a:r>
              <a:rPr lang="fr-FR" sz="2600" dirty="0" err="1" smtClean="0"/>
              <a:t>deliver</a:t>
            </a:r>
            <a:r>
              <a:rPr lang="fr-FR" sz="2600" dirty="0" smtClean="0"/>
              <a:t> excellence</a:t>
            </a:r>
          </a:p>
          <a:p>
            <a:pPr lvl="1"/>
            <a:r>
              <a:rPr lang="fr-FR" sz="2600" dirty="0" smtClean="0"/>
              <a:t>You must not </a:t>
            </a:r>
            <a:r>
              <a:rPr lang="fr-FR" sz="2600" dirty="0" err="1" smtClean="0"/>
              <a:t>disappoint</a:t>
            </a:r>
            <a:r>
              <a:rPr lang="fr-FR" sz="2600" dirty="0" smtClean="0"/>
              <a:t>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EF70-D787-4E0C-830F-A484094783F1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AFRICAN CENTERS OF EXCELLENCE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accent3">
                    <a:lumMod val="75000"/>
                  </a:schemeClr>
                </a:solidFill>
              </a:rPr>
              <a:t>REVENUE GENERATION</a:t>
            </a:r>
            <a:br>
              <a:rPr lang="en-US" altLang="en-US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altLang="en-US" b="1" dirty="0" smtClean="0">
                <a:solidFill>
                  <a:schemeClr val="accent3">
                    <a:lumMod val="75000"/>
                  </a:schemeClr>
                </a:solidFill>
              </a:rPr>
              <a:t>2nd CONCLUSION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DETERMINATION</a:t>
            </a:r>
          </a:p>
          <a:p>
            <a:pPr algn="ctr">
              <a:buNone/>
            </a:pPr>
            <a:r>
              <a:rPr lang="fr-FR" sz="3600" b="1" dirty="0" smtClean="0"/>
              <a:t>OBJECTIVE</a:t>
            </a:r>
            <a:endParaRPr lang="fr-FR" sz="3600" dirty="0" smtClean="0"/>
          </a:p>
          <a:p>
            <a:pPr algn="ctr">
              <a:buNone/>
            </a:pPr>
            <a:r>
              <a:rPr lang="fr-FR" sz="3600" b="1" dirty="0" smtClean="0"/>
              <a:t>PROFESSIONNALISM</a:t>
            </a:r>
          </a:p>
          <a:p>
            <a:pPr algn="ctr">
              <a:buNone/>
            </a:pPr>
            <a:r>
              <a:rPr lang="fr-FR" sz="3600" b="1" dirty="0" smtClean="0"/>
              <a:t>« CUSTOMERS » VIEWPOINT</a:t>
            </a:r>
          </a:p>
          <a:p>
            <a:pPr algn="ctr">
              <a:buNone/>
            </a:pPr>
            <a:r>
              <a:rPr lang="fr-FR" sz="4000" smtClean="0">
                <a:solidFill>
                  <a:srgbClr val="FF0000"/>
                </a:solidFill>
              </a:rPr>
              <a:t>DETERMINATION</a:t>
            </a:r>
            <a:endParaRPr lang="fr-FR" sz="4000" dirty="0" smtClean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EF70-D787-4E0C-830F-A484094783F1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AFRICAN CENTERS OF EXCELLENCE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accent3">
                    <a:lumMod val="75000"/>
                  </a:schemeClr>
                </a:solidFill>
              </a:rPr>
              <a:t>REVENUE GENERATION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389" name="Rectangle 2051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2800" b="1" dirty="0" err="1" smtClean="0"/>
              <a:t>Lessons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learned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from</a:t>
            </a:r>
            <a:endParaRPr lang="fr-FR" sz="2800" b="1" dirty="0" smtClean="0"/>
          </a:p>
          <a:p>
            <a:pPr algn="ctr">
              <a:buNone/>
            </a:pPr>
            <a:r>
              <a:rPr lang="fr-FR" sz="2800" b="1" dirty="0" smtClean="0"/>
              <a:t>6 missions on ACE revenue </a:t>
            </a:r>
            <a:r>
              <a:rPr lang="fr-FR" sz="2800" b="1" dirty="0" err="1" smtClean="0"/>
              <a:t>generation</a:t>
            </a:r>
            <a:r>
              <a:rPr lang="fr-FR" sz="2800" b="1" dirty="0" smtClean="0"/>
              <a:t> for 8 ACES</a:t>
            </a:r>
          </a:p>
          <a:p>
            <a:pPr lvl="1"/>
            <a:r>
              <a:rPr lang="fr-FR" sz="2400" dirty="0" smtClean="0"/>
              <a:t>SAMEF, Dakar, </a:t>
            </a:r>
            <a:r>
              <a:rPr lang="fr-FR" sz="2400" dirty="0" err="1" smtClean="0"/>
              <a:t>Senegal</a:t>
            </a:r>
            <a:r>
              <a:rPr lang="fr-FR" sz="2400" dirty="0" smtClean="0"/>
              <a:t>, 29 -30 March 15</a:t>
            </a:r>
          </a:p>
          <a:p>
            <a:pPr lvl="1"/>
            <a:r>
              <a:rPr lang="fr-FR" sz="2400" dirty="0" smtClean="0"/>
              <a:t>MITIC, Saint Louis, </a:t>
            </a:r>
            <a:r>
              <a:rPr lang="fr-FR" sz="2400" dirty="0" err="1" smtClean="0"/>
              <a:t>Senegal</a:t>
            </a:r>
            <a:r>
              <a:rPr lang="fr-FR" sz="2400" dirty="0" smtClean="0"/>
              <a:t>, 1-3 April 15</a:t>
            </a:r>
          </a:p>
          <a:p>
            <a:pPr lvl="1"/>
            <a:r>
              <a:rPr lang="fr-FR" sz="2400" dirty="0" smtClean="0"/>
              <a:t>SMA, Porto Novo, Benin, 21-23 April 15</a:t>
            </a:r>
          </a:p>
          <a:p>
            <a:pPr lvl="1"/>
            <a:r>
              <a:rPr lang="fr-FR" sz="2400" dirty="0" smtClean="0"/>
              <a:t>CETIC, Yaoundé, Cameroun, 27-28 April 15</a:t>
            </a:r>
          </a:p>
          <a:p>
            <a:pPr lvl="1"/>
            <a:r>
              <a:rPr lang="fr-FR" sz="2400" dirty="0" smtClean="0"/>
              <a:t>WACCI, WACCBIP, RWESCK, 10-11 </a:t>
            </a:r>
            <a:r>
              <a:rPr lang="fr-FR" sz="2400" dirty="0" err="1" smtClean="0"/>
              <a:t>November</a:t>
            </a:r>
            <a:r>
              <a:rPr lang="fr-FR" sz="2400" dirty="0" smtClean="0"/>
              <a:t> 15</a:t>
            </a:r>
          </a:p>
          <a:p>
            <a:pPr lvl="1"/>
            <a:r>
              <a:rPr lang="fr-FR" sz="2400" dirty="0" smtClean="0"/>
              <a:t>CERSA, </a:t>
            </a:r>
            <a:r>
              <a:rPr lang="fr-FR" sz="2400" dirty="0" err="1" smtClean="0"/>
              <a:t>Lome</a:t>
            </a:r>
            <a:r>
              <a:rPr lang="fr-FR" sz="2400" dirty="0" smtClean="0"/>
              <a:t> 12-13 </a:t>
            </a:r>
            <a:r>
              <a:rPr lang="fr-FR" sz="2400" dirty="0" err="1" smtClean="0"/>
              <a:t>November</a:t>
            </a:r>
            <a:r>
              <a:rPr lang="fr-FR" sz="2400" dirty="0" smtClean="0"/>
              <a:t> 15</a:t>
            </a:r>
          </a:p>
          <a:p>
            <a:pPr lvl="1"/>
            <a:r>
              <a:rPr lang="fr-FR" sz="2400" dirty="0" smtClean="0"/>
              <a:t>120 participants</a:t>
            </a: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AFRICAN CENTERS OF EXCELLENCE</a:t>
            </a:r>
            <a:endParaRPr lang="fr-FR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CA9709-594B-4CAD-BC99-526D8F19BF10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accent3">
                    <a:lumMod val="75000"/>
                  </a:schemeClr>
                </a:solidFill>
              </a:rPr>
              <a:t>REVENUE GENERATION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389" name="Rectangle 2051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800" b="1" dirty="0" smtClean="0"/>
              <a:t>You are </a:t>
            </a:r>
            <a:r>
              <a:rPr lang="fr-FR" sz="2800" b="1" dirty="0" err="1" smtClean="0"/>
              <a:t>already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generating</a:t>
            </a:r>
            <a:r>
              <a:rPr lang="fr-FR" sz="2800" b="1" dirty="0" smtClean="0"/>
              <a:t> revenues: </a:t>
            </a:r>
            <a:r>
              <a:rPr lang="fr-FR" sz="2800" b="1" dirty="0" err="1" smtClean="0"/>
              <a:t>Build</a:t>
            </a:r>
            <a:r>
              <a:rPr lang="fr-FR" sz="2800" b="1" dirty="0" smtClean="0"/>
              <a:t> on </a:t>
            </a:r>
            <a:r>
              <a:rPr lang="fr-FR" sz="2800" b="1" dirty="0" err="1" smtClean="0"/>
              <a:t>them</a:t>
            </a:r>
            <a:endParaRPr lang="fr-FR" sz="2800" b="1" dirty="0" smtClean="0"/>
          </a:p>
          <a:p>
            <a:pPr lvl="1"/>
            <a:r>
              <a:rPr lang="fr-FR" sz="2600" dirty="0" err="1" smtClean="0"/>
              <a:t>Student</a:t>
            </a:r>
            <a:r>
              <a:rPr lang="fr-FR" sz="2600" dirty="0" smtClean="0"/>
              <a:t> </a:t>
            </a:r>
            <a:r>
              <a:rPr lang="fr-FR" sz="2600" dirty="0" err="1" smtClean="0"/>
              <a:t>tuition</a:t>
            </a:r>
            <a:r>
              <a:rPr lang="fr-FR" sz="2600" dirty="0" smtClean="0"/>
              <a:t> and </a:t>
            </a:r>
            <a:r>
              <a:rPr lang="fr-FR" sz="2600" dirty="0" err="1" smtClean="0"/>
              <a:t>fees</a:t>
            </a:r>
            <a:endParaRPr lang="fr-FR" sz="2600" dirty="0" smtClean="0"/>
          </a:p>
          <a:p>
            <a:pPr lvl="1"/>
            <a:r>
              <a:rPr lang="fr-FR" sz="2600" dirty="0" smtClean="0"/>
              <a:t>Research or Survey </a:t>
            </a:r>
            <a:r>
              <a:rPr lang="fr-FR" sz="2600" dirty="0" err="1" smtClean="0"/>
              <a:t>contracts</a:t>
            </a:r>
            <a:endParaRPr lang="fr-FR" sz="2600" dirty="0" smtClean="0"/>
          </a:p>
          <a:p>
            <a:pPr lvl="1"/>
            <a:r>
              <a:rPr lang="fr-FR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often</a:t>
            </a:r>
            <a:r>
              <a:rPr lang="fr-FR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continued</a:t>
            </a:r>
            <a:r>
              <a:rPr lang="fr-FR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education</a:t>
            </a:r>
            <a:endParaRPr lang="en-US" sz="2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2800" b="1" dirty="0" err="1" smtClean="0"/>
              <a:t>Improve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your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knowledge</a:t>
            </a:r>
            <a:r>
              <a:rPr lang="fr-FR" sz="2800" b="1" dirty="0" smtClean="0"/>
              <a:t> and </a:t>
            </a:r>
            <a:r>
              <a:rPr lang="fr-FR" sz="2800" b="1" dirty="0" err="1" smtClean="0"/>
              <a:t>understanding</a:t>
            </a:r>
            <a:r>
              <a:rPr lang="fr-FR" sz="2800" b="1" dirty="0" smtClean="0"/>
              <a:t> of how </a:t>
            </a:r>
            <a:r>
              <a:rPr lang="fr-FR" sz="2800" b="1" dirty="0" err="1" smtClean="0"/>
              <a:t>it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works</a:t>
            </a:r>
            <a:endParaRPr lang="fr-FR" sz="2800" b="1" dirty="0" smtClean="0"/>
          </a:p>
          <a:p>
            <a:pPr lvl="1"/>
            <a:r>
              <a:rPr lang="fr-FR" sz="2600" dirty="0" err="1" smtClean="0"/>
              <a:t>Processes</a:t>
            </a:r>
            <a:r>
              <a:rPr lang="fr-FR" sz="2600" dirty="0" smtClean="0"/>
              <a:t>, </a:t>
            </a:r>
            <a:r>
              <a:rPr lang="fr-FR" sz="2600" dirty="0" err="1" smtClean="0"/>
              <a:t>key</a:t>
            </a:r>
            <a:r>
              <a:rPr lang="fr-FR" sz="2600" dirty="0" smtClean="0"/>
              <a:t> points, </a:t>
            </a:r>
            <a:r>
              <a:rPr lang="fr-FR" sz="2600" dirty="0" err="1" smtClean="0"/>
              <a:t>success</a:t>
            </a:r>
            <a:r>
              <a:rPr lang="fr-FR" sz="2600" dirty="0" smtClean="0"/>
              <a:t> </a:t>
            </a:r>
            <a:r>
              <a:rPr lang="fr-FR" sz="2600" dirty="0" err="1" smtClean="0"/>
              <a:t>factors</a:t>
            </a:r>
            <a:r>
              <a:rPr lang="fr-FR" sz="2600" dirty="0" smtClean="0"/>
              <a:t> , </a:t>
            </a:r>
            <a:r>
              <a:rPr lang="fr-FR" sz="2600" dirty="0" err="1" smtClean="0"/>
              <a:t>difficulties</a:t>
            </a:r>
            <a:endParaRPr lang="fr-FR" sz="2600" dirty="0" smtClean="0"/>
          </a:p>
          <a:p>
            <a:pPr lvl="1"/>
            <a:r>
              <a:rPr lang="fr-FR" sz="2600" dirty="0" err="1" smtClean="0"/>
              <a:t>Cost</a:t>
            </a:r>
            <a:r>
              <a:rPr lang="fr-FR" sz="2600" dirty="0" smtClean="0"/>
              <a:t> </a:t>
            </a:r>
            <a:r>
              <a:rPr lang="fr-FR" sz="2600" dirty="0" err="1" smtClean="0"/>
              <a:t>Knowledge</a:t>
            </a:r>
            <a:r>
              <a:rPr lang="fr-FR" sz="2600" dirty="0" smtClean="0"/>
              <a:t> and business model</a:t>
            </a:r>
          </a:p>
          <a:p>
            <a:r>
              <a:rPr lang="fr-FR" sz="2800" b="1" dirty="0" err="1" smtClean="0"/>
              <a:t>Improve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your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professionalism</a:t>
            </a:r>
            <a:endParaRPr lang="fr-FR" sz="2800" b="1" dirty="0" smtClean="0"/>
          </a:p>
          <a:p>
            <a:pPr lvl="1"/>
            <a:r>
              <a:rPr lang="fr-FR" sz="2600" dirty="0" err="1" smtClean="0"/>
              <a:t>Academic</a:t>
            </a:r>
            <a:r>
              <a:rPr lang="fr-FR" sz="2600" dirty="0" smtClean="0"/>
              <a:t> and support</a:t>
            </a:r>
          </a:p>
          <a:p>
            <a:pPr lvl="1"/>
            <a:r>
              <a:rPr lang="fr-FR" sz="2600" dirty="0" smtClean="0"/>
              <a:t>Non </a:t>
            </a:r>
            <a:r>
              <a:rPr lang="fr-FR" sz="2600" dirty="0" err="1" smtClean="0"/>
              <a:t>academic</a:t>
            </a:r>
            <a:r>
              <a:rPr lang="fr-FR" sz="2600" dirty="0" smtClean="0"/>
              <a:t>: </a:t>
            </a:r>
            <a:r>
              <a:rPr lang="fr-FR" sz="2600" dirty="0" err="1" smtClean="0"/>
              <a:t>strategy</a:t>
            </a:r>
            <a:r>
              <a:rPr lang="fr-FR" sz="2600" dirty="0" smtClean="0"/>
              <a:t>, </a:t>
            </a:r>
            <a:r>
              <a:rPr lang="fr-FR" sz="2600" dirty="0" err="1" smtClean="0"/>
              <a:t>project</a:t>
            </a:r>
            <a:r>
              <a:rPr lang="fr-FR" sz="2600" dirty="0" smtClean="0"/>
              <a:t> management, marketing, communication,…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AFRICAN CENTERS OF EXCELLENCE</a:t>
            </a:r>
            <a:endParaRPr lang="fr-FR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CA9709-594B-4CAD-BC99-526D8F19BF10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accent3">
                    <a:lumMod val="75000"/>
                  </a:schemeClr>
                </a:solidFill>
              </a:rPr>
              <a:t>REVENUE GENERATION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389" name="Rectangle 2051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/>
              <a:t>Implementing</a:t>
            </a:r>
            <a:r>
              <a:rPr lang="fr-FR" b="1" dirty="0" smtClean="0"/>
              <a:t> the ACE </a:t>
            </a:r>
            <a:r>
              <a:rPr lang="fr-FR" b="1" dirty="0" err="1" smtClean="0"/>
              <a:t>project</a:t>
            </a:r>
            <a:r>
              <a:rPr lang="fr-FR" b="1" dirty="0" smtClean="0"/>
              <a:t>: an excellent </a:t>
            </a:r>
            <a:r>
              <a:rPr lang="fr-FR" b="1" dirty="0" err="1" smtClean="0"/>
              <a:t>way</a:t>
            </a:r>
            <a:r>
              <a:rPr lang="fr-FR" b="1" dirty="0" smtClean="0"/>
              <a:t> of </a:t>
            </a:r>
            <a:r>
              <a:rPr lang="fr-FR" b="1" dirty="0" err="1" smtClean="0"/>
              <a:t>increasing</a:t>
            </a:r>
            <a:r>
              <a:rPr lang="fr-FR" b="1" dirty="0" smtClean="0"/>
              <a:t> </a:t>
            </a:r>
            <a:r>
              <a:rPr lang="fr-FR" b="1" dirty="0" err="1" smtClean="0"/>
              <a:t>generated</a:t>
            </a:r>
            <a:r>
              <a:rPr lang="fr-FR" b="1" dirty="0" smtClean="0"/>
              <a:t> revenues</a:t>
            </a:r>
          </a:p>
          <a:p>
            <a:pPr lvl="1"/>
            <a:r>
              <a:rPr lang="fr-FR" dirty="0" err="1" smtClean="0"/>
              <a:t>Increased</a:t>
            </a:r>
            <a:r>
              <a:rPr lang="fr-FR" dirty="0" smtClean="0"/>
              <a:t>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students</a:t>
            </a:r>
            <a:r>
              <a:rPr lang="fr-FR" dirty="0" smtClean="0"/>
              <a:t> = </a:t>
            </a:r>
            <a:r>
              <a:rPr lang="fr-FR" dirty="0" err="1" smtClean="0"/>
              <a:t>increased</a:t>
            </a:r>
            <a:r>
              <a:rPr lang="fr-FR" dirty="0" smtClean="0"/>
              <a:t> </a:t>
            </a:r>
            <a:r>
              <a:rPr lang="fr-FR" dirty="0" err="1" smtClean="0"/>
              <a:t>tuition</a:t>
            </a:r>
            <a:r>
              <a:rPr lang="fr-FR" dirty="0" smtClean="0"/>
              <a:t> and </a:t>
            </a:r>
            <a:r>
              <a:rPr lang="fr-FR" dirty="0" err="1" smtClean="0"/>
              <a:t>fees</a:t>
            </a:r>
            <a:r>
              <a:rPr lang="fr-FR" dirty="0" smtClean="0"/>
              <a:t> (</a:t>
            </a:r>
            <a:r>
              <a:rPr lang="fr-FR" dirty="0" err="1" smtClean="0"/>
              <a:t>indicator</a:t>
            </a:r>
            <a:r>
              <a:rPr lang="fr-FR" dirty="0" smtClean="0"/>
              <a:t> 1)</a:t>
            </a:r>
          </a:p>
          <a:p>
            <a:pPr lvl="1"/>
            <a:r>
              <a:rPr lang="fr-FR" dirty="0" err="1" smtClean="0"/>
              <a:t>Continued</a:t>
            </a:r>
            <a:r>
              <a:rPr lang="fr-FR" dirty="0" smtClean="0"/>
              <a:t> </a:t>
            </a:r>
            <a:r>
              <a:rPr lang="fr-FR" dirty="0" err="1" smtClean="0"/>
              <a:t>education</a:t>
            </a:r>
            <a:r>
              <a:rPr lang="fr-FR" dirty="0" smtClean="0"/>
              <a:t> (</a:t>
            </a:r>
            <a:r>
              <a:rPr lang="fr-FR" dirty="0" err="1" smtClean="0"/>
              <a:t>indicator</a:t>
            </a:r>
            <a:r>
              <a:rPr lang="fr-FR" dirty="0" smtClean="0"/>
              <a:t> 1)</a:t>
            </a:r>
          </a:p>
          <a:p>
            <a:pPr lvl="1"/>
            <a:r>
              <a:rPr lang="fr-FR" dirty="0" err="1" smtClean="0"/>
              <a:t>Company</a:t>
            </a:r>
            <a:r>
              <a:rPr lang="fr-FR" dirty="0" smtClean="0"/>
              <a:t> </a:t>
            </a:r>
            <a:r>
              <a:rPr lang="fr-FR" dirty="0" err="1" smtClean="0"/>
              <a:t>internships</a:t>
            </a:r>
            <a:r>
              <a:rPr lang="fr-FR" dirty="0" smtClean="0"/>
              <a:t> (</a:t>
            </a:r>
            <a:r>
              <a:rPr lang="fr-FR" dirty="0" err="1" smtClean="0"/>
              <a:t>indicator</a:t>
            </a:r>
            <a:r>
              <a:rPr lang="fr-FR" dirty="0" smtClean="0"/>
              <a:t> 3) opens to </a:t>
            </a:r>
            <a:r>
              <a:rPr lang="fr-FR" dirty="0" err="1" smtClean="0"/>
              <a:t>increased</a:t>
            </a:r>
            <a:r>
              <a:rPr lang="fr-FR" dirty="0" smtClean="0"/>
              <a:t> </a:t>
            </a:r>
            <a:r>
              <a:rPr lang="fr-FR" dirty="0" err="1" smtClean="0"/>
              <a:t>company</a:t>
            </a:r>
            <a:r>
              <a:rPr lang="fr-FR" dirty="0" smtClean="0"/>
              <a:t> research or expertise </a:t>
            </a:r>
            <a:r>
              <a:rPr lang="fr-FR" dirty="0" err="1" smtClean="0"/>
              <a:t>contracts</a:t>
            </a:r>
            <a:endParaRPr lang="fr-FR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AFRICAN CENTERS OF EXCELLENCE</a:t>
            </a:r>
            <a:endParaRPr lang="fr-FR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CA9709-594B-4CAD-BC99-526D8F19BF10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chemeClr val="accent3">
                    <a:lumMod val="75000"/>
                  </a:schemeClr>
                </a:solidFill>
              </a:rPr>
              <a:t>REVENUE GENERATION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fr-FR" sz="3000" b="1" dirty="0" err="1" smtClean="0"/>
              <a:t>Make</a:t>
            </a:r>
            <a:r>
              <a:rPr lang="fr-FR" sz="3000" b="1" dirty="0" smtClean="0"/>
              <a:t> </a:t>
            </a:r>
            <a:r>
              <a:rPr lang="fr-FR" sz="3000" b="1" dirty="0" err="1" smtClean="0"/>
              <a:t>your</a:t>
            </a:r>
            <a:r>
              <a:rPr lang="fr-FR" sz="3000" b="1" dirty="0" smtClean="0"/>
              <a:t> ACE objectives </a:t>
            </a:r>
            <a:r>
              <a:rPr lang="fr-FR" sz="3000" b="1" dirty="0" err="1" smtClean="0"/>
              <a:t>achievable</a:t>
            </a:r>
            <a:endParaRPr lang="fr-FR" sz="2600" dirty="0" smtClean="0"/>
          </a:p>
          <a:p>
            <a:pPr lvl="1"/>
            <a:r>
              <a:rPr lang="fr-FR" sz="3000" dirty="0" err="1" smtClean="0"/>
              <a:t>Optimize</a:t>
            </a:r>
            <a:r>
              <a:rPr lang="fr-FR" sz="3000" dirty="0" smtClean="0"/>
              <a:t> the World Bank </a:t>
            </a:r>
            <a:r>
              <a:rPr lang="fr-FR" sz="3000" dirty="0" err="1" smtClean="0"/>
              <a:t>funds</a:t>
            </a:r>
            <a:endParaRPr lang="fr-FR" sz="3000" dirty="0" smtClean="0"/>
          </a:p>
          <a:p>
            <a:pPr lvl="1"/>
            <a:r>
              <a:rPr lang="fr-FR" sz="3000" dirty="0" err="1" smtClean="0"/>
              <a:t>Ability</a:t>
            </a:r>
            <a:r>
              <a:rPr lang="fr-FR" sz="3000" dirty="0" smtClean="0"/>
              <a:t> to </a:t>
            </a:r>
            <a:r>
              <a:rPr lang="fr-FR" sz="3000" dirty="0" err="1" smtClean="0"/>
              <a:t>achieve</a:t>
            </a:r>
            <a:r>
              <a:rPr lang="fr-FR" sz="3000" dirty="0" smtClean="0"/>
              <a:t> the objectives? in </a:t>
            </a:r>
            <a:r>
              <a:rPr lang="fr-FR" sz="3000" dirty="0" err="1" smtClean="0"/>
              <a:t>details</a:t>
            </a:r>
            <a:r>
              <a:rPr lang="fr-FR" sz="3000" dirty="0" smtClean="0"/>
              <a:t> </a:t>
            </a:r>
          </a:p>
          <a:p>
            <a:pPr lvl="2"/>
            <a:r>
              <a:rPr lang="fr-FR" sz="3000" dirty="0" smtClean="0"/>
              <a:t>Key to </a:t>
            </a:r>
            <a:r>
              <a:rPr lang="fr-FR" sz="3000" dirty="0" err="1" smtClean="0"/>
              <a:t>achievement</a:t>
            </a:r>
            <a:r>
              <a:rPr lang="fr-FR" sz="3000" baseline="0" dirty="0" smtClean="0"/>
              <a:t>?</a:t>
            </a:r>
          </a:p>
          <a:p>
            <a:pPr lvl="2"/>
            <a:r>
              <a:rPr lang="fr-FR" sz="3000" baseline="0" dirty="0" err="1" smtClean="0"/>
              <a:t>Difficulties</a:t>
            </a:r>
            <a:endParaRPr lang="fr-FR" sz="3000" baseline="0" dirty="0" smtClean="0"/>
          </a:p>
          <a:p>
            <a:pPr lvl="1"/>
            <a:r>
              <a:rPr lang="fr-FR" sz="3000" dirty="0" err="1" smtClean="0"/>
              <a:t>Threshold</a:t>
            </a:r>
            <a:r>
              <a:rPr lang="fr-FR" sz="3000" dirty="0" smtClean="0"/>
              <a:t> </a:t>
            </a:r>
            <a:r>
              <a:rPr lang="fr-FR" sz="3000" dirty="0" err="1" smtClean="0"/>
              <a:t>Risks</a:t>
            </a:r>
            <a:r>
              <a:rPr lang="fr-FR" sz="3000" dirty="0" smtClean="0"/>
              <a:t>?</a:t>
            </a:r>
          </a:p>
          <a:p>
            <a:pPr lvl="1"/>
            <a:r>
              <a:rPr lang="en-US" sz="3000" dirty="0" smtClean="0"/>
              <a:t>Key </a:t>
            </a:r>
            <a:r>
              <a:rPr lang="en-US" sz="3000" baseline="0" dirty="0" smtClean="0"/>
              <a:t>non academic competences</a:t>
            </a:r>
            <a:r>
              <a:rPr lang="en-US" sz="3000" dirty="0" smtClean="0"/>
              <a:t> </a:t>
            </a:r>
            <a:r>
              <a:rPr lang="en-US" sz="3000" baseline="0" dirty="0" smtClean="0"/>
              <a:t>and organization:  </a:t>
            </a:r>
          </a:p>
          <a:p>
            <a:pPr lvl="2"/>
            <a:r>
              <a:rPr lang="en-US" sz="2600" baseline="0" dirty="0" smtClean="0"/>
              <a:t>marketing, communication, development </a:t>
            </a:r>
            <a:r>
              <a:rPr lang="en-US" sz="2600" dirty="0" smtClean="0"/>
              <a:t>manager,  </a:t>
            </a:r>
            <a:r>
              <a:rPr lang="en-US" sz="2600" baseline="0" dirty="0" smtClean="0"/>
              <a:t>project management,…</a:t>
            </a:r>
          </a:p>
          <a:p>
            <a:pPr lvl="1"/>
            <a:r>
              <a:rPr lang="en-US" sz="3000" baseline="0" dirty="0" smtClean="0"/>
              <a:t>Adjust your objectives if not achievable</a:t>
            </a:r>
            <a:endParaRPr lang="fr-FR" sz="3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EF70-D787-4E0C-830F-A484094783F1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AFRICAN CENTERS OF EXCELLENCE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chemeClr val="accent3">
                    <a:lumMod val="75000"/>
                  </a:schemeClr>
                </a:solidFill>
              </a:rPr>
              <a:t>REVENUE GENERATION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b="1" dirty="0" err="1" smtClean="0"/>
              <a:t>Threshold</a:t>
            </a:r>
            <a:r>
              <a:rPr lang="fr-FR" b="1" dirty="0" smtClean="0"/>
              <a:t> </a:t>
            </a:r>
            <a:r>
              <a:rPr lang="fr-FR" b="1" dirty="0" err="1" smtClean="0"/>
              <a:t>effects</a:t>
            </a:r>
            <a:endParaRPr lang="fr-FR" b="1" dirty="0" smtClean="0"/>
          </a:p>
          <a:p>
            <a:r>
              <a:rPr lang="fr-FR" sz="3000" b="1" dirty="0" smtClean="0"/>
              <a:t>To go </a:t>
            </a:r>
          </a:p>
          <a:p>
            <a:pPr lvl="1"/>
            <a:r>
              <a:rPr lang="fr-FR" sz="2600" dirty="0" err="1" smtClean="0"/>
              <a:t>From</a:t>
            </a:r>
            <a:r>
              <a:rPr lang="fr-FR" sz="2600" dirty="0" smtClean="0"/>
              <a:t> 5 to 30 masters</a:t>
            </a:r>
          </a:p>
          <a:p>
            <a:pPr lvl="1"/>
            <a:r>
              <a:rPr lang="fr-FR" sz="2600" dirty="0" err="1" smtClean="0"/>
              <a:t>From</a:t>
            </a:r>
            <a:r>
              <a:rPr lang="fr-FR" sz="2600" dirty="0" smtClean="0"/>
              <a:t>  40 to 200 </a:t>
            </a:r>
            <a:r>
              <a:rPr lang="fr-FR" sz="2600" dirty="0" err="1" smtClean="0"/>
              <a:t>students</a:t>
            </a:r>
            <a:endParaRPr lang="fr-FR" sz="2600" dirty="0" smtClean="0"/>
          </a:p>
          <a:p>
            <a:pPr lvl="1"/>
            <a:r>
              <a:rPr lang="fr-FR" sz="2600" dirty="0" err="1" smtClean="0"/>
              <a:t>From</a:t>
            </a:r>
            <a:r>
              <a:rPr lang="fr-FR" sz="2600" dirty="0" smtClean="0"/>
              <a:t> 4 to 40 </a:t>
            </a:r>
            <a:r>
              <a:rPr lang="fr-FR" sz="2600" dirty="0" err="1" smtClean="0"/>
              <a:t>yearly</a:t>
            </a:r>
            <a:r>
              <a:rPr lang="fr-FR" sz="2600" dirty="0" smtClean="0"/>
              <a:t> </a:t>
            </a:r>
            <a:r>
              <a:rPr lang="fr-FR" sz="2600" dirty="0" err="1" smtClean="0"/>
              <a:t>contracts</a:t>
            </a:r>
            <a:r>
              <a:rPr lang="fr-FR" sz="2600" dirty="0" smtClean="0"/>
              <a:t> and </a:t>
            </a:r>
            <a:r>
              <a:rPr lang="fr-FR" sz="2600" dirty="0" err="1" smtClean="0"/>
              <a:t>from</a:t>
            </a:r>
            <a:r>
              <a:rPr lang="fr-FR" sz="2600" dirty="0" smtClean="0"/>
              <a:t> 20,000$ to 500,000$ </a:t>
            </a:r>
            <a:r>
              <a:rPr lang="fr-FR" sz="2600" dirty="0" err="1" smtClean="0"/>
              <a:t>yearly</a:t>
            </a:r>
            <a:r>
              <a:rPr lang="fr-FR" sz="2600" dirty="0" smtClean="0"/>
              <a:t> </a:t>
            </a:r>
            <a:r>
              <a:rPr lang="fr-FR" sz="2600" dirty="0" err="1" smtClean="0"/>
              <a:t>contracts</a:t>
            </a:r>
            <a:r>
              <a:rPr lang="fr-FR" sz="2600" dirty="0" smtClean="0"/>
              <a:t> </a:t>
            </a:r>
          </a:p>
          <a:p>
            <a:r>
              <a:rPr lang="fr-FR" sz="3000" b="1" dirty="0" smtClean="0"/>
              <a:t>Not the </a:t>
            </a:r>
            <a:r>
              <a:rPr lang="fr-FR" sz="3000" b="1" dirty="0" err="1" smtClean="0"/>
              <a:t>same</a:t>
            </a:r>
            <a:r>
              <a:rPr lang="fr-FR" sz="3000" b="1" dirty="0" smtClean="0"/>
              <a:t> </a:t>
            </a:r>
            <a:r>
              <a:rPr lang="fr-FR" sz="3000" b="1" dirty="0" err="1" smtClean="0"/>
              <a:t>organization</a:t>
            </a:r>
            <a:r>
              <a:rPr lang="fr-FR" sz="3000" b="1" dirty="0" smtClean="0"/>
              <a:t> for</a:t>
            </a:r>
          </a:p>
          <a:p>
            <a:pPr lvl="1"/>
            <a:r>
              <a:rPr lang="fr-FR" sz="2600" dirty="0" smtClean="0"/>
              <a:t>Marketing, communication and lobbying</a:t>
            </a:r>
          </a:p>
          <a:p>
            <a:pPr lvl="1"/>
            <a:r>
              <a:rPr lang="fr-FR" sz="2600" dirty="0" smtClean="0"/>
              <a:t>Project management</a:t>
            </a:r>
          </a:p>
          <a:p>
            <a:pPr lvl="1"/>
            <a:r>
              <a:rPr lang="fr-FR" sz="2600" dirty="0" err="1" smtClean="0"/>
              <a:t>Internal</a:t>
            </a:r>
            <a:r>
              <a:rPr lang="fr-FR" sz="2600" dirty="0" smtClean="0"/>
              <a:t> </a:t>
            </a:r>
            <a:r>
              <a:rPr lang="fr-FR" sz="2600" dirty="0" err="1" smtClean="0"/>
              <a:t>resources</a:t>
            </a:r>
            <a:endParaRPr lang="fr-FR" sz="2600" dirty="0" smtClean="0"/>
          </a:p>
          <a:p>
            <a:pPr lvl="1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EF70-D787-4E0C-830F-A484094783F1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AFRICAN CENTERS OF EXCELLENCE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chemeClr val="accent3">
                    <a:lumMod val="75000"/>
                  </a:schemeClr>
                </a:solidFill>
              </a:rPr>
              <a:t>REVENUE GENERATION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b="1" dirty="0" err="1" smtClean="0"/>
              <a:t>Example</a:t>
            </a:r>
            <a:r>
              <a:rPr lang="fr-FR" b="1" dirty="0" smtClean="0"/>
              <a:t> :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your</a:t>
            </a:r>
            <a:r>
              <a:rPr lang="fr-FR" b="1" dirty="0" smtClean="0"/>
              <a:t> ACE </a:t>
            </a:r>
            <a:r>
              <a:rPr lang="fr-FR" b="1" dirty="0" err="1" smtClean="0"/>
              <a:t>student</a:t>
            </a:r>
            <a:r>
              <a:rPr lang="fr-FR" b="1" dirty="0" smtClean="0"/>
              <a:t> objectives </a:t>
            </a:r>
            <a:r>
              <a:rPr lang="fr-FR" b="1" dirty="0" err="1" smtClean="0"/>
              <a:t>achievable</a:t>
            </a:r>
            <a:r>
              <a:rPr lang="fr-FR" b="1" dirty="0" smtClean="0"/>
              <a:t>?</a:t>
            </a:r>
          </a:p>
          <a:p>
            <a:pPr lvl="1"/>
            <a:r>
              <a:rPr lang="fr-FR" b="1" dirty="0" err="1" smtClean="0"/>
              <a:t>Market</a:t>
            </a:r>
            <a:r>
              <a:rPr lang="fr-FR" b="1" dirty="0" smtClean="0"/>
              <a:t> </a:t>
            </a:r>
            <a:r>
              <a:rPr lang="fr-FR" b="1" dirty="0" err="1" smtClean="0"/>
              <a:t>analysis</a:t>
            </a:r>
            <a:r>
              <a:rPr lang="fr-FR" b="1" dirty="0" smtClean="0"/>
              <a:t> for </a:t>
            </a:r>
            <a:r>
              <a:rPr lang="fr-FR" b="1" dirty="0" err="1" smtClean="0"/>
              <a:t>each</a:t>
            </a:r>
            <a:r>
              <a:rPr lang="fr-FR" b="1" dirty="0" smtClean="0"/>
              <a:t> </a:t>
            </a:r>
            <a:r>
              <a:rPr lang="fr-FR" b="1" dirty="0" err="1" smtClean="0"/>
              <a:t>education</a:t>
            </a:r>
            <a:r>
              <a:rPr lang="fr-FR" b="1" dirty="0" smtClean="0"/>
              <a:t> program</a:t>
            </a:r>
          </a:p>
          <a:p>
            <a:pPr lvl="2"/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come </a:t>
            </a:r>
            <a:r>
              <a:rPr lang="fr-FR" dirty="0" err="1" smtClean="0"/>
              <a:t>from</a:t>
            </a:r>
            <a:r>
              <a:rPr lang="fr-FR" dirty="0" smtClean="0"/>
              <a:t>? How </a:t>
            </a:r>
            <a:r>
              <a:rPr lang="fr-FR" dirty="0" err="1" smtClean="0"/>
              <a:t>many</a:t>
            </a:r>
            <a:endParaRPr lang="fr-FR" dirty="0" smtClean="0"/>
          </a:p>
          <a:p>
            <a:pPr lvl="2"/>
            <a:r>
              <a:rPr lang="fr-FR" dirty="0" smtClean="0"/>
              <a:t>How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know about </a:t>
            </a:r>
            <a:r>
              <a:rPr lang="fr-FR" dirty="0" err="1" smtClean="0"/>
              <a:t>you</a:t>
            </a:r>
            <a:r>
              <a:rPr lang="fr-FR" dirty="0" smtClean="0"/>
              <a:t>? How </a:t>
            </a:r>
            <a:r>
              <a:rPr lang="fr-FR" dirty="0" err="1" smtClean="0"/>
              <a:t>many</a:t>
            </a:r>
            <a:endParaRPr lang="fr-FR" dirty="0" smtClean="0"/>
          </a:p>
          <a:p>
            <a:pPr lvl="2"/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 </a:t>
            </a:r>
            <a:r>
              <a:rPr lang="fr-FR" dirty="0" err="1" smtClean="0"/>
              <a:t>decide</a:t>
            </a:r>
            <a:r>
              <a:rPr lang="fr-FR" dirty="0" smtClean="0"/>
              <a:t> to come to </a:t>
            </a:r>
            <a:r>
              <a:rPr lang="fr-FR" dirty="0" err="1" smtClean="0"/>
              <a:t>your</a:t>
            </a:r>
            <a:r>
              <a:rPr lang="fr-FR" dirty="0" smtClean="0"/>
              <a:t> institutions… </a:t>
            </a:r>
            <a:r>
              <a:rPr lang="fr-FR" dirty="0" err="1" smtClean="0"/>
              <a:t>instead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institutions? How </a:t>
            </a:r>
            <a:r>
              <a:rPr lang="fr-FR" dirty="0" err="1" smtClean="0"/>
              <a:t>many</a:t>
            </a:r>
            <a:endParaRPr lang="fr-FR" dirty="0" smtClean="0"/>
          </a:p>
          <a:p>
            <a:pPr lvl="2"/>
            <a:r>
              <a:rPr lang="fr-FR" dirty="0" smtClean="0"/>
              <a:t>Will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good </a:t>
            </a:r>
            <a:r>
              <a:rPr lang="fr-FR" dirty="0" err="1" smtClean="0"/>
              <a:t>enough</a:t>
            </a:r>
            <a:r>
              <a:rPr lang="fr-FR" dirty="0" smtClean="0"/>
              <a:t>? How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select </a:t>
            </a:r>
            <a:r>
              <a:rPr lang="fr-FR" dirty="0" err="1" smtClean="0"/>
              <a:t>them</a:t>
            </a:r>
            <a:endParaRPr lang="fr-FR" dirty="0" smtClean="0"/>
          </a:p>
          <a:p>
            <a:pPr lvl="2"/>
            <a:r>
              <a:rPr lang="fr-FR" dirty="0" smtClean="0"/>
              <a:t>How </a:t>
            </a:r>
            <a:r>
              <a:rPr lang="fr-FR" dirty="0" err="1" smtClean="0"/>
              <a:t>much</a:t>
            </a:r>
            <a:r>
              <a:rPr lang="fr-FR" dirty="0" smtClean="0"/>
              <a:t> are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ready</a:t>
            </a:r>
            <a:r>
              <a:rPr lang="fr-FR" dirty="0" smtClean="0"/>
              <a:t> to </a:t>
            </a:r>
            <a:r>
              <a:rPr lang="fr-FR" dirty="0" err="1" smtClean="0"/>
              <a:t>pay</a:t>
            </a:r>
            <a:r>
              <a:rPr lang="fr-FR" dirty="0" smtClean="0"/>
              <a:t>?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EF70-D787-4E0C-830F-A484094783F1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AFRICAN CENTERS OF EXCELLENCE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chemeClr val="accent3">
                    <a:lumMod val="75000"/>
                  </a:schemeClr>
                </a:solidFill>
              </a:rPr>
              <a:t>REVENUE GENERATION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3000" b="1" dirty="0" smtClean="0"/>
              <a:t>Set up an ACE business plan </a:t>
            </a:r>
            <a:r>
              <a:rPr lang="fr-FR" sz="3000" b="1" dirty="0" err="1" smtClean="0"/>
              <a:t>coherent</a:t>
            </a:r>
            <a:r>
              <a:rPr lang="fr-FR" sz="3000" b="1" dirty="0" smtClean="0"/>
              <a:t> </a:t>
            </a:r>
            <a:r>
              <a:rPr lang="fr-FR" sz="3000" b="1" dirty="0" err="1" smtClean="0"/>
              <a:t>with</a:t>
            </a:r>
            <a:r>
              <a:rPr lang="fr-FR" sz="3000" b="1" dirty="0" smtClean="0"/>
              <a:t> </a:t>
            </a:r>
            <a:r>
              <a:rPr lang="fr-FR" sz="3000" b="1" dirty="0" err="1" smtClean="0"/>
              <a:t>your</a:t>
            </a:r>
            <a:r>
              <a:rPr lang="fr-FR" sz="3000" b="1" dirty="0" smtClean="0"/>
              <a:t> objectives</a:t>
            </a:r>
          </a:p>
          <a:p>
            <a:pPr lvl="1"/>
            <a:r>
              <a:rPr lang="fr-FR" sz="2600" dirty="0" err="1" smtClean="0"/>
              <a:t>Resources</a:t>
            </a:r>
            <a:endParaRPr lang="fr-FR" sz="2600" dirty="0" smtClean="0"/>
          </a:p>
          <a:p>
            <a:pPr lvl="2"/>
            <a:r>
              <a:rPr lang="fr-FR" dirty="0" err="1" smtClean="0"/>
              <a:t>Government</a:t>
            </a:r>
            <a:r>
              <a:rPr lang="fr-FR" dirty="0" smtClean="0"/>
              <a:t> subvention</a:t>
            </a:r>
          </a:p>
          <a:p>
            <a:pPr lvl="2"/>
            <a:r>
              <a:rPr lang="fr-FR" dirty="0" err="1" smtClean="0"/>
              <a:t>Generated</a:t>
            </a:r>
            <a:r>
              <a:rPr lang="fr-FR" dirty="0" smtClean="0"/>
              <a:t> revenues (</a:t>
            </a:r>
            <a:r>
              <a:rPr lang="fr-FR" dirty="0" err="1" smtClean="0"/>
              <a:t>tuition</a:t>
            </a:r>
            <a:r>
              <a:rPr lang="fr-FR" dirty="0" smtClean="0"/>
              <a:t> and </a:t>
            </a:r>
            <a:r>
              <a:rPr lang="fr-FR" dirty="0" err="1" smtClean="0"/>
              <a:t>fees</a:t>
            </a:r>
            <a:r>
              <a:rPr lang="fr-FR" dirty="0" smtClean="0"/>
              <a:t>, </a:t>
            </a:r>
            <a:r>
              <a:rPr lang="fr-FR" dirty="0" err="1" smtClean="0"/>
              <a:t>contracts</a:t>
            </a:r>
            <a:r>
              <a:rPr lang="fr-FR" dirty="0" smtClean="0"/>
              <a:t>,…)</a:t>
            </a:r>
          </a:p>
          <a:p>
            <a:pPr lvl="1"/>
            <a:r>
              <a:rPr lang="fr-FR" sz="2600" dirty="0" err="1" smtClean="0"/>
              <a:t>Expenses</a:t>
            </a:r>
            <a:endParaRPr lang="fr-FR" sz="2600" dirty="0" smtClean="0"/>
          </a:p>
          <a:p>
            <a:pPr lvl="2"/>
            <a:r>
              <a:rPr lang="fr-FR" dirty="0" err="1" smtClean="0"/>
              <a:t>Usual</a:t>
            </a:r>
            <a:r>
              <a:rPr lang="fr-FR" dirty="0" smtClean="0"/>
              <a:t> </a:t>
            </a:r>
            <a:r>
              <a:rPr lang="fr-FR" dirty="0" err="1" smtClean="0"/>
              <a:t>expenses</a:t>
            </a:r>
            <a:endParaRPr lang="fr-FR" dirty="0" smtClean="0"/>
          </a:p>
          <a:p>
            <a:pPr lvl="2"/>
            <a:r>
              <a:rPr lang="fr-FR" dirty="0" smtClean="0"/>
              <a:t>Extra </a:t>
            </a:r>
            <a:r>
              <a:rPr lang="fr-FR" dirty="0" err="1" smtClean="0"/>
              <a:t>expenses</a:t>
            </a:r>
            <a:r>
              <a:rPr lang="fr-FR" dirty="0" smtClean="0"/>
              <a:t> due to ACE </a:t>
            </a:r>
            <a:r>
              <a:rPr lang="fr-FR" dirty="0" err="1" smtClean="0"/>
              <a:t>project</a:t>
            </a:r>
            <a:r>
              <a:rPr lang="fr-FR" dirty="0" smtClean="0"/>
              <a:t>  (new masters,…)</a:t>
            </a:r>
          </a:p>
          <a:p>
            <a:pPr lvl="2"/>
            <a:r>
              <a:rPr lang="fr-FR" dirty="0" err="1" smtClean="0"/>
              <a:t>Investment</a:t>
            </a:r>
            <a:r>
              <a:rPr lang="fr-FR" dirty="0" smtClean="0"/>
              <a:t> </a:t>
            </a:r>
            <a:r>
              <a:rPr lang="fr-FR" dirty="0" err="1" smtClean="0"/>
              <a:t>needed</a:t>
            </a:r>
            <a:r>
              <a:rPr lang="fr-FR" dirty="0" smtClean="0"/>
              <a:t> to </a:t>
            </a:r>
            <a:r>
              <a:rPr lang="fr-FR" dirty="0" err="1" smtClean="0"/>
              <a:t>achieve</a:t>
            </a:r>
            <a:r>
              <a:rPr lang="fr-FR" dirty="0" smtClean="0"/>
              <a:t> objectives</a:t>
            </a:r>
          </a:p>
          <a:p>
            <a:pPr lvl="1"/>
            <a:r>
              <a:rPr lang="fr-FR" sz="2600" dirty="0" smtClean="0"/>
              <a:t>Balance</a:t>
            </a:r>
          </a:p>
          <a:p>
            <a:pPr lvl="1"/>
            <a:r>
              <a:rPr lang="fr-FR" sz="2600" dirty="0" smtClean="0"/>
              <a:t>Actions to </a:t>
            </a:r>
            <a:r>
              <a:rPr lang="fr-FR" sz="2600" dirty="0" err="1" smtClean="0"/>
              <a:t>take</a:t>
            </a:r>
            <a:r>
              <a:rPr lang="fr-FR" sz="2600" dirty="0" smtClean="0"/>
              <a:t> if </a:t>
            </a:r>
            <a:r>
              <a:rPr lang="fr-FR" sz="2600" dirty="0" err="1" smtClean="0"/>
              <a:t>Expenses</a:t>
            </a:r>
            <a:r>
              <a:rPr lang="fr-FR" sz="2600" dirty="0" smtClean="0"/>
              <a:t>&gt;</a:t>
            </a:r>
            <a:r>
              <a:rPr lang="fr-FR" sz="2600" dirty="0" err="1" smtClean="0"/>
              <a:t>Resources</a:t>
            </a:r>
            <a:endParaRPr lang="fr-FR" sz="2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EF70-D787-4E0C-830F-A484094783F1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AFRICAN CENTERS OF EXCELLENCE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accent3">
                    <a:lumMod val="75000"/>
                  </a:schemeClr>
                </a:solidFill>
              </a:rPr>
              <a:t>REVENUE GENERATION</a:t>
            </a:r>
            <a:br>
              <a:rPr lang="en-US" altLang="en-US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altLang="en-US" b="1" dirty="0" smtClean="0">
                <a:solidFill>
                  <a:schemeClr val="accent3">
                    <a:lumMod val="75000"/>
                  </a:schemeClr>
                </a:solidFill>
              </a:rPr>
              <a:t>COMPANIES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3300" b="1" dirty="0" smtClean="0"/>
              <a:t>a long </a:t>
            </a:r>
            <a:r>
              <a:rPr lang="fr-FR" sz="3300" b="1" dirty="0" err="1" smtClean="0"/>
              <a:t>term</a:t>
            </a:r>
            <a:r>
              <a:rPr lang="fr-FR" sz="3300" b="1" dirty="0" smtClean="0"/>
              <a:t> and </a:t>
            </a:r>
            <a:r>
              <a:rPr lang="fr-FR" sz="3300" b="1" dirty="0" err="1" smtClean="0"/>
              <a:t>fruitful</a:t>
            </a:r>
            <a:r>
              <a:rPr lang="fr-FR" sz="3300" b="1" dirty="0" smtClean="0"/>
              <a:t> </a:t>
            </a:r>
            <a:r>
              <a:rPr lang="fr-FR" sz="3300" b="1" dirty="0" err="1" smtClean="0"/>
              <a:t>investment</a:t>
            </a:r>
            <a:r>
              <a:rPr lang="fr-FR" b="1" dirty="0" smtClean="0"/>
              <a:t>. </a:t>
            </a:r>
          </a:p>
          <a:p>
            <a:pPr lvl="1"/>
            <a:r>
              <a:rPr lang="fr-FR" dirty="0" err="1" smtClean="0"/>
              <a:t>Students</a:t>
            </a:r>
            <a:r>
              <a:rPr lang="fr-FR" dirty="0" smtClean="0"/>
              <a:t> : </a:t>
            </a:r>
            <a:r>
              <a:rPr lang="fr-FR" dirty="0" err="1" smtClean="0"/>
              <a:t>internships</a:t>
            </a:r>
            <a:r>
              <a:rPr lang="fr-FR" dirty="0" smtClean="0"/>
              <a:t>, </a:t>
            </a:r>
            <a:r>
              <a:rPr lang="fr-FR" dirty="0" err="1" smtClean="0"/>
              <a:t>employment</a:t>
            </a:r>
            <a:r>
              <a:rPr lang="fr-FR" dirty="0" smtClean="0"/>
              <a:t>, </a:t>
            </a:r>
            <a:r>
              <a:rPr lang="fr-FR" dirty="0" err="1" smtClean="0"/>
              <a:t>scholarships</a:t>
            </a:r>
            <a:endParaRPr lang="fr-FR" dirty="0" smtClean="0"/>
          </a:p>
          <a:p>
            <a:pPr lvl="1"/>
            <a:r>
              <a:rPr lang="fr-FR" dirty="0" smtClean="0"/>
              <a:t>Programs: support to focus on </a:t>
            </a:r>
            <a:r>
              <a:rPr lang="fr-FR" dirty="0" err="1" smtClean="0"/>
              <a:t>employement</a:t>
            </a:r>
            <a:r>
              <a:rPr lang="fr-FR" dirty="0" smtClean="0"/>
              <a:t>, </a:t>
            </a:r>
          </a:p>
          <a:p>
            <a:pPr lvl="1"/>
            <a:r>
              <a:rPr lang="fr-FR" dirty="0" err="1" smtClean="0"/>
              <a:t>Continued</a:t>
            </a:r>
            <a:r>
              <a:rPr lang="fr-FR" dirty="0" smtClean="0"/>
              <a:t> Education</a:t>
            </a:r>
          </a:p>
          <a:p>
            <a:pPr lvl="1"/>
            <a:r>
              <a:rPr lang="fr-FR" dirty="0" smtClean="0"/>
              <a:t>R&amp;D </a:t>
            </a:r>
            <a:r>
              <a:rPr lang="fr-FR" dirty="0" err="1" smtClean="0"/>
              <a:t>contracts</a:t>
            </a:r>
            <a:r>
              <a:rPr lang="fr-FR" dirty="0" smtClean="0"/>
              <a:t>, </a:t>
            </a:r>
            <a:r>
              <a:rPr lang="fr-FR" dirty="0" err="1" smtClean="0"/>
              <a:t>surveysResources</a:t>
            </a:r>
            <a:endParaRPr lang="fr-FR" dirty="0" smtClean="0"/>
          </a:p>
          <a:p>
            <a:pPr lvl="0"/>
            <a:r>
              <a:rPr lang="fr-FR" sz="3300" b="1" kern="1200" dirty="0" err="1" smtClean="0">
                <a:latin typeface="+mn-lt"/>
                <a:ea typeface="+mn-ea"/>
                <a:cs typeface="+mn-cs"/>
              </a:rPr>
              <a:t>Think</a:t>
            </a:r>
            <a:r>
              <a:rPr lang="fr-FR" sz="3300" b="1" kern="1200" dirty="0" smtClean="0">
                <a:latin typeface="+mn-lt"/>
                <a:ea typeface="+mn-ea"/>
                <a:cs typeface="+mn-cs"/>
              </a:rPr>
              <a:t> about </a:t>
            </a:r>
            <a:r>
              <a:rPr lang="fr-FR" sz="3300" b="1" kern="1200" dirty="0" err="1" smtClean="0">
                <a:latin typeface="+mn-lt"/>
                <a:ea typeface="+mn-ea"/>
                <a:cs typeface="+mn-cs"/>
              </a:rPr>
              <a:t>it</a:t>
            </a:r>
            <a:r>
              <a:rPr lang="fr-FR" sz="3300" b="1" kern="1200" dirty="0" smtClean="0">
                <a:latin typeface="+mn-lt"/>
                <a:ea typeface="+mn-ea"/>
                <a:cs typeface="+mn-cs"/>
              </a:rPr>
              <a:t> as a </a:t>
            </a:r>
            <a:r>
              <a:rPr lang="fr-FR" sz="3300" b="1" kern="1200" dirty="0" err="1" smtClean="0">
                <a:latin typeface="+mn-lt"/>
                <a:ea typeface="+mn-ea"/>
                <a:cs typeface="+mn-cs"/>
              </a:rPr>
              <a:t>whole</a:t>
            </a:r>
            <a:r>
              <a:rPr lang="fr-FR" sz="3300" b="1" kern="1200" dirty="0" smtClean="0">
                <a:latin typeface="+mn-lt"/>
                <a:ea typeface="+mn-ea"/>
                <a:cs typeface="+mn-cs"/>
              </a:rPr>
              <a:t> </a:t>
            </a:r>
            <a:endParaRPr lang="fr-FR" sz="3300" dirty="0" smtClean="0"/>
          </a:p>
          <a:p>
            <a:pPr lvl="1"/>
            <a:r>
              <a:rPr lang="fr-FR" dirty="0" smtClean="0"/>
              <a:t>Commit </a:t>
            </a:r>
            <a:r>
              <a:rPr lang="fr-FR" dirty="0" err="1" smtClean="0"/>
              <a:t>them</a:t>
            </a:r>
            <a:r>
              <a:rPr lang="fr-FR" dirty="0" smtClean="0"/>
              <a:t>: </a:t>
            </a:r>
            <a:r>
              <a:rPr lang="fr-FR" dirty="0" err="1" smtClean="0"/>
              <a:t>advisory</a:t>
            </a:r>
            <a:r>
              <a:rPr lang="fr-FR" dirty="0" smtClean="0"/>
              <a:t> for </a:t>
            </a:r>
            <a:r>
              <a:rPr lang="fr-FR" dirty="0" err="1" smtClean="0"/>
              <a:t>company</a:t>
            </a:r>
            <a:r>
              <a:rPr lang="fr-FR" dirty="0" smtClean="0"/>
              <a:t> </a:t>
            </a:r>
            <a:r>
              <a:rPr lang="fr-FR" dirty="0" err="1" smtClean="0"/>
              <a:t>relationships</a:t>
            </a:r>
            <a:r>
              <a:rPr lang="fr-FR" dirty="0" smtClean="0"/>
              <a:t>, program </a:t>
            </a:r>
            <a:r>
              <a:rPr lang="fr-FR" dirty="0" err="1" smtClean="0"/>
              <a:t>employement</a:t>
            </a:r>
            <a:r>
              <a:rPr lang="fr-FR" dirty="0" smtClean="0"/>
              <a:t> </a:t>
            </a:r>
            <a:r>
              <a:rPr lang="fr-FR" dirty="0" err="1" smtClean="0"/>
              <a:t>potential</a:t>
            </a:r>
            <a:r>
              <a:rPr lang="fr-FR" dirty="0" smtClean="0"/>
              <a:t>, new R&amp;D </a:t>
            </a:r>
            <a:r>
              <a:rPr lang="fr-FR" dirty="0" err="1" smtClean="0"/>
              <a:t>needs</a:t>
            </a:r>
            <a:r>
              <a:rPr lang="fr-FR" dirty="0" smtClean="0"/>
              <a:t>, </a:t>
            </a:r>
            <a:r>
              <a:rPr lang="fr-FR" dirty="0" err="1" smtClean="0"/>
              <a:t>teaching</a:t>
            </a:r>
            <a:r>
              <a:rPr lang="fr-FR" dirty="0" smtClean="0"/>
              <a:t>,…</a:t>
            </a:r>
          </a:p>
          <a:p>
            <a:pPr lvl="1"/>
            <a:r>
              <a:rPr lang="fr-FR" dirty="0" smtClean="0"/>
              <a:t>Be </a:t>
            </a:r>
            <a:r>
              <a:rPr lang="fr-FR" dirty="0" err="1" smtClean="0"/>
              <a:t>organized</a:t>
            </a:r>
            <a:r>
              <a:rPr lang="fr-FR" dirty="0" smtClean="0"/>
              <a:t> to deal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: marketing, contacts, </a:t>
            </a:r>
            <a:r>
              <a:rPr lang="fr-FR" dirty="0" err="1" smtClean="0"/>
              <a:t>quality</a:t>
            </a:r>
            <a:r>
              <a:rPr lang="fr-FR" dirty="0" smtClean="0"/>
              <a:t> of services</a:t>
            </a:r>
          </a:p>
          <a:p>
            <a:pPr lvl="1"/>
            <a:r>
              <a:rPr lang="fr-FR" dirty="0" err="1" smtClean="0"/>
              <a:t>Think</a:t>
            </a:r>
            <a:r>
              <a:rPr lang="fr-FR" dirty="0" smtClean="0"/>
              <a:t> of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alumni</a:t>
            </a:r>
            <a:r>
              <a:rPr lang="fr-FR" dirty="0" smtClean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EF70-D787-4E0C-830F-A484094783F1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AFRICAN CENTERS OF EXCELLENCE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600</Words>
  <Application>Microsoft Office PowerPoint</Application>
  <PresentationFormat>On-screen Show (4:3)</PresentationFormat>
  <Paragraphs>116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Thème Office</vt:lpstr>
      <vt:lpstr>COTONOU 17-19 NOVEMBER 2015 </vt:lpstr>
      <vt:lpstr>REVENUE GENERATION</vt:lpstr>
      <vt:lpstr>REVENUE GENERATION</vt:lpstr>
      <vt:lpstr>REVENUE GENERATION</vt:lpstr>
      <vt:lpstr>REVENUE GENERATION</vt:lpstr>
      <vt:lpstr>REVENUE GENERATION</vt:lpstr>
      <vt:lpstr>REVENUE GENERATION</vt:lpstr>
      <vt:lpstr>REVENUE GENERATION</vt:lpstr>
      <vt:lpstr>REVENUE GENERATION COMPANIES</vt:lpstr>
      <vt:lpstr>REVENUE GENERATION CONCLUSION</vt:lpstr>
      <vt:lpstr>REVENUE GENERATION 2nd 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Stratégie de génération de revenus</dc:title>
  <dc:creator>Xavier MICHEL</dc:creator>
  <cp:lastModifiedBy>AAU User1</cp:lastModifiedBy>
  <cp:revision>42</cp:revision>
  <dcterms:created xsi:type="dcterms:W3CDTF">2015-03-23T08:22:23Z</dcterms:created>
  <dcterms:modified xsi:type="dcterms:W3CDTF">2015-11-23T10:01:41Z</dcterms:modified>
</cp:coreProperties>
</file>