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8" r:id="rId3"/>
    <p:sldId id="316" r:id="rId4"/>
    <p:sldId id="309" r:id="rId5"/>
    <p:sldId id="315" r:id="rId6"/>
    <p:sldId id="258" r:id="rId7"/>
    <p:sldId id="259" r:id="rId8"/>
    <p:sldId id="305" r:id="rId9"/>
    <p:sldId id="263" r:id="rId10"/>
    <p:sldId id="303" r:id="rId11"/>
    <p:sldId id="313" r:id="rId12"/>
    <p:sldId id="306" r:id="rId13"/>
    <p:sldId id="311" r:id="rId14"/>
    <p:sldId id="307" r:id="rId15"/>
    <p:sldId id="304" r:id="rId16"/>
  </p:sldIdLst>
  <p:sldSz cx="12192000" cy="6858000"/>
  <p:notesSz cx="67611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D0C22-07FE-48C0-98D6-19A12635C33C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EC12F-8386-41FC-8557-E28CA2087D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568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28778-7AD5-4F85-9F73-0E95D08C9671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34318-6F69-41EE-9DC3-B9D3AEE953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93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0C6FBC-F481-4533-8A12-6B8090A8D8AA}" type="slidenum">
              <a:rPr lang="fr-FR" smtClean="0"/>
              <a:pPr/>
              <a:t>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7324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34318-6F69-41EE-9DC3-B9D3AEE953B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52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34318-6F69-41EE-9DC3-B9D3AEE953B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216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34318-6F69-41EE-9DC3-B9D3AEE953B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34318-6F69-41EE-9DC3-B9D3AEE953B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724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34318-6F69-41EE-9DC3-B9D3AEE953B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59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D484-CF72-432F-A262-39581ED87B30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6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C586-479C-4581-8CB7-0AC006AEB882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35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C1DC-D532-4E9B-AF51-8A7F40B7C5FB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1671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842F-AFAF-4418-954A-339C9860795D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58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AFBD-97D0-4526-A17F-1F49A7A02726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863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B440-979B-4EDF-87E6-CEED4E16AF1C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947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DB1D-CEA2-4E95-829E-FB399A974CD0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02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383-B40C-40BE-B60C-E0DBEECA7B8E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921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5085" y="609600"/>
            <a:ext cx="10361832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5086" y="1981200"/>
            <a:ext cx="5098815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6178101" y="1981200"/>
            <a:ext cx="5098816" cy="4114800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B6A39-CBFE-4B3C-AD13-054F87D3652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967588"/>
      </p:ext>
    </p:extLst>
  </p:cSld>
  <p:clrMapOvr>
    <a:masterClrMapping/>
  </p:clrMapOvr>
  <p:transition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E1E3-F2F8-48A1-93B5-AD9D559A2250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23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34-35B8-48E3-800F-CFF7E8B38BB2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4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9281-9295-4E9B-B2BB-2B59884F4F30}" type="datetime1">
              <a:rPr lang="fr-FR" smtClean="0"/>
              <a:t>18/11/2015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83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8703-B397-4F4B-9C03-2D401FBFAC05}" type="datetime1">
              <a:rPr lang="fr-FR" smtClean="0"/>
              <a:t>18/11/2015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45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9183-6A9D-4FF0-8FCE-917D62E20ADE}" type="datetime1">
              <a:rPr lang="fr-FR" smtClean="0"/>
              <a:t>18/11/2015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8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02C-0496-43DE-A6BF-780EA0A1F40C}" type="datetime1">
              <a:rPr lang="fr-FR" smtClean="0"/>
              <a:t>18/11/2015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18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D8CA-D42E-4340-8E4A-CF5637F7F957}" type="datetime1">
              <a:rPr lang="fr-FR" smtClean="0"/>
              <a:t>18/11/2015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3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20E9-30F5-483A-B5D3-6C95CCD0E417}" type="datetime1">
              <a:rPr lang="fr-FR" smtClean="0"/>
              <a:t>18/11/2015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68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6062-54BA-40F7-89AE-EFBAE78EC9AE}" type="datetime1">
              <a:rPr lang="fr-FR" smtClean="0"/>
              <a:t>18/11/2015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F339D3-C8C4-4553-86A3-4D34477AD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40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473" y="4766318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fr-FR" b="1" i="1" dirty="0">
                <a:solidFill>
                  <a:schemeClr val="tx1"/>
                </a:solidFill>
              </a:rPr>
              <a:t>RENFORCER L’OFFRE DE FORMATION STATISTIQUE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b="1" i="1" dirty="0">
                <a:solidFill>
                  <a:schemeClr val="tx1"/>
                </a:solidFill>
              </a:rPr>
              <a:t>SUPERIEURE EN AFRIQUE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6824" y="2341424"/>
            <a:ext cx="8552329" cy="1488500"/>
          </a:xfrm>
        </p:spPr>
        <p:txBody>
          <a:bodyPr>
            <a:noAutofit/>
          </a:bodyPr>
          <a:lstStyle/>
          <a:p>
            <a:pPr algn="ctr"/>
            <a:r>
              <a:rPr lang="fr-FR" sz="3000" b="1" dirty="0" smtClean="0"/>
              <a:t>PROJET </a:t>
            </a:r>
            <a:r>
              <a:rPr lang="fr-FR" sz="3000" b="1" dirty="0"/>
              <a:t>CENTRE D’EXCELLENCE </a:t>
            </a:r>
            <a:r>
              <a:rPr lang="fr-FR" sz="3000" b="1" dirty="0" smtClean="0"/>
              <a:t>AFRICAIN DE </a:t>
            </a:r>
            <a:r>
              <a:rPr lang="fr-FR" sz="3000" b="1" dirty="0"/>
              <a:t>LA BANQUE MONDIALE</a:t>
            </a:r>
            <a:endParaRPr lang="fr-FR" sz="3000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795952"/>
              </p:ext>
            </p:extLst>
          </p:nvPr>
        </p:nvGraphicFramePr>
        <p:xfrm>
          <a:off x="3346169" y="405631"/>
          <a:ext cx="3083685" cy="138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r:id="rId3" imgW="7535327" imgH="4390476" progId="">
                  <p:embed/>
                </p:oleObj>
              </mc:Choice>
              <mc:Fallback>
                <p:oleObj r:id="rId3" imgW="7535327" imgH="439047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169" y="405631"/>
                        <a:ext cx="3083685" cy="13828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8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00319"/>
            <a:ext cx="8596668" cy="13208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ETAT D’AVANCEMENT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995086"/>
            <a:ext cx="8816290" cy="58629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fr-FR" sz="2000" dirty="0"/>
          </a:p>
          <a:p>
            <a:pPr lvl="0" algn="just"/>
            <a:r>
              <a:rPr lang="fr-FR" sz="2400" b="1" dirty="0" smtClean="0"/>
              <a:t>Plan de mise en œuvre à achever</a:t>
            </a:r>
          </a:p>
          <a:p>
            <a:pPr lvl="1" algn="just"/>
            <a:r>
              <a:rPr lang="fr-FR" sz="2200" b="1" dirty="0"/>
              <a:t>Rénovation pédagogique</a:t>
            </a:r>
          </a:p>
          <a:p>
            <a:pPr lvl="1" algn="just"/>
            <a:r>
              <a:rPr lang="fr-FR" sz="2200" b="1" dirty="0" smtClean="0"/>
              <a:t>Recherche</a:t>
            </a:r>
          </a:p>
          <a:p>
            <a:pPr lvl="1" algn="just"/>
            <a:r>
              <a:rPr lang="fr-FR" sz="2200" b="1" dirty="0" smtClean="0"/>
              <a:t>Formation Continue</a:t>
            </a:r>
          </a:p>
          <a:p>
            <a:pPr lvl="1" algn="just"/>
            <a:endParaRPr lang="fr-FR" sz="1200" b="1" dirty="0"/>
          </a:p>
          <a:p>
            <a:pPr algn="just">
              <a:lnSpc>
                <a:spcPct val="150000"/>
              </a:lnSpc>
            </a:pPr>
            <a:r>
              <a:rPr lang="fr-FR" sz="2400" b="1" dirty="0"/>
              <a:t> Quatre axes </a:t>
            </a:r>
            <a:r>
              <a:rPr lang="fr-FR" sz="2400" b="1" dirty="0" smtClean="0"/>
              <a:t>de recherche retenus</a:t>
            </a:r>
            <a:endParaRPr lang="fr-FR" sz="2400" b="1" dirty="0"/>
          </a:p>
          <a:p>
            <a:pPr lvl="1" algn="just">
              <a:lnSpc>
                <a:spcPct val="150000"/>
              </a:lnSpc>
            </a:pPr>
            <a:r>
              <a:rPr lang="fr-FR" sz="2200" b="1" dirty="0"/>
              <a:t>Axe 1: Economie quantitative</a:t>
            </a:r>
          </a:p>
          <a:p>
            <a:pPr lvl="1" algn="just">
              <a:lnSpc>
                <a:spcPct val="160000"/>
              </a:lnSpc>
            </a:pPr>
            <a:r>
              <a:rPr lang="fr-FR" sz="2200" b="1" dirty="0"/>
              <a:t>Axe 2: Statistique et santé publique </a:t>
            </a:r>
          </a:p>
          <a:p>
            <a:pPr lvl="1" algn="just">
              <a:lnSpc>
                <a:spcPct val="160000"/>
              </a:lnSpc>
            </a:pPr>
            <a:r>
              <a:rPr lang="fr-FR" sz="2200" b="1" dirty="0"/>
              <a:t>Axe 3: Statistique et sciences sociales</a:t>
            </a:r>
          </a:p>
          <a:p>
            <a:pPr lvl="1" algn="just">
              <a:lnSpc>
                <a:spcPct val="160000"/>
              </a:lnSpc>
            </a:pPr>
            <a:r>
              <a:rPr lang="fr-FR" sz="2200" b="1" dirty="0"/>
              <a:t>Axe 4: Méthodologies statistiques 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75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00319"/>
            <a:ext cx="8596668" cy="13208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ETAT D’AVANCEMENT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995086"/>
            <a:ext cx="8816290" cy="58629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000" dirty="0"/>
          </a:p>
          <a:p>
            <a:pPr lvl="1" algn="just"/>
            <a:endParaRPr lang="fr-FR" sz="1200" b="1" dirty="0"/>
          </a:p>
          <a:p>
            <a:pPr marL="285750" lvl="1" algn="just">
              <a:lnSpc>
                <a:spcPct val="150000"/>
              </a:lnSpc>
            </a:pPr>
            <a:r>
              <a:rPr lang="fr-FR" sz="2400" b="1" dirty="0"/>
              <a:t>Plan de passation de marchés à </a:t>
            </a:r>
            <a:r>
              <a:rPr lang="fr-FR" sz="2400" b="1" dirty="0" smtClean="0"/>
              <a:t>faire</a:t>
            </a:r>
          </a:p>
          <a:p>
            <a:pPr marL="285750" lvl="1" algn="just">
              <a:lnSpc>
                <a:spcPct val="150000"/>
              </a:lnSpc>
            </a:pPr>
            <a:r>
              <a:rPr lang="fr-FR" sz="2400" b="1" dirty="0" smtClean="0"/>
              <a:t>Manuels à présenter</a:t>
            </a:r>
          </a:p>
          <a:p>
            <a:pPr marL="285750" lvl="1" algn="just">
              <a:lnSpc>
                <a:spcPct val="150000"/>
              </a:lnSpc>
            </a:pPr>
            <a:r>
              <a:rPr lang="fr-FR" sz="2400" b="1" dirty="0" smtClean="0"/>
              <a:t>Budget à réviser (2 700 000 euros)</a:t>
            </a:r>
          </a:p>
          <a:p>
            <a:pPr marL="685800" lvl="2" algn="just">
              <a:lnSpc>
                <a:spcPct val="150000"/>
              </a:lnSpc>
            </a:pPr>
            <a:r>
              <a:rPr lang="fr-FR" sz="2000" b="1" dirty="0" smtClean="0"/>
              <a:t>Canevas à définir</a:t>
            </a:r>
          </a:p>
          <a:p>
            <a:pPr marL="685800" lvl="2" algn="just">
              <a:lnSpc>
                <a:spcPct val="150000"/>
              </a:lnSpc>
            </a:pPr>
            <a:r>
              <a:rPr lang="fr-FR" sz="2000" b="1" dirty="0" smtClean="0"/>
              <a:t>Prévision de ressources à effectuer</a:t>
            </a:r>
          </a:p>
          <a:p>
            <a:pPr marL="285750" lvl="1" algn="just">
              <a:lnSpc>
                <a:spcPct val="150000"/>
              </a:lnSpc>
            </a:pPr>
            <a:endParaRPr lang="fr-FR" sz="1050" b="1" dirty="0"/>
          </a:p>
          <a:p>
            <a:pPr lvl="0" algn="just">
              <a:lnSpc>
                <a:spcPct val="150000"/>
              </a:lnSpc>
            </a:pPr>
            <a:r>
              <a:rPr lang="fr-FR" sz="2400" b="1" dirty="0" smtClean="0"/>
              <a:t>Séminaire du 7 au 12 décembre 2015 à Abidjan avec les Partenaires (ENSAE, AFRISTAT et ISSEA)</a:t>
            </a:r>
            <a:endParaRPr lang="fr-FR" sz="24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7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00319"/>
            <a:ext cx="8596668" cy="13208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ACTIONS PREVUES EN 2016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494" y="787404"/>
            <a:ext cx="9238130" cy="57747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000" dirty="0"/>
          </a:p>
          <a:p>
            <a:pPr lvl="0" algn="just">
              <a:lnSpc>
                <a:spcPct val="150000"/>
              </a:lnSpc>
            </a:pPr>
            <a:r>
              <a:rPr lang="fr-FR" sz="2800" b="1" dirty="0" smtClean="0"/>
              <a:t>Rénovation pédagogique (formation initiale et continue)</a:t>
            </a:r>
          </a:p>
          <a:p>
            <a:pPr lvl="1" algn="just">
              <a:lnSpc>
                <a:spcPct val="150000"/>
              </a:lnSpc>
            </a:pPr>
            <a:r>
              <a:rPr lang="fr-FR" sz="2400" b="1" dirty="0" smtClean="0"/>
              <a:t>Evaluation des besoins</a:t>
            </a:r>
          </a:p>
          <a:p>
            <a:pPr lvl="1" algn="just">
              <a:lnSpc>
                <a:spcPct val="150000"/>
              </a:lnSpc>
            </a:pPr>
            <a:r>
              <a:rPr lang="fr-FR" sz="2400" b="1" dirty="0" smtClean="0"/>
              <a:t>Révision des filières existantes</a:t>
            </a:r>
          </a:p>
          <a:p>
            <a:pPr lvl="1" algn="just">
              <a:lnSpc>
                <a:spcPct val="150000"/>
              </a:lnSpc>
            </a:pPr>
            <a:r>
              <a:rPr lang="fr-FR" sz="2400" b="1" dirty="0" smtClean="0"/>
              <a:t>Auto-évaluation de l’ENSEA</a:t>
            </a:r>
          </a:p>
          <a:p>
            <a:pPr lvl="1" algn="just">
              <a:lnSpc>
                <a:spcPct val="150000"/>
              </a:lnSpc>
            </a:pPr>
            <a:r>
              <a:rPr lang="fr-FR" sz="2400" b="1" dirty="0" smtClean="0"/>
              <a:t>Diffusion auprès des INS et autres employeurs</a:t>
            </a:r>
          </a:p>
          <a:p>
            <a:pPr lvl="1" algn="just">
              <a:lnSpc>
                <a:spcPct val="150000"/>
              </a:lnSpc>
            </a:pPr>
            <a:r>
              <a:rPr lang="fr-FR" sz="2400" b="1" dirty="0" smtClean="0"/>
              <a:t>Création de nouvelles filières</a:t>
            </a:r>
          </a:p>
          <a:p>
            <a:pPr lvl="1" algn="just"/>
            <a:endParaRPr lang="fr-FR" sz="2000" b="1" dirty="0"/>
          </a:p>
          <a:p>
            <a:pPr marL="0" lvl="0" indent="0" algn="just">
              <a:buNone/>
            </a:pPr>
            <a:endParaRPr lang="fr-FR" sz="2200" b="1" dirty="0" smtClean="0"/>
          </a:p>
          <a:p>
            <a:pPr marL="0" lvl="0" indent="0" algn="just">
              <a:buNone/>
            </a:pPr>
            <a:endParaRPr lang="fr-FR" sz="900" b="1" dirty="0" smtClean="0"/>
          </a:p>
          <a:p>
            <a:pPr lvl="1" algn="just"/>
            <a:endParaRPr lang="fr-FR" sz="20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65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00319"/>
            <a:ext cx="8596668" cy="13208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ACTIONS PREVUES EN 2016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071" y="695459"/>
            <a:ext cx="9130553" cy="5937161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fr-FR" sz="2000" b="1" dirty="0"/>
          </a:p>
          <a:p>
            <a:pPr marL="285750" lvl="1" algn="just">
              <a:lnSpc>
                <a:spcPct val="150000"/>
              </a:lnSpc>
            </a:pPr>
            <a:r>
              <a:rPr lang="fr-FR" sz="2800" b="1" dirty="0" smtClean="0"/>
              <a:t>Recherche</a:t>
            </a:r>
          </a:p>
          <a:p>
            <a:pPr marL="685800" lvl="2" algn="just">
              <a:lnSpc>
                <a:spcPct val="150000"/>
              </a:lnSpc>
              <a:spcAft>
                <a:spcPts val="600"/>
              </a:spcAft>
            </a:pPr>
            <a:r>
              <a:rPr lang="fr-FR" sz="2400" b="1" dirty="0" smtClean="0"/>
              <a:t>Evaluation des besoins en matière de recherche</a:t>
            </a:r>
          </a:p>
          <a:p>
            <a:pPr lvl="1">
              <a:spcAft>
                <a:spcPts val="600"/>
              </a:spcAft>
            </a:pPr>
            <a:r>
              <a:rPr lang="fr-FR" sz="2400" b="1" dirty="0" smtClean="0"/>
              <a:t>Recrutement des </a:t>
            </a:r>
            <a:r>
              <a:rPr lang="fr-FR" sz="2400" b="1" dirty="0"/>
              <a:t>chercheurs de l’Ecole Doctorale</a:t>
            </a:r>
          </a:p>
          <a:p>
            <a:pPr lvl="1">
              <a:spcAft>
                <a:spcPts val="600"/>
              </a:spcAft>
            </a:pPr>
            <a:r>
              <a:rPr lang="fr-FR" sz="2400" b="1" dirty="0" smtClean="0"/>
              <a:t>Développement des accords de partenariat</a:t>
            </a:r>
          </a:p>
          <a:p>
            <a:pPr lvl="1">
              <a:spcAft>
                <a:spcPts val="600"/>
              </a:spcAft>
            </a:pPr>
            <a:r>
              <a:rPr lang="fr-FR" sz="2400" b="1" dirty="0" smtClean="0"/>
              <a:t>Elaboration du </a:t>
            </a:r>
            <a:r>
              <a:rPr lang="fr-FR" sz="2400" b="1" dirty="0"/>
              <a:t>cadre réglementaire encadrant l’Ecole Doctorale</a:t>
            </a:r>
          </a:p>
          <a:p>
            <a:pPr lvl="1">
              <a:spcAft>
                <a:spcPts val="600"/>
              </a:spcAft>
            </a:pPr>
            <a:r>
              <a:rPr lang="fr-FR" sz="2400" b="1" dirty="0"/>
              <a:t>Mise en place du Comité Scientifique de l’Ecole Doctorale</a:t>
            </a:r>
          </a:p>
          <a:p>
            <a:pPr lvl="1">
              <a:spcAft>
                <a:spcPts val="600"/>
              </a:spcAft>
            </a:pPr>
            <a:r>
              <a:rPr lang="fr-FR" sz="2400" b="1" dirty="0"/>
              <a:t>Mise en place </a:t>
            </a:r>
            <a:r>
              <a:rPr lang="fr-FR" sz="2400" b="1" dirty="0" smtClean="0"/>
              <a:t>du mécanisme d’incitation à la production </a:t>
            </a:r>
            <a:r>
              <a:rPr lang="fr-FR" sz="2400" b="1" dirty="0"/>
              <a:t>des articles scientifiques</a:t>
            </a:r>
          </a:p>
          <a:p>
            <a:pPr marL="685800" lvl="2" algn="just">
              <a:lnSpc>
                <a:spcPct val="150000"/>
              </a:lnSpc>
            </a:pPr>
            <a:endParaRPr lang="fr-FR" sz="2400" b="1" dirty="0" smtClean="0"/>
          </a:p>
          <a:p>
            <a:pPr marL="0" lvl="0" indent="0" algn="just">
              <a:buNone/>
            </a:pPr>
            <a:endParaRPr lang="fr-FR" sz="900" b="1" dirty="0" smtClean="0"/>
          </a:p>
          <a:p>
            <a:pPr lvl="1" algn="just"/>
            <a:endParaRPr lang="fr-FR" sz="20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5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00319"/>
            <a:ext cx="8596668" cy="1320800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ACTIONS PREVUES EN 2016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995086"/>
            <a:ext cx="8816290" cy="58629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fr-FR" sz="2000" dirty="0"/>
          </a:p>
          <a:p>
            <a:pPr lvl="0" algn="just"/>
            <a:r>
              <a:rPr lang="fr-FR" sz="2800" b="1" dirty="0" smtClean="0"/>
              <a:t>Autres activités</a:t>
            </a:r>
          </a:p>
          <a:p>
            <a:pPr marL="0" lvl="0" indent="0" algn="just">
              <a:buNone/>
            </a:pPr>
            <a:endParaRPr lang="fr-FR" sz="1600" b="1" dirty="0" smtClean="0"/>
          </a:p>
          <a:p>
            <a:pPr lvl="1" algn="just">
              <a:spcAft>
                <a:spcPts val="1200"/>
              </a:spcAft>
            </a:pPr>
            <a:r>
              <a:rPr lang="fr-FR" sz="2400" b="1" dirty="0" smtClean="0"/>
              <a:t>Mise en place de l’environnement de formation à distance</a:t>
            </a:r>
          </a:p>
          <a:p>
            <a:pPr lvl="1" algn="just">
              <a:spcAft>
                <a:spcPts val="1200"/>
              </a:spcAft>
            </a:pPr>
            <a:r>
              <a:rPr lang="fr-FR" sz="2400" b="1" dirty="0"/>
              <a:t>Acquisition </a:t>
            </a:r>
            <a:r>
              <a:rPr lang="fr-FR" sz="2400" b="1" dirty="0" smtClean="0"/>
              <a:t>de ressources informatiques</a:t>
            </a:r>
            <a:endParaRPr lang="fr-FR" sz="2400" b="1" dirty="0"/>
          </a:p>
          <a:p>
            <a:pPr lvl="1" algn="just">
              <a:spcAft>
                <a:spcPts val="1200"/>
              </a:spcAft>
            </a:pPr>
            <a:r>
              <a:rPr lang="fr-FR" sz="2400" b="1" dirty="0"/>
              <a:t>Mise en place du </a:t>
            </a:r>
            <a:r>
              <a:rPr lang="fr-FR" sz="2400" b="1" dirty="0" smtClean="0"/>
              <a:t>mécanisme d’incitation pour les jeunes filles</a:t>
            </a:r>
          </a:p>
          <a:p>
            <a:pPr lvl="1" algn="just">
              <a:spcAft>
                <a:spcPts val="1200"/>
              </a:spcAft>
            </a:pPr>
            <a:r>
              <a:rPr lang="fr-FR" sz="2400" b="1" dirty="0" smtClean="0"/>
              <a:t>Mise en place des mécanismes de gestion et d’audit</a:t>
            </a:r>
          </a:p>
          <a:p>
            <a:pPr lvl="1" algn="just">
              <a:spcAft>
                <a:spcPts val="1200"/>
              </a:spcAft>
            </a:pPr>
            <a:r>
              <a:rPr lang="fr-FR" sz="2400" b="1" dirty="0"/>
              <a:t>Nouveaux partenariats à établir</a:t>
            </a:r>
          </a:p>
          <a:p>
            <a:pPr lvl="1" algn="just">
              <a:spcAft>
                <a:spcPts val="1200"/>
              </a:spcAft>
            </a:pPr>
            <a:r>
              <a:rPr lang="fr-FR" sz="2400" b="1" dirty="0" smtClean="0"/>
              <a:t>Génération </a:t>
            </a:r>
            <a:r>
              <a:rPr lang="fr-FR" sz="2400" b="1" dirty="0"/>
              <a:t>de </a:t>
            </a:r>
            <a:r>
              <a:rPr lang="fr-FR" sz="2400" b="1" dirty="0" smtClean="0"/>
              <a:t>ressources</a:t>
            </a:r>
          </a:p>
          <a:p>
            <a:pPr lvl="1" algn="just">
              <a:lnSpc>
                <a:spcPct val="150000"/>
              </a:lnSpc>
            </a:pPr>
            <a:endParaRPr lang="fr-FR" sz="2400" b="1" dirty="0" smtClean="0"/>
          </a:p>
          <a:p>
            <a:pPr lvl="1" algn="just"/>
            <a:endParaRPr lang="fr-FR" sz="2000" b="1" dirty="0"/>
          </a:p>
          <a:p>
            <a:pPr marL="0" lvl="0" indent="0" algn="just">
              <a:buNone/>
            </a:pPr>
            <a:endParaRPr lang="fr-FR" sz="900" b="1" dirty="0" smtClean="0"/>
          </a:p>
          <a:p>
            <a:pPr lvl="1" algn="just"/>
            <a:endParaRPr lang="fr-FR" sz="20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9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ENSEA\DIVERS ENSEA\IMAGE DE ENSEA\Photo 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9381" y="1"/>
            <a:ext cx="8672619" cy="676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59990"/>
            <a:ext cx="3519381" cy="590529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fr-FR" sz="2000" dirty="0"/>
          </a:p>
          <a:p>
            <a:pPr marL="0" lvl="0" indent="0" algn="ctr">
              <a:lnSpc>
                <a:spcPct val="210000"/>
              </a:lnSpc>
              <a:buNone/>
            </a:pPr>
            <a:r>
              <a:rPr lang="fr-FR" sz="4000" b="1" dirty="0" smtClean="0">
                <a:solidFill>
                  <a:schemeClr val="tx1"/>
                </a:solidFill>
              </a:rPr>
              <a:t>MERCI </a:t>
            </a:r>
          </a:p>
          <a:p>
            <a:pPr marL="0" lvl="0" indent="0" algn="ctr">
              <a:lnSpc>
                <a:spcPct val="210000"/>
              </a:lnSpc>
              <a:buNone/>
            </a:pPr>
            <a:r>
              <a:rPr lang="fr-FR" sz="4000" b="1" dirty="0" smtClean="0">
                <a:solidFill>
                  <a:schemeClr val="tx1"/>
                </a:solidFill>
              </a:rPr>
              <a:t>POUR </a:t>
            </a:r>
          </a:p>
          <a:p>
            <a:pPr marL="0" lvl="0" indent="0" algn="ctr">
              <a:lnSpc>
                <a:spcPct val="210000"/>
              </a:lnSpc>
              <a:buNone/>
            </a:pPr>
            <a:r>
              <a:rPr lang="fr-FR" sz="4000" b="1" dirty="0" smtClean="0">
                <a:solidFill>
                  <a:schemeClr val="tx1"/>
                </a:solidFill>
              </a:rPr>
              <a:t>VOTRE </a:t>
            </a:r>
          </a:p>
          <a:p>
            <a:pPr marL="0" lvl="0" indent="0" algn="ctr">
              <a:lnSpc>
                <a:spcPct val="210000"/>
              </a:lnSpc>
              <a:buNone/>
            </a:pPr>
            <a:r>
              <a:rPr lang="fr-FR" sz="4000" b="1" dirty="0" smtClean="0">
                <a:solidFill>
                  <a:schemeClr val="tx1"/>
                </a:solidFill>
              </a:rPr>
              <a:t>AIMABLE ATTENTION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8229600" cy="1066800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chemeClr val="tx1"/>
                </a:solidFill>
              </a:rPr>
              <a:t>SOMMAIRE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327" y="1216073"/>
            <a:ext cx="9698182" cy="551723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L’ENSEA EN BREF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CONTEXTE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ACTIONS MAJEURES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ETAT D’AVANCEMENT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ACTIONS PREVUES POUR 2016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6671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8229600" cy="1066800"/>
          </a:xfrm>
        </p:spPr>
        <p:txBody>
          <a:bodyPr>
            <a:normAutofit/>
          </a:bodyPr>
          <a:lstStyle/>
          <a:p>
            <a:r>
              <a:rPr lang="fr-FR" sz="4400" b="1" dirty="0">
                <a:solidFill>
                  <a:schemeClr val="tx1"/>
                </a:solidFill>
              </a:rPr>
              <a:t>L’ENSEA en bref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1" y="1216073"/>
            <a:ext cx="10086108" cy="55172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580"/>
              </a:spcBef>
              <a:buNone/>
              <a:defRPr/>
            </a:pPr>
            <a:r>
              <a:rPr lang="fr-FR" sz="2800" b="1" dirty="0"/>
              <a:t>Créée en 1961, l’Ecole Nationale Supérieure de Statistique et d’Economie Appliquée (ENSEA) d’Abidjan  est :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endParaRPr lang="fr-FR" sz="800" dirty="0"/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400" b="1" dirty="0" smtClean="0"/>
              <a:t>Etablissement </a:t>
            </a:r>
            <a:r>
              <a:rPr lang="fr-FR" sz="2400" b="1" dirty="0"/>
              <a:t>Public National à vocation </a:t>
            </a:r>
            <a:r>
              <a:rPr lang="fr-FR" sz="2400" b="1" dirty="0" smtClean="0"/>
              <a:t>régionale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400" b="1" dirty="0" smtClean="0"/>
              <a:t>Formation </a:t>
            </a:r>
            <a:r>
              <a:rPr lang="fr-FR" sz="2400" b="1" dirty="0"/>
              <a:t>des statisticiens pour les pays d’expression </a:t>
            </a:r>
            <a:r>
              <a:rPr lang="fr-FR" sz="2400" b="1" dirty="0" smtClean="0"/>
              <a:t>française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400" b="1" dirty="0" smtClean="0"/>
              <a:t>Centre d’Excellence Régional de l’UEMOA depuis 2005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400" b="1" dirty="0" smtClean="0"/>
              <a:t>Ouverture de la formation aux autres sphères linguistiques </a:t>
            </a:r>
            <a:r>
              <a:rPr lang="fr-FR" sz="2400" b="1" dirty="0"/>
              <a:t>: Afrique du </a:t>
            </a:r>
            <a:r>
              <a:rPr lang="fr-FR" sz="2400" b="1" dirty="0" smtClean="0"/>
              <a:t>Sud, Liberia et Guinée équatoriale</a:t>
            </a:r>
            <a:endParaRPr lang="fr-FR" sz="2400" b="1" dirty="0"/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400" b="1" dirty="0" smtClean="0"/>
              <a:t>Membre du réseau des Ecoles de Statistique Africaines (ENSAE Sénégal et ISSEA Yaoundé) </a:t>
            </a:r>
          </a:p>
          <a:p>
            <a:pPr marL="109728" indent="0" algn="just">
              <a:spcBef>
                <a:spcPts val="0"/>
              </a:spcBef>
              <a:buNone/>
              <a:defRPr/>
            </a:pPr>
            <a:r>
              <a:rPr lang="fr-FR" sz="1050" dirty="0" smtClean="0">
                <a:sym typeface="Wingdings" pitchFamily="2" charset="2"/>
              </a:rPr>
              <a:t>	</a:t>
            </a:r>
            <a:r>
              <a:rPr lang="fr-FR" sz="2400" dirty="0" smtClean="0">
                <a:sym typeface="Wingdings" pitchFamily="2" charset="2"/>
              </a:rPr>
              <a:t>	 </a:t>
            </a:r>
            <a:r>
              <a:rPr lang="fr-FR" sz="2400" dirty="0">
                <a:solidFill>
                  <a:srgbClr val="002060"/>
                </a:solidFill>
                <a:sym typeface="Wingdings" pitchFamily="2" charset="2"/>
              </a:rPr>
              <a:t>curricula de formation harmonisés</a:t>
            </a:r>
          </a:p>
          <a:p>
            <a:pPr marL="631825" indent="0" algn="just">
              <a:spcBef>
                <a:spcPts val="0"/>
              </a:spcBef>
              <a:buNone/>
              <a:defRPr/>
            </a:pPr>
            <a:r>
              <a:rPr lang="fr-FR" sz="2400" dirty="0" smtClean="0">
                <a:solidFill>
                  <a:srgbClr val="002060"/>
                </a:solidFill>
                <a:sym typeface="Wingdings" pitchFamily="2" charset="2"/>
              </a:rPr>
              <a:t>	 </a:t>
            </a:r>
            <a:r>
              <a:rPr lang="fr-FR" sz="2400" dirty="0">
                <a:solidFill>
                  <a:srgbClr val="002060"/>
                </a:solidFill>
                <a:sym typeface="Wingdings" pitchFamily="2" charset="2"/>
              </a:rPr>
              <a:t>Mobilité des enseignants et des élèves</a:t>
            </a:r>
            <a:endParaRPr lang="fr-FR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6560" y="234890"/>
            <a:ext cx="8229600" cy="1066800"/>
          </a:xfrm>
        </p:spPr>
        <p:txBody>
          <a:bodyPr>
            <a:normAutofit/>
          </a:bodyPr>
          <a:lstStyle/>
          <a:p>
            <a:r>
              <a:rPr lang="fr-FR" sz="4400" b="1" dirty="0">
                <a:solidFill>
                  <a:schemeClr val="tx1"/>
                </a:solidFill>
              </a:rPr>
              <a:t>L’ENSEA en bref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661" y="1340768"/>
            <a:ext cx="9958970" cy="55172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2800" b="1" dirty="0" smtClean="0"/>
              <a:t>5 filières de formations accessibles sur concours </a:t>
            </a:r>
          </a:p>
          <a:p>
            <a:pPr>
              <a:spcAft>
                <a:spcPts val="600"/>
              </a:spcAft>
            </a:pPr>
            <a:r>
              <a:rPr lang="fr-FR" sz="2800" b="1" dirty="0" smtClean="0"/>
              <a:t>3 </a:t>
            </a:r>
            <a:r>
              <a:rPr lang="fr-FR" sz="2800" b="1" dirty="0"/>
              <a:t>centres rattachés </a:t>
            </a:r>
            <a:r>
              <a:rPr lang="fr-FR" sz="2800" b="1" dirty="0" smtClean="0"/>
              <a:t>de </a:t>
            </a:r>
            <a:r>
              <a:rPr lang="fr-FR" sz="2800" b="1" dirty="0"/>
              <a:t>formation de cadres moyens de la statistique </a:t>
            </a:r>
            <a:r>
              <a:rPr lang="fr-FR" sz="2800" b="1" dirty="0" smtClean="0"/>
              <a:t>(</a:t>
            </a:r>
            <a:r>
              <a:rPr lang="fr-FR" sz="2800" b="1" dirty="0"/>
              <a:t>Niger, Burkina Faso, </a:t>
            </a:r>
            <a:r>
              <a:rPr lang="fr-FR" sz="2800" b="1" dirty="0" smtClean="0"/>
              <a:t>Madagascar)</a:t>
            </a:r>
          </a:p>
          <a:p>
            <a:pPr>
              <a:spcAft>
                <a:spcPts val="600"/>
              </a:spcAft>
            </a:pPr>
            <a:r>
              <a:rPr lang="fr-FR" sz="2800" b="1" dirty="0" smtClean="0"/>
              <a:t>Des activités de recherche à mieux coordonner</a:t>
            </a:r>
            <a:endParaRPr lang="fr-FR" sz="2800" b="1" dirty="0"/>
          </a:p>
          <a:p>
            <a:pPr>
              <a:spcAft>
                <a:spcPts val="600"/>
              </a:spcAft>
            </a:pPr>
            <a:r>
              <a:rPr lang="fr-FR" sz="2800" b="1" dirty="0" smtClean="0"/>
              <a:t>Environ 333 élèves  (16% de filles) provenant de 17 pays</a:t>
            </a:r>
          </a:p>
          <a:p>
            <a:pPr>
              <a:spcAft>
                <a:spcPts val="600"/>
              </a:spcAft>
            </a:pPr>
            <a:r>
              <a:rPr lang="fr-FR" sz="2800" b="1" dirty="0" smtClean="0"/>
              <a:t>Vision :  </a:t>
            </a:r>
            <a:r>
              <a:rPr lang="fr-FR" sz="2800" dirty="0" smtClean="0"/>
              <a:t>«</a:t>
            </a:r>
            <a:r>
              <a:rPr lang="fr-FR" sz="2800" b="1" dirty="0" smtClean="0">
                <a:solidFill>
                  <a:srgbClr val="00B050"/>
                </a:solidFill>
              </a:rPr>
              <a:t> 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Etre un centre d’excellence  de 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renommée internationale 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pour la 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formation et 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la recherche en statistique 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et économie 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appliquée 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pour 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le développement 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économique et social en 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Afrique</a:t>
            </a:r>
            <a:r>
              <a:rPr lang="fr-FR" sz="2800" dirty="0" smtClean="0"/>
              <a:t> »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439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105" y="928688"/>
            <a:ext cx="6286500" cy="5929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575828"/>
              </p:ext>
            </p:extLst>
          </p:nvPr>
        </p:nvGraphicFramePr>
        <p:xfrm>
          <a:off x="7288366" y="1594508"/>
          <a:ext cx="2714612" cy="5120640"/>
        </p:xfrm>
        <a:graphic>
          <a:graphicData uri="http://schemas.openxmlformats.org/drawingml/2006/table">
            <a:tbl>
              <a:tblPr/>
              <a:tblGrid>
                <a:gridCol w="240756"/>
                <a:gridCol w="2473856"/>
              </a:tblGrid>
              <a:tr h="616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Arial"/>
                          <a:ea typeface="Times New Roman"/>
                          <a:cs typeface="Times New Roman"/>
                        </a:rPr>
                        <a:t>Convention</a:t>
                      </a: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 pour l’harmonisation de la formation statistique 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Convention</a:t>
                      </a:r>
                      <a:r>
                        <a:rPr lang="fr-FR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pour une </a:t>
                      </a:r>
                      <a:r>
                        <a:rPr lang="fr-FR" sz="1600" dirty="0" smtClean="0">
                          <a:latin typeface="Arial"/>
                          <a:ea typeface="Times New Roman"/>
                          <a:cs typeface="Times New Roman"/>
                        </a:rPr>
                        <a:t>assistance dans </a:t>
                      </a: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le cadre de  la formation locale des techniciens de la statistique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Arial"/>
                          <a:ea typeface="Times New Roman"/>
                          <a:cs typeface="Times New Roman"/>
                        </a:rPr>
                        <a:t>Négociation</a:t>
                      </a: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 en vue de la signature d’une convention dans le cadre de la formation locale des techniciens de la statistique (Comores compris)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Arial"/>
                          <a:ea typeface="Times New Roman"/>
                          <a:cs typeface="Times New Roman"/>
                        </a:rPr>
                        <a:t>Convention</a:t>
                      </a: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 pour un appui ponctuel dans le cadre de la formation locale 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iagCross">
                      <a:fgClr>
                        <a:srgbClr val="FFFFFF"/>
                      </a:fgClr>
                      <a:bgClr>
                        <a:srgbClr val="CACAC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Arial"/>
                          <a:ea typeface="Times New Roman"/>
                          <a:cs typeface="Times New Roman"/>
                        </a:rPr>
                        <a:t>Pays</a:t>
                      </a:r>
                      <a:r>
                        <a:rPr lang="fr-FR" sz="1600" dirty="0">
                          <a:latin typeface="Arial"/>
                          <a:ea typeface="Times New Roman"/>
                          <a:cs typeface="Times New Roman"/>
                        </a:rPr>
                        <a:t> représentés à l’ENSEA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06192" y="43728"/>
            <a:ext cx="946784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2838" indent="-6192838">
              <a:defRPr/>
            </a:pPr>
            <a:r>
              <a:rPr lang="fr-FR" sz="4400" b="1" dirty="0">
                <a:ea typeface="+mj-ea"/>
                <a:cs typeface="+mj-cs"/>
              </a:rPr>
              <a:t>L’ENSEA en </a:t>
            </a:r>
            <a:r>
              <a:rPr lang="fr-FR" sz="4400" b="1" dirty="0" smtClean="0">
                <a:ea typeface="+mj-ea"/>
                <a:cs typeface="+mj-cs"/>
              </a:rPr>
              <a:t>bref </a:t>
            </a:r>
            <a:r>
              <a:rPr lang="fr-FR" sz="4400" b="1" dirty="0">
                <a:ea typeface="+mj-ea"/>
                <a:cs typeface="+mj-cs"/>
              </a:rPr>
              <a:t>: </a:t>
            </a:r>
            <a:r>
              <a:rPr lang="fr-FR" sz="4400" b="1" dirty="0" smtClean="0">
                <a:ea typeface="+mj-ea"/>
                <a:cs typeface="+mj-cs"/>
              </a:rPr>
              <a:t>          Présence</a:t>
            </a:r>
            <a:endParaRPr lang="fr-FR" sz="4400" b="1" dirty="0">
              <a:ea typeface="+mj-ea"/>
              <a:cs typeface="+mj-cs"/>
            </a:endParaRPr>
          </a:p>
          <a:p>
            <a:pPr marL="6192838" indent="166688">
              <a:defRPr/>
            </a:pPr>
            <a:r>
              <a:rPr lang="fr-FR" sz="4400" b="1" dirty="0">
                <a:ea typeface="+mj-ea"/>
                <a:cs typeface="+mj-cs"/>
              </a:rPr>
              <a:t>en Afrique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F9252-0D9C-4CF6-A6AB-16476241F521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24587" name="ZoneTexte 10"/>
          <p:cNvSpPr txBox="1">
            <a:spLocks noChangeArrowheads="1"/>
          </p:cNvSpPr>
          <p:nvPr/>
        </p:nvSpPr>
        <p:spPr bwMode="auto">
          <a:xfrm>
            <a:off x="1507981" y="5991356"/>
            <a:ext cx="1643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/>
              <a:t>+ 3000 statisticiens formés</a:t>
            </a:r>
          </a:p>
        </p:txBody>
      </p:sp>
    </p:spTree>
    <p:extLst>
      <p:ext uri="{BB962C8B-B14F-4D97-AF65-F5344CB8AC3E}">
        <p14:creationId xmlns:p14="http://schemas.microsoft.com/office/powerpoint/2010/main" val="3204969256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CONTEXTE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775013"/>
            <a:ext cx="8596668" cy="4773706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 smtClean="0"/>
              <a:t>Faiblesses en quantité et en qualité des statistiques </a:t>
            </a:r>
            <a:r>
              <a:rPr lang="fr-FR" sz="2400" b="1" dirty="0"/>
              <a:t>au service de la gouvernance et du pilotage des politiques d’intégration et de développement durable en </a:t>
            </a:r>
            <a:r>
              <a:rPr lang="fr-FR" sz="2400" b="1" dirty="0" smtClean="0"/>
              <a:t>Afrique</a:t>
            </a:r>
          </a:p>
          <a:p>
            <a:pPr algn="just"/>
            <a:endParaRPr lang="fr-FR" sz="1200" b="1" dirty="0" smtClean="0"/>
          </a:p>
          <a:p>
            <a:pPr algn="just"/>
            <a:r>
              <a:rPr lang="fr-FR" sz="2400" b="1" dirty="0" smtClean="0"/>
              <a:t>Nécessité de renforcer les capacités en ressources humaines des SSN    </a:t>
            </a:r>
          </a:p>
          <a:p>
            <a:pPr algn="just"/>
            <a:endParaRPr lang="fr-FR" sz="1200" b="1" dirty="0" smtClean="0"/>
          </a:p>
          <a:p>
            <a:pPr algn="just"/>
            <a:r>
              <a:rPr lang="fr-FR" sz="2400" b="1" dirty="0" smtClean="0"/>
              <a:t>En Afrique francophone, les ESA sont des structures de formation par excellence de la formation statistique    </a:t>
            </a:r>
          </a:p>
          <a:p>
            <a:pPr algn="just"/>
            <a:endParaRPr lang="fr-FR" sz="1200" b="1" dirty="0" smtClean="0"/>
          </a:p>
          <a:p>
            <a:pPr algn="just"/>
            <a:r>
              <a:rPr lang="fr-FR" sz="2400" b="1" dirty="0" smtClean="0"/>
              <a:t>Nécessité de renforcer les ESA </a:t>
            </a:r>
            <a:r>
              <a:rPr lang="fr-FR" sz="2400" b="1" dirty="0"/>
              <a:t>afin </a:t>
            </a:r>
            <a:r>
              <a:rPr lang="fr-FR" sz="2400" b="1" dirty="0" smtClean="0"/>
              <a:t>qu’elles répondent aux besoins actuels des SSN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1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CONTEXTE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775013"/>
            <a:ext cx="8596668" cy="4773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Le </a:t>
            </a:r>
            <a:r>
              <a:rPr lang="fr-FR" sz="2800" dirty="0"/>
              <a:t>renforcement des capacités sera conduit dans quatre directions 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endParaRPr lang="fr-FR" sz="2000" dirty="0"/>
          </a:p>
          <a:p>
            <a:pPr lvl="1" algn="just"/>
            <a:r>
              <a:rPr lang="fr-FR" sz="2400" b="1" dirty="0"/>
              <a:t>L’amélioration de la qualité de la </a:t>
            </a:r>
            <a:r>
              <a:rPr lang="fr-FR" sz="2400" b="1" dirty="0" smtClean="0"/>
              <a:t>formation</a:t>
            </a:r>
            <a:endParaRPr lang="fr-FR" sz="2400" b="1" dirty="0"/>
          </a:p>
          <a:p>
            <a:pPr lvl="1" algn="just"/>
            <a:r>
              <a:rPr lang="fr-FR" sz="2400" b="1" dirty="0"/>
              <a:t>L’accroissement du nombre de diplômés en formation continue et en formation </a:t>
            </a:r>
            <a:r>
              <a:rPr lang="fr-FR" sz="2400" b="1" dirty="0" smtClean="0"/>
              <a:t>initiale</a:t>
            </a:r>
            <a:endParaRPr lang="fr-FR" sz="2400" b="1" dirty="0"/>
          </a:p>
          <a:p>
            <a:pPr lvl="1" algn="just"/>
            <a:r>
              <a:rPr lang="fr-FR" sz="2400" b="1" dirty="0"/>
              <a:t>L’assistance aux activités des acteurs du Système Statistique National (SSN) par le biais de la </a:t>
            </a:r>
            <a:r>
              <a:rPr lang="fr-FR" sz="2400" b="1" dirty="0" smtClean="0"/>
              <a:t>recherche</a:t>
            </a:r>
            <a:endParaRPr lang="fr-FR" sz="2400" b="1" dirty="0"/>
          </a:p>
          <a:p>
            <a:pPr lvl="1" algn="just"/>
            <a:r>
              <a:rPr lang="fr-FR" sz="2400" b="1" dirty="0"/>
              <a:t>L’amélioration de la gouvernance pour une plus grande autonomie </a:t>
            </a:r>
            <a:r>
              <a:rPr lang="fr-FR" sz="2400" b="1" dirty="0" smtClean="0"/>
              <a:t>financière</a:t>
            </a: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1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ACTIONS MAJEURES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1073" y="1640543"/>
            <a:ext cx="9200957" cy="477370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 smtClean="0"/>
              <a:t>Rénovation des </a:t>
            </a:r>
            <a:r>
              <a:rPr lang="fr-FR" sz="2400" b="1" dirty="0"/>
              <a:t>filières de formation</a:t>
            </a:r>
          </a:p>
          <a:p>
            <a:pPr algn="just">
              <a:lnSpc>
                <a:spcPct val="150000"/>
              </a:lnSpc>
            </a:pPr>
            <a:r>
              <a:rPr lang="fr-FR" sz="2400" b="1" dirty="0"/>
              <a:t>Renforcement du corps professoral de </a:t>
            </a:r>
            <a:r>
              <a:rPr lang="fr-FR" sz="2400" b="1" dirty="0" smtClean="0"/>
              <a:t>l’ENSEA</a:t>
            </a:r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Perfectionnement des personnels</a:t>
            </a:r>
          </a:p>
          <a:p>
            <a:pPr algn="just">
              <a:lnSpc>
                <a:spcPct val="150000"/>
              </a:lnSpc>
            </a:pPr>
            <a:r>
              <a:rPr lang="fr-FR" sz="2400" b="1" dirty="0"/>
              <a:t>Renforcement </a:t>
            </a:r>
            <a:r>
              <a:rPr lang="fr-FR" sz="2400" b="1" dirty="0" smtClean="0"/>
              <a:t>de l’usage des TIC</a:t>
            </a:r>
          </a:p>
          <a:p>
            <a:pPr algn="just">
              <a:lnSpc>
                <a:spcPct val="150000"/>
              </a:lnSpc>
            </a:pPr>
            <a:r>
              <a:rPr lang="fr-FR" sz="2400" b="1" dirty="0"/>
              <a:t>Développement </a:t>
            </a:r>
            <a:r>
              <a:rPr lang="fr-FR" sz="2400" b="1" dirty="0" smtClean="0"/>
              <a:t>de la formation </a:t>
            </a:r>
            <a:r>
              <a:rPr lang="fr-FR" sz="2400" b="1" dirty="0"/>
              <a:t>à distance</a:t>
            </a:r>
            <a:endParaRPr lang="fr-FR" sz="2400" dirty="0"/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Redynamisation de </a:t>
            </a:r>
            <a:r>
              <a:rPr lang="fr-FR" sz="2400" b="1" dirty="0"/>
              <a:t>la </a:t>
            </a:r>
            <a:r>
              <a:rPr lang="fr-FR" sz="2400" b="1" dirty="0" smtClean="0"/>
              <a:t>formation continue en présentiel</a:t>
            </a:r>
            <a:endParaRPr lang="fr-FR" sz="2400" dirty="0"/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Hausse à 30% de la part des femmes dans nos formations</a:t>
            </a:r>
            <a:endParaRPr lang="fr-FR" sz="2400" b="1" dirty="0"/>
          </a:p>
          <a:p>
            <a:pPr marL="0" indent="0" algn="just">
              <a:buNone/>
            </a:pPr>
            <a:endParaRPr lang="fr-FR" sz="1100" dirty="0"/>
          </a:p>
          <a:p>
            <a:pPr algn="just"/>
            <a:endParaRPr lang="fr-FR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ACTIONS MAJEURES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40543"/>
            <a:ext cx="8596668" cy="477370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FR" sz="2400" b="1" dirty="0"/>
              <a:t>Certification des diplômes à l’échelle internationale</a:t>
            </a:r>
          </a:p>
          <a:p>
            <a:pPr algn="just">
              <a:spcAft>
                <a:spcPts val="1200"/>
              </a:spcAft>
            </a:pPr>
            <a:r>
              <a:rPr lang="fr-FR" sz="2400" b="1" dirty="0" smtClean="0"/>
              <a:t>Adoption </a:t>
            </a:r>
            <a:r>
              <a:rPr lang="fr-FR" sz="2400" b="1" dirty="0"/>
              <a:t>d’une démarche qualité</a:t>
            </a:r>
          </a:p>
          <a:p>
            <a:pPr algn="just">
              <a:spcAft>
                <a:spcPts val="1200"/>
              </a:spcAft>
            </a:pPr>
            <a:r>
              <a:rPr lang="fr-FR" sz="2400" b="1" dirty="0"/>
              <a:t>Création d’un laboratoire mixte de recherche avant une Ecole doctorale à terme</a:t>
            </a:r>
          </a:p>
          <a:p>
            <a:pPr algn="just">
              <a:spcAft>
                <a:spcPts val="1200"/>
              </a:spcAft>
            </a:pPr>
            <a:r>
              <a:rPr lang="fr-FR" sz="2400" b="1" dirty="0"/>
              <a:t>Valorisation des activités de recherche</a:t>
            </a:r>
          </a:p>
          <a:p>
            <a:pPr algn="just">
              <a:spcAft>
                <a:spcPts val="1200"/>
              </a:spcAft>
            </a:pPr>
            <a:r>
              <a:rPr lang="fr-FR" sz="2400" b="1" dirty="0"/>
              <a:t>Partenariat avec les ESA, AFRISTAT, l’INSD </a:t>
            </a:r>
            <a:r>
              <a:rPr lang="fr-FR" sz="2400" b="1" dirty="0" smtClean="0"/>
              <a:t>et </a:t>
            </a:r>
            <a:r>
              <a:rPr lang="fr-FR" sz="2400" b="1" dirty="0"/>
              <a:t>l’INS </a:t>
            </a:r>
            <a:r>
              <a:rPr lang="fr-FR" sz="2400" b="1" dirty="0" smtClean="0"/>
              <a:t>Niger</a:t>
            </a:r>
            <a:endParaRPr lang="fr-FR" sz="2400" b="1" dirty="0"/>
          </a:p>
          <a:p>
            <a:pPr algn="just">
              <a:spcAft>
                <a:spcPts val="1200"/>
              </a:spcAft>
            </a:pPr>
            <a:r>
              <a:rPr lang="fr-FR" sz="2400" b="1" dirty="0" smtClean="0"/>
              <a:t>Poursuite </a:t>
            </a:r>
            <a:r>
              <a:rPr lang="fr-FR" sz="2400" b="1" dirty="0"/>
              <a:t>de l’ouverture sur le continent</a:t>
            </a:r>
          </a:p>
          <a:p>
            <a:pPr algn="just">
              <a:spcAft>
                <a:spcPts val="1200"/>
              </a:spcAft>
            </a:pPr>
            <a:r>
              <a:rPr lang="fr-FR" sz="2400" b="1" dirty="0" smtClean="0"/>
              <a:t>Changement de statut</a:t>
            </a:r>
            <a:endParaRPr lang="fr-FR" sz="2400" b="1" dirty="0"/>
          </a:p>
          <a:p>
            <a:pPr marL="0" indent="0" algn="just">
              <a:buNone/>
            </a:pPr>
            <a:endParaRPr lang="fr-FR" sz="1100" dirty="0"/>
          </a:p>
          <a:p>
            <a:pPr algn="just"/>
            <a:endParaRPr lang="fr-FR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9D3-C8C4-4553-86A3-4D34477AD8D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5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3482</TotalTime>
  <Words>640</Words>
  <Application>Microsoft Office PowerPoint</Application>
  <PresentationFormat>Widescreen</PresentationFormat>
  <Paragraphs>142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Wingdings 3</vt:lpstr>
      <vt:lpstr>Facette</vt:lpstr>
      <vt:lpstr>RENFORCER L’OFFRE DE FORMATION STATISTIQUE SUPERIEURE EN AFRIQUE </vt:lpstr>
      <vt:lpstr>SOMMAIRE</vt:lpstr>
      <vt:lpstr>L’ENSEA en bref</vt:lpstr>
      <vt:lpstr>L’ENSEA en bref</vt:lpstr>
      <vt:lpstr>PowerPoint Presentation</vt:lpstr>
      <vt:lpstr>CONTEXTE</vt:lpstr>
      <vt:lpstr>CONTEXTE</vt:lpstr>
      <vt:lpstr>ACTIONS MAJEURES</vt:lpstr>
      <vt:lpstr>ACTIONS MAJEURES</vt:lpstr>
      <vt:lpstr>ETAT D’AVANCEMENT</vt:lpstr>
      <vt:lpstr>ETAT D’AVANCEMENT</vt:lpstr>
      <vt:lpstr>ACTIONS PREVUES EN 2016</vt:lpstr>
      <vt:lpstr>ACTIONS PREVUES EN 2016</vt:lpstr>
      <vt:lpstr>ACTIONS PREVUES EN 2016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RENFORCER L’OFFRE DE FORMATION STATISTIQUE SUPERIEURE EN AFRIQUE</dc:title>
  <dc:creator>ELITE</dc:creator>
  <cp:lastModifiedBy>Abednego Corletey</cp:lastModifiedBy>
  <cp:revision>66</cp:revision>
  <cp:lastPrinted>2015-09-20T11:36:00Z</cp:lastPrinted>
  <dcterms:created xsi:type="dcterms:W3CDTF">2015-07-05T21:40:49Z</dcterms:created>
  <dcterms:modified xsi:type="dcterms:W3CDTF">2015-11-18T10:16:13Z</dcterms:modified>
</cp:coreProperties>
</file>