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51" r:id="rId3"/>
    <p:sldId id="346" r:id="rId4"/>
    <p:sldId id="347" r:id="rId5"/>
    <p:sldId id="348" r:id="rId6"/>
    <p:sldId id="349" r:id="rId7"/>
    <p:sldId id="350" r:id="rId8"/>
    <p:sldId id="314" r:id="rId9"/>
    <p:sldId id="344" r:id="rId10"/>
    <p:sldId id="345" r:id="rId11"/>
    <p:sldId id="327" r:id="rId12"/>
    <p:sldId id="329" r:id="rId13"/>
    <p:sldId id="330" r:id="rId14"/>
    <p:sldId id="332" r:id="rId15"/>
    <p:sldId id="334" r:id="rId16"/>
    <p:sldId id="336" r:id="rId17"/>
    <p:sldId id="343" r:id="rId18"/>
    <p:sldId id="338" r:id="rId19"/>
    <p:sldId id="339" r:id="rId20"/>
    <p:sldId id="340" r:id="rId21"/>
    <p:sldId id="341" r:id="rId22"/>
    <p:sldId id="342" r:id="rId23"/>
    <p:sldId id="352" r:id="rId24"/>
    <p:sldId id="353" r:id="rId25"/>
    <p:sldId id="354" r:id="rId26"/>
    <p:sldId id="312" r:id="rId27"/>
  </p:sldIdLst>
  <p:sldSz cx="9144000" cy="6858000" type="screen4x3"/>
  <p:notesSz cx="6797675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37C3D-88D9-470F-A883-BDCD6FD1CFCA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2A8EF-B6C5-424E-B815-9074A9A7F4C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6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CA0A7-59CB-41B5-A0EC-1C2BEE73132C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7DA36-3F13-4C80-A651-8AF9C9DE92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71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B96E-871D-4D6C-9D1F-2DA3786E4F3E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E0A36-8CC7-4674-9036-D6B2EE4E114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B96E-871D-4D6C-9D1F-2DA3786E4F3E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E0A36-8CC7-4674-9036-D6B2EE4E11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B96E-871D-4D6C-9D1F-2DA3786E4F3E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E0A36-8CC7-4674-9036-D6B2EE4E11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B96E-871D-4D6C-9D1F-2DA3786E4F3E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E0A36-8CC7-4674-9036-D6B2EE4E11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B96E-871D-4D6C-9D1F-2DA3786E4F3E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E0A36-8CC7-4674-9036-D6B2EE4E114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B96E-871D-4D6C-9D1F-2DA3786E4F3E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E0A36-8CC7-4674-9036-D6B2EE4E11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B96E-871D-4D6C-9D1F-2DA3786E4F3E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E0A36-8CC7-4674-9036-D6B2EE4E11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B96E-871D-4D6C-9D1F-2DA3786E4F3E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E0A36-8CC7-4674-9036-D6B2EE4E11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B96E-871D-4D6C-9D1F-2DA3786E4F3E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E0A36-8CC7-4674-9036-D6B2EE4E114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B96E-871D-4D6C-9D1F-2DA3786E4F3E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E0A36-8CC7-4674-9036-D6B2EE4E11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EB96E-871D-4D6C-9D1F-2DA3786E4F3E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2E0A36-8CC7-4674-9036-D6B2EE4E114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2EB96E-871D-4D6C-9D1F-2DA3786E4F3E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2E0A36-8CC7-4674-9036-D6B2EE4E114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La%20poule.wm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12132"/>
            <a:ext cx="1243478" cy="110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57356" y="571480"/>
            <a:ext cx="6000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UNIVERSITE DE LOME </a:t>
            </a:r>
          </a:p>
          <a:p>
            <a:pPr algn="ctr"/>
            <a:r>
              <a:rPr lang="fr-FR" sz="2800" dirty="0" smtClean="0"/>
              <a:t>CENTRE D’EXCELLENCE REGIONAL SUR LES SCIENCES AVIAIRES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331640" y="486916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4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ATELIER DES CENTRES D’EXCELLENCE AFRICAINS </a:t>
            </a:r>
          </a:p>
          <a:p>
            <a:pPr algn="ctr"/>
            <a:r>
              <a:rPr lang="fr-FR" sz="2000" dirty="0" smtClean="0"/>
              <a:t>COTONOU 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17 – 19 novembre 2015</a:t>
            </a:r>
            <a:endParaRPr lang="fr-FR" sz="20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928934"/>
            <a:ext cx="16668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0" y="0"/>
            <a:ext cx="1043608" cy="1700808"/>
            <a:chOff x="0" y="0"/>
            <a:chExt cx="1043608" cy="1700808"/>
          </a:xfrm>
        </p:grpSpPr>
        <p:pic>
          <p:nvPicPr>
            <p:cNvPr id="8" name="Picture 2" descr="LOGO_ULTG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32656"/>
              <a:ext cx="1022088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0" y="1412776"/>
              <a:ext cx="104360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1043608" cy="332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412776"/>
            <a:ext cx="7498080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DLI 2 </a:t>
            </a:r>
            <a:br>
              <a:rPr lang="fr-FR" dirty="0" smtClean="0"/>
            </a:br>
            <a:r>
              <a:rPr lang="fr-FR" dirty="0" smtClean="0"/>
              <a:t>Excellence dans l’éducation, capacités de recherché et impact sur le développement 	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04105"/>
              </p:ext>
            </p:extLst>
          </p:nvPr>
        </p:nvGraphicFramePr>
        <p:xfrm>
          <a:off x="1331639" y="1772816"/>
          <a:ext cx="7560841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857"/>
                <a:gridCol w="1276704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Indicateur</a:t>
                      </a:r>
                      <a:r>
                        <a:rPr lang="fr-FR" sz="2800" baseline="0" noProof="0" dirty="0" smtClean="0"/>
                        <a:t> 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noProof="0" dirty="0" smtClean="0"/>
                        <a:t>Prévu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Réalisé</a:t>
                      </a:r>
                      <a:endParaRPr lang="fr-FR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 smtClean="0"/>
                        <a:t>RLD 2.1: Nombre d’</a:t>
                      </a:r>
                      <a:r>
                        <a:rPr kumimoji="0"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étudiants</a:t>
                      </a:r>
                      <a:r>
                        <a:rPr lang="fr-FR" noProof="0" dirty="0" smtClean="0"/>
                        <a:t> en</a:t>
                      </a:r>
                      <a:r>
                        <a:rPr lang="fr-FR" baseline="0" noProof="0" dirty="0" smtClean="0"/>
                        <a:t> formation de courte durée</a:t>
                      </a:r>
                      <a:endParaRPr lang="fr-FR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 smtClean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noProof="0" dirty="0" smtClean="0"/>
                        <a:t>20 (35%)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RLD 2.2: Nombre</a:t>
                      </a:r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</a:t>
                      </a:r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tudiants inscrits au programme de Master</a:t>
                      </a:r>
                      <a:endParaRPr lang="fr-FR" b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noProof="0" dirty="0" smtClean="0"/>
                        <a:t>20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(135%) (8 régionaux dont 3 femmes et 19 nationaux dont 3 femmes)</a:t>
                      </a:r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RLD 2.3: Nombre d’étudiants inscrits au programme de doctorat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7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5 (71%) (2 régionaux</a:t>
                      </a:r>
                      <a:r>
                        <a:rPr lang="fr-FR" baseline="0" noProof="0" dirty="0" smtClean="0"/>
                        <a:t> et 3 nationaux)</a:t>
                      </a:r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noProof="0" dirty="0" smtClean="0"/>
                        <a:t>Total d’</a:t>
                      </a:r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étudiants</a:t>
                      </a:r>
                      <a:endParaRPr lang="fr-FR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noProof="0" dirty="0" smtClean="0"/>
                        <a:t>83</a:t>
                      </a:r>
                      <a:endParaRPr lang="fr-FR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noProof="0" dirty="0" smtClean="0"/>
                        <a:t>51 (80%)</a:t>
                      </a:r>
                      <a:endParaRPr lang="fr-FR" b="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35608" y="139154"/>
            <a:ext cx="7498080" cy="14176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smtClean="0">
                <a:effectLst/>
              </a:rPr>
              <a:t>DLI 2.2: </a:t>
            </a:r>
            <a:br>
              <a:rPr lang="fr-FR" sz="2800" b="1" dirty="0" smtClean="0">
                <a:effectLst/>
              </a:rPr>
            </a:br>
            <a:r>
              <a:rPr lang="fr-FR" sz="2000" b="1" dirty="0" smtClean="0">
                <a:effectLst/>
              </a:rPr>
              <a:t/>
            </a:r>
            <a:br>
              <a:rPr lang="fr-FR" sz="2000" b="1" dirty="0" smtClean="0">
                <a:effectLst/>
              </a:rPr>
            </a:br>
            <a:r>
              <a:rPr lang="fr-FR" sz="1600" b="1" dirty="0" smtClean="0">
                <a:effectLst/>
              </a:rPr>
              <a:t>ÉTUDIANTS ÉTRANGERS ET NON-ÉTRANGERS INSCRITS AUX MASTERS, DOCTORAT ET FORMATIONS DE COURTE DURÉE </a:t>
            </a:r>
            <a:endParaRPr lang="en-GB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45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355178"/>
            <a:ext cx="7498080" cy="841574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effectLst/>
              </a:rPr>
              <a:t>RLD 2.4</a:t>
            </a:r>
            <a:endParaRPr lang="en-GB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336213"/>
              </p:ext>
            </p:extLst>
          </p:nvPr>
        </p:nvGraphicFramePr>
        <p:xfrm>
          <a:off x="1259632" y="1124744"/>
          <a:ext cx="763284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888"/>
                <a:gridCol w="1831678"/>
                <a:gridCol w="254428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Indicateur</a:t>
                      </a:r>
                      <a:r>
                        <a:rPr lang="fr-FR" sz="2800" baseline="0" noProof="0" dirty="0" smtClean="0"/>
                        <a:t> 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prévu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réalisé</a:t>
                      </a:r>
                      <a:endParaRPr lang="fr-FR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</a:t>
                      </a:r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d’</a:t>
                      </a:r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tudiants en stage d’au moins un mois dans une entreprise priv</a:t>
                      </a:r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ée</a:t>
                      </a:r>
                      <a:endParaRPr lang="fr-FR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41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(114%) (8 régionaux dont 3 femmes et 39 nationaux dont 5 femmes</a:t>
                      </a:r>
                      <a:endParaRPr lang="fr-FR" b="0" noProof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</a:t>
                      </a:r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professeurs en stage d’au moins un mois</a:t>
                      </a:r>
                      <a:r>
                        <a:rPr kumimoji="0" lang="fr-FR" sz="18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b="0" noProof="0" dirty="0" smtClean="0"/>
                        <a:t>ans une entreprise  privé</a:t>
                      </a:r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10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0 (Disponibilité de fonds  mais Entreprises</a:t>
                      </a:r>
                      <a:r>
                        <a:rPr lang="fr-FR" baseline="0" noProof="0" dirty="0" smtClean="0"/>
                        <a:t> identifiées)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628485"/>
              </p:ext>
            </p:extLst>
          </p:nvPr>
        </p:nvGraphicFramePr>
        <p:xfrm>
          <a:off x="1259632" y="4725144"/>
          <a:ext cx="7272809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3261"/>
                <a:gridCol w="1745278"/>
                <a:gridCol w="242427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Indicateur 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Prévu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Réalisé</a:t>
                      </a:r>
                      <a:endParaRPr lang="fr-FR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RLD 2.5: Nombre de programmes d’enseignement accrédités</a:t>
                      </a:r>
                      <a:endParaRPr kumimoji="0" lang="en-GB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noProof="0" dirty="0" smtClean="0"/>
                        <a:t>1 (Approbation nationale)</a:t>
                      </a:r>
                      <a:r>
                        <a:rPr lang="fr-FR" noProof="0" dirty="0" smtClean="0"/>
                        <a:t> 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499992" y="386104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RLD 2.5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6292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139154"/>
            <a:ext cx="7498080" cy="841574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effectLst/>
              </a:rPr>
              <a:t>RLI#2.7 </a:t>
            </a:r>
            <a:r>
              <a:rPr lang="en-GB" sz="2800" dirty="0">
                <a:effectLst/>
              </a:rPr>
              <a:t/>
            </a:r>
            <a:br>
              <a:rPr lang="en-GB" sz="2800" dirty="0">
                <a:effectLst/>
              </a:rPr>
            </a:br>
            <a:r>
              <a:rPr lang="fr-FR" sz="2000" b="1" dirty="0" smtClean="0">
                <a:effectLst/>
              </a:rPr>
              <a:t>REVENUS </a:t>
            </a:r>
            <a:r>
              <a:rPr lang="fr-FR" sz="2000" b="1" dirty="0">
                <a:effectLst/>
              </a:rPr>
              <a:t>GENERES (FCFA)</a:t>
            </a:r>
            <a:endParaRPr lang="en-GB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878019"/>
              </p:ext>
            </p:extLst>
          </p:nvPr>
        </p:nvGraphicFramePr>
        <p:xfrm>
          <a:off x="1259631" y="1196752"/>
          <a:ext cx="756084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565"/>
                <a:gridCol w="1949139"/>
                <a:gridCol w="352813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Indicateur</a:t>
                      </a:r>
                      <a:r>
                        <a:rPr lang="fr-FR" sz="2800" baseline="0" noProof="0" dirty="0" smtClean="0"/>
                        <a:t> 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Prévu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Réalisé</a:t>
                      </a:r>
                      <a:endParaRPr lang="fr-FR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RLI 2.7: Revenus Générés (FCFA</a:t>
                      </a:r>
                      <a:r>
                        <a:rPr kumimoji="0"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endParaRPr kumimoji="0"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20 280 US$ (10140000 FCFA)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11 675 000FCFA</a:t>
                      </a:r>
                      <a:r>
                        <a:rPr kumimoji="0"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US$23350</a:t>
                      </a:r>
                      <a:r>
                        <a:rPr kumimoji="0"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(115%)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PASA: 10 Millions;  FAIEJ: 880 000; autres 575000;  frais d’</a:t>
                      </a:r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é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tudes de dossiers: 220000)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394400" y="3805450"/>
            <a:ext cx="7498080" cy="1207726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INDICATEUR  (ILD#2):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NOMBRE DE PROFESSEURS FORMES DANS UN DOMAINE DU CERSA (VOYAGES D’ETUDES)</a:t>
            </a:r>
            <a:endParaRPr kumimoji="0" lang="en-GB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48530"/>
              </p:ext>
            </p:extLst>
          </p:nvPr>
        </p:nvGraphicFramePr>
        <p:xfrm>
          <a:off x="1218425" y="5157192"/>
          <a:ext cx="756084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7"/>
                <a:gridCol w="1872208"/>
                <a:gridCol w="165618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Indicateur</a:t>
                      </a:r>
                      <a:r>
                        <a:rPr lang="fr-FR" sz="2800" baseline="0" noProof="0" dirty="0" smtClean="0"/>
                        <a:t> 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Prévu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Réalisé</a:t>
                      </a:r>
                      <a:endParaRPr lang="fr-FR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dirty="0" smtClean="0">
                          <a:effectLst/>
                        </a:rPr>
                        <a:t>Nombre de Professeurs formés dans un domaine du CERSA </a:t>
                      </a:r>
                      <a:endParaRPr lang="fr-FR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35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15 (42%)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4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139154"/>
            <a:ext cx="7498080" cy="1417638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effectLst/>
              </a:rPr>
              <a:t>INDICATEUR  : </a:t>
            </a:r>
            <a:r>
              <a:rPr lang="en-GB" sz="2800" dirty="0" smtClean="0">
                <a:effectLst/>
              </a:rPr>
              <a:t/>
            </a:r>
            <a:br>
              <a:rPr lang="en-GB" sz="2800" dirty="0" smtClean="0">
                <a:effectLst/>
              </a:rPr>
            </a:br>
            <a:r>
              <a:rPr lang="fr-FR" sz="2000" b="1" dirty="0" smtClean="0">
                <a:effectLst/>
              </a:rPr>
              <a:t> </a:t>
            </a:r>
            <a:r>
              <a:rPr lang="en-GB" sz="2000" dirty="0" smtClean="0">
                <a:effectLst/>
              </a:rPr>
              <a:t/>
            </a:r>
            <a:br>
              <a:rPr lang="en-GB" sz="2000" dirty="0" smtClean="0">
                <a:effectLst/>
              </a:rPr>
            </a:br>
            <a:r>
              <a:rPr lang="fr-FR" sz="2000" b="1" dirty="0" smtClean="0">
                <a:effectLst/>
              </a:rPr>
              <a:t>NOUVEAUX </a:t>
            </a:r>
            <a:r>
              <a:rPr lang="fr-FR" sz="2000" b="1" dirty="0">
                <a:effectLst/>
              </a:rPr>
              <a:t>PROGRAMMES D’ENSEIGNEMENT </a:t>
            </a:r>
            <a:endParaRPr lang="en-GB" sz="2000" dirty="0">
              <a:effectLst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11932"/>
              </p:ext>
            </p:extLst>
          </p:nvPr>
        </p:nvGraphicFramePr>
        <p:xfrm>
          <a:off x="1259632" y="1844824"/>
          <a:ext cx="698477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084"/>
                <a:gridCol w="1624500"/>
                <a:gridCol w="172819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Indicateur</a:t>
                      </a:r>
                      <a:r>
                        <a:rPr lang="fr-FR" sz="2800" baseline="0" noProof="0" dirty="0" smtClean="0"/>
                        <a:t> 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Prévu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Réalisé</a:t>
                      </a:r>
                      <a:endParaRPr lang="fr-FR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</a:t>
                      </a:r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nouveaux programmes d’enseignement nouvellement établis ou révisés</a:t>
                      </a:r>
                      <a:endParaRPr lang="fr-FR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4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 (25%)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331640" y="3589426"/>
            <a:ext cx="7498080" cy="14176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INDICATEUR  (ILD#2 ; RLI#2.6):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PUBLICATIONS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45191"/>
              </p:ext>
            </p:extLst>
          </p:nvPr>
        </p:nvGraphicFramePr>
        <p:xfrm>
          <a:off x="1371689" y="5295096"/>
          <a:ext cx="7272808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335"/>
                <a:gridCol w="1432204"/>
                <a:gridCol w="242426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Indicateur</a:t>
                      </a:r>
                      <a:r>
                        <a:rPr lang="fr-FR" sz="2800" baseline="0" noProof="0" dirty="0" smtClean="0"/>
                        <a:t> 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Prévu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Réalisé</a:t>
                      </a:r>
                      <a:endParaRPr lang="fr-FR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RLI</a:t>
                      </a:r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2.6: </a:t>
                      </a:r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</a:t>
                      </a:r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publications</a:t>
                      </a:r>
                      <a:endParaRPr lang="fr-FR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9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0 (5 </a:t>
                      </a:r>
                      <a:r>
                        <a:rPr lang="fr-FR" baseline="0" noProof="0" dirty="0" smtClean="0"/>
                        <a:t>manuscrits en cours avec les étudiants </a:t>
                      </a:r>
                      <a:r>
                        <a:rPr lang="fr-FR" baseline="0" noProof="0" dirty="0" err="1" smtClean="0"/>
                        <a:t>PhD</a:t>
                      </a:r>
                      <a:r>
                        <a:rPr lang="fr-FR" baseline="0" noProof="0" dirty="0" smtClean="0"/>
                        <a:t>)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4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259632" y="692696"/>
            <a:ext cx="7498080" cy="14176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INDICATEUR (ILD#1) : </a:t>
            </a:r>
            <a:b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NOMBRE D’ACCORDS DE PARTENARIAT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025698"/>
              </p:ext>
            </p:extLst>
          </p:nvPr>
        </p:nvGraphicFramePr>
        <p:xfrm>
          <a:off x="1187624" y="2780928"/>
          <a:ext cx="7632847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887"/>
                <a:gridCol w="1831678"/>
                <a:gridCol w="254428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Indicateur</a:t>
                      </a:r>
                      <a:r>
                        <a:rPr lang="fr-FR" sz="2800" baseline="0" noProof="0" dirty="0" smtClean="0"/>
                        <a:t> 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Prévu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Réalisé</a:t>
                      </a:r>
                      <a:endParaRPr lang="fr-FR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</a:t>
                      </a:r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</a:t>
                      </a:r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accords signés</a:t>
                      </a:r>
                      <a:endParaRPr lang="fr-FR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6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4 (66%)</a:t>
                      </a:r>
                      <a:r>
                        <a:rPr lang="fr-FR" baseline="0" noProof="0" dirty="0" smtClean="0"/>
                        <a:t> accords (UAC, Abeokuta, INRA,  WU)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2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139154"/>
            <a:ext cx="749808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>
                <a:effectLst/>
              </a:rPr>
              <a:t>INDICATEUR </a:t>
            </a:r>
            <a:r>
              <a:rPr lang="fr-FR" sz="3100" b="1" dirty="0" smtClean="0">
                <a:effectLst/>
              </a:rPr>
              <a:t>(</a:t>
            </a:r>
            <a:r>
              <a:rPr lang="fr-FR" sz="3100" b="1" dirty="0">
                <a:effectLst/>
              </a:rPr>
              <a:t>ILD#3): </a:t>
            </a:r>
            <a:r>
              <a:rPr lang="en-GB" sz="3100" dirty="0">
                <a:effectLst/>
              </a:rPr>
              <a:t/>
            </a:r>
            <a:br>
              <a:rPr lang="en-GB" sz="3100" dirty="0">
                <a:effectLst/>
              </a:rPr>
            </a:br>
            <a:r>
              <a:rPr lang="fr-FR" sz="2000" b="1" dirty="0">
                <a:effectLst/>
              </a:rPr>
              <a:t> </a:t>
            </a:r>
            <a:r>
              <a:rPr lang="en-GB" sz="2000" dirty="0">
                <a:effectLst/>
              </a:rPr>
              <a:t/>
            </a:r>
            <a:br>
              <a:rPr lang="en-GB" sz="2000" dirty="0">
                <a:effectLst/>
              </a:rPr>
            </a:br>
            <a:r>
              <a:rPr lang="fr-FR" sz="2000" b="1" dirty="0">
                <a:effectLst/>
              </a:rPr>
              <a:t>SEANCE ORDINAIRE DES GESTIONNAIRES DU PROGRAMME</a:t>
            </a:r>
            <a:endParaRPr lang="en-GB" sz="2000" dirty="0">
              <a:effectLst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171738"/>
              </p:ext>
            </p:extLst>
          </p:nvPr>
        </p:nvGraphicFramePr>
        <p:xfrm>
          <a:off x="1403648" y="1844824"/>
          <a:ext cx="705678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872208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Indicateur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Prévu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Réalisé</a:t>
                      </a:r>
                      <a:endParaRPr lang="fr-FR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</a:t>
                      </a:r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séances ordinaires du Comit</a:t>
                      </a:r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National de Pilotage</a:t>
                      </a:r>
                      <a:endParaRPr lang="fr-FR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noProof="0" dirty="0" smtClean="0"/>
                        <a:t>2 (100%)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435608" y="3284984"/>
            <a:ext cx="7498080" cy="122093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INDICATEUR 11 (ILD#3):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 FINANCIER EXTERNE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02368"/>
              </p:ext>
            </p:extLst>
          </p:nvPr>
        </p:nvGraphicFramePr>
        <p:xfrm>
          <a:off x="1259633" y="4793952"/>
          <a:ext cx="756084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162"/>
                <a:gridCol w="1238333"/>
                <a:gridCol w="309634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Indicateur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Prévu</a:t>
                      </a:r>
                      <a:endParaRPr lang="fr-F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noProof="0" dirty="0" smtClean="0"/>
                        <a:t>Réalisé</a:t>
                      </a:r>
                      <a:endParaRPr lang="fr-FR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</a:t>
                      </a:r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d’audits financiers</a:t>
                      </a:r>
                      <a:endParaRPr lang="fr-FR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aseline="0" noProof="0" dirty="0" smtClean="0"/>
                        <a:t>0 (- Décaissement en septembre 2015</a:t>
                      </a:r>
                    </a:p>
                    <a:p>
                      <a:pPr algn="l"/>
                      <a:r>
                        <a:rPr lang="fr-FR" baseline="0" noProof="0" dirty="0" smtClean="0"/>
                        <a:t>- Processus de recrutement du Cabinet d’audit en finalisation)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5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RESUME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20 grandes activités prévues 8 n’ont pas été réalisées et les autres sont réalisées ou en cours de réalisations. </a:t>
            </a:r>
          </a:p>
          <a:p>
            <a:endParaRPr lang="fr-FR" dirty="0" smtClean="0"/>
          </a:p>
          <a:p>
            <a:r>
              <a:rPr lang="fr-FR" dirty="0" smtClean="0"/>
              <a:t>Les 8 activités non réalisées sont reportées à l’année 2.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dirty="0" smtClean="0"/>
              <a:t>Etudiants en Master : </a:t>
            </a:r>
            <a:endParaRPr lang="fr-FR" dirty="0" smtClean="0"/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Appel à candidature sera lancé en décembre 2015 et un accent sera mis sur l’aspect genre et la </a:t>
            </a:r>
            <a:r>
              <a:rPr lang="fr-FR" dirty="0" err="1" smtClean="0"/>
              <a:t>régionalité</a:t>
            </a:r>
            <a:r>
              <a:rPr lang="fr-FR" dirty="0" smtClean="0"/>
              <a:t> : 30 étudiants avec au moins 12 filles ;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Signature de contrat avec la Gambie pour l’envoie de 2 étudiants en Master,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Autres négociations sont en cours sur le plan régional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Des stages dans les entreprises/exploitations avicoles seront renforcés</a:t>
            </a:r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143000"/>
          </a:xfrm>
        </p:spPr>
        <p:txBody>
          <a:bodyPr/>
          <a:lstStyle/>
          <a:p>
            <a:pPr algn="ctr"/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Etudiants en thèse</a:t>
            </a:r>
            <a:endParaRPr lang="fr-FR" sz="2800" dirty="0" smtClean="0"/>
          </a:p>
          <a:p>
            <a:pPr lvl="0"/>
            <a:endParaRPr lang="fr-FR" sz="2800" dirty="0" smtClean="0"/>
          </a:p>
          <a:p>
            <a:pPr lvl="0"/>
            <a:r>
              <a:rPr lang="fr-FR" sz="2800" dirty="0" smtClean="0"/>
              <a:t>Dossiers en cours d’étude pour homologation à la DAAS (étudiants du Bénin et Burkina-Faso) ;</a:t>
            </a:r>
          </a:p>
          <a:p>
            <a:pPr lvl="0"/>
            <a:endParaRPr lang="fr-FR" sz="2800" dirty="0" smtClean="0"/>
          </a:p>
          <a:p>
            <a:pPr lvl="0"/>
            <a:endParaRPr lang="fr-FR" sz="2800" dirty="0" smtClean="0"/>
          </a:p>
          <a:p>
            <a:pPr lvl="0"/>
            <a:r>
              <a:rPr lang="fr-FR" sz="2800" dirty="0" smtClean="0"/>
              <a:t>Appel à candidature sera lancé en décembre 2015 pour le recrutement d’au moins 5 étudiants en thèse en tenant compte de la </a:t>
            </a:r>
            <a:r>
              <a:rPr lang="fr-FR" sz="2800" dirty="0" err="1" smtClean="0"/>
              <a:t>régionalité</a:t>
            </a:r>
            <a:r>
              <a:rPr lang="fr-FR" sz="2800" dirty="0" smtClean="0"/>
              <a:t>. </a:t>
            </a:r>
          </a:p>
          <a:p>
            <a:endParaRPr lang="fr-FR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2852936"/>
            <a:ext cx="7498080" cy="1143000"/>
          </a:xfrm>
        </p:spPr>
        <p:txBody>
          <a:bodyPr/>
          <a:lstStyle/>
          <a:p>
            <a:pPr algn="ctr"/>
            <a:r>
              <a:rPr lang="fr-FR" dirty="0" smtClean="0"/>
              <a:t>DEFIS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143000"/>
          </a:xfrm>
        </p:spPr>
        <p:txBody>
          <a:bodyPr/>
          <a:lstStyle/>
          <a:p>
            <a:pPr algn="ctr"/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/>
              <a:t>Formation de courte durée</a:t>
            </a:r>
            <a:endParaRPr lang="fr-FR" dirty="0" smtClean="0"/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Une session est prévue de décembre 2015 à Avril 2016 et deux sessions complémentaires prévues pour 2016. 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Une session au Benin et une autre en Gambie 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Pour ces sessions le défi est d’avoir 300 apprenants avec 40 percent de femmes.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143000"/>
          </a:xfrm>
        </p:spPr>
        <p:txBody>
          <a:bodyPr/>
          <a:lstStyle/>
          <a:p>
            <a:pPr algn="ctr"/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Renforcement de capacité des enseignants </a:t>
            </a:r>
            <a:endParaRPr lang="fr-FR" sz="2800" dirty="0" smtClean="0"/>
          </a:p>
          <a:p>
            <a:pPr lvl="0"/>
            <a:endParaRPr lang="fr-FR" sz="2800" dirty="0" smtClean="0"/>
          </a:p>
          <a:p>
            <a:pPr lvl="0"/>
            <a:r>
              <a:rPr lang="fr-FR" sz="2800" dirty="0" smtClean="0"/>
              <a:t>Une importance sera accordée à cette activité durant les 6 prochains mois. </a:t>
            </a:r>
          </a:p>
          <a:p>
            <a:pPr lvl="0"/>
            <a:endParaRPr lang="fr-FR" sz="2800" dirty="0" smtClean="0"/>
          </a:p>
          <a:p>
            <a:pPr lvl="0"/>
            <a:r>
              <a:rPr lang="fr-FR" sz="2800" dirty="0" smtClean="0"/>
              <a:t>Des sessions de formation des enseignants sur des thématiques clefs du CERSA: Décembre 2015</a:t>
            </a:r>
          </a:p>
          <a:p>
            <a:endParaRPr lang="fr-FR" sz="28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143000"/>
          </a:xfrm>
        </p:spPr>
        <p:txBody>
          <a:bodyPr/>
          <a:lstStyle/>
          <a:p>
            <a:pPr algn="ctr"/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Publications</a:t>
            </a:r>
            <a:endParaRPr lang="fr-FR" sz="2800" dirty="0" smtClean="0"/>
          </a:p>
          <a:p>
            <a:pPr lvl="0"/>
            <a:r>
              <a:rPr lang="fr-FR" sz="2800" dirty="0" smtClean="0"/>
              <a:t>Des </a:t>
            </a:r>
            <a:r>
              <a:rPr lang="fr-FR" sz="2800" dirty="0" err="1" smtClean="0"/>
              <a:t>drafts</a:t>
            </a:r>
            <a:r>
              <a:rPr lang="fr-FR" sz="2800" dirty="0" smtClean="0"/>
              <a:t> (4) de manuscrits sont prêts pour être soumis à publication. </a:t>
            </a:r>
          </a:p>
          <a:p>
            <a:pPr lvl="0"/>
            <a:endParaRPr lang="fr-FR" sz="2800" dirty="0" smtClean="0"/>
          </a:p>
          <a:p>
            <a:pPr lvl="0"/>
            <a:r>
              <a:rPr lang="fr-FR" sz="2800" dirty="0" smtClean="0"/>
              <a:t>Des étudiants en thèse/master seront accompagnés et encouragés (subvention à la recherche)</a:t>
            </a:r>
          </a:p>
          <a:p>
            <a:pPr lvl="0"/>
            <a:endParaRPr lang="fr-FR" sz="2800" dirty="0" smtClean="0"/>
          </a:p>
          <a:p>
            <a:pPr lvl="0"/>
            <a:r>
              <a:rPr lang="fr-FR" sz="2800" dirty="0" smtClean="0"/>
              <a:t>Deux post-docs seront recrutés pour appuyer et assister les enseignants chercheurs. </a:t>
            </a:r>
          </a:p>
          <a:p>
            <a:endParaRPr lang="fr-FR" sz="2800" dirty="0" smtClean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3600" dirty="0" smtClean="0"/>
              <a:t>Partenaires clés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46050" y="6210300"/>
            <a:ext cx="457200" cy="457200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3C3F78F-683F-4173-8B87-8DE9036F1239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9632" y="1124744"/>
            <a:ext cx="7731968" cy="53522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dirty="0" smtClean="0"/>
              <a:t>Université Catholique de Louvain 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Université </a:t>
            </a:r>
            <a:r>
              <a:rPr lang="fr-FR" sz="2400" dirty="0"/>
              <a:t>de </a:t>
            </a:r>
            <a:r>
              <a:rPr lang="fr-FR" sz="2400" dirty="0" smtClean="0"/>
              <a:t>Wageningen; 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Institut National de Recherche Agronomique (INRA), Unité de recherche Avicole de Tours (France)</a:t>
            </a:r>
          </a:p>
          <a:p>
            <a:pPr>
              <a:defRPr/>
            </a:pPr>
            <a:endParaRPr lang="fr-FR" sz="2400" dirty="0" smtClean="0"/>
          </a:p>
          <a:p>
            <a:pPr>
              <a:buFont typeface="Georgia" pitchFamily="18" charset="0"/>
              <a:buNone/>
              <a:defRPr/>
            </a:pPr>
            <a:r>
              <a:rPr lang="fr-FR" sz="2400" dirty="0" smtClean="0"/>
              <a:t>Ces institutions sont des références mondiales en sciences aviaires et  seront activement impliquées dans l’élaboration </a:t>
            </a:r>
            <a:r>
              <a:rPr lang="fr-FR" sz="2400" dirty="0"/>
              <a:t>des programmes de Master et de Doctorat</a:t>
            </a:r>
            <a:r>
              <a:rPr lang="fr-FR" sz="2400" dirty="0" smtClean="0"/>
              <a:t>, l’enseignement, le  suivi</a:t>
            </a:r>
            <a:r>
              <a:rPr lang="fr-FR" sz="2400" dirty="0"/>
              <a:t> </a:t>
            </a:r>
            <a:r>
              <a:rPr lang="fr-FR" sz="2400" dirty="0" smtClean="0"/>
              <a:t>et l’évaluation</a:t>
            </a:r>
            <a:endParaRPr lang="en-US" sz="2400" dirty="0" smtClean="0"/>
          </a:p>
          <a:p>
            <a:pPr lvl="3"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ransition advTm="7087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6801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3600" dirty="0" smtClean="0"/>
              <a:t>Partenaires clés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46050" y="6210300"/>
            <a:ext cx="457200" cy="457200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B9C7B9F-9BB7-4AE2-9629-37C21CD07402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56048" y="764704"/>
            <a:ext cx="7587952" cy="5351462"/>
          </a:xfrm>
        </p:spPr>
        <p:txBody>
          <a:bodyPr>
            <a:normAutofit fontScale="85000" lnSpcReduction="20000"/>
          </a:bodyPr>
          <a:lstStyle/>
          <a:p>
            <a:pPr lvl="3">
              <a:defRPr/>
            </a:pPr>
            <a:endParaRPr lang="en-US" dirty="0" smtClean="0"/>
          </a:p>
          <a:p>
            <a:pPr>
              <a:defRPr/>
            </a:pPr>
            <a:r>
              <a:rPr lang="fr-FR" dirty="0" smtClean="0"/>
              <a:t>Université du Ghana;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 Université d’Abomey-</a:t>
            </a:r>
            <a:r>
              <a:rPr lang="fr-FR" dirty="0" err="1" smtClean="0"/>
              <a:t>Calavi</a:t>
            </a:r>
            <a:r>
              <a:rPr lang="fr-FR" dirty="0" smtClean="0"/>
              <a:t> , Bénin;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Université Agricole Fédérale d’Abeokuta, Nigéria;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Institut Togolais de Recherche Agronomique (ITRA)</a:t>
            </a:r>
          </a:p>
          <a:p>
            <a:pPr>
              <a:defRPr/>
            </a:pPr>
            <a:endParaRPr lang="fr-FR" dirty="0" smtClean="0"/>
          </a:p>
          <a:p>
            <a:pPr>
              <a:buFont typeface="Georgia" pitchFamily="18" charset="0"/>
              <a:buNone/>
              <a:defRPr/>
            </a:pPr>
            <a:r>
              <a:rPr lang="fr-FR" dirty="0" smtClean="0"/>
              <a:t>Ces institutions seront impliquées et apporteront leurs expertises </a:t>
            </a:r>
            <a:r>
              <a:rPr lang="fr-FR" dirty="0"/>
              <a:t>en matière de génétique et sélection des volailles </a:t>
            </a:r>
            <a:r>
              <a:rPr lang="fr-FR" dirty="0" smtClean="0"/>
              <a:t>locales </a:t>
            </a:r>
            <a:r>
              <a:rPr lang="fr-FR" dirty="0"/>
              <a:t>en s’appuyant sur des activités de </a:t>
            </a:r>
            <a:r>
              <a:rPr lang="fr-FR" dirty="0" smtClean="0"/>
              <a:t>recherche.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Tm="7087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3600" dirty="0" smtClean="0"/>
              <a:t>Partenaires clés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46050" y="6210300"/>
            <a:ext cx="457200" cy="457200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259C41D-28DC-4CE2-93C4-7C744A55ABD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9672" y="1052736"/>
            <a:ext cx="7371928" cy="542426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dirty="0" smtClean="0"/>
              <a:t>L’Association </a:t>
            </a:r>
            <a:r>
              <a:rPr lang="fr-FR" dirty="0"/>
              <a:t>Nationale des Professions Avicoles du Togo (ANPAT</a:t>
            </a:r>
            <a:r>
              <a:rPr lang="fr-FR" dirty="0" smtClean="0"/>
              <a:t>); 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Les </a:t>
            </a:r>
            <a:r>
              <a:rPr lang="fr-FR" dirty="0"/>
              <a:t>branches de l’association mondiale des sciences avicoles (WPSA</a:t>
            </a:r>
            <a:r>
              <a:rPr lang="fr-FR" dirty="0" smtClean="0"/>
              <a:t>);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Institut de Conseil Appuis Technique (ICAT);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Agence Nationale Pour l’Emploi (ANPE)</a:t>
            </a:r>
          </a:p>
          <a:p>
            <a:pPr>
              <a:defRPr/>
            </a:pPr>
            <a:endParaRPr lang="fr-FR" dirty="0" smtClean="0"/>
          </a:p>
          <a:p>
            <a:pPr>
              <a:buFont typeface="Georgia" pitchFamily="18" charset="0"/>
              <a:buNone/>
              <a:defRPr/>
            </a:pPr>
            <a:r>
              <a:rPr lang="fr-FR" dirty="0" smtClean="0"/>
              <a:t>Sont des partenaires privilégiés et serviront de canaux de transmission d’informations entre le centre et le secteur privé.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Tm="7087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5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>
            <a:hlinkClick r:id="rId3" action="ppaction://hlinkfile"/>
          </p:cNvPr>
          <p:cNvSpPr/>
          <p:nvPr/>
        </p:nvSpPr>
        <p:spPr>
          <a:xfrm>
            <a:off x="8027988" y="6237288"/>
            <a:ext cx="9350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565400"/>
            <a:ext cx="6156325" cy="3311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5" name="Picture 4" descr="C:\Users\tonak\Documents\CERSA-UL\SAM_0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924175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 descr="C:\Users\MON SEIGNEUR\Desktop\clef\New Folder\DSC017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2924175"/>
            <a:ext cx="19446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12776"/>
            <a:ext cx="7498080" cy="483562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L’’œuf de poule est très consommé partout dans le monde sans interdiction religieuse</a:t>
            </a:r>
          </a:p>
          <a:p>
            <a:endParaRPr lang="fr-FR" sz="2400" dirty="0" smtClean="0"/>
          </a:p>
          <a:p>
            <a:r>
              <a:rPr lang="fr-FR" sz="2400" dirty="0" smtClean="0"/>
              <a:t>Valeur nutritive très élevée avec une forte teneur en protéine d’origine animale</a:t>
            </a:r>
          </a:p>
          <a:p>
            <a:endParaRPr lang="fr-FR" sz="2400" dirty="0" smtClean="0"/>
          </a:p>
          <a:p>
            <a:r>
              <a:rPr lang="fr-FR" sz="2400" dirty="0" smtClean="0"/>
              <a:t>Production mondiale d’œuf de table a connue une augmentation d’environ 78% les 20 dernières années, et contribue avec la viande de poulet à couvrir les besoins de la population mondiale en protéine. </a:t>
            </a:r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908720"/>
            <a:ext cx="7560840" cy="5544616"/>
          </a:xfrm>
        </p:spPr>
        <p:txBody>
          <a:bodyPr>
            <a:norm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Les pays asiatiques (Chine and Inde) ont enregistrés 59 % </a:t>
            </a:r>
          </a:p>
          <a:p>
            <a:endParaRPr lang="fr-FR" sz="2400" dirty="0" smtClean="0"/>
          </a:p>
          <a:p>
            <a:r>
              <a:rPr lang="fr-FR" sz="2400" dirty="0" smtClean="0"/>
              <a:t>L’Afrique (2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continent le plus peuplé)  ne connait qu’une croissance 2,2% par an (44% en 20 ans) </a:t>
            </a:r>
            <a:r>
              <a:rPr lang="fr-FR" sz="2400" dirty="0" smtClean="0">
                <a:sym typeface="Wingdings" pitchFamily="2" charset="2"/>
              </a:rPr>
              <a:t> 4% of global production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Conséquence :  consommation de 45 œufs/habitant/an contre 145 œufs pour le monde.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92088" y="548680"/>
            <a:ext cx="7772400" cy="533400"/>
          </a:xfrm>
        </p:spPr>
        <p:txBody>
          <a:bodyPr>
            <a:normAutofit/>
          </a:bodyPr>
          <a:lstStyle/>
          <a:p>
            <a:pPr marL="109728" indent="0" algn="ctr">
              <a:buClr>
                <a:schemeClr val="accent3"/>
              </a:buClr>
              <a:buNone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Insuffisance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viande et d'œufs de qualité </a:t>
            </a:r>
          </a:p>
          <a:p>
            <a:pPr marL="109728" indent="0" algn="ctr">
              <a:buClr>
                <a:schemeClr val="accent3"/>
              </a:buClr>
              <a:buNone/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Clr>
                <a:schemeClr val="accent3"/>
              </a:buClr>
              <a:buNone/>
              <a:defRPr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3915833" cy="329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19200" y="2126423"/>
            <a:ext cx="16104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lbert" pitchFamily="2" charset="0"/>
                <a:cs typeface="Times New Roman" pitchFamily="18" charset="0"/>
              </a:rPr>
              <a:t>POULETS </a:t>
            </a:r>
            <a:endParaRPr lang="fr-FR" sz="18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fr-FR" sz="1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lbert" pitchFamily="2" charset="0"/>
                <a:cs typeface="Times New Roman" pitchFamily="18" charset="0"/>
              </a:rPr>
              <a:t>« CONGELES </a:t>
            </a:r>
            <a:endParaRPr lang="fr-FR" sz="18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5050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084168" y="3933056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Plume l’Afrique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968240" y="5421868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Impact très négatif sur le développement de la filière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6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2088" y="116632"/>
            <a:ext cx="7772400" cy="1143000"/>
          </a:xfrm>
        </p:spPr>
        <p:txBody>
          <a:bodyPr/>
          <a:lstStyle/>
          <a:p>
            <a:pPr algn="ctr" eaLnBrk="1" hangingPunct="1"/>
            <a:r>
              <a:rPr lang="fr-FR" sz="3200" smtClean="0">
                <a:solidFill>
                  <a:schemeClr val="tx1"/>
                </a:solidFill>
                <a:latin typeface="Arial" charset="0"/>
              </a:rPr>
              <a:t>Consommation de viande de poulet en 2010 (kg/an)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132856"/>
            <a:ext cx="7344816" cy="3744416"/>
          </a:xfrm>
        </p:spPr>
        <p:txBody>
          <a:bodyPr>
            <a:normAutofit fontScale="92500"/>
          </a:bodyPr>
          <a:lstStyle/>
          <a:p>
            <a:pPr algn="l" eaLnBrk="1" hangingPunct="1">
              <a:lnSpc>
                <a:spcPct val="13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USA                       43.0          Vietnam                    3.8</a:t>
            </a: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Brazil                     38.5          Indonesia                  3.8</a:t>
            </a: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New Zealand         37.6          Ukraine                     2.4               </a:t>
            </a: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Australia                  34.1          India                         2.2</a:t>
            </a: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Argentina               32.3          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Africa                        3.3</a:t>
            </a: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Mexico                   29.6          North Africa              6.5</a:t>
            </a: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Taiwan                   27.3          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Sub-Saharan Africa   2.2</a:t>
            </a: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Russia                    19.7          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World                      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836712"/>
          </a:xfrm>
        </p:spPr>
        <p:txBody>
          <a:bodyPr/>
          <a:lstStyle/>
          <a:p>
            <a:pPr algn="ctr"/>
            <a:r>
              <a:rPr lang="fr-FR" sz="3600" dirty="0" smtClean="0"/>
              <a:t>OBJECTIFS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124744"/>
            <a:ext cx="7884368" cy="532859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Général</a:t>
            </a:r>
          </a:p>
          <a:p>
            <a:pPr>
              <a:buNone/>
            </a:pPr>
            <a:r>
              <a:rPr lang="fr-FR" sz="2400" dirty="0" smtClean="0"/>
              <a:t>Développer et améliorer la filière avicole en Afrique de l'ouest et Centrale afin de consolider la sécurité alimentaire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dirty="0" smtClean="0"/>
              <a:t>Spécifiques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Développer et améliorer la qualité des produits à base de volaille et renforcer le développement de la filière avicole ; </a:t>
            </a:r>
          </a:p>
          <a:p>
            <a:pPr>
              <a:buFont typeface="Wingdings" pitchFamily="2" charset="2"/>
              <a:buChar char="Ø"/>
            </a:pP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Développer et lancer un programme régional de formation en master et doctorat  et de recherche dans les sciences aviaires.</a:t>
            </a:r>
          </a:p>
          <a:p>
            <a:pPr>
              <a:buFont typeface="Wingdings" pitchFamily="2" charset="2"/>
              <a:buChar char="Ø"/>
            </a:pP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Renforcer la collaboration entre les parties prenantes en science aviaire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2492896"/>
            <a:ext cx="7848872" cy="1472184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NIVEAU DE REALISATION DES INDICATEURS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157050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DLI 1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 Spécialisation régionale approuvée et degré de préparation institutionnelle 	</a:t>
            </a:r>
            <a:br>
              <a:rPr lang="fr-FR" sz="3200" dirty="0" smtClean="0"/>
            </a:br>
            <a:endParaRPr lang="fr-FR" sz="32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979712" y="2636912"/>
          <a:ext cx="6096000" cy="164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584176"/>
                <a:gridCol w="1199456"/>
              </a:tblGrid>
              <a:tr h="139040">
                <a:tc>
                  <a:txBody>
                    <a:bodyPr/>
                    <a:lstStyle/>
                    <a:p>
                      <a:r>
                        <a:rPr lang="fr-FR" dirty="0" smtClean="0"/>
                        <a:t>DLI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2352">
                <a:tc>
                  <a:txBody>
                    <a:bodyPr/>
                    <a:lstStyle/>
                    <a:p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Comité national de pilotage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Installé et fonctionnel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100%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conditions d’entrée en vigueur sont remplies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Réalisées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100%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lnDef>
      <a:spPr>
        <a:ln w="254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6682</TotalTime>
  <Words>982</Words>
  <Application>Microsoft Office PowerPoint</Application>
  <PresentationFormat>On-screen Show (4:3)</PresentationFormat>
  <Paragraphs>210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Albert</vt:lpstr>
      <vt:lpstr>Arial</vt:lpstr>
      <vt:lpstr>Calibri</vt:lpstr>
      <vt:lpstr>Georgia</vt:lpstr>
      <vt:lpstr>Gill Sans MT</vt:lpstr>
      <vt:lpstr>Times New Roman</vt:lpstr>
      <vt:lpstr>Verdana</vt:lpstr>
      <vt:lpstr>Wingdings</vt:lpstr>
      <vt:lpstr>Wingdings 2</vt:lpstr>
      <vt:lpstr>Solstice</vt:lpstr>
      <vt:lpstr>PowerPoint Presentation</vt:lpstr>
      <vt:lpstr>DEFIS</vt:lpstr>
      <vt:lpstr>PowerPoint Presentation</vt:lpstr>
      <vt:lpstr>PowerPoint Presentation</vt:lpstr>
      <vt:lpstr>PowerPoint Presentation</vt:lpstr>
      <vt:lpstr>Consommation de viande de poulet en 2010 (kg/an)</vt:lpstr>
      <vt:lpstr>OBJECTIFS</vt:lpstr>
      <vt:lpstr>NIVEAU DE REALISATION DES INDICATEURS</vt:lpstr>
      <vt:lpstr> DLI 1   Spécialisation régionale approuvée et degré de préparation institutionnelle   </vt:lpstr>
      <vt:lpstr>DLI 2  Excellence dans l’éducation, capacités de recherché et impact sur le développement   </vt:lpstr>
      <vt:lpstr>DLI 2.2:   ÉTUDIANTS ÉTRANGERS ET NON-ÉTRANGERS INSCRITS AUX MASTERS, DOCTORAT ET FORMATIONS DE COURTE DURÉE </vt:lpstr>
      <vt:lpstr>RLD 2.4</vt:lpstr>
      <vt:lpstr>RLI#2.7  REVENUS GENERES (FCFA)</vt:lpstr>
      <vt:lpstr>INDICATEUR  :    NOUVEAUX PROGRAMMES D’ENSEIGNEMENT </vt:lpstr>
      <vt:lpstr>PowerPoint Presentation</vt:lpstr>
      <vt:lpstr>INDICATEUR (ILD#3):    SEANCE ORDINAIRE DES GESTIONNAIRES DU PROGRAMME</vt:lpstr>
      <vt:lpstr>RESUME</vt:lpstr>
      <vt:lpstr>PERSPECTIVES</vt:lpstr>
      <vt:lpstr>PERSPECTIVES</vt:lpstr>
      <vt:lpstr>PERSPECTIVES</vt:lpstr>
      <vt:lpstr>PERSPECTIVES</vt:lpstr>
      <vt:lpstr>PERSPECTIVES</vt:lpstr>
      <vt:lpstr>Partenaires clés </vt:lpstr>
      <vt:lpstr>Partenaires clés </vt:lpstr>
      <vt:lpstr>Partenaires clés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X1</dc:creator>
  <cp:lastModifiedBy>AAU User1</cp:lastModifiedBy>
  <cp:revision>150</cp:revision>
  <dcterms:created xsi:type="dcterms:W3CDTF">2014-11-16T16:11:29Z</dcterms:created>
  <dcterms:modified xsi:type="dcterms:W3CDTF">2015-11-27T14:00:10Z</dcterms:modified>
</cp:coreProperties>
</file>